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1" d="100"/>
          <a:sy n="61" d="100"/>
        </p:scale>
        <p:origin x="-112"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F0A3F1-401A-A243-8E4F-7A20DD454421}" type="datetimeFigureOut">
              <a:rPr lang="en-US" smtClean="0"/>
              <a:t>8/15/18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78EA5-2AD8-6345-8C3B-4EBB00F5DF77}" type="slidenum">
              <a:rPr lang="en-US" smtClean="0"/>
              <a:t>‹#›</a:t>
            </a:fld>
            <a:endParaRPr lang="en-US"/>
          </a:p>
        </p:txBody>
      </p:sp>
    </p:spTree>
    <p:extLst>
      <p:ext uri="{BB962C8B-B14F-4D97-AF65-F5344CB8AC3E}">
        <p14:creationId xmlns:p14="http://schemas.microsoft.com/office/powerpoint/2010/main" val="28509152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1" kern="1200" dirty="0" smtClean="0">
                <a:solidFill>
                  <a:schemeClr val="tx1"/>
                </a:solidFill>
                <a:effectLst/>
                <a:latin typeface="+mn-lt"/>
                <a:ea typeface="+mn-ea"/>
                <a:cs typeface="+mn-cs"/>
              </a:rPr>
              <a:t>Petition of Rights (1628)</a:t>
            </a:r>
            <a:r>
              <a:rPr lang="en-US" sz="1200" kern="1200" dirty="0" smtClean="0">
                <a:solidFill>
                  <a:schemeClr val="tx1"/>
                </a:solidFill>
                <a:effectLst/>
                <a:latin typeface="+mn-lt"/>
                <a:ea typeface="+mn-ea"/>
                <a:cs typeface="+mn-cs"/>
              </a:rPr>
              <a:t>:  challenged the idea of divine right and said the monarch had to obey the laws of the land.</a:t>
            </a:r>
          </a:p>
          <a:p>
            <a:pPr lvl="1"/>
            <a:r>
              <a:rPr lang="en-US" sz="1200" b="1" kern="1200" dirty="0" smtClean="0">
                <a:solidFill>
                  <a:schemeClr val="tx1"/>
                </a:solidFill>
                <a:effectLst/>
                <a:latin typeface="+mn-lt"/>
                <a:ea typeface="+mn-ea"/>
                <a:cs typeface="+mn-cs"/>
              </a:rPr>
              <a:t>English Bill of Rights (1688)</a:t>
            </a:r>
            <a:r>
              <a:rPr lang="en-US" sz="1200" kern="1200" dirty="0" smtClean="0">
                <a:solidFill>
                  <a:schemeClr val="tx1"/>
                </a:solidFill>
                <a:effectLst/>
                <a:latin typeface="+mn-lt"/>
                <a:ea typeface="+mn-ea"/>
                <a:cs typeface="+mn-cs"/>
              </a:rPr>
              <a:t>:  William and Mary of Orange signed this and made representative govt. supreme</a:t>
            </a:r>
          </a:p>
          <a:p>
            <a:endParaRPr lang="en-US" dirty="0"/>
          </a:p>
        </p:txBody>
      </p:sp>
      <p:sp>
        <p:nvSpPr>
          <p:cNvPr id="4" name="Slide Number Placeholder 3"/>
          <p:cNvSpPr>
            <a:spLocks noGrp="1"/>
          </p:cNvSpPr>
          <p:nvPr>
            <p:ph type="sldNum" sz="quarter" idx="10"/>
          </p:nvPr>
        </p:nvSpPr>
        <p:spPr/>
        <p:txBody>
          <a:bodyPr/>
          <a:lstStyle/>
          <a:p>
            <a:fld id="{4D778EA5-2AD8-6345-8C3B-4EBB00F5DF77}" type="slidenum">
              <a:rPr lang="en-US" smtClean="0"/>
              <a:t>3</a:t>
            </a:fld>
            <a:endParaRPr lang="en-US"/>
          </a:p>
        </p:txBody>
      </p:sp>
    </p:spTree>
    <p:extLst>
      <p:ext uri="{BB962C8B-B14F-4D97-AF65-F5344CB8AC3E}">
        <p14:creationId xmlns:p14="http://schemas.microsoft.com/office/powerpoint/2010/main" val="1977580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Hobbes</a:t>
            </a:r>
          </a:p>
          <a:p>
            <a:pPr lvl="2"/>
            <a:r>
              <a:rPr lang="en-US" sz="1200" kern="1200" dirty="0" smtClean="0">
                <a:solidFill>
                  <a:schemeClr val="tx1"/>
                </a:solidFill>
                <a:effectLst/>
                <a:latin typeface="+mn-lt"/>
                <a:ea typeface="+mn-ea"/>
                <a:cs typeface="+mn-cs"/>
              </a:rPr>
              <a:t>People naturally fight so need </a:t>
            </a:r>
            <a:r>
              <a:rPr lang="en-US" sz="1200" kern="1200" dirty="0" err="1" smtClean="0">
                <a:solidFill>
                  <a:schemeClr val="tx1"/>
                </a:solidFill>
                <a:effectLst/>
                <a:latin typeface="+mn-lt"/>
                <a:ea typeface="+mn-ea"/>
                <a:cs typeface="+mn-cs"/>
              </a:rPr>
              <a:t>govt</a:t>
            </a:r>
            <a:r>
              <a:rPr lang="en-US" sz="1200" kern="1200" dirty="0" smtClean="0">
                <a:solidFill>
                  <a:schemeClr val="tx1"/>
                </a:solidFill>
                <a:effectLst/>
                <a:latin typeface="+mn-lt"/>
                <a:ea typeface="+mn-ea"/>
                <a:cs typeface="+mn-cs"/>
              </a:rPr>
              <a:t> for protection (stability)</a:t>
            </a:r>
          </a:p>
          <a:p>
            <a:pPr lvl="2"/>
            <a:r>
              <a:rPr lang="en-US" sz="1200" kern="1200" dirty="0" smtClean="0">
                <a:solidFill>
                  <a:schemeClr val="tx1"/>
                </a:solidFill>
                <a:effectLst/>
                <a:latin typeface="+mn-lt"/>
                <a:ea typeface="+mn-ea"/>
                <a:cs typeface="+mn-cs"/>
              </a:rPr>
              <a:t>Social Contract (expanded upon by Rousseau)</a:t>
            </a:r>
          </a:p>
          <a:p>
            <a:pPr lvl="1"/>
            <a:r>
              <a:rPr lang="en-US" sz="1200" kern="1200" dirty="0" smtClean="0">
                <a:solidFill>
                  <a:schemeClr val="tx1"/>
                </a:solidFill>
                <a:effectLst/>
                <a:latin typeface="+mn-lt"/>
                <a:ea typeface="+mn-ea"/>
                <a:cs typeface="+mn-cs"/>
              </a:rPr>
              <a:t>Locke:</a:t>
            </a:r>
          </a:p>
          <a:p>
            <a:pPr lvl="2"/>
            <a:r>
              <a:rPr lang="en-US" sz="1200" kern="1200" dirty="0" err="1" smtClean="0">
                <a:solidFill>
                  <a:schemeClr val="tx1"/>
                </a:solidFill>
                <a:effectLst/>
                <a:latin typeface="+mn-lt"/>
                <a:ea typeface="+mn-ea"/>
                <a:cs typeface="+mn-cs"/>
              </a:rPr>
              <a:t>Govt’s</a:t>
            </a:r>
            <a:r>
              <a:rPr lang="en-US" sz="1200" kern="1200" dirty="0" smtClean="0">
                <a:solidFill>
                  <a:schemeClr val="tx1"/>
                </a:solidFill>
                <a:effectLst/>
                <a:latin typeface="+mn-lt"/>
                <a:ea typeface="+mn-ea"/>
                <a:cs typeface="+mn-cs"/>
              </a:rPr>
              <a:t> purpose is to reserve and protect people’s inalienable rights/property</a:t>
            </a:r>
          </a:p>
          <a:p>
            <a:pPr lvl="2"/>
            <a:r>
              <a:rPr lang="en-US" sz="1200" kern="1200" dirty="0" smtClean="0">
                <a:solidFill>
                  <a:schemeClr val="tx1"/>
                </a:solidFill>
                <a:effectLst/>
                <a:latin typeface="+mn-lt"/>
                <a:ea typeface="+mn-ea"/>
                <a:cs typeface="+mn-cs"/>
              </a:rPr>
              <a:t>Separation of Powers</a:t>
            </a:r>
          </a:p>
          <a:p>
            <a:endParaRPr lang="en-US" dirty="0"/>
          </a:p>
        </p:txBody>
      </p:sp>
      <p:sp>
        <p:nvSpPr>
          <p:cNvPr id="4" name="Slide Number Placeholder 3"/>
          <p:cNvSpPr>
            <a:spLocks noGrp="1"/>
          </p:cNvSpPr>
          <p:nvPr>
            <p:ph type="sldNum" sz="quarter" idx="10"/>
          </p:nvPr>
        </p:nvSpPr>
        <p:spPr/>
        <p:txBody>
          <a:bodyPr/>
          <a:lstStyle/>
          <a:p>
            <a:fld id="{4D778EA5-2AD8-6345-8C3B-4EBB00F5DF77}" type="slidenum">
              <a:rPr lang="en-US" smtClean="0"/>
              <a:t>5</a:t>
            </a:fld>
            <a:endParaRPr lang="en-US"/>
          </a:p>
        </p:txBody>
      </p:sp>
    </p:spTree>
    <p:extLst>
      <p:ext uri="{BB962C8B-B14F-4D97-AF65-F5344CB8AC3E}">
        <p14:creationId xmlns:p14="http://schemas.microsoft.com/office/powerpoint/2010/main" val="424893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Montesquieu: </a:t>
            </a:r>
          </a:p>
          <a:p>
            <a:pPr lvl="2"/>
            <a:r>
              <a:rPr lang="en-US" sz="1200" kern="1200" dirty="0" smtClean="0">
                <a:solidFill>
                  <a:schemeClr val="tx1"/>
                </a:solidFill>
                <a:effectLst/>
                <a:latin typeface="+mn-lt"/>
                <a:ea typeface="+mn-ea"/>
                <a:cs typeface="+mn-cs"/>
              </a:rPr>
              <a:t>Separation of Powers</a:t>
            </a:r>
          </a:p>
          <a:p>
            <a:endParaRPr lang="en-US" dirty="0"/>
          </a:p>
        </p:txBody>
      </p:sp>
      <p:sp>
        <p:nvSpPr>
          <p:cNvPr id="4" name="Slide Number Placeholder 3"/>
          <p:cNvSpPr>
            <a:spLocks noGrp="1"/>
          </p:cNvSpPr>
          <p:nvPr>
            <p:ph type="sldNum" sz="quarter" idx="10"/>
          </p:nvPr>
        </p:nvSpPr>
        <p:spPr/>
        <p:txBody>
          <a:bodyPr/>
          <a:lstStyle/>
          <a:p>
            <a:fld id="{4D778EA5-2AD8-6345-8C3B-4EBB00F5DF77}" type="slidenum">
              <a:rPr lang="en-US" smtClean="0"/>
              <a:t>7</a:t>
            </a:fld>
            <a:endParaRPr lang="en-US"/>
          </a:p>
        </p:txBody>
      </p:sp>
    </p:spTree>
    <p:extLst>
      <p:ext uri="{BB962C8B-B14F-4D97-AF65-F5344CB8AC3E}">
        <p14:creationId xmlns:p14="http://schemas.microsoft.com/office/powerpoint/2010/main" val="3569092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Emphasizes</a:t>
            </a:r>
            <a:r>
              <a:rPr lang="en-US" baseline="0" dirty="0" smtClean="0"/>
              <a:t> limited participation in politics and civil society</a:t>
            </a:r>
            <a:endParaRPr lang="en-US" dirty="0"/>
          </a:p>
        </p:txBody>
      </p:sp>
      <p:sp>
        <p:nvSpPr>
          <p:cNvPr id="4" name="Slide Number Placeholder 3"/>
          <p:cNvSpPr>
            <a:spLocks noGrp="1"/>
          </p:cNvSpPr>
          <p:nvPr>
            <p:ph type="sldNum" sz="quarter" idx="10"/>
          </p:nvPr>
        </p:nvSpPr>
        <p:spPr/>
        <p:txBody>
          <a:bodyPr/>
          <a:lstStyle/>
          <a:p>
            <a:fld id="{4D778EA5-2AD8-6345-8C3B-4EBB00F5DF77}" type="slidenum">
              <a:rPr lang="en-US" smtClean="0"/>
              <a:t>11</a:t>
            </a:fld>
            <a:endParaRPr lang="en-US"/>
          </a:p>
        </p:txBody>
      </p:sp>
    </p:spTree>
    <p:extLst>
      <p:ext uri="{BB962C8B-B14F-4D97-AF65-F5344CB8AC3E}">
        <p14:creationId xmlns:p14="http://schemas.microsoft.com/office/powerpoint/2010/main" val="3877626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Recognizes group-based activism by nongovernmental interests striving</a:t>
            </a:r>
            <a:r>
              <a:rPr lang="en-US" baseline="0" dirty="0" smtClean="0"/>
              <a:t> for impact on political decision making</a:t>
            </a:r>
            <a:endParaRPr lang="en-US" dirty="0"/>
          </a:p>
        </p:txBody>
      </p:sp>
      <p:sp>
        <p:nvSpPr>
          <p:cNvPr id="4" name="Slide Number Placeholder 3"/>
          <p:cNvSpPr>
            <a:spLocks noGrp="1"/>
          </p:cNvSpPr>
          <p:nvPr>
            <p:ph type="sldNum" sz="quarter" idx="10"/>
          </p:nvPr>
        </p:nvSpPr>
        <p:spPr/>
        <p:txBody>
          <a:bodyPr/>
          <a:lstStyle/>
          <a:p>
            <a:fld id="{4D778EA5-2AD8-6345-8C3B-4EBB00F5DF77}" type="slidenum">
              <a:rPr lang="en-US" smtClean="0"/>
              <a:t>12</a:t>
            </a:fld>
            <a:endParaRPr lang="en-US"/>
          </a:p>
        </p:txBody>
      </p:sp>
    </p:spTree>
    <p:extLst>
      <p:ext uri="{BB962C8B-B14F-4D97-AF65-F5344CB8AC3E}">
        <p14:creationId xmlns:p14="http://schemas.microsoft.com/office/powerpoint/2010/main" val="3759161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Emphasizes broad participation in politics and civil society</a:t>
            </a:r>
            <a:endParaRPr lang="en-US" dirty="0"/>
          </a:p>
        </p:txBody>
      </p:sp>
      <p:sp>
        <p:nvSpPr>
          <p:cNvPr id="4" name="Slide Number Placeholder 3"/>
          <p:cNvSpPr>
            <a:spLocks noGrp="1"/>
          </p:cNvSpPr>
          <p:nvPr>
            <p:ph type="sldNum" sz="quarter" idx="10"/>
          </p:nvPr>
        </p:nvSpPr>
        <p:spPr/>
        <p:txBody>
          <a:bodyPr/>
          <a:lstStyle/>
          <a:p>
            <a:fld id="{4D778EA5-2AD8-6345-8C3B-4EBB00F5DF77}" type="slidenum">
              <a:rPr lang="en-US" smtClean="0"/>
              <a:t>13</a:t>
            </a:fld>
            <a:endParaRPr lang="en-US"/>
          </a:p>
        </p:txBody>
      </p:sp>
    </p:spTree>
    <p:extLst>
      <p:ext uri="{BB962C8B-B14F-4D97-AF65-F5344CB8AC3E}">
        <p14:creationId xmlns:p14="http://schemas.microsoft.com/office/powerpoint/2010/main" val="40494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6">
            <a:extLst>
              <a:ext uri="{FF2B5EF4-FFF2-40B4-BE49-F238E27FC236}">
                <a16:creationId xmlns="" xmlns:a16="http://schemas.microsoft.com/office/drawing/2014/main" id="{ACC2EEC2-EAE5-9743-8D93-47B9CA615AE4}"/>
              </a:ext>
            </a:extLst>
          </p:cNvPr>
          <p:cNvSpPr>
            <a:spLocks noGrp="1" noChangeArrowheads="1"/>
          </p:cNvSpPr>
          <p:nvPr>
            <p:ph type="dt" sz="half" idx="10"/>
          </p:nvPr>
        </p:nvSpPr>
        <p:spPr>
          <a:ln/>
        </p:spPr>
        <p:txBody>
          <a:bodyPr/>
          <a:lstStyle>
            <a:lvl1pPr>
              <a:defRPr/>
            </a:lvl1pPr>
          </a:lstStyle>
          <a:p>
            <a:fld id="{4B33BB15-2B56-674B-A9A3-A65A1E5D8BF6}" type="datetimeFigureOut">
              <a:rPr lang="en-US"/>
              <a:pPr/>
              <a:t>8/15/18</a:t>
            </a:fld>
            <a:endParaRPr lang="en-US"/>
          </a:p>
        </p:txBody>
      </p:sp>
      <p:sp>
        <p:nvSpPr>
          <p:cNvPr id="6" name="Rectangle 1027">
            <a:extLst>
              <a:ext uri="{FF2B5EF4-FFF2-40B4-BE49-F238E27FC236}">
                <a16:creationId xmlns="" xmlns:a16="http://schemas.microsoft.com/office/drawing/2014/main" id="{0B8716BB-83C3-304F-BE2D-449A5EFBB2F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28">
            <a:extLst>
              <a:ext uri="{FF2B5EF4-FFF2-40B4-BE49-F238E27FC236}">
                <a16:creationId xmlns="" xmlns:a16="http://schemas.microsoft.com/office/drawing/2014/main" id="{EF15CD35-95BF-A242-96A3-FC93CE883FB7}"/>
              </a:ext>
            </a:extLst>
          </p:cNvPr>
          <p:cNvSpPr>
            <a:spLocks noGrp="1" noChangeArrowheads="1"/>
          </p:cNvSpPr>
          <p:nvPr>
            <p:ph type="sldNum" sz="quarter" idx="12"/>
          </p:nvPr>
        </p:nvSpPr>
        <p:spPr>
          <a:ln/>
        </p:spPr>
        <p:txBody>
          <a:bodyPr/>
          <a:lstStyle>
            <a:lvl1pPr>
              <a:defRPr/>
            </a:lvl1pPr>
          </a:lstStyle>
          <a:p>
            <a:fld id="{A81293E9-0DEF-FE43-A686-328B363A79C8}" type="slidenum">
              <a:rPr lang="en-US"/>
              <a:pPr/>
              <a:t>‹#›</a:t>
            </a:fld>
            <a:endParaRPr lang="en-US"/>
          </a:p>
        </p:txBody>
      </p:sp>
    </p:spTree>
    <p:extLst>
      <p:ext uri="{BB962C8B-B14F-4D97-AF65-F5344CB8AC3E}">
        <p14:creationId xmlns:p14="http://schemas.microsoft.com/office/powerpoint/2010/main" val="2631667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26">
            <a:extLst>
              <a:ext uri="{FF2B5EF4-FFF2-40B4-BE49-F238E27FC236}">
                <a16:creationId xmlns="" xmlns:a16="http://schemas.microsoft.com/office/drawing/2014/main" id="{ACC2EEC2-EAE5-9743-8D93-47B9CA615AE4}"/>
              </a:ext>
            </a:extLst>
          </p:cNvPr>
          <p:cNvSpPr>
            <a:spLocks noGrp="1" noChangeArrowheads="1"/>
          </p:cNvSpPr>
          <p:nvPr>
            <p:ph type="dt" sz="half" idx="10"/>
          </p:nvPr>
        </p:nvSpPr>
        <p:spPr>
          <a:ln/>
        </p:spPr>
        <p:txBody>
          <a:bodyPr/>
          <a:lstStyle>
            <a:lvl1pPr>
              <a:defRPr/>
            </a:lvl1pPr>
          </a:lstStyle>
          <a:p>
            <a:fld id="{49FE97D3-102C-B84D-A52F-08C068C3E489}" type="datetimeFigureOut">
              <a:rPr lang="en-US"/>
              <a:pPr/>
              <a:t>8/15/18</a:t>
            </a:fld>
            <a:endParaRPr lang="en-US"/>
          </a:p>
        </p:txBody>
      </p:sp>
      <p:sp>
        <p:nvSpPr>
          <p:cNvPr id="7" name="Rectangle 1027">
            <a:extLst>
              <a:ext uri="{FF2B5EF4-FFF2-40B4-BE49-F238E27FC236}">
                <a16:creationId xmlns="" xmlns:a16="http://schemas.microsoft.com/office/drawing/2014/main" id="{0B8716BB-83C3-304F-BE2D-449A5EFBB2F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028">
            <a:extLst>
              <a:ext uri="{FF2B5EF4-FFF2-40B4-BE49-F238E27FC236}">
                <a16:creationId xmlns="" xmlns:a16="http://schemas.microsoft.com/office/drawing/2014/main" id="{EF15CD35-95BF-A242-96A3-FC93CE883FB7}"/>
              </a:ext>
            </a:extLst>
          </p:cNvPr>
          <p:cNvSpPr>
            <a:spLocks noGrp="1" noChangeArrowheads="1"/>
          </p:cNvSpPr>
          <p:nvPr>
            <p:ph type="sldNum" sz="quarter" idx="12"/>
          </p:nvPr>
        </p:nvSpPr>
        <p:spPr>
          <a:ln/>
        </p:spPr>
        <p:txBody>
          <a:bodyPr/>
          <a:lstStyle>
            <a:lvl1pPr>
              <a:defRPr/>
            </a:lvl1pPr>
          </a:lstStyle>
          <a:p>
            <a:fld id="{5B1C3FE9-22E3-DB4B-8CA7-B2F24DFE63E8}" type="slidenum">
              <a:rPr lang="en-US"/>
              <a:pPr/>
              <a:t>‹#›</a:t>
            </a:fld>
            <a:endParaRPr lang="en-US"/>
          </a:p>
        </p:txBody>
      </p:sp>
    </p:spTree>
    <p:extLst>
      <p:ext uri="{BB962C8B-B14F-4D97-AF65-F5344CB8AC3E}">
        <p14:creationId xmlns:p14="http://schemas.microsoft.com/office/powerpoint/2010/main" val="187716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8/15/18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8/15/18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8/15/18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8/15/18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8/15/18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8/15/18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All_men_are_created_equal" TargetMode="External"/><Relationship Id="rId4" Type="http://schemas.openxmlformats.org/officeDocument/2006/relationships/hyperlink" Target="http://en.wikipedia.org/wiki/Creator_deity" TargetMode="External"/><Relationship Id="rId5" Type="http://schemas.openxmlformats.org/officeDocument/2006/relationships/hyperlink" Target="http://en.wikipedia.org/wiki/Inalienable_rights" TargetMode="External"/><Relationship Id="rId6" Type="http://schemas.openxmlformats.org/officeDocument/2006/relationships/hyperlink" Target="http://en.wikipedia.org/wiki/Life,_liberty_and_the_pursuit_of_happiness" TargetMode="External"/><Relationship Id="rId7" Type="http://schemas.openxmlformats.org/officeDocument/2006/relationships/hyperlink" Target="http://en.wikipedia.org/wiki/Consent_of_the_governed" TargetMode="External"/><Relationship Id="rId8" Type="http://schemas.openxmlformats.org/officeDocument/2006/relationships/hyperlink" Target="http://en.wikipedia.org/wiki/Right_of_revolution" TargetMode="External"/><Relationship Id="rId9"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hyperlink" Target="http://en.wikipedia.org/wiki/Self-evidenc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png"/><Relationship Id="rId7" Type="http://schemas.openxmlformats.org/officeDocument/2006/relationships/image" Target="../media/image18.jpg"/><Relationship Id="rId8"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4784"/>
            <a:ext cx="7772400" cy="2394444"/>
          </a:xfrm>
        </p:spPr>
        <p:txBody>
          <a:bodyPr>
            <a:normAutofit fontScale="90000"/>
          </a:bodyPr>
          <a:lstStyle/>
          <a:p>
            <a:r>
              <a:rPr lang="en-US" dirty="0" smtClean="0"/>
              <a:t>Constitutional Underpinnings-The Philosophy Behind a National Government </a:t>
            </a:r>
            <a:endParaRPr lang="en-US" dirty="0"/>
          </a:p>
        </p:txBody>
      </p:sp>
      <p:sp>
        <p:nvSpPr>
          <p:cNvPr id="3" name="Subtitle 2"/>
          <p:cNvSpPr>
            <a:spLocks noGrp="1"/>
          </p:cNvSpPr>
          <p:nvPr>
            <p:ph type="subTitle" idx="1"/>
          </p:nvPr>
        </p:nvSpPr>
        <p:spPr>
          <a:xfrm>
            <a:off x="685800" y="3886199"/>
            <a:ext cx="7772400" cy="2089499"/>
          </a:xfrm>
        </p:spPr>
        <p:txBody>
          <a:bodyPr>
            <a:normAutofit fontScale="92500" lnSpcReduction="10000"/>
          </a:bodyPr>
          <a:lstStyle/>
          <a:p>
            <a:r>
              <a:rPr lang="en-US" dirty="0" smtClean="0"/>
              <a:t>Mr. Winchell</a:t>
            </a:r>
          </a:p>
          <a:p>
            <a:r>
              <a:rPr lang="en-US" dirty="0" smtClean="0"/>
              <a:t>AP </a:t>
            </a:r>
            <a:r>
              <a:rPr lang="en-US" dirty="0" err="1" smtClean="0"/>
              <a:t>GoPo</a:t>
            </a:r>
            <a:endParaRPr lang="en-US" dirty="0" smtClean="0"/>
          </a:p>
          <a:p>
            <a:r>
              <a:rPr lang="en-US" dirty="0" smtClean="0"/>
              <a:t>Unit 1: Foundations of American Democracy</a:t>
            </a:r>
            <a:endParaRPr lang="en-US" dirty="0"/>
          </a:p>
        </p:txBody>
      </p:sp>
    </p:spTree>
    <p:extLst>
      <p:ext uri="{BB962C8B-B14F-4D97-AF65-F5344CB8AC3E}">
        <p14:creationId xmlns:p14="http://schemas.microsoft.com/office/powerpoint/2010/main" val="2884765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26"/>
          <p:cNvSpPr>
            <a:spLocks noGrp="1" noChangeArrowheads="1"/>
          </p:cNvSpPr>
          <p:nvPr>
            <p:ph type="title" idx="4294967295"/>
          </p:nvPr>
        </p:nvSpPr>
        <p:spPr>
          <a:xfrm>
            <a:off x="0" y="95250"/>
            <a:ext cx="9144000" cy="838200"/>
          </a:xfrm>
        </p:spPr>
        <p:txBody>
          <a:bodyPr anchor="b"/>
          <a:lstStyle/>
          <a:p>
            <a:pPr eaLnBrk="1" hangingPunct="1"/>
            <a:r>
              <a:rPr lang="en-US" b="1">
                <a:latin typeface="Rockwell"/>
                <a:cs typeface="Rockwell"/>
              </a:rPr>
              <a:t>Declaration of Independence</a:t>
            </a:r>
            <a:endParaRPr lang="en-US">
              <a:latin typeface="Rockwell"/>
              <a:cs typeface="Rockwell"/>
            </a:endParaRPr>
          </a:p>
        </p:txBody>
      </p:sp>
      <p:sp>
        <p:nvSpPr>
          <p:cNvPr id="26626" name="Rectangle 1027"/>
          <p:cNvSpPr>
            <a:spLocks noGrp="1" noChangeArrowheads="1"/>
          </p:cNvSpPr>
          <p:nvPr>
            <p:ph type="body" sz="half" idx="4294967295"/>
          </p:nvPr>
        </p:nvSpPr>
        <p:spPr>
          <a:xfrm>
            <a:off x="0" y="990600"/>
            <a:ext cx="5029200" cy="5867400"/>
          </a:xfrm>
        </p:spPr>
        <p:txBody>
          <a:bodyPr>
            <a:normAutofit fontScale="92500"/>
          </a:bodyPr>
          <a:lstStyle/>
          <a:p>
            <a:pPr eaLnBrk="1" hangingPunct="1">
              <a:lnSpc>
                <a:spcPct val="90000"/>
              </a:lnSpc>
            </a:pPr>
            <a:r>
              <a:rPr lang="en-US" sz="2400" dirty="0">
                <a:latin typeface="Rockwell"/>
                <a:cs typeface="Rockwell"/>
              </a:rPr>
              <a:t>Primarily written by Thomas Jefferson</a:t>
            </a:r>
          </a:p>
          <a:p>
            <a:pPr eaLnBrk="1" hangingPunct="1">
              <a:lnSpc>
                <a:spcPct val="90000"/>
              </a:lnSpc>
            </a:pPr>
            <a:r>
              <a:rPr lang="en-US" sz="2400" dirty="0">
                <a:latin typeface="Rockwell"/>
                <a:cs typeface="Rockwell"/>
              </a:rPr>
              <a:t>Based largely on Locke’s ideas</a:t>
            </a:r>
          </a:p>
          <a:p>
            <a:pPr eaLnBrk="1" hangingPunct="1">
              <a:lnSpc>
                <a:spcPct val="90000"/>
              </a:lnSpc>
            </a:pPr>
            <a:r>
              <a:rPr lang="en-US" sz="2400" dirty="0">
                <a:latin typeface="Rockwell"/>
                <a:cs typeface="Rockwell"/>
              </a:rPr>
              <a:t>Political theory, list of grievances, colonial unity for independence</a:t>
            </a:r>
            <a:endParaRPr lang="en-US" dirty="0">
              <a:latin typeface="Rockwell"/>
              <a:cs typeface="Rockwell"/>
            </a:endParaRPr>
          </a:p>
          <a:p>
            <a:pPr eaLnBrk="1" hangingPunct="1">
              <a:lnSpc>
                <a:spcPct val="90000"/>
              </a:lnSpc>
            </a:pPr>
            <a:r>
              <a:rPr lang="en-US" sz="1700" i="1" dirty="0">
                <a:latin typeface="Rockwell"/>
                <a:cs typeface="Rockwell"/>
              </a:rPr>
              <a:t>“</a:t>
            </a:r>
            <a:r>
              <a:rPr lang="en-US" sz="1700" b="1" i="1" dirty="0">
                <a:latin typeface="Rockwell"/>
                <a:cs typeface="Rockwell"/>
              </a:rPr>
              <a:t>We hold these truths to be </a:t>
            </a:r>
            <a:r>
              <a:rPr lang="en-US" sz="1700" b="1" i="1" dirty="0">
                <a:latin typeface="Rockwell"/>
                <a:cs typeface="Rockwell"/>
                <a:hlinkClick r:id="rId2"/>
              </a:rPr>
              <a:t>self-evident</a:t>
            </a:r>
            <a:r>
              <a:rPr lang="en-US" sz="1700" b="1" i="1" dirty="0">
                <a:latin typeface="Rockwell"/>
                <a:cs typeface="Rockwell"/>
              </a:rPr>
              <a:t>, that </a:t>
            </a:r>
            <a:r>
              <a:rPr lang="en-US" sz="1700" b="1" i="1" dirty="0">
                <a:latin typeface="Rockwell"/>
                <a:cs typeface="Rockwell"/>
                <a:hlinkClick r:id="rId3"/>
              </a:rPr>
              <a:t>all men are created equal</a:t>
            </a:r>
            <a:r>
              <a:rPr lang="en-US" sz="1700" b="1" i="1" dirty="0">
                <a:latin typeface="Rockwell"/>
                <a:cs typeface="Rockwell"/>
              </a:rPr>
              <a:t>, that they are endowed by their </a:t>
            </a:r>
            <a:r>
              <a:rPr lang="en-US" sz="1700" b="1" i="1" dirty="0">
                <a:latin typeface="Rockwell"/>
                <a:cs typeface="Rockwell"/>
                <a:hlinkClick r:id="rId4"/>
              </a:rPr>
              <a:t>Creator</a:t>
            </a:r>
            <a:r>
              <a:rPr lang="en-US" sz="1700" b="1" i="1" dirty="0">
                <a:latin typeface="Rockwell"/>
                <a:cs typeface="Rockwell"/>
              </a:rPr>
              <a:t> with certain </a:t>
            </a:r>
            <a:r>
              <a:rPr lang="en-US" sz="1700" b="1" i="1" dirty="0">
                <a:latin typeface="Rockwell"/>
                <a:cs typeface="Rockwell"/>
                <a:hlinkClick r:id="rId5"/>
              </a:rPr>
              <a:t>unalienable Rights</a:t>
            </a:r>
            <a:r>
              <a:rPr lang="en-US" sz="1700" b="1" i="1" dirty="0">
                <a:latin typeface="Rockwell"/>
                <a:cs typeface="Rockwell"/>
              </a:rPr>
              <a:t>, that among these are </a:t>
            </a:r>
            <a:r>
              <a:rPr lang="en-US" sz="1700" b="1" i="1" dirty="0">
                <a:latin typeface="Rockwell"/>
                <a:cs typeface="Rockwell"/>
                <a:hlinkClick r:id="rId6"/>
              </a:rPr>
              <a:t>Life, Liberty and the pursuit of Happiness</a:t>
            </a:r>
            <a:r>
              <a:rPr lang="en-US" sz="1700" b="1" i="1" dirty="0">
                <a:latin typeface="Rockwell"/>
                <a:cs typeface="Rockwell"/>
              </a:rPr>
              <a:t>. That to secure these rights, Governments are instituted among Men, deriving their just powers from the </a:t>
            </a:r>
            <a:r>
              <a:rPr lang="en-US" sz="1700" b="1" i="1" dirty="0">
                <a:latin typeface="Rockwell"/>
                <a:cs typeface="Rockwell"/>
                <a:hlinkClick r:id="rId7"/>
              </a:rPr>
              <a:t>consent of the governed</a:t>
            </a:r>
            <a:r>
              <a:rPr lang="en-US" sz="1700" b="1" i="1" dirty="0">
                <a:latin typeface="Rockwell"/>
                <a:cs typeface="Rockwell"/>
              </a:rPr>
              <a:t>, That whenever any Form of Government becomes destructive of these ends, it is the </a:t>
            </a:r>
            <a:r>
              <a:rPr lang="en-US" sz="1700" b="1" i="1" dirty="0">
                <a:latin typeface="Rockwell"/>
                <a:cs typeface="Rockwell"/>
                <a:hlinkClick r:id="rId8"/>
              </a:rPr>
              <a:t>Right of the People to alter or to abolish it</a:t>
            </a:r>
            <a:r>
              <a:rPr lang="en-US" sz="1700" b="1" i="1" dirty="0">
                <a:latin typeface="Rockwell"/>
                <a:cs typeface="Rockwell"/>
              </a:rPr>
              <a:t>, and to institute new Government, laying its foundation on such principles and organizing its powers in such form, as to them shall seem most likely to effect their Safety and Happiness</a:t>
            </a:r>
            <a:r>
              <a:rPr lang="en-US" sz="1700" i="1" dirty="0">
                <a:latin typeface="Rockwell"/>
                <a:cs typeface="Rockwell"/>
              </a:rPr>
              <a:t>.” </a:t>
            </a:r>
            <a:endParaRPr lang="en-US" i="1" dirty="0">
              <a:latin typeface="Rockwell"/>
              <a:cs typeface="Rockwell"/>
            </a:endParaRPr>
          </a:p>
        </p:txBody>
      </p:sp>
      <p:pic>
        <p:nvPicPr>
          <p:cNvPr id="26627" name="Picture 1029"/>
          <p:cNvPicPr>
            <a:picLocks noGrp="1" noChangeAspect="1" noChangeArrowheads="1"/>
          </p:cNvPicPr>
          <p:nvPr>
            <p:ph sz="half" idx="4294967295"/>
          </p:nvPr>
        </p:nvPicPr>
        <p:blipFill>
          <a:blip r:embed="rId9">
            <a:extLst>
              <a:ext uri="{28A0092B-C50C-407E-A947-70E740481C1C}">
                <a14:useLocalDpi xmlns:a14="http://schemas.microsoft.com/office/drawing/2010/main" val="0"/>
              </a:ext>
            </a:extLst>
          </a:blip>
          <a:srcRect/>
          <a:stretch>
            <a:fillRect/>
          </a:stretch>
        </p:blipFill>
        <p:spPr>
          <a:xfrm>
            <a:off x="5029200" y="1295400"/>
            <a:ext cx="3924300" cy="2574925"/>
          </a:xfrm>
        </p:spPr>
      </p:pic>
    </p:spTree>
    <p:extLst>
      <p:ext uri="{BB962C8B-B14F-4D97-AF65-F5344CB8AC3E}">
        <p14:creationId xmlns:p14="http://schemas.microsoft.com/office/powerpoint/2010/main" val="34095994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Elite Theory of Democracy</a:t>
            </a:r>
            <a:endParaRPr lang="en-US" dirty="0"/>
          </a:p>
        </p:txBody>
      </p:sp>
      <p:sp>
        <p:nvSpPr>
          <p:cNvPr id="3" name="Content Placeholder 2"/>
          <p:cNvSpPr>
            <a:spLocks noGrp="1"/>
          </p:cNvSpPr>
          <p:nvPr>
            <p:ph idx="1"/>
          </p:nvPr>
        </p:nvSpPr>
        <p:spPr/>
        <p:txBody>
          <a:bodyPr/>
          <a:lstStyle/>
          <a:p>
            <a:r>
              <a:rPr lang="en-US" dirty="0" smtClean="0"/>
              <a:t>=</a:t>
            </a:r>
            <a:endParaRPr lang="en-US" dirty="0"/>
          </a:p>
        </p:txBody>
      </p:sp>
      <p:pic>
        <p:nvPicPr>
          <p:cNvPr id="4" name="Google Shape;141;p22"/>
          <p:cNvPicPr preferRelativeResize="0"/>
          <p:nvPr/>
        </p:nvPicPr>
        <p:blipFill>
          <a:blip r:embed="rId3">
            <a:alphaModFix/>
          </a:blip>
          <a:stretch>
            <a:fillRect/>
          </a:stretch>
        </p:blipFill>
        <p:spPr>
          <a:xfrm>
            <a:off x="152400" y="1815584"/>
            <a:ext cx="4070001" cy="2148250"/>
          </a:xfrm>
          <a:prstGeom prst="rect">
            <a:avLst/>
          </a:prstGeom>
          <a:noFill/>
          <a:ln>
            <a:noFill/>
          </a:ln>
        </p:spPr>
      </p:pic>
      <p:pic>
        <p:nvPicPr>
          <p:cNvPr id="5" name="Google Shape;142;p22"/>
          <p:cNvPicPr preferRelativeResize="0"/>
          <p:nvPr/>
        </p:nvPicPr>
        <p:blipFill>
          <a:blip r:embed="rId4">
            <a:alphaModFix/>
          </a:blip>
          <a:stretch>
            <a:fillRect/>
          </a:stretch>
        </p:blipFill>
        <p:spPr>
          <a:xfrm>
            <a:off x="4374801" y="1815584"/>
            <a:ext cx="4111089" cy="3820020"/>
          </a:xfrm>
          <a:prstGeom prst="rect">
            <a:avLst/>
          </a:prstGeom>
          <a:noFill/>
          <a:ln>
            <a:noFill/>
          </a:ln>
        </p:spPr>
      </p:pic>
    </p:spTree>
    <p:extLst>
      <p:ext uri="{BB962C8B-B14F-4D97-AF65-F5344CB8AC3E}">
        <p14:creationId xmlns:p14="http://schemas.microsoft.com/office/powerpoint/2010/main" val="480292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Pluralist Theory of Democracy</a:t>
            </a:r>
            <a:endParaRPr lang="en-US" dirty="0"/>
          </a:p>
        </p:txBody>
      </p:sp>
      <p:pic>
        <p:nvPicPr>
          <p:cNvPr id="4" name="Google Shape;130;p21"/>
          <p:cNvPicPr preferRelativeResize="0"/>
          <p:nvPr/>
        </p:nvPicPr>
        <p:blipFill>
          <a:blip r:embed="rId3">
            <a:alphaModFix/>
          </a:blip>
          <a:stretch>
            <a:fillRect/>
          </a:stretch>
        </p:blipFill>
        <p:spPr>
          <a:xfrm>
            <a:off x="152400" y="3017750"/>
            <a:ext cx="2899976" cy="1690574"/>
          </a:xfrm>
          <a:prstGeom prst="rect">
            <a:avLst/>
          </a:prstGeom>
          <a:noFill/>
          <a:ln>
            <a:noFill/>
          </a:ln>
        </p:spPr>
      </p:pic>
      <p:pic>
        <p:nvPicPr>
          <p:cNvPr id="5" name="Google Shape;131;p21"/>
          <p:cNvPicPr preferRelativeResize="0"/>
          <p:nvPr/>
        </p:nvPicPr>
        <p:blipFill>
          <a:blip r:embed="rId4">
            <a:alphaModFix/>
          </a:blip>
          <a:stretch>
            <a:fillRect/>
          </a:stretch>
        </p:blipFill>
        <p:spPr>
          <a:xfrm>
            <a:off x="6738074" y="2482675"/>
            <a:ext cx="2094226" cy="2073275"/>
          </a:xfrm>
          <a:prstGeom prst="rect">
            <a:avLst/>
          </a:prstGeom>
          <a:noFill/>
          <a:ln>
            <a:noFill/>
          </a:ln>
        </p:spPr>
      </p:pic>
      <p:pic>
        <p:nvPicPr>
          <p:cNvPr id="6" name="Google Shape;132;p21"/>
          <p:cNvPicPr preferRelativeResize="0"/>
          <p:nvPr/>
        </p:nvPicPr>
        <p:blipFill>
          <a:blip r:embed="rId5">
            <a:alphaModFix/>
          </a:blip>
          <a:stretch>
            <a:fillRect/>
          </a:stretch>
        </p:blipFill>
        <p:spPr>
          <a:xfrm>
            <a:off x="311700" y="4640174"/>
            <a:ext cx="2646176" cy="1819250"/>
          </a:xfrm>
          <a:prstGeom prst="rect">
            <a:avLst/>
          </a:prstGeom>
          <a:noFill/>
          <a:ln>
            <a:noFill/>
          </a:ln>
        </p:spPr>
      </p:pic>
      <p:pic>
        <p:nvPicPr>
          <p:cNvPr id="7" name="Google Shape;133;p21"/>
          <p:cNvPicPr preferRelativeResize="0"/>
          <p:nvPr/>
        </p:nvPicPr>
        <p:blipFill>
          <a:blip r:embed="rId6">
            <a:alphaModFix/>
          </a:blip>
          <a:stretch>
            <a:fillRect/>
          </a:stretch>
        </p:blipFill>
        <p:spPr>
          <a:xfrm>
            <a:off x="6846733" y="4708325"/>
            <a:ext cx="2108416" cy="2073275"/>
          </a:xfrm>
          <a:prstGeom prst="rect">
            <a:avLst/>
          </a:prstGeom>
          <a:noFill/>
          <a:ln>
            <a:noFill/>
          </a:ln>
        </p:spPr>
      </p:pic>
      <p:pic>
        <p:nvPicPr>
          <p:cNvPr id="8" name="Google Shape;134;p21"/>
          <p:cNvPicPr preferRelativeResize="0"/>
          <p:nvPr/>
        </p:nvPicPr>
        <p:blipFill>
          <a:blip r:embed="rId7">
            <a:alphaModFix/>
          </a:blip>
          <a:stretch>
            <a:fillRect/>
          </a:stretch>
        </p:blipFill>
        <p:spPr>
          <a:xfrm>
            <a:off x="3730025" y="2603575"/>
            <a:ext cx="2330400" cy="2330400"/>
          </a:xfrm>
          <a:prstGeom prst="rect">
            <a:avLst/>
          </a:prstGeom>
          <a:noFill/>
          <a:ln>
            <a:noFill/>
          </a:ln>
        </p:spPr>
      </p:pic>
      <p:pic>
        <p:nvPicPr>
          <p:cNvPr id="9" name="Google Shape;135;p21"/>
          <p:cNvPicPr preferRelativeResize="0"/>
          <p:nvPr/>
        </p:nvPicPr>
        <p:blipFill>
          <a:blip r:embed="rId8">
            <a:alphaModFix/>
          </a:blip>
          <a:stretch>
            <a:fillRect/>
          </a:stretch>
        </p:blipFill>
        <p:spPr>
          <a:xfrm>
            <a:off x="3110276" y="5086375"/>
            <a:ext cx="2648745" cy="1752351"/>
          </a:xfrm>
          <a:prstGeom prst="rect">
            <a:avLst/>
          </a:prstGeom>
          <a:noFill/>
          <a:ln>
            <a:noFill/>
          </a:ln>
        </p:spPr>
      </p:pic>
    </p:spTree>
    <p:extLst>
      <p:ext uri="{BB962C8B-B14F-4D97-AF65-F5344CB8AC3E}">
        <p14:creationId xmlns:p14="http://schemas.microsoft.com/office/powerpoint/2010/main" val="1773628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Participatory Theory of Democracy</a:t>
            </a:r>
            <a:endParaRPr lang="en-US" dirty="0"/>
          </a:p>
        </p:txBody>
      </p:sp>
      <p:pic>
        <p:nvPicPr>
          <p:cNvPr id="4" name="Google Shape;121;p20"/>
          <p:cNvPicPr preferRelativeResize="0"/>
          <p:nvPr/>
        </p:nvPicPr>
        <p:blipFill>
          <a:blip r:embed="rId3">
            <a:alphaModFix/>
          </a:blip>
          <a:stretch>
            <a:fillRect/>
          </a:stretch>
        </p:blipFill>
        <p:spPr>
          <a:xfrm>
            <a:off x="3859397" y="2499387"/>
            <a:ext cx="5080550" cy="3575200"/>
          </a:xfrm>
          <a:prstGeom prst="rect">
            <a:avLst/>
          </a:prstGeom>
          <a:noFill/>
          <a:ln>
            <a:noFill/>
          </a:ln>
        </p:spPr>
      </p:pic>
      <p:pic>
        <p:nvPicPr>
          <p:cNvPr id="6" name="Google Shape;124;p20"/>
          <p:cNvPicPr preferRelativeResize="0"/>
          <p:nvPr/>
        </p:nvPicPr>
        <p:blipFill>
          <a:blip r:embed="rId4">
            <a:alphaModFix/>
          </a:blip>
          <a:stretch>
            <a:fillRect/>
          </a:stretch>
        </p:blipFill>
        <p:spPr>
          <a:xfrm>
            <a:off x="187356" y="5072624"/>
            <a:ext cx="2622808" cy="1785376"/>
          </a:xfrm>
          <a:prstGeom prst="rect">
            <a:avLst/>
          </a:prstGeom>
          <a:noFill/>
          <a:ln>
            <a:noFill/>
          </a:ln>
        </p:spPr>
      </p:pic>
    </p:spTree>
    <p:extLst>
      <p:ext uri="{BB962C8B-B14F-4D97-AF65-F5344CB8AC3E}">
        <p14:creationId xmlns:p14="http://schemas.microsoft.com/office/powerpoint/2010/main" val="311389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a:spLocks noGrp="1" noChangeArrowheads="1"/>
          </p:cNvSpPr>
          <p:nvPr>
            <p:ph type="title" idx="4294967295"/>
          </p:nvPr>
        </p:nvSpPr>
        <p:spPr>
          <a:xfrm>
            <a:off x="685800" y="0"/>
            <a:ext cx="7772400" cy="914400"/>
          </a:xfrm>
        </p:spPr>
        <p:txBody>
          <a:bodyPr anchor="b"/>
          <a:lstStyle/>
          <a:p>
            <a:pPr eaLnBrk="1" hangingPunct="1"/>
            <a:r>
              <a:rPr lang="en-US" b="1">
                <a:solidFill>
                  <a:schemeClr val="tx1"/>
                </a:solidFill>
                <a:latin typeface="Rockwell"/>
                <a:cs typeface="Rockwell"/>
              </a:rPr>
              <a:t>Classical Origins</a:t>
            </a:r>
            <a:endParaRPr lang="en-US">
              <a:latin typeface="Rockwell"/>
              <a:cs typeface="Rockwell"/>
            </a:endParaRPr>
          </a:p>
        </p:txBody>
      </p:sp>
      <p:sp>
        <p:nvSpPr>
          <p:cNvPr id="18434" name="Rectangle 6"/>
          <p:cNvSpPr>
            <a:spLocks noGrp="1" noChangeArrowheads="1"/>
          </p:cNvSpPr>
          <p:nvPr>
            <p:ph type="body" sz="half" idx="4294967295"/>
          </p:nvPr>
        </p:nvSpPr>
        <p:spPr>
          <a:xfrm>
            <a:off x="152400" y="1219200"/>
            <a:ext cx="4419600" cy="5334000"/>
          </a:xfrm>
        </p:spPr>
        <p:txBody>
          <a:bodyPr/>
          <a:lstStyle/>
          <a:p>
            <a:pPr eaLnBrk="1" hangingPunct="1"/>
            <a:r>
              <a:rPr lang="en-US" sz="2800" dirty="0">
                <a:latin typeface="Rockwell"/>
                <a:cs typeface="Rockwell"/>
              </a:rPr>
              <a:t>Ancient Greece</a:t>
            </a:r>
          </a:p>
          <a:p>
            <a:pPr lvl="1" eaLnBrk="1" hangingPunct="1"/>
            <a:r>
              <a:rPr lang="en-US" sz="2400" dirty="0">
                <a:latin typeface="Rockwell"/>
                <a:cs typeface="Rockwell"/>
              </a:rPr>
              <a:t>Athenian Democracy</a:t>
            </a:r>
          </a:p>
          <a:p>
            <a:pPr lvl="2" eaLnBrk="1" hangingPunct="1"/>
            <a:r>
              <a:rPr lang="en-US" sz="2000" i="0" dirty="0">
                <a:latin typeface="Rockwell"/>
                <a:cs typeface="Rockwell"/>
              </a:rPr>
              <a:t>The Assembly</a:t>
            </a:r>
          </a:p>
          <a:p>
            <a:pPr lvl="2" eaLnBrk="1" hangingPunct="1"/>
            <a:r>
              <a:rPr lang="en-US" sz="2000" i="0" dirty="0">
                <a:latin typeface="Rockwell"/>
                <a:cs typeface="Rockwell"/>
              </a:rPr>
              <a:t>Citizenship</a:t>
            </a:r>
            <a:endParaRPr lang="en-US" sz="2000" dirty="0">
              <a:latin typeface="Rockwell"/>
              <a:cs typeface="Rockwell"/>
            </a:endParaRPr>
          </a:p>
          <a:p>
            <a:pPr eaLnBrk="1" hangingPunct="1"/>
            <a:r>
              <a:rPr lang="en-US" sz="2800" dirty="0">
                <a:latin typeface="Rockwell"/>
                <a:cs typeface="Rockwell"/>
              </a:rPr>
              <a:t>Ancient Rome</a:t>
            </a:r>
          </a:p>
          <a:p>
            <a:pPr lvl="1" eaLnBrk="1" hangingPunct="1"/>
            <a:r>
              <a:rPr lang="en-US" sz="2400" dirty="0">
                <a:latin typeface="Rockwell"/>
                <a:cs typeface="Rockwell"/>
              </a:rPr>
              <a:t>Republic in Rome</a:t>
            </a:r>
          </a:p>
          <a:p>
            <a:pPr lvl="2" eaLnBrk="1" hangingPunct="1"/>
            <a:r>
              <a:rPr lang="en-US" sz="2000" i="0" dirty="0">
                <a:latin typeface="Rockwell"/>
                <a:cs typeface="Rockwell"/>
              </a:rPr>
              <a:t>The Senate</a:t>
            </a:r>
          </a:p>
          <a:p>
            <a:pPr lvl="2" eaLnBrk="1" hangingPunct="1"/>
            <a:r>
              <a:rPr lang="en-US" sz="2000" i="0" dirty="0">
                <a:latin typeface="Rockwell"/>
                <a:cs typeface="Rockwell"/>
              </a:rPr>
              <a:t>The Consuls</a:t>
            </a:r>
            <a:endParaRPr lang="en-US" sz="2000" dirty="0">
              <a:latin typeface="Rockwell"/>
              <a:cs typeface="Rockwell"/>
            </a:endParaRPr>
          </a:p>
        </p:txBody>
      </p:sp>
      <p:pic>
        <p:nvPicPr>
          <p:cNvPr id="18435" name="Picture 9"/>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5105400" y="1219200"/>
            <a:ext cx="3808413" cy="3008313"/>
          </a:xfrm>
        </p:spPr>
      </p:pic>
      <p:pic>
        <p:nvPicPr>
          <p:cNvPr id="18436" name="Picture 10"/>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105400" y="4318000"/>
            <a:ext cx="3740150" cy="2314575"/>
          </a:xfrm>
        </p:spPr>
      </p:pic>
    </p:spTree>
    <p:extLst>
      <p:ext uri="{BB962C8B-B14F-4D97-AF65-F5344CB8AC3E}">
        <p14:creationId xmlns:p14="http://schemas.microsoft.com/office/powerpoint/2010/main" val="37155404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noChangeArrowheads="1"/>
          </p:cNvSpPr>
          <p:nvPr>
            <p:ph type="title" idx="4294967295"/>
          </p:nvPr>
        </p:nvSpPr>
        <p:spPr>
          <a:xfrm>
            <a:off x="609600" y="0"/>
            <a:ext cx="7772400" cy="914400"/>
          </a:xfrm>
        </p:spPr>
        <p:txBody>
          <a:bodyPr anchor="b"/>
          <a:lstStyle/>
          <a:p>
            <a:pPr eaLnBrk="1" hangingPunct="1"/>
            <a:r>
              <a:rPr lang="en-US" b="1">
                <a:solidFill>
                  <a:schemeClr val="tx1"/>
                </a:solidFill>
                <a:latin typeface="Rockwell"/>
                <a:cs typeface="Rockwell"/>
              </a:rPr>
              <a:t>English Heritage</a:t>
            </a:r>
            <a:endParaRPr lang="en-US">
              <a:solidFill>
                <a:srgbClr val="000090"/>
              </a:solidFill>
              <a:latin typeface="Rockwell"/>
              <a:cs typeface="Rockwell"/>
            </a:endParaRPr>
          </a:p>
        </p:txBody>
      </p:sp>
      <p:sp>
        <p:nvSpPr>
          <p:cNvPr id="19458" name="Rectangle 3"/>
          <p:cNvSpPr>
            <a:spLocks noGrp="1" noChangeArrowheads="1"/>
          </p:cNvSpPr>
          <p:nvPr>
            <p:ph type="body" sz="half" idx="4294967295"/>
          </p:nvPr>
        </p:nvSpPr>
        <p:spPr>
          <a:xfrm>
            <a:off x="152400" y="1219200"/>
            <a:ext cx="5029200" cy="5410200"/>
          </a:xfrm>
        </p:spPr>
        <p:txBody>
          <a:bodyPr/>
          <a:lstStyle/>
          <a:p>
            <a:pPr eaLnBrk="1" hangingPunct="1"/>
            <a:r>
              <a:rPr lang="en-US" sz="2200" dirty="0">
                <a:latin typeface="Rockwell"/>
                <a:cs typeface="Rockwell"/>
              </a:rPr>
              <a:t>Magna </a:t>
            </a:r>
            <a:r>
              <a:rPr lang="en-US" sz="2200" dirty="0" err="1">
                <a:latin typeface="Rockwell"/>
                <a:cs typeface="Rockwell"/>
              </a:rPr>
              <a:t>Carta</a:t>
            </a:r>
            <a:r>
              <a:rPr lang="en-US" sz="2200" dirty="0">
                <a:latin typeface="Rockwell"/>
                <a:cs typeface="Rockwell"/>
              </a:rPr>
              <a:t> (1215)</a:t>
            </a:r>
          </a:p>
          <a:p>
            <a:pPr lvl="1" eaLnBrk="1" hangingPunct="1"/>
            <a:r>
              <a:rPr lang="en-US" sz="1700" dirty="0">
                <a:latin typeface="Rockwell"/>
                <a:cs typeface="Rockwell"/>
              </a:rPr>
              <a:t>Nobles vs. King John</a:t>
            </a:r>
          </a:p>
          <a:p>
            <a:pPr lvl="1" eaLnBrk="1" hangingPunct="1"/>
            <a:r>
              <a:rPr lang="en-US" sz="1700" dirty="0">
                <a:latin typeface="Rockwell"/>
                <a:cs typeface="Rockwell"/>
              </a:rPr>
              <a:t>Limited monarchy to guarantee nobles rights and protections</a:t>
            </a:r>
            <a:endParaRPr lang="en-US" sz="1800" dirty="0">
              <a:latin typeface="Rockwell"/>
              <a:cs typeface="Rockwell"/>
            </a:endParaRPr>
          </a:p>
          <a:p>
            <a:pPr eaLnBrk="1" hangingPunct="1"/>
            <a:r>
              <a:rPr lang="en-US" sz="2200" dirty="0">
                <a:latin typeface="Rockwell"/>
                <a:cs typeface="Rockwell"/>
              </a:rPr>
              <a:t>Parliament</a:t>
            </a:r>
          </a:p>
          <a:p>
            <a:pPr lvl="1" eaLnBrk="1" hangingPunct="1"/>
            <a:r>
              <a:rPr lang="en-US" sz="1700" dirty="0">
                <a:latin typeface="Rockwell"/>
                <a:cs typeface="Rockwell"/>
              </a:rPr>
              <a:t>House of Lords</a:t>
            </a:r>
          </a:p>
          <a:p>
            <a:pPr lvl="1" eaLnBrk="1" hangingPunct="1"/>
            <a:r>
              <a:rPr lang="en-US" sz="1700" dirty="0">
                <a:latin typeface="Rockwell"/>
                <a:cs typeface="Rockwell"/>
              </a:rPr>
              <a:t>House of Commons</a:t>
            </a:r>
          </a:p>
          <a:p>
            <a:pPr eaLnBrk="1" hangingPunct="1"/>
            <a:r>
              <a:rPr lang="en-US" sz="2200" dirty="0">
                <a:latin typeface="Rockwell"/>
                <a:cs typeface="Rockwell"/>
              </a:rPr>
              <a:t>Petition of Right (1628)</a:t>
            </a:r>
          </a:p>
          <a:p>
            <a:pPr lvl="1" eaLnBrk="1" hangingPunct="1"/>
            <a:r>
              <a:rPr lang="en-US" sz="1700" dirty="0">
                <a:latin typeface="Rockwell"/>
                <a:cs typeface="Rockwell"/>
              </a:rPr>
              <a:t>Applied protections of the Magna </a:t>
            </a:r>
            <a:r>
              <a:rPr lang="en-US" sz="1700" dirty="0" err="1">
                <a:latin typeface="Rockwell"/>
                <a:cs typeface="Rockwell"/>
              </a:rPr>
              <a:t>Carta</a:t>
            </a:r>
            <a:r>
              <a:rPr lang="en-US" sz="1700" dirty="0">
                <a:latin typeface="Rockwell"/>
                <a:cs typeface="Rockwell"/>
              </a:rPr>
              <a:t> to rest of the English citizens</a:t>
            </a:r>
          </a:p>
          <a:p>
            <a:pPr lvl="1" eaLnBrk="1" hangingPunct="1"/>
            <a:r>
              <a:rPr lang="en-US" sz="1700" dirty="0">
                <a:latin typeface="Rockwell"/>
                <a:cs typeface="Rockwell"/>
              </a:rPr>
              <a:t>Restricted the monarchy further</a:t>
            </a:r>
          </a:p>
          <a:p>
            <a:pPr eaLnBrk="1" hangingPunct="1"/>
            <a:r>
              <a:rPr lang="en-US" sz="2200" dirty="0">
                <a:latin typeface="Rockwell"/>
                <a:cs typeface="Rockwell"/>
              </a:rPr>
              <a:t>English Bill of Rights (1689)</a:t>
            </a:r>
            <a:endParaRPr lang="en-US" sz="1800" dirty="0">
              <a:latin typeface="Rockwell"/>
              <a:cs typeface="Rockwell"/>
            </a:endParaRPr>
          </a:p>
          <a:p>
            <a:pPr lvl="1" eaLnBrk="1" hangingPunct="1"/>
            <a:r>
              <a:rPr lang="en-US" sz="1700" dirty="0">
                <a:latin typeface="Rockwell"/>
                <a:cs typeface="Rockwell"/>
              </a:rPr>
              <a:t>Free parliamentary elections, speedy trials, prohibit cruel and unusual punishment, petition the monarch, no taxation without consent of Parliament</a:t>
            </a:r>
          </a:p>
        </p:txBody>
      </p:sp>
      <p:pic>
        <p:nvPicPr>
          <p:cNvPr id="19459" name="Picture 5"/>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291138" y="1219200"/>
            <a:ext cx="3690937" cy="4876800"/>
          </a:xfrm>
        </p:spPr>
      </p:pic>
    </p:spTree>
    <p:extLst>
      <p:ext uri="{BB962C8B-B14F-4D97-AF65-F5344CB8AC3E}">
        <p14:creationId xmlns:p14="http://schemas.microsoft.com/office/powerpoint/2010/main" val="33857331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0"/>
            <a:ext cx="7772400" cy="1143000"/>
          </a:xfrm>
        </p:spPr>
        <p:txBody>
          <a:bodyPr anchor="b">
            <a:normAutofit fontScale="90000"/>
          </a:bodyPr>
          <a:lstStyle/>
          <a:p>
            <a:pPr eaLnBrk="1" hangingPunct="1"/>
            <a:r>
              <a:rPr lang="en-US" b="1">
                <a:solidFill>
                  <a:schemeClr val="tx1"/>
                </a:solidFill>
                <a:latin typeface="Rockwell"/>
                <a:cs typeface="Rockwell"/>
              </a:rPr>
              <a:t>The Enlightenment</a:t>
            </a:r>
            <a:br>
              <a:rPr lang="en-US" b="1">
                <a:solidFill>
                  <a:schemeClr val="tx1"/>
                </a:solidFill>
                <a:latin typeface="Rockwell"/>
                <a:cs typeface="Rockwell"/>
              </a:rPr>
            </a:br>
            <a:r>
              <a:rPr lang="en-US" sz="3000" b="1">
                <a:solidFill>
                  <a:schemeClr val="tx1"/>
                </a:solidFill>
                <a:latin typeface="Rockwell"/>
                <a:cs typeface="Rockwell"/>
              </a:rPr>
              <a:t>16th-18th Centuries</a:t>
            </a:r>
            <a:endParaRPr lang="en-US">
              <a:solidFill>
                <a:srgbClr val="120F9D"/>
              </a:solidFill>
              <a:latin typeface="Rockwell"/>
              <a:cs typeface="Rockwell"/>
            </a:endParaRPr>
          </a:p>
        </p:txBody>
      </p:sp>
      <p:sp>
        <p:nvSpPr>
          <p:cNvPr id="20482" name="Rectangle 3"/>
          <p:cNvSpPr>
            <a:spLocks noGrp="1" noChangeArrowheads="1"/>
          </p:cNvSpPr>
          <p:nvPr>
            <p:ph type="body" sz="half" idx="1"/>
          </p:nvPr>
        </p:nvSpPr>
        <p:spPr>
          <a:xfrm>
            <a:off x="0" y="1219200"/>
            <a:ext cx="4495800" cy="5638800"/>
          </a:xfrm>
        </p:spPr>
        <p:txBody>
          <a:bodyPr>
            <a:normAutofit lnSpcReduction="10000"/>
          </a:bodyPr>
          <a:lstStyle/>
          <a:p>
            <a:pPr eaLnBrk="1" hangingPunct="1">
              <a:lnSpc>
                <a:spcPct val="90000"/>
              </a:lnSpc>
            </a:pPr>
            <a:r>
              <a:rPr lang="en-US" sz="2800" dirty="0">
                <a:latin typeface="Rockwell"/>
                <a:cs typeface="Rockwell"/>
              </a:rPr>
              <a:t>Age of Reason</a:t>
            </a:r>
          </a:p>
          <a:p>
            <a:pPr lvl="1" eaLnBrk="1" hangingPunct="1">
              <a:lnSpc>
                <a:spcPct val="90000"/>
              </a:lnSpc>
            </a:pPr>
            <a:r>
              <a:rPr lang="en-US" sz="1700" dirty="0">
                <a:latin typeface="Rockwell"/>
                <a:cs typeface="Rockwell"/>
              </a:rPr>
              <a:t>Inspired by the Scientific Revolution</a:t>
            </a:r>
          </a:p>
          <a:p>
            <a:pPr lvl="1" eaLnBrk="1" hangingPunct="1">
              <a:lnSpc>
                <a:spcPct val="90000"/>
              </a:lnSpc>
            </a:pPr>
            <a:r>
              <a:rPr lang="en-US" sz="1700" dirty="0">
                <a:latin typeface="Rockwell"/>
                <a:cs typeface="Rockwell"/>
              </a:rPr>
              <a:t>Empiricism and Logic applied to human behavior</a:t>
            </a:r>
          </a:p>
          <a:p>
            <a:pPr lvl="1" eaLnBrk="1" hangingPunct="1">
              <a:lnSpc>
                <a:spcPct val="90000"/>
              </a:lnSpc>
            </a:pPr>
            <a:r>
              <a:rPr lang="en-US" sz="1700" dirty="0">
                <a:latin typeface="Rockwell"/>
                <a:cs typeface="Rockwell"/>
              </a:rPr>
              <a:t>Break from tradition, heredity, fundamentalism</a:t>
            </a:r>
            <a:endParaRPr lang="en-US" sz="2400" dirty="0">
              <a:latin typeface="Rockwell"/>
              <a:cs typeface="Rockwell"/>
            </a:endParaRPr>
          </a:p>
          <a:p>
            <a:pPr eaLnBrk="1" hangingPunct="1">
              <a:lnSpc>
                <a:spcPct val="90000"/>
              </a:lnSpc>
            </a:pPr>
            <a:r>
              <a:rPr lang="en-US" sz="2800" dirty="0">
                <a:latin typeface="Rockwell"/>
                <a:cs typeface="Rockwell"/>
              </a:rPr>
              <a:t>Natural Laws applied to society - Natural Rights</a:t>
            </a:r>
          </a:p>
          <a:p>
            <a:pPr lvl="1" eaLnBrk="1" hangingPunct="1">
              <a:lnSpc>
                <a:spcPct val="90000"/>
              </a:lnSpc>
            </a:pPr>
            <a:r>
              <a:rPr lang="en-US" sz="1700" dirty="0">
                <a:latin typeface="Rockwell"/>
                <a:cs typeface="Rockwell"/>
              </a:rPr>
              <a:t>Each individual born with natural rights such as life, liberty, property</a:t>
            </a:r>
          </a:p>
          <a:p>
            <a:pPr lvl="1" eaLnBrk="1" hangingPunct="1">
              <a:lnSpc>
                <a:spcPct val="90000"/>
              </a:lnSpc>
            </a:pPr>
            <a:r>
              <a:rPr lang="en-US" sz="1700" dirty="0">
                <a:latin typeface="Rockwell"/>
                <a:cs typeface="Rockwell"/>
              </a:rPr>
              <a:t>Could never be denied like the laws of nature</a:t>
            </a:r>
            <a:endParaRPr lang="en-US" sz="2400" dirty="0">
              <a:latin typeface="Rockwell"/>
              <a:cs typeface="Rockwell"/>
            </a:endParaRPr>
          </a:p>
          <a:p>
            <a:pPr eaLnBrk="1" hangingPunct="1">
              <a:lnSpc>
                <a:spcPct val="90000"/>
              </a:lnSpc>
            </a:pPr>
            <a:r>
              <a:rPr lang="en-US" sz="2800" dirty="0">
                <a:latin typeface="Rockwell"/>
                <a:cs typeface="Rockwell"/>
              </a:rPr>
              <a:t>Social Contracts</a:t>
            </a:r>
          </a:p>
          <a:p>
            <a:pPr lvl="1" eaLnBrk="1" hangingPunct="1">
              <a:lnSpc>
                <a:spcPct val="90000"/>
              </a:lnSpc>
            </a:pPr>
            <a:r>
              <a:rPr lang="en-US" sz="1700" dirty="0">
                <a:latin typeface="Rockwell"/>
                <a:cs typeface="Rockwell"/>
              </a:rPr>
              <a:t>Established relationships between individuals/citizens and governments</a:t>
            </a:r>
          </a:p>
          <a:p>
            <a:pPr lvl="1" eaLnBrk="1" hangingPunct="1">
              <a:lnSpc>
                <a:spcPct val="90000"/>
              </a:lnSpc>
            </a:pPr>
            <a:r>
              <a:rPr lang="en-US" sz="1700" dirty="0">
                <a:latin typeface="Rockwell"/>
                <a:cs typeface="Rockwell"/>
              </a:rPr>
              <a:t>Based on mutual consent</a:t>
            </a:r>
            <a:endParaRPr lang="en-US" sz="2400" dirty="0">
              <a:latin typeface="Rockwell"/>
              <a:cs typeface="Rockwell"/>
            </a:endParaRPr>
          </a:p>
        </p:txBody>
      </p:sp>
      <p:pic>
        <p:nvPicPr>
          <p:cNvPr id="20483" name="Picture 5" descr="&#10;newton.jpg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19625" y="1295400"/>
            <a:ext cx="4351338" cy="5029200"/>
          </a:xfrm>
        </p:spPr>
      </p:pic>
    </p:spTree>
    <p:extLst>
      <p:ext uri="{BB962C8B-B14F-4D97-AF65-F5344CB8AC3E}">
        <p14:creationId xmlns:p14="http://schemas.microsoft.com/office/powerpoint/2010/main" val="21733166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noChangeArrowheads="1"/>
          </p:cNvSpPr>
          <p:nvPr>
            <p:ph type="title" idx="4294967295"/>
          </p:nvPr>
        </p:nvSpPr>
        <p:spPr>
          <a:xfrm>
            <a:off x="0" y="0"/>
            <a:ext cx="9144000" cy="914400"/>
          </a:xfrm>
        </p:spPr>
        <p:txBody>
          <a:bodyPr anchor="b">
            <a:normAutofit/>
          </a:bodyPr>
          <a:lstStyle/>
          <a:p>
            <a:pPr eaLnBrk="1" hangingPunct="1"/>
            <a:r>
              <a:rPr lang="en-US" sz="3600" b="1" dirty="0">
                <a:solidFill>
                  <a:schemeClr val="tx1"/>
                </a:solidFill>
                <a:latin typeface="Rockwell"/>
                <a:cs typeface="Rockwell"/>
              </a:rPr>
              <a:t>The Enlightenment from England</a:t>
            </a:r>
            <a:endParaRPr lang="en-US" sz="3600" dirty="0">
              <a:solidFill>
                <a:srgbClr val="000090"/>
              </a:solidFill>
              <a:latin typeface="Rockwell"/>
              <a:cs typeface="Rockwell"/>
            </a:endParaRPr>
          </a:p>
        </p:txBody>
      </p:sp>
      <p:sp>
        <p:nvSpPr>
          <p:cNvPr id="21506" name="Rectangle 3"/>
          <p:cNvSpPr>
            <a:spLocks noGrp="1" noChangeArrowheads="1"/>
          </p:cNvSpPr>
          <p:nvPr>
            <p:ph type="body" sz="half" idx="4294967295"/>
          </p:nvPr>
        </p:nvSpPr>
        <p:spPr>
          <a:xfrm>
            <a:off x="0" y="1143000"/>
            <a:ext cx="5410200" cy="5715000"/>
          </a:xfrm>
        </p:spPr>
        <p:txBody>
          <a:bodyPr/>
          <a:lstStyle/>
          <a:p>
            <a:pPr eaLnBrk="1" hangingPunct="1">
              <a:lnSpc>
                <a:spcPct val="90000"/>
              </a:lnSpc>
            </a:pPr>
            <a:r>
              <a:rPr lang="en-US" sz="4200" dirty="0">
                <a:latin typeface="Rockwell"/>
                <a:cs typeface="Rockwell"/>
              </a:rPr>
              <a:t>Thomas Hobbes</a:t>
            </a:r>
          </a:p>
          <a:p>
            <a:pPr lvl="1" eaLnBrk="1" hangingPunct="1">
              <a:lnSpc>
                <a:spcPct val="90000"/>
              </a:lnSpc>
            </a:pPr>
            <a:r>
              <a:rPr lang="en-US" i="1" dirty="0">
                <a:latin typeface="Rockwell"/>
                <a:cs typeface="Rockwell"/>
              </a:rPr>
              <a:t>Leviathan </a:t>
            </a:r>
            <a:r>
              <a:rPr lang="en-US" dirty="0">
                <a:latin typeface="Rockwell"/>
                <a:cs typeface="Rockwell"/>
              </a:rPr>
              <a:t>(1651)</a:t>
            </a:r>
            <a:endParaRPr lang="en-US" sz="4000" i="1" dirty="0">
              <a:latin typeface="Rockwell"/>
              <a:cs typeface="Rockwell"/>
            </a:endParaRPr>
          </a:p>
          <a:p>
            <a:pPr lvl="2" eaLnBrk="1" hangingPunct="1">
              <a:lnSpc>
                <a:spcPct val="90000"/>
              </a:lnSpc>
            </a:pPr>
            <a:r>
              <a:rPr lang="en-US" sz="2100" i="0" dirty="0">
                <a:latin typeface="Rockwell"/>
                <a:cs typeface="Rockwell"/>
              </a:rPr>
              <a:t>State of nature</a:t>
            </a:r>
          </a:p>
          <a:p>
            <a:pPr lvl="3" eaLnBrk="1" hangingPunct="1">
              <a:lnSpc>
                <a:spcPct val="90000"/>
              </a:lnSpc>
            </a:pPr>
            <a:r>
              <a:rPr lang="en-US" sz="1700" dirty="0">
                <a:latin typeface="Rockwell"/>
                <a:cs typeface="Rockwell"/>
              </a:rPr>
              <a:t>“the war of all against all”</a:t>
            </a:r>
          </a:p>
          <a:p>
            <a:pPr lvl="2" eaLnBrk="1" hangingPunct="1">
              <a:lnSpc>
                <a:spcPct val="90000"/>
              </a:lnSpc>
            </a:pPr>
            <a:r>
              <a:rPr lang="en-US" sz="2100" i="0" dirty="0">
                <a:latin typeface="Rockwell"/>
                <a:cs typeface="Rockwell"/>
              </a:rPr>
              <a:t>Social contract theory</a:t>
            </a:r>
          </a:p>
          <a:p>
            <a:pPr lvl="3" eaLnBrk="1" hangingPunct="1">
              <a:lnSpc>
                <a:spcPct val="90000"/>
              </a:lnSpc>
            </a:pPr>
            <a:r>
              <a:rPr lang="en-US" sz="1700" dirty="0">
                <a:latin typeface="Rockwell"/>
                <a:cs typeface="Rockwell"/>
              </a:rPr>
              <a:t>People submit to a strong, undivided government</a:t>
            </a:r>
          </a:p>
          <a:p>
            <a:pPr eaLnBrk="1" hangingPunct="1">
              <a:lnSpc>
                <a:spcPct val="90000"/>
              </a:lnSpc>
            </a:pPr>
            <a:r>
              <a:rPr lang="en-US" sz="4200" dirty="0">
                <a:latin typeface="Rockwell"/>
                <a:cs typeface="Rockwell"/>
              </a:rPr>
              <a:t>John Locke</a:t>
            </a:r>
            <a:endParaRPr lang="en-US" sz="4400" dirty="0">
              <a:latin typeface="Rockwell"/>
              <a:cs typeface="Rockwell"/>
            </a:endParaRPr>
          </a:p>
          <a:p>
            <a:pPr lvl="1" eaLnBrk="1" hangingPunct="1">
              <a:lnSpc>
                <a:spcPct val="90000"/>
              </a:lnSpc>
            </a:pPr>
            <a:r>
              <a:rPr lang="en-US" i="1" dirty="0">
                <a:latin typeface="Rockwell"/>
                <a:cs typeface="Rockwell"/>
              </a:rPr>
              <a:t>Second Treatise on Civil Government </a:t>
            </a:r>
            <a:r>
              <a:rPr lang="en-US" dirty="0">
                <a:latin typeface="Rockwell"/>
                <a:cs typeface="Rockwell"/>
              </a:rPr>
              <a:t>(1689)</a:t>
            </a:r>
            <a:endParaRPr lang="en-US" sz="4000" i="1" dirty="0">
              <a:latin typeface="Rockwell"/>
              <a:cs typeface="Rockwell"/>
            </a:endParaRPr>
          </a:p>
          <a:p>
            <a:pPr lvl="2" eaLnBrk="1" hangingPunct="1">
              <a:lnSpc>
                <a:spcPct val="90000"/>
              </a:lnSpc>
            </a:pPr>
            <a:r>
              <a:rPr lang="en-US" sz="2100" i="0" dirty="0">
                <a:latin typeface="Rockwell"/>
                <a:cs typeface="Rockwell"/>
              </a:rPr>
              <a:t>In a state of nature - life, liberty, property</a:t>
            </a:r>
          </a:p>
          <a:p>
            <a:pPr lvl="2" eaLnBrk="1" hangingPunct="1">
              <a:lnSpc>
                <a:spcPct val="90000"/>
              </a:lnSpc>
            </a:pPr>
            <a:r>
              <a:rPr lang="en-US" sz="2100" i="0" dirty="0">
                <a:latin typeface="Rockwell"/>
                <a:cs typeface="Rockwell"/>
              </a:rPr>
              <a:t>Consent of the governed</a:t>
            </a:r>
          </a:p>
          <a:p>
            <a:pPr lvl="2" eaLnBrk="1" hangingPunct="1">
              <a:lnSpc>
                <a:spcPct val="90000"/>
              </a:lnSpc>
            </a:pPr>
            <a:r>
              <a:rPr lang="en-US" sz="2100" i="0" dirty="0">
                <a:latin typeface="Rockwell"/>
                <a:cs typeface="Rockwell"/>
              </a:rPr>
              <a:t>Right to revolution</a:t>
            </a:r>
            <a:endParaRPr lang="en-US" sz="3600" dirty="0">
              <a:latin typeface="Rockwell"/>
              <a:cs typeface="Rockwell"/>
            </a:endParaRPr>
          </a:p>
        </p:txBody>
      </p:sp>
      <p:pic>
        <p:nvPicPr>
          <p:cNvPr id="21507" name="Picture 6"/>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486400" y="1143000"/>
            <a:ext cx="3505200" cy="2765425"/>
          </a:xfrm>
        </p:spPr>
      </p:pic>
      <p:pic>
        <p:nvPicPr>
          <p:cNvPr id="21508" name="Picture 7"/>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6181725" y="3962400"/>
            <a:ext cx="2244725" cy="2895600"/>
          </a:xfrm>
        </p:spPr>
      </p:pic>
    </p:spTree>
    <p:extLst>
      <p:ext uri="{BB962C8B-B14F-4D97-AF65-F5344CB8AC3E}">
        <p14:creationId xmlns:p14="http://schemas.microsoft.com/office/powerpoint/2010/main" val="6032346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noChangeArrowheads="1"/>
          </p:cNvSpPr>
          <p:nvPr>
            <p:ph type="title"/>
          </p:nvPr>
        </p:nvSpPr>
        <p:spPr>
          <a:xfrm>
            <a:off x="152400" y="152400"/>
            <a:ext cx="8839200" cy="1295400"/>
          </a:xfrm>
        </p:spPr>
        <p:txBody>
          <a:bodyPr>
            <a:normAutofit fontScale="90000"/>
          </a:bodyPr>
          <a:lstStyle/>
          <a:p>
            <a:r>
              <a:rPr lang="en-US">
                <a:latin typeface="Rockwell"/>
                <a:cs typeface="Rockwell"/>
              </a:rPr>
              <a:t>John Locke’s </a:t>
            </a:r>
            <a:r>
              <a:rPr lang="en-US" i="1">
                <a:latin typeface="Rockwell"/>
                <a:cs typeface="Rockwell"/>
              </a:rPr>
              <a:t>Second Treatise on Government</a:t>
            </a:r>
            <a:endParaRPr lang="en-US">
              <a:latin typeface="Rockwell"/>
              <a:cs typeface="Rockwell"/>
            </a:endParaRPr>
          </a:p>
        </p:txBody>
      </p:sp>
      <p:sp>
        <p:nvSpPr>
          <p:cNvPr id="3" name="Content Placeholder 2">
            <a:extLst>
              <a:ext uri="{FF2B5EF4-FFF2-40B4-BE49-F238E27FC236}">
                <a16:creationId xmlns="" xmlns:a16="http://schemas.microsoft.com/office/drawing/2014/main" id="{67143002-C53D-C94E-BA44-8513803B2CA9}"/>
              </a:ext>
            </a:extLst>
          </p:cNvPr>
          <p:cNvSpPr>
            <a:spLocks noGrp="1"/>
          </p:cNvSpPr>
          <p:nvPr>
            <p:ph idx="1"/>
          </p:nvPr>
        </p:nvSpPr>
        <p:spPr>
          <a:xfrm>
            <a:off x="0" y="1905000"/>
            <a:ext cx="9144000" cy="4953000"/>
          </a:xfrm>
        </p:spPr>
        <p:txBody>
          <a:bodyPr/>
          <a:lstStyle/>
          <a:p>
            <a:pPr eaLnBrk="1" hangingPunct="1">
              <a:lnSpc>
                <a:spcPct val="90000"/>
              </a:lnSpc>
              <a:buFont typeface="Wingdings" charset="0"/>
              <a:buChar char="§"/>
            </a:pPr>
            <a:r>
              <a:rPr lang="ja-JP" altLang="en-US" sz="2000" dirty="0">
                <a:latin typeface="Rockwell"/>
                <a:cs typeface="Rockwell"/>
              </a:rPr>
              <a:t>“</a:t>
            </a:r>
            <a:r>
              <a:rPr lang="en-US" sz="2000" dirty="0">
                <a:latin typeface="Rockwell"/>
                <a:cs typeface="Rockwell"/>
              </a:rPr>
              <a:t>The state of nature has a law of nature to govern it, which obliges every one: and reason, which is that law, teaches all mankind … that, being all equal and independent, no one ought to harm another in his life, health, liberty, or possessions</a:t>
            </a:r>
            <a:r>
              <a:rPr lang="ja-JP" altLang="en-US" sz="2000" dirty="0">
                <a:latin typeface="Rockwell"/>
                <a:cs typeface="Rockwell"/>
              </a:rPr>
              <a:t>”</a:t>
            </a:r>
            <a:endParaRPr lang="en-US" sz="2000" dirty="0">
              <a:latin typeface="Rockwell"/>
              <a:cs typeface="Rockwell"/>
            </a:endParaRPr>
          </a:p>
          <a:p>
            <a:pPr eaLnBrk="1" hangingPunct="1">
              <a:lnSpc>
                <a:spcPct val="90000"/>
              </a:lnSpc>
              <a:buFont typeface="Wingdings" charset="0"/>
              <a:buChar char="§"/>
            </a:pPr>
            <a:r>
              <a:rPr lang="ja-JP" altLang="en-US" sz="2000" dirty="0">
                <a:latin typeface="Rockwell"/>
                <a:cs typeface="Rockwell"/>
              </a:rPr>
              <a:t>“</a:t>
            </a:r>
            <a:r>
              <a:rPr lang="en-US" sz="2000" dirty="0">
                <a:latin typeface="Rockwell"/>
                <a:cs typeface="Rockwell"/>
              </a:rPr>
              <a:t>Men being, as has been said, by nature, all free, equal, and independent, no one can be put out of this estate, and subjected to the political power of another, without his own consent.</a:t>
            </a:r>
            <a:r>
              <a:rPr lang="ja-JP" altLang="en-US" sz="2000" dirty="0">
                <a:latin typeface="Rockwell"/>
                <a:cs typeface="Rockwell"/>
              </a:rPr>
              <a:t>”</a:t>
            </a:r>
            <a:endParaRPr lang="en-US" sz="2000" dirty="0">
              <a:latin typeface="Rockwell"/>
              <a:cs typeface="Rockwell"/>
            </a:endParaRPr>
          </a:p>
          <a:p>
            <a:pPr eaLnBrk="1" hangingPunct="1">
              <a:lnSpc>
                <a:spcPct val="90000"/>
              </a:lnSpc>
              <a:buFont typeface="Wingdings" charset="0"/>
              <a:buChar char="§"/>
            </a:pPr>
            <a:r>
              <a:rPr lang="ja-JP" altLang="en-US" sz="2000" dirty="0">
                <a:latin typeface="Rockwell"/>
                <a:cs typeface="Rockwell"/>
              </a:rPr>
              <a:t>“</a:t>
            </a:r>
            <a:r>
              <a:rPr lang="en-US" sz="2000" dirty="0" err="1">
                <a:latin typeface="Rockwell"/>
                <a:cs typeface="Rockwell"/>
              </a:rPr>
              <a:t>Whensoever</a:t>
            </a:r>
            <a:r>
              <a:rPr lang="en-US" sz="2000" dirty="0">
                <a:latin typeface="Rockwell"/>
                <a:cs typeface="Rockwell"/>
              </a:rPr>
              <a:t> therefore the legislative shall transgress this fundamental rule of society; and either by ambition, fear, folly or corruption, </a:t>
            </a:r>
            <a:r>
              <a:rPr lang="en-US" sz="2000" dirty="0" err="1">
                <a:latin typeface="Rockwell"/>
                <a:cs typeface="Rockwell"/>
              </a:rPr>
              <a:t>endeavour</a:t>
            </a:r>
            <a:r>
              <a:rPr lang="en-US" sz="2000" dirty="0">
                <a:latin typeface="Rockwell"/>
                <a:cs typeface="Rockwell"/>
              </a:rPr>
              <a:t> to grasp themselves, or put into the hands of any other, an absolute power over the lives, liberties, and estates of the people; by this breach of trust they forfeit the power the people had put into their hands for quite contrary ends, and it devolves to the people, who have a right to resume their original liberty, and, by the establishment of a new legislative, (such as they shall think fit) provide for their own safety and security, which is the end for which they are in society.</a:t>
            </a:r>
            <a:r>
              <a:rPr lang="ja-JP" altLang="en-US" sz="2000" dirty="0">
                <a:latin typeface="Rockwell"/>
                <a:cs typeface="Rockwell"/>
              </a:rPr>
              <a:t>”</a:t>
            </a:r>
            <a:endParaRPr lang="en-US" sz="2000" dirty="0">
              <a:latin typeface="Rockwell"/>
              <a:cs typeface="Rockwell"/>
            </a:endParaRPr>
          </a:p>
        </p:txBody>
      </p:sp>
    </p:spTree>
    <p:extLst>
      <p:ext uri="{BB962C8B-B14F-4D97-AF65-F5344CB8AC3E}">
        <p14:creationId xmlns:p14="http://schemas.microsoft.com/office/powerpoint/2010/main" val="1077392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026"/>
          <p:cNvSpPr>
            <a:spLocks noGrp="1" noChangeArrowheads="1"/>
          </p:cNvSpPr>
          <p:nvPr>
            <p:ph type="title"/>
          </p:nvPr>
        </p:nvSpPr>
        <p:spPr>
          <a:xfrm>
            <a:off x="685800" y="152400"/>
            <a:ext cx="7772400" cy="609600"/>
          </a:xfrm>
        </p:spPr>
        <p:txBody>
          <a:bodyPr anchor="b">
            <a:normAutofit fontScale="90000"/>
          </a:bodyPr>
          <a:lstStyle/>
          <a:p>
            <a:pPr eaLnBrk="1" hangingPunct="1"/>
            <a:r>
              <a:rPr lang="en-US" b="1">
                <a:solidFill>
                  <a:schemeClr val="tx1"/>
                </a:solidFill>
                <a:latin typeface="Rockwell"/>
                <a:cs typeface="Rockwell"/>
              </a:rPr>
              <a:t>The Philosophes</a:t>
            </a:r>
            <a:endParaRPr lang="en-US">
              <a:latin typeface="Rockwell"/>
              <a:cs typeface="Rockwell"/>
            </a:endParaRPr>
          </a:p>
        </p:txBody>
      </p:sp>
      <p:sp>
        <p:nvSpPr>
          <p:cNvPr id="23554" name="Rectangle 1027"/>
          <p:cNvSpPr>
            <a:spLocks noGrp="1" noChangeArrowheads="1"/>
          </p:cNvSpPr>
          <p:nvPr>
            <p:ph type="body" sz="half" idx="1"/>
          </p:nvPr>
        </p:nvSpPr>
        <p:spPr>
          <a:xfrm>
            <a:off x="152400" y="990600"/>
            <a:ext cx="6019800" cy="5638800"/>
          </a:xfrm>
        </p:spPr>
        <p:txBody>
          <a:bodyPr/>
          <a:lstStyle/>
          <a:p>
            <a:pPr eaLnBrk="1" hangingPunct="1"/>
            <a:r>
              <a:rPr lang="en-US" sz="3400" dirty="0">
                <a:latin typeface="Rockwell"/>
                <a:cs typeface="Rockwell"/>
              </a:rPr>
              <a:t>Baron de Montesquieu</a:t>
            </a:r>
            <a:endParaRPr lang="en-US" sz="4000" dirty="0">
              <a:latin typeface="Rockwell"/>
              <a:cs typeface="Rockwell"/>
            </a:endParaRPr>
          </a:p>
          <a:p>
            <a:pPr lvl="1" eaLnBrk="1" hangingPunct="1"/>
            <a:r>
              <a:rPr lang="en-US" sz="2500" i="1" dirty="0">
                <a:latin typeface="Rockwell"/>
                <a:cs typeface="Rockwell"/>
              </a:rPr>
              <a:t>Spirit of the Laws </a:t>
            </a:r>
            <a:r>
              <a:rPr lang="en-US" sz="2500" dirty="0">
                <a:latin typeface="Rockwell"/>
                <a:cs typeface="Rockwell"/>
              </a:rPr>
              <a:t>(1748)</a:t>
            </a:r>
            <a:endParaRPr lang="en-US" sz="3600" i="1" dirty="0">
              <a:latin typeface="Rockwell"/>
              <a:cs typeface="Rockwell"/>
            </a:endParaRPr>
          </a:p>
          <a:p>
            <a:pPr lvl="2" eaLnBrk="1" hangingPunct="1"/>
            <a:r>
              <a:rPr lang="en-US" sz="1900" i="0" dirty="0">
                <a:latin typeface="Rockwell"/>
                <a:cs typeface="Rockwell"/>
              </a:rPr>
              <a:t>Separation of powers</a:t>
            </a:r>
          </a:p>
          <a:p>
            <a:pPr lvl="2" eaLnBrk="1" hangingPunct="1"/>
            <a:r>
              <a:rPr lang="en-US" sz="1900" i="0" dirty="0">
                <a:latin typeface="Rockwell"/>
                <a:cs typeface="Rockwell"/>
              </a:rPr>
              <a:t>Checks and balances</a:t>
            </a:r>
          </a:p>
          <a:p>
            <a:pPr eaLnBrk="1" hangingPunct="1"/>
            <a:r>
              <a:rPr lang="en-US" sz="3400" dirty="0">
                <a:latin typeface="Rockwell"/>
                <a:cs typeface="Rockwell"/>
              </a:rPr>
              <a:t>Voltaire</a:t>
            </a:r>
            <a:endParaRPr lang="en-US" sz="4000" dirty="0">
              <a:latin typeface="Rockwell"/>
              <a:cs typeface="Rockwell"/>
            </a:endParaRPr>
          </a:p>
          <a:p>
            <a:pPr lvl="1" eaLnBrk="1" hangingPunct="1"/>
            <a:r>
              <a:rPr lang="en-US" sz="2500" dirty="0">
                <a:latin typeface="Rockwell"/>
                <a:cs typeface="Rockwell"/>
              </a:rPr>
              <a:t>Advocated individual freedoms; criticized traditional institutions</a:t>
            </a:r>
          </a:p>
          <a:p>
            <a:pPr lvl="1" eaLnBrk="1" hangingPunct="1"/>
            <a:r>
              <a:rPr lang="en-US" sz="2500" i="1" dirty="0" err="1">
                <a:latin typeface="Rockwell"/>
                <a:cs typeface="Rockwell"/>
              </a:rPr>
              <a:t>Candide</a:t>
            </a:r>
            <a:endParaRPr lang="en-US" sz="3600" dirty="0">
              <a:latin typeface="Rockwell"/>
              <a:cs typeface="Rockwell"/>
            </a:endParaRPr>
          </a:p>
          <a:p>
            <a:pPr eaLnBrk="1" hangingPunct="1"/>
            <a:r>
              <a:rPr lang="en-US" sz="3400" dirty="0">
                <a:latin typeface="Rockwell"/>
                <a:cs typeface="Rockwell"/>
              </a:rPr>
              <a:t>Rousseau</a:t>
            </a:r>
            <a:endParaRPr lang="en-US" sz="4000" dirty="0">
              <a:latin typeface="Rockwell"/>
              <a:cs typeface="Rockwell"/>
            </a:endParaRPr>
          </a:p>
          <a:p>
            <a:pPr lvl="1" eaLnBrk="1" hangingPunct="1"/>
            <a:r>
              <a:rPr lang="en-US" sz="2500" i="1" dirty="0">
                <a:latin typeface="Rockwell"/>
                <a:cs typeface="Rockwell"/>
              </a:rPr>
              <a:t>On the Social Contract</a:t>
            </a:r>
          </a:p>
          <a:p>
            <a:pPr lvl="2" eaLnBrk="1" hangingPunct="1"/>
            <a:r>
              <a:rPr lang="en-US" sz="2100" i="0" dirty="0">
                <a:latin typeface="Rockwell"/>
                <a:cs typeface="Rockwell"/>
              </a:rPr>
              <a:t>Based on the General Will</a:t>
            </a:r>
          </a:p>
        </p:txBody>
      </p:sp>
      <p:pic>
        <p:nvPicPr>
          <p:cNvPr id="23555" name="Picture 6" descr="images.jpeg                                                    000A84C2Macintosh HD                   C5A9507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870700" y="4038600"/>
            <a:ext cx="2024063" cy="2667000"/>
          </a:xfrm>
        </p:spPr>
      </p:pic>
      <p:pic>
        <p:nvPicPr>
          <p:cNvPr id="23556" name="Picture 7" descr="&#10;images-1.jpeg                                                  000A84C2Macintosh HD                   C5A9507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556375" y="1066800"/>
            <a:ext cx="2403475" cy="2895600"/>
          </a:xfrm>
        </p:spPr>
      </p:pic>
    </p:spTree>
    <p:extLst>
      <p:ext uri="{BB962C8B-B14F-4D97-AF65-F5344CB8AC3E}">
        <p14:creationId xmlns:p14="http://schemas.microsoft.com/office/powerpoint/2010/main" val="39457684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noChangeArrowheads="1"/>
          </p:cNvSpPr>
          <p:nvPr>
            <p:ph type="title" idx="4294967295"/>
          </p:nvPr>
        </p:nvSpPr>
        <p:spPr>
          <a:xfrm>
            <a:off x="685800" y="0"/>
            <a:ext cx="7772400" cy="914400"/>
          </a:xfrm>
        </p:spPr>
        <p:txBody>
          <a:bodyPr anchor="b"/>
          <a:lstStyle/>
          <a:p>
            <a:pPr eaLnBrk="1" hangingPunct="1"/>
            <a:r>
              <a:rPr lang="en-US" b="1">
                <a:solidFill>
                  <a:schemeClr val="tx1"/>
                </a:solidFill>
                <a:latin typeface="Rockwell"/>
                <a:cs typeface="Rockwell"/>
              </a:rPr>
              <a:t>Colonial America</a:t>
            </a:r>
            <a:endParaRPr lang="en-US">
              <a:solidFill>
                <a:srgbClr val="000090"/>
              </a:solidFill>
              <a:latin typeface="Rockwell"/>
              <a:cs typeface="Rockwell"/>
            </a:endParaRPr>
          </a:p>
        </p:txBody>
      </p:sp>
      <p:sp>
        <p:nvSpPr>
          <p:cNvPr id="24578" name="Rectangle 3"/>
          <p:cNvSpPr>
            <a:spLocks noGrp="1" noChangeArrowheads="1"/>
          </p:cNvSpPr>
          <p:nvPr>
            <p:ph type="body" sz="half" idx="4294967295"/>
          </p:nvPr>
        </p:nvSpPr>
        <p:spPr>
          <a:xfrm>
            <a:off x="0" y="1219200"/>
            <a:ext cx="5486400" cy="5334000"/>
          </a:xfrm>
        </p:spPr>
        <p:txBody>
          <a:bodyPr/>
          <a:lstStyle/>
          <a:p>
            <a:pPr eaLnBrk="1" hangingPunct="1"/>
            <a:r>
              <a:rPr lang="en-US" sz="3000">
                <a:latin typeface="Rockwell"/>
                <a:cs typeface="Rockwell"/>
              </a:rPr>
              <a:t>House of Burgesses (1619)</a:t>
            </a:r>
          </a:p>
          <a:p>
            <a:pPr lvl="1" eaLnBrk="1" hangingPunct="1"/>
            <a:r>
              <a:rPr lang="en-US" sz="2000">
                <a:latin typeface="Rockwell"/>
                <a:cs typeface="Rockwell"/>
              </a:rPr>
              <a:t>Representative form of government in Virginia</a:t>
            </a:r>
          </a:p>
          <a:p>
            <a:pPr eaLnBrk="1" hangingPunct="1"/>
            <a:r>
              <a:rPr lang="en-US" sz="3000">
                <a:latin typeface="Rockwell"/>
                <a:cs typeface="Rockwell"/>
              </a:rPr>
              <a:t>Mayflower Compact (1620)</a:t>
            </a:r>
          </a:p>
          <a:p>
            <a:pPr lvl="1" eaLnBrk="1" hangingPunct="1"/>
            <a:r>
              <a:rPr lang="en-US" sz="2000">
                <a:latin typeface="Rockwell"/>
                <a:cs typeface="Rockwell"/>
              </a:rPr>
              <a:t>Social contract for common good/survival</a:t>
            </a:r>
          </a:p>
          <a:p>
            <a:pPr eaLnBrk="1" hangingPunct="1"/>
            <a:r>
              <a:rPr lang="en-US" sz="3000">
                <a:latin typeface="Rockwell"/>
                <a:cs typeface="Rockwell"/>
              </a:rPr>
              <a:t>Fundamental Orders of Connecticut (1639)</a:t>
            </a:r>
          </a:p>
          <a:p>
            <a:pPr lvl="1" eaLnBrk="1" hangingPunct="1"/>
            <a:r>
              <a:rPr lang="en-US" sz="2000">
                <a:latin typeface="Rockwell"/>
                <a:cs typeface="Rockwell"/>
              </a:rPr>
              <a:t>First written constitution</a:t>
            </a:r>
          </a:p>
          <a:p>
            <a:pPr lvl="1" eaLnBrk="1" hangingPunct="1"/>
            <a:r>
              <a:rPr lang="en-US" sz="2000">
                <a:latin typeface="Rockwell"/>
                <a:cs typeface="Rockwell"/>
              </a:rPr>
              <a:t>Outlined individual rights</a:t>
            </a:r>
            <a:endParaRPr lang="en-US" sz="2600">
              <a:latin typeface="Rockwell"/>
              <a:cs typeface="Rockwell"/>
            </a:endParaRPr>
          </a:p>
        </p:txBody>
      </p:sp>
      <p:pic>
        <p:nvPicPr>
          <p:cNvPr id="24579" name="Picture 6"/>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541963" y="1219200"/>
            <a:ext cx="3414712" cy="4495800"/>
          </a:xfrm>
        </p:spPr>
      </p:pic>
    </p:spTree>
    <p:extLst>
      <p:ext uri="{BB962C8B-B14F-4D97-AF65-F5344CB8AC3E}">
        <p14:creationId xmlns:p14="http://schemas.microsoft.com/office/powerpoint/2010/main" val="8690594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0"/>
            <a:ext cx="7772400" cy="838200"/>
          </a:xfrm>
        </p:spPr>
        <p:txBody>
          <a:bodyPr anchor="b"/>
          <a:lstStyle/>
          <a:p>
            <a:pPr eaLnBrk="1" hangingPunct="1"/>
            <a:r>
              <a:rPr lang="en-US" b="1" dirty="0">
                <a:solidFill>
                  <a:schemeClr val="tx1"/>
                </a:solidFill>
                <a:latin typeface="Rockwell"/>
                <a:cs typeface="Rockwell"/>
              </a:rPr>
              <a:t>Colonial Resistance</a:t>
            </a:r>
            <a:endParaRPr lang="en-US" dirty="0">
              <a:solidFill>
                <a:srgbClr val="120F9D"/>
              </a:solidFill>
              <a:latin typeface="Rockwell"/>
              <a:cs typeface="Rockwell"/>
            </a:endParaRPr>
          </a:p>
        </p:txBody>
      </p:sp>
      <p:sp>
        <p:nvSpPr>
          <p:cNvPr id="25602" name="Rectangle 3"/>
          <p:cNvSpPr>
            <a:spLocks noGrp="1" noChangeArrowheads="1"/>
          </p:cNvSpPr>
          <p:nvPr>
            <p:ph type="body" sz="half" idx="1"/>
          </p:nvPr>
        </p:nvSpPr>
        <p:spPr>
          <a:xfrm>
            <a:off x="152400" y="838200"/>
            <a:ext cx="4953000" cy="6019800"/>
          </a:xfrm>
        </p:spPr>
        <p:txBody>
          <a:bodyPr>
            <a:normAutofit fontScale="92500" lnSpcReduction="10000"/>
          </a:bodyPr>
          <a:lstStyle/>
          <a:p>
            <a:pPr eaLnBrk="1" hangingPunct="1"/>
            <a:r>
              <a:rPr lang="en-US" sz="2800">
                <a:latin typeface="Rockwell"/>
                <a:cs typeface="Rockwell"/>
              </a:rPr>
              <a:t>Navigation Acts</a:t>
            </a:r>
          </a:p>
          <a:p>
            <a:pPr lvl="1" eaLnBrk="1" hangingPunct="1"/>
            <a:r>
              <a:rPr lang="en-US" sz="1900">
                <a:latin typeface="Rockwell"/>
                <a:cs typeface="Rockwell"/>
              </a:rPr>
              <a:t>Proclamation of 1763, Sugar Act (1764), Stamp Act (1765)</a:t>
            </a:r>
            <a:endParaRPr lang="en-US" sz="2400">
              <a:latin typeface="Rockwell"/>
              <a:cs typeface="Rockwell"/>
            </a:endParaRPr>
          </a:p>
          <a:p>
            <a:pPr eaLnBrk="1" hangingPunct="1"/>
            <a:r>
              <a:rPr lang="en-US" sz="2800">
                <a:latin typeface="Rockwell"/>
                <a:cs typeface="Rockwell"/>
              </a:rPr>
              <a:t>Ideological Arguments</a:t>
            </a:r>
          </a:p>
          <a:p>
            <a:pPr lvl="1" eaLnBrk="1" hangingPunct="1"/>
            <a:r>
              <a:rPr lang="en-US" sz="1900">
                <a:latin typeface="Rockwell"/>
                <a:cs typeface="Rockwell"/>
              </a:rPr>
              <a:t>Taxation without representation</a:t>
            </a:r>
          </a:p>
          <a:p>
            <a:pPr lvl="1" eaLnBrk="1" hangingPunct="1"/>
            <a:r>
              <a:rPr lang="en-US" sz="1900">
                <a:latin typeface="Rockwell"/>
                <a:cs typeface="Rockwell"/>
              </a:rPr>
              <a:t>Virtual representation</a:t>
            </a:r>
            <a:endParaRPr lang="en-US" sz="2400">
              <a:latin typeface="Rockwell"/>
              <a:cs typeface="Rockwell"/>
            </a:endParaRPr>
          </a:p>
          <a:p>
            <a:pPr eaLnBrk="1" hangingPunct="1"/>
            <a:r>
              <a:rPr lang="en-US" sz="2800">
                <a:latin typeface="Rockwell"/>
                <a:cs typeface="Rockwell"/>
              </a:rPr>
              <a:t>First Continental Congress</a:t>
            </a:r>
          </a:p>
          <a:p>
            <a:pPr lvl="1" eaLnBrk="1" hangingPunct="1"/>
            <a:r>
              <a:rPr lang="en-US" sz="1900">
                <a:latin typeface="Rockwell"/>
                <a:cs typeface="Rockwell"/>
              </a:rPr>
              <a:t>Declaration of Rights and Grievances</a:t>
            </a:r>
          </a:p>
          <a:p>
            <a:pPr lvl="1" eaLnBrk="1" hangingPunct="1"/>
            <a:r>
              <a:rPr lang="en-US" sz="1900">
                <a:latin typeface="Rockwell"/>
                <a:cs typeface="Rockwell"/>
              </a:rPr>
              <a:t>Petition to the King</a:t>
            </a:r>
            <a:endParaRPr lang="en-US" sz="2400">
              <a:latin typeface="Rockwell"/>
              <a:cs typeface="Rockwell"/>
            </a:endParaRPr>
          </a:p>
          <a:p>
            <a:pPr eaLnBrk="1" hangingPunct="1"/>
            <a:r>
              <a:rPr lang="en-US" sz="2800">
                <a:latin typeface="Rockwell"/>
                <a:cs typeface="Rockwell"/>
              </a:rPr>
              <a:t>Second Continental Congress</a:t>
            </a:r>
          </a:p>
          <a:p>
            <a:pPr lvl="1" eaLnBrk="1" hangingPunct="1"/>
            <a:r>
              <a:rPr lang="en-US" sz="1900">
                <a:latin typeface="Rockwell"/>
                <a:cs typeface="Rockwell"/>
              </a:rPr>
              <a:t>Olive Branch Petition</a:t>
            </a:r>
          </a:p>
          <a:p>
            <a:pPr lvl="1" eaLnBrk="1" hangingPunct="1"/>
            <a:r>
              <a:rPr lang="en-US" sz="1900">
                <a:latin typeface="Rockwell"/>
                <a:cs typeface="Rockwell"/>
              </a:rPr>
              <a:t>Declaration of Independence (1776)</a:t>
            </a:r>
          </a:p>
          <a:p>
            <a:pPr lvl="1" eaLnBrk="1" hangingPunct="1"/>
            <a:r>
              <a:rPr lang="en-US" sz="1900">
                <a:latin typeface="Rockwell"/>
                <a:cs typeface="Rockwell"/>
              </a:rPr>
              <a:t>Articles of Confederation (1777, 1781)</a:t>
            </a:r>
            <a:endParaRPr lang="en-US" sz="2400">
              <a:latin typeface="Rockwell"/>
              <a:cs typeface="Rockwell"/>
            </a:endParaRPr>
          </a:p>
        </p:txBody>
      </p:sp>
      <p:pic>
        <p:nvPicPr>
          <p:cNvPr id="25603" name="Picture 11" descr="O!_the_fatal_Stamp.jpg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0013" y="990600"/>
            <a:ext cx="3744912" cy="4800600"/>
          </a:xfrm>
        </p:spPr>
      </p:pic>
    </p:spTree>
    <p:extLst>
      <p:ext uri="{BB962C8B-B14F-4D97-AF65-F5344CB8AC3E}">
        <p14:creationId xmlns:p14="http://schemas.microsoft.com/office/powerpoint/2010/main" val="31991833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425</TotalTime>
  <Words>906</Words>
  <Application>Microsoft Macintosh PowerPoint</Application>
  <PresentationFormat>On-screen Show (4:3)</PresentationFormat>
  <Paragraphs>112</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Theme</vt:lpstr>
      <vt:lpstr>Constitutional Underpinnings-The Philosophy Behind a National Government </vt:lpstr>
      <vt:lpstr>Classical Origins</vt:lpstr>
      <vt:lpstr>English Heritage</vt:lpstr>
      <vt:lpstr>The Enlightenment 16th-18th Centuries</vt:lpstr>
      <vt:lpstr>The Enlightenment from England</vt:lpstr>
      <vt:lpstr>John Locke’s Second Treatise on Government</vt:lpstr>
      <vt:lpstr>The Philosophes</vt:lpstr>
      <vt:lpstr>Colonial America</vt:lpstr>
      <vt:lpstr>Colonial Resistance</vt:lpstr>
      <vt:lpstr>Declaration of Independence</vt:lpstr>
      <vt:lpstr>Elite Theory of Democracy</vt:lpstr>
      <vt:lpstr>Pluralist Theory of Democracy</vt:lpstr>
      <vt:lpstr>Participatory Theory of Democracy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Constitutional Underpinnings-The Philosophy Behind a National Government </dc:title>
  <dc:creator>Craig Winchell</dc:creator>
  <cp:lastModifiedBy>Craig Winchell</cp:lastModifiedBy>
  <cp:revision>11</cp:revision>
  <dcterms:created xsi:type="dcterms:W3CDTF">2018-08-14T14:27:38Z</dcterms:created>
  <dcterms:modified xsi:type="dcterms:W3CDTF">2018-08-15T20:20:38Z</dcterms:modified>
</cp:coreProperties>
</file>