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sldIdLst>
    <p:sldId id="256" r:id="rId2"/>
    <p:sldId id="276" r:id="rId3"/>
    <p:sldId id="275" r:id="rId4"/>
    <p:sldId id="257" r:id="rId5"/>
    <p:sldId id="262" r:id="rId6"/>
    <p:sldId id="263" r:id="rId7"/>
    <p:sldId id="264" r:id="rId8"/>
    <p:sldId id="277" r:id="rId9"/>
    <p:sldId id="265" r:id="rId10"/>
    <p:sldId id="280" r:id="rId11"/>
    <p:sldId id="266" r:id="rId12"/>
    <p:sldId id="267" r:id="rId13"/>
    <p:sldId id="268" r:id="rId14"/>
    <p:sldId id="269" r:id="rId15"/>
    <p:sldId id="270" r:id="rId16"/>
    <p:sldId id="272" r:id="rId17"/>
    <p:sldId id="273" r:id="rId18"/>
    <p:sldId id="258" r:id="rId19"/>
    <p:sldId id="259" r:id="rId20"/>
    <p:sldId id="260" r:id="rId21"/>
    <p:sldId id="261" r:id="rId22"/>
    <p:sldId id="281" r:id="rId23"/>
    <p:sldId id="282" r:id="rId24"/>
    <p:sldId id="274" r:id="rId25"/>
    <p:sldId id="27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04"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D55E52-1C30-8C4F-9D37-A9627F01F1B5}" type="datetimeFigureOut">
              <a:rPr lang="en-US" smtClean="0"/>
              <a:t>8/24/18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252AB-B7AD-EE44-AF60-D783DCCABB36}" type="slidenum">
              <a:rPr lang="en-US" smtClean="0"/>
              <a:t>‹#›</a:t>
            </a:fld>
            <a:endParaRPr lang="en-US"/>
          </a:p>
        </p:txBody>
      </p:sp>
    </p:spTree>
    <p:extLst>
      <p:ext uri="{BB962C8B-B14F-4D97-AF65-F5344CB8AC3E}">
        <p14:creationId xmlns:p14="http://schemas.microsoft.com/office/powerpoint/2010/main" val="8718753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071C4F-EF7A-7E47-8FA1-1F6BC7BBBF6C}" type="slidenum">
              <a:rPr lang="en-US" sz="1200">
                <a:cs typeface="Arial" charset="0"/>
              </a:rPr>
              <a:pPr eaLnBrk="1" hangingPunct="1"/>
              <a:t>3</a:t>
            </a:fld>
            <a:endParaRPr lang="en-US" sz="1200">
              <a:cs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D75E28-30D2-6744-ACB5-E9AD9EFD7CCD}" type="slidenum">
              <a:rPr lang="en-US" sz="1200">
                <a:latin typeface="Calibri" charset="0"/>
                <a:cs typeface="Arial" charset="0"/>
              </a:rPr>
              <a:pPr eaLnBrk="1" hangingPunct="1"/>
              <a:t>22</a:t>
            </a:fld>
            <a:endParaRPr lang="en-US" sz="1200">
              <a:latin typeface="Calibri" charset="0"/>
              <a:cs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Madison devised a system to prevent the tyranny of factions in the government. To thwart tyranny of the majority, much of the government</a:t>
            </a:r>
            <a:r>
              <a:rPr lang="ja-JP" altLang="en-US"/>
              <a:t>’</a:t>
            </a:r>
            <a:r>
              <a:rPr lang="en-US" altLang="ja-JP"/>
              <a:t>s power was kept beyond its reach. Only members of the House of Representatives were directly elected by the people. </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Madison</a:t>
            </a:r>
            <a:r>
              <a:rPr lang="ja-JP" altLang="en-US"/>
              <a:t>’</a:t>
            </a:r>
            <a:r>
              <a:rPr lang="en-US" altLang="ja-JP"/>
              <a:t>s scheme separated the powers of government into three branches, which shared the limited powers of the government among them.</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system of checks and balances system served Madison</a:t>
            </a:r>
            <a:r>
              <a:rPr lang="ja-JP" altLang="en-US"/>
              <a:t>’</a:t>
            </a:r>
            <a:r>
              <a:rPr lang="en-US" altLang="ja-JP"/>
              <a:t>s goal of constraining government action. One faction would be unlikely to control all three branches of government at the same time.</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Finally, the Framers established a federal system of government that divided power between a national government and the states. Most government activity occurred in the states so the Framers saw the federal system as an additional check on the national government.</a:t>
            </a: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cs typeface="Arial" charset="0"/>
            </a:endParaRPr>
          </a:p>
          <a:p>
            <a:pPr>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cs typeface="Arial" charset="0"/>
              </a:rPr>
              <a:t>Activity: </a:t>
            </a:r>
            <a:r>
              <a:rPr lang="en-US"/>
              <a:t>For an alternative discussion, ask students why minority rights are important. What type of minorities was Madison concerned about? Are minority rights still important in U.S. politics? Ask students to provide specific historical and contemporary examples of </a:t>
            </a:r>
            <a:r>
              <a:rPr lang="ja-JP" altLang="en-US"/>
              <a:t>“</a:t>
            </a:r>
            <a:r>
              <a:rPr lang="en-US" altLang="ja-JP"/>
              <a:t>minorities</a:t>
            </a:r>
            <a:r>
              <a:rPr lang="ja-JP" altLang="en-US"/>
              <a:t>”</a:t>
            </a:r>
            <a:r>
              <a:rPr lang="en-US" altLang="ja-JP"/>
              <a:t> seeking to protect their rights. How is the political system structured to </a:t>
            </a:r>
            <a:r>
              <a:rPr lang="ja-JP" altLang="en-US"/>
              <a:t>“</a:t>
            </a:r>
            <a:r>
              <a:rPr lang="en-US" altLang="ja-JP"/>
              <a:t>balance</a:t>
            </a:r>
            <a:r>
              <a:rPr lang="ja-JP" altLang="en-US"/>
              <a:t>”</a:t>
            </a:r>
            <a:r>
              <a:rPr lang="en-US" altLang="ja-JP"/>
              <a:t> minority and majority rights? What values are served by this balance: efficiency, equality, representation?</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F64297-6637-304B-A7EE-14137405066B}" type="slidenum">
              <a:rPr lang="en-US" sz="1200">
                <a:cs typeface="Arial" charset="0"/>
              </a:rPr>
              <a:pPr eaLnBrk="1" hangingPunct="1"/>
              <a:t>23</a:t>
            </a:fld>
            <a:endParaRPr lang="en-US" sz="1200">
              <a:cs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3352800" y="1600200"/>
            <a:ext cx="30432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t>Madison</a:t>
            </a:r>
            <a:r>
              <a:rPr lang="ja-JP" altLang="en-US"/>
              <a:t>’</a:t>
            </a:r>
            <a:r>
              <a:rPr lang="en-US" altLang="ja-JP"/>
              <a:t>s plan allowed both direct and indirect elections. Voters directly elected only the House of Representatives. Senators were elected by state legislatures, and presidents by the electoral college, whose members were usually chosen by state legislatures rather than by voters. The president nominated judges. </a:t>
            </a:r>
          </a:p>
          <a:p>
            <a:pPr>
              <a:spcBef>
                <a:spcPct val="0"/>
              </a:spcBef>
            </a:pPr>
            <a:endParaRPr lang="en-US" altLang="ja-JP"/>
          </a:p>
          <a:p>
            <a:pPr>
              <a:spcBef>
                <a:spcPct val="0"/>
              </a:spcBef>
            </a:pPr>
            <a:r>
              <a:rPr lang="en-US" altLang="ja-JP"/>
              <a:t>Over the years, Madison</a:t>
            </a:r>
            <a:r>
              <a:rPr lang="ja-JP" altLang="en-US"/>
              <a:t>’</a:t>
            </a:r>
            <a:r>
              <a:rPr lang="en-US" altLang="ja-JP"/>
              <a:t>s original model has been substantially democratized.  In 1913 the Seventeenth Amendment established direct election of senators by popular majorities. Today, the electoral college has become largely a rubber stamp, voting the way the popular majority in each state votes.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6">
            <a:extLst>
              <a:ext uri="{FF2B5EF4-FFF2-40B4-BE49-F238E27FC236}">
                <a16:creationId xmlns="" xmlns:a16="http://schemas.microsoft.com/office/drawing/2014/main" id="{ACC2EEC2-EAE5-9743-8D93-47B9CA615AE4}"/>
              </a:ext>
            </a:extLst>
          </p:cNvPr>
          <p:cNvSpPr>
            <a:spLocks noGrp="1" noChangeArrowheads="1"/>
          </p:cNvSpPr>
          <p:nvPr>
            <p:ph type="dt" sz="half" idx="10"/>
          </p:nvPr>
        </p:nvSpPr>
        <p:spPr>
          <a:ln/>
        </p:spPr>
        <p:txBody>
          <a:bodyPr/>
          <a:lstStyle>
            <a:lvl1pPr>
              <a:defRPr/>
            </a:lvl1pPr>
          </a:lstStyle>
          <a:p>
            <a:fld id="{8324C9AE-ABE5-FE4E-AED3-1C99CBF558AC}" type="datetimeFigureOut">
              <a:rPr lang="en-US"/>
              <a:pPr/>
              <a:t>8/24/18</a:t>
            </a:fld>
            <a:endParaRPr lang="en-US"/>
          </a:p>
        </p:txBody>
      </p:sp>
      <p:sp>
        <p:nvSpPr>
          <p:cNvPr id="6" name="Rectangle 1027">
            <a:extLst>
              <a:ext uri="{FF2B5EF4-FFF2-40B4-BE49-F238E27FC236}">
                <a16:creationId xmlns="" xmlns:a16="http://schemas.microsoft.com/office/drawing/2014/main" id="{0B8716BB-83C3-304F-BE2D-449A5EFBB2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28">
            <a:extLst>
              <a:ext uri="{FF2B5EF4-FFF2-40B4-BE49-F238E27FC236}">
                <a16:creationId xmlns="" xmlns:a16="http://schemas.microsoft.com/office/drawing/2014/main" id="{EF15CD35-95BF-A242-96A3-FC93CE883FB7}"/>
              </a:ext>
            </a:extLst>
          </p:cNvPr>
          <p:cNvSpPr>
            <a:spLocks noGrp="1" noChangeArrowheads="1"/>
          </p:cNvSpPr>
          <p:nvPr>
            <p:ph type="sldNum" sz="quarter" idx="12"/>
          </p:nvPr>
        </p:nvSpPr>
        <p:spPr>
          <a:ln/>
        </p:spPr>
        <p:txBody>
          <a:bodyPr/>
          <a:lstStyle>
            <a:lvl1pPr>
              <a:defRPr/>
            </a:lvl1pPr>
          </a:lstStyle>
          <a:p>
            <a:fld id="{63C6EC6A-C8C4-C946-A1D4-28A346799C01}" type="slidenum">
              <a:rPr lang="en-US"/>
              <a:pPr/>
              <a:t>‹#›</a:t>
            </a:fld>
            <a:endParaRPr lang="en-US"/>
          </a:p>
        </p:txBody>
      </p:sp>
    </p:spTree>
    <p:extLst>
      <p:ext uri="{BB962C8B-B14F-4D97-AF65-F5344CB8AC3E}">
        <p14:creationId xmlns:p14="http://schemas.microsoft.com/office/powerpoint/2010/main" val="258674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US Constitution</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Mr. Winchell</a:t>
            </a:r>
          </a:p>
          <a:p>
            <a:r>
              <a:rPr lang="en-US" dirty="0" smtClean="0"/>
              <a:t>AP </a:t>
            </a:r>
            <a:r>
              <a:rPr lang="en-US" dirty="0" err="1" smtClean="0"/>
              <a:t>GoPo</a:t>
            </a:r>
            <a:endParaRPr lang="en-US" dirty="0" smtClean="0"/>
          </a:p>
          <a:p>
            <a:r>
              <a:rPr lang="en-US" dirty="0" smtClean="0"/>
              <a:t>Unit 1: Foundations of American Democracy</a:t>
            </a:r>
            <a:endParaRPr lang="en-US" dirty="0"/>
          </a:p>
        </p:txBody>
      </p:sp>
    </p:spTree>
    <p:extLst>
      <p:ext uri="{BB962C8B-B14F-4D97-AF65-F5344CB8AC3E}">
        <p14:creationId xmlns:p14="http://schemas.microsoft.com/office/powerpoint/2010/main" val="19210567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u="sng" dirty="0" smtClean="0">
                <a:latin typeface="Rockwell"/>
                <a:cs typeface="Rockwell"/>
              </a:rPr>
              <a:t>Necessary </a:t>
            </a:r>
            <a:r>
              <a:rPr lang="en-US" sz="3600" b="1" u="sng" dirty="0">
                <a:latin typeface="Rockwell"/>
                <a:cs typeface="Rockwell"/>
              </a:rPr>
              <a:t>and Proper </a:t>
            </a:r>
            <a:r>
              <a:rPr lang="en-US" sz="3600" b="1" u="sng" dirty="0" smtClean="0">
                <a:latin typeface="Rockwell"/>
                <a:cs typeface="Rockwell"/>
              </a:rPr>
              <a:t>Clause- Elastic Clause </a:t>
            </a:r>
            <a:br>
              <a:rPr lang="en-US" sz="3600" b="1" u="sng" dirty="0" smtClean="0">
                <a:latin typeface="Rockwell"/>
                <a:cs typeface="Rockwell"/>
              </a:rPr>
            </a:br>
            <a:r>
              <a:rPr lang="en-US" sz="3600" b="1" dirty="0">
                <a:latin typeface="Rockwell"/>
                <a:cs typeface="Rockwell"/>
              </a:rPr>
              <a:t>Article I, Section 8</a:t>
            </a:r>
            <a:endParaRPr lang="en-US" sz="3600" b="1" u="sng" dirty="0">
              <a:latin typeface="Rockwell"/>
              <a:cs typeface="Rockwell"/>
            </a:endParaRPr>
          </a:p>
        </p:txBody>
      </p:sp>
      <p:sp>
        <p:nvSpPr>
          <p:cNvPr id="6" name="Content Placeholder 5"/>
          <p:cNvSpPr>
            <a:spLocks noGrp="1"/>
          </p:cNvSpPr>
          <p:nvPr>
            <p:ph idx="1"/>
          </p:nvPr>
        </p:nvSpPr>
        <p:spPr>
          <a:xfrm>
            <a:off x="0" y="1890020"/>
            <a:ext cx="9033164" cy="4759902"/>
          </a:xfrm>
          <a:noFill/>
        </p:spPr>
        <p:txBody>
          <a:bodyPr>
            <a:noAutofit/>
          </a:bodyPr>
          <a:lstStyle/>
          <a:p>
            <a:pPr marL="0" indent="0">
              <a:buNone/>
            </a:pPr>
            <a:r>
              <a:rPr lang="en-US" sz="3600" dirty="0">
                <a:solidFill>
                  <a:srgbClr val="FFFFFF"/>
                </a:solidFill>
                <a:latin typeface="Rockwell"/>
                <a:cs typeface="Rockwell"/>
              </a:rPr>
              <a:t>The Congress shall have Power ... To make all Laws which shall be necessary and proper for carrying into Execution the foregoing Powers, and all other Powers vested by this Constitution in the Government of the United States, or in any Department or Officer thereof.</a:t>
            </a:r>
          </a:p>
        </p:txBody>
      </p:sp>
    </p:spTree>
    <p:extLst>
      <p:ext uri="{BB962C8B-B14F-4D97-AF65-F5344CB8AC3E}">
        <p14:creationId xmlns:p14="http://schemas.microsoft.com/office/powerpoint/2010/main" val="19850988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noChangeArrowheads="1"/>
          </p:cNvSpPr>
          <p:nvPr>
            <p:ph type="title"/>
          </p:nvPr>
        </p:nvSpPr>
        <p:spPr>
          <a:xfrm>
            <a:off x="685800" y="0"/>
            <a:ext cx="7772400" cy="838200"/>
          </a:xfrm>
        </p:spPr>
        <p:txBody>
          <a:bodyPr>
            <a:normAutofit fontScale="90000"/>
          </a:bodyPr>
          <a:lstStyle/>
          <a:p>
            <a:r>
              <a:rPr lang="en-US">
                <a:latin typeface="Rockwell"/>
                <a:cs typeface="Rockwell"/>
              </a:rPr>
              <a:t>Article II – Executive Branch</a:t>
            </a:r>
          </a:p>
        </p:txBody>
      </p:sp>
      <p:sp>
        <p:nvSpPr>
          <p:cNvPr id="41986" name="Content Placeholder 2"/>
          <p:cNvSpPr>
            <a:spLocks noGrp="1" noChangeArrowheads="1"/>
          </p:cNvSpPr>
          <p:nvPr>
            <p:ph sz="half" idx="1"/>
          </p:nvPr>
        </p:nvSpPr>
        <p:spPr>
          <a:xfrm>
            <a:off x="0" y="838200"/>
            <a:ext cx="4648200" cy="6019800"/>
          </a:xfrm>
        </p:spPr>
        <p:txBody>
          <a:bodyPr/>
          <a:lstStyle/>
          <a:p>
            <a:r>
              <a:rPr lang="en-US" sz="2400" dirty="0">
                <a:latin typeface="Rockwell"/>
                <a:cs typeface="Rockwell"/>
              </a:rPr>
              <a:t>President and Vice-President</a:t>
            </a:r>
          </a:p>
          <a:p>
            <a:r>
              <a:rPr lang="en-US" sz="2400" dirty="0">
                <a:latin typeface="Rockwell"/>
                <a:cs typeface="Rockwell"/>
              </a:rPr>
              <a:t>Qualifications and Terms</a:t>
            </a:r>
          </a:p>
          <a:p>
            <a:pPr lvl="1"/>
            <a:r>
              <a:rPr lang="en-US" sz="2000" dirty="0">
                <a:latin typeface="Rockwell"/>
                <a:cs typeface="Rockwell"/>
              </a:rPr>
              <a:t>At least 35 years old</a:t>
            </a:r>
          </a:p>
          <a:p>
            <a:pPr lvl="1"/>
            <a:r>
              <a:rPr lang="en-US" sz="2000" dirty="0">
                <a:latin typeface="Rockwell"/>
                <a:cs typeface="Rockwell"/>
              </a:rPr>
              <a:t>Natural-born citizen</a:t>
            </a:r>
          </a:p>
          <a:p>
            <a:pPr lvl="1"/>
            <a:r>
              <a:rPr lang="en-US" sz="2000" dirty="0">
                <a:latin typeface="Rockwell"/>
                <a:cs typeface="Rockwell"/>
              </a:rPr>
              <a:t>14-year residency</a:t>
            </a:r>
          </a:p>
          <a:p>
            <a:pPr lvl="1"/>
            <a:r>
              <a:rPr lang="en-US" sz="2000" dirty="0">
                <a:latin typeface="Rockwell"/>
                <a:cs typeface="Rockwell"/>
              </a:rPr>
              <a:t>Four-year terms</a:t>
            </a:r>
          </a:p>
          <a:p>
            <a:r>
              <a:rPr lang="en-US" sz="2400" dirty="0">
                <a:latin typeface="Rockwell"/>
                <a:cs typeface="Rockwell"/>
              </a:rPr>
              <a:t>Electoral College</a:t>
            </a:r>
          </a:p>
          <a:p>
            <a:r>
              <a:rPr lang="en-US" sz="2400" dirty="0">
                <a:latin typeface="Rockwell"/>
                <a:cs typeface="Rockwell"/>
              </a:rPr>
              <a:t>Advice and Consent Clause*</a:t>
            </a:r>
          </a:p>
          <a:p>
            <a:r>
              <a:rPr lang="en-US" sz="2400" dirty="0">
                <a:latin typeface="Rockwell"/>
                <a:cs typeface="Rockwell"/>
              </a:rPr>
              <a:t>Impeachment</a:t>
            </a:r>
          </a:p>
        </p:txBody>
      </p:sp>
      <p:sp>
        <p:nvSpPr>
          <p:cNvPr id="41987" name="Content Placeholder 3"/>
          <p:cNvSpPr>
            <a:spLocks noGrp="1" noChangeArrowheads="1"/>
          </p:cNvSpPr>
          <p:nvPr>
            <p:ph sz="half" idx="2"/>
          </p:nvPr>
        </p:nvSpPr>
        <p:spPr>
          <a:xfrm>
            <a:off x="4648200" y="838200"/>
            <a:ext cx="4495800" cy="6019800"/>
          </a:xfrm>
        </p:spPr>
        <p:txBody>
          <a:bodyPr/>
          <a:lstStyle/>
          <a:p>
            <a:r>
              <a:rPr lang="en-US" sz="2000">
                <a:latin typeface="Rockwell"/>
                <a:cs typeface="Rockwell"/>
              </a:rPr>
              <a:t>Powers</a:t>
            </a:r>
          </a:p>
          <a:p>
            <a:pPr lvl="1"/>
            <a:r>
              <a:rPr lang="en-US" sz="1800">
                <a:latin typeface="Rockwell"/>
                <a:cs typeface="Rockwell"/>
              </a:rPr>
              <a:t>Commander-in-Chief</a:t>
            </a:r>
          </a:p>
          <a:p>
            <a:pPr lvl="1"/>
            <a:r>
              <a:rPr lang="en-US" sz="1800">
                <a:latin typeface="Rockwell"/>
                <a:cs typeface="Rockwell"/>
              </a:rPr>
              <a:t>Request opinions of executive department heads</a:t>
            </a:r>
          </a:p>
          <a:p>
            <a:pPr lvl="1"/>
            <a:r>
              <a:rPr lang="en-US" sz="1800">
                <a:latin typeface="Rockwell"/>
                <a:cs typeface="Rockwell"/>
              </a:rPr>
              <a:t>Grant pardons and reprieves</a:t>
            </a:r>
          </a:p>
          <a:p>
            <a:pPr lvl="1"/>
            <a:r>
              <a:rPr lang="en-US" sz="1800">
                <a:latin typeface="Rockwell"/>
                <a:cs typeface="Rockwell"/>
              </a:rPr>
              <a:t>Make treaties*</a:t>
            </a:r>
          </a:p>
          <a:p>
            <a:pPr lvl="1"/>
            <a:r>
              <a:rPr lang="en-US" sz="1800">
                <a:latin typeface="Rockwell"/>
                <a:cs typeface="Rockwell"/>
              </a:rPr>
              <a:t>Appointments*</a:t>
            </a:r>
          </a:p>
          <a:p>
            <a:pPr lvl="2"/>
            <a:r>
              <a:rPr lang="en-US" sz="1600" i="0">
                <a:latin typeface="Rockwell"/>
                <a:cs typeface="Rockwell"/>
              </a:rPr>
              <a:t>Executive and foreign officers</a:t>
            </a:r>
          </a:p>
          <a:p>
            <a:pPr lvl="2"/>
            <a:r>
              <a:rPr lang="en-US" sz="1600" i="0">
                <a:latin typeface="Rockwell"/>
                <a:cs typeface="Rockwell"/>
              </a:rPr>
              <a:t>Judicial</a:t>
            </a:r>
          </a:p>
          <a:p>
            <a:r>
              <a:rPr lang="en-US" sz="2000">
                <a:latin typeface="Rockwell"/>
                <a:cs typeface="Rockwell"/>
              </a:rPr>
              <a:t>Responsibilities</a:t>
            </a:r>
          </a:p>
          <a:p>
            <a:pPr lvl="1"/>
            <a:r>
              <a:rPr lang="en-US" sz="1800">
                <a:latin typeface="Rockwell"/>
                <a:cs typeface="Rockwell"/>
              </a:rPr>
              <a:t>State of the Union address</a:t>
            </a:r>
          </a:p>
          <a:p>
            <a:pPr lvl="1"/>
            <a:r>
              <a:rPr lang="en-US" sz="1800">
                <a:latin typeface="Rockwell"/>
                <a:cs typeface="Rockwell"/>
              </a:rPr>
              <a:t>Recommendations</a:t>
            </a:r>
          </a:p>
          <a:p>
            <a:pPr lvl="1"/>
            <a:r>
              <a:rPr lang="en-US" sz="1800">
                <a:latin typeface="Rockwell"/>
                <a:cs typeface="Rockwell"/>
              </a:rPr>
              <a:t>Call special sessions of Congress</a:t>
            </a:r>
          </a:p>
          <a:p>
            <a:pPr lvl="1"/>
            <a:r>
              <a:rPr lang="en-US" sz="1800">
                <a:latin typeface="Rockwell"/>
                <a:cs typeface="Rockwell"/>
              </a:rPr>
              <a:t>Receive foreign representatives</a:t>
            </a:r>
          </a:p>
          <a:p>
            <a:pPr lvl="1"/>
            <a:r>
              <a:rPr lang="en-US" sz="1800">
                <a:latin typeface="Rockwell"/>
                <a:cs typeface="Rockwell"/>
              </a:rPr>
              <a:t>“…take Care that the Laws be faithfully executed…”</a:t>
            </a:r>
          </a:p>
        </p:txBody>
      </p:sp>
    </p:spTree>
    <p:extLst>
      <p:ext uri="{BB962C8B-B14F-4D97-AF65-F5344CB8AC3E}">
        <p14:creationId xmlns:p14="http://schemas.microsoft.com/office/powerpoint/2010/main" val="382078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noChangeArrowheads="1"/>
          </p:cNvSpPr>
          <p:nvPr>
            <p:ph type="title"/>
          </p:nvPr>
        </p:nvSpPr>
        <p:spPr>
          <a:xfrm>
            <a:off x="-12700" y="0"/>
            <a:ext cx="9156700" cy="1143000"/>
          </a:xfrm>
        </p:spPr>
        <p:txBody>
          <a:bodyPr/>
          <a:lstStyle/>
          <a:p>
            <a:r>
              <a:rPr lang="en-US">
                <a:latin typeface="Rockwell"/>
                <a:cs typeface="Rockwell"/>
              </a:rPr>
              <a:t>Article III – National Judiciary</a:t>
            </a:r>
          </a:p>
        </p:txBody>
      </p:sp>
      <p:sp>
        <p:nvSpPr>
          <p:cNvPr id="43010" name="Content Placeholder 2"/>
          <p:cNvSpPr>
            <a:spLocks noGrp="1" noChangeArrowheads="1"/>
          </p:cNvSpPr>
          <p:nvPr>
            <p:ph sz="half" idx="1"/>
          </p:nvPr>
        </p:nvSpPr>
        <p:spPr>
          <a:xfrm>
            <a:off x="-12700" y="990600"/>
            <a:ext cx="4356100" cy="5867400"/>
          </a:xfrm>
        </p:spPr>
        <p:txBody>
          <a:bodyPr>
            <a:normAutofit lnSpcReduction="10000"/>
          </a:bodyPr>
          <a:lstStyle/>
          <a:p>
            <a:r>
              <a:rPr lang="en-US" sz="2800" dirty="0">
                <a:latin typeface="Rockwell"/>
                <a:cs typeface="Rockwell"/>
              </a:rPr>
              <a:t>Structure</a:t>
            </a:r>
          </a:p>
          <a:p>
            <a:pPr lvl="1"/>
            <a:r>
              <a:rPr lang="en-US" sz="2400" dirty="0">
                <a:latin typeface="Rockwell"/>
                <a:cs typeface="Rockwell"/>
              </a:rPr>
              <a:t>U.S. Supreme Court</a:t>
            </a:r>
          </a:p>
          <a:p>
            <a:pPr lvl="1"/>
            <a:r>
              <a:rPr lang="en-US" sz="2400" dirty="0">
                <a:latin typeface="Rockwell"/>
                <a:cs typeface="Rockwell"/>
              </a:rPr>
              <a:t>Inferior federal courts</a:t>
            </a:r>
          </a:p>
          <a:p>
            <a:pPr lvl="2"/>
            <a:r>
              <a:rPr lang="en-US" sz="2000" i="0" dirty="0">
                <a:latin typeface="Rockwell"/>
                <a:cs typeface="Rockwell"/>
              </a:rPr>
              <a:t>Established by Congress</a:t>
            </a:r>
          </a:p>
          <a:p>
            <a:pPr lvl="3"/>
            <a:r>
              <a:rPr lang="en-US" sz="1800" dirty="0">
                <a:latin typeface="Rockwell"/>
                <a:cs typeface="Rockwell"/>
              </a:rPr>
              <a:t>Judiciary Act of 1789</a:t>
            </a:r>
          </a:p>
          <a:p>
            <a:r>
              <a:rPr lang="en-US" sz="2800" dirty="0">
                <a:latin typeface="Rockwell"/>
                <a:cs typeface="Rockwell"/>
              </a:rPr>
              <a:t>Life terms and Good Behavior</a:t>
            </a:r>
          </a:p>
          <a:p>
            <a:pPr lvl="1"/>
            <a:r>
              <a:rPr lang="en-US" sz="2400" dirty="0">
                <a:latin typeface="Rockwell"/>
                <a:cs typeface="Rockwell"/>
              </a:rPr>
              <a:t>Appointed by President</a:t>
            </a:r>
          </a:p>
          <a:p>
            <a:r>
              <a:rPr lang="en-US" sz="2800" dirty="0">
                <a:latin typeface="Rockwell"/>
                <a:cs typeface="Rockwell"/>
              </a:rPr>
              <a:t>Jurisdiction</a:t>
            </a:r>
          </a:p>
          <a:p>
            <a:pPr lvl="1"/>
            <a:r>
              <a:rPr lang="en-US" sz="2400" dirty="0">
                <a:latin typeface="Rockwell"/>
                <a:cs typeface="Rockwell"/>
              </a:rPr>
              <a:t>Original</a:t>
            </a:r>
          </a:p>
          <a:p>
            <a:pPr lvl="1"/>
            <a:r>
              <a:rPr lang="en-US" sz="2400" dirty="0">
                <a:latin typeface="Rockwell"/>
                <a:cs typeface="Rockwell"/>
              </a:rPr>
              <a:t>Appellate</a:t>
            </a:r>
          </a:p>
          <a:p>
            <a:r>
              <a:rPr lang="en-US" sz="2800" dirty="0">
                <a:latin typeface="Rockwell"/>
                <a:cs typeface="Rockwell"/>
              </a:rPr>
              <a:t>Treason</a:t>
            </a:r>
          </a:p>
        </p:txBody>
      </p:sp>
      <p:pic>
        <p:nvPicPr>
          <p:cNvPr id="43011"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990600"/>
            <a:ext cx="4737100" cy="5867400"/>
          </a:xfrm>
        </p:spPr>
      </p:pic>
    </p:spTree>
    <p:extLst>
      <p:ext uri="{BB962C8B-B14F-4D97-AF65-F5344CB8AC3E}">
        <p14:creationId xmlns:p14="http://schemas.microsoft.com/office/powerpoint/2010/main" val="414034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304800" y="0"/>
            <a:ext cx="8610600" cy="1524000"/>
          </a:xfrm>
        </p:spPr>
        <p:txBody>
          <a:bodyPr anchor="b"/>
          <a:lstStyle/>
          <a:p>
            <a:pPr eaLnBrk="1" hangingPunct="1"/>
            <a:r>
              <a:rPr lang="en-US" b="1">
                <a:solidFill>
                  <a:schemeClr val="tx1"/>
                </a:solidFill>
                <a:latin typeface="Rockwell"/>
                <a:cs typeface="Rockwell"/>
              </a:rPr>
              <a:t>The States</a:t>
            </a:r>
            <a:br>
              <a:rPr lang="en-US" b="1">
                <a:solidFill>
                  <a:schemeClr val="tx1"/>
                </a:solidFill>
                <a:latin typeface="Rockwell"/>
                <a:cs typeface="Rockwell"/>
              </a:rPr>
            </a:br>
            <a:r>
              <a:rPr lang="en-US" b="1">
                <a:solidFill>
                  <a:schemeClr val="tx1"/>
                </a:solidFill>
                <a:latin typeface="Rockwell"/>
                <a:cs typeface="Rockwell"/>
              </a:rPr>
              <a:t>Article IV</a:t>
            </a:r>
            <a:endParaRPr lang="en-US">
              <a:solidFill>
                <a:srgbClr val="120F9D"/>
              </a:solidFill>
              <a:latin typeface="Rockwell"/>
              <a:cs typeface="Rockwell"/>
            </a:endParaRPr>
          </a:p>
        </p:txBody>
      </p:sp>
      <p:sp>
        <p:nvSpPr>
          <p:cNvPr id="44034" name="Rectangle 3"/>
          <p:cNvSpPr>
            <a:spLocks noGrp="1" noChangeArrowheads="1"/>
          </p:cNvSpPr>
          <p:nvPr>
            <p:ph type="body" idx="4294967295"/>
          </p:nvPr>
        </p:nvSpPr>
        <p:spPr>
          <a:xfrm>
            <a:off x="228600" y="1752600"/>
            <a:ext cx="8686800" cy="4876800"/>
          </a:xfrm>
        </p:spPr>
        <p:txBody>
          <a:bodyPr>
            <a:normAutofit/>
          </a:bodyPr>
          <a:lstStyle/>
          <a:p>
            <a:pPr eaLnBrk="1" hangingPunct="1">
              <a:lnSpc>
                <a:spcPct val="90000"/>
              </a:lnSpc>
            </a:pPr>
            <a:r>
              <a:rPr lang="en-US" sz="2600" b="1" dirty="0">
                <a:latin typeface="Rockwell"/>
                <a:cs typeface="Rockwell"/>
              </a:rPr>
              <a:t>Full Faith and Credit Clause</a:t>
            </a:r>
          </a:p>
          <a:p>
            <a:pPr lvl="1" eaLnBrk="1" hangingPunct="1">
              <a:lnSpc>
                <a:spcPct val="90000"/>
              </a:lnSpc>
            </a:pPr>
            <a:r>
              <a:rPr lang="en-US" sz="2000" dirty="0">
                <a:latin typeface="Rockwell"/>
                <a:cs typeface="Rockwell"/>
              </a:rPr>
              <a:t>“</a:t>
            </a:r>
            <a:r>
              <a:rPr lang="en-US" sz="2000" i="1" dirty="0">
                <a:latin typeface="Rockwell"/>
                <a:cs typeface="Rockwell"/>
              </a:rPr>
              <a:t>Full Faith and Credit shall be given in each State to the public Acts, Records, and judicial Proceedings of every other State.” </a:t>
            </a:r>
            <a:r>
              <a:rPr lang="en-US" sz="2000" dirty="0">
                <a:latin typeface="Rockwell"/>
                <a:cs typeface="Rockwell"/>
              </a:rPr>
              <a:t>- Section 1</a:t>
            </a:r>
          </a:p>
          <a:p>
            <a:pPr eaLnBrk="1" hangingPunct="1">
              <a:lnSpc>
                <a:spcPct val="90000"/>
              </a:lnSpc>
            </a:pPr>
            <a:r>
              <a:rPr lang="en-US" sz="2600" b="1" dirty="0">
                <a:latin typeface="Rockwell"/>
                <a:cs typeface="Rockwell"/>
              </a:rPr>
              <a:t>Privileges and Immunities Clause</a:t>
            </a:r>
          </a:p>
          <a:p>
            <a:pPr lvl="1" eaLnBrk="1" hangingPunct="1">
              <a:lnSpc>
                <a:spcPct val="90000"/>
              </a:lnSpc>
            </a:pPr>
            <a:r>
              <a:rPr lang="en-US" sz="2000" dirty="0">
                <a:latin typeface="Rockwell"/>
                <a:cs typeface="Rockwell"/>
              </a:rPr>
              <a:t>“</a:t>
            </a:r>
            <a:r>
              <a:rPr lang="en-US" sz="2000" i="1" dirty="0">
                <a:latin typeface="Rockwell"/>
                <a:cs typeface="Rockwell"/>
              </a:rPr>
              <a:t>The Citizens of each State shall be entitled to all Privileges and Immunities of Citizens in the several States.”</a:t>
            </a:r>
            <a:r>
              <a:rPr lang="en-US" sz="2000" dirty="0">
                <a:latin typeface="Rockwell"/>
                <a:cs typeface="Rockwell"/>
              </a:rPr>
              <a:t> - Section 2</a:t>
            </a:r>
          </a:p>
          <a:p>
            <a:pPr eaLnBrk="1" hangingPunct="1">
              <a:lnSpc>
                <a:spcPct val="90000"/>
              </a:lnSpc>
            </a:pPr>
            <a:r>
              <a:rPr lang="en-US" sz="2600" b="1" dirty="0">
                <a:latin typeface="Rockwell"/>
                <a:cs typeface="Rockwell"/>
              </a:rPr>
              <a:t>Guarantee Clause</a:t>
            </a:r>
            <a:endParaRPr lang="en-US" sz="2600" dirty="0">
              <a:latin typeface="Rockwell"/>
              <a:cs typeface="Rockwell"/>
            </a:endParaRPr>
          </a:p>
          <a:p>
            <a:pPr lvl="1" eaLnBrk="1" hangingPunct="1">
              <a:lnSpc>
                <a:spcPct val="90000"/>
              </a:lnSpc>
            </a:pPr>
            <a:r>
              <a:rPr lang="en-US" sz="2000" dirty="0">
                <a:latin typeface="Rockwell"/>
                <a:cs typeface="Rockwell"/>
              </a:rPr>
              <a:t>“</a:t>
            </a:r>
            <a:r>
              <a:rPr lang="en-US" sz="2000" i="1" dirty="0">
                <a:latin typeface="Rockwell"/>
                <a:cs typeface="Rockwell"/>
              </a:rPr>
              <a:t>The United States shall guarantee to every State in this Union a Republican Form of Government, and shall protect each of them against Invasion; and on Application of the Legislature, or of the Executive (when the Legislature cannot be convened), against domestic Violence.”</a:t>
            </a:r>
            <a:r>
              <a:rPr lang="en-US" sz="2000" dirty="0">
                <a:latin typeface="Rockwell"/>
                <a:cs typeface="Rockwell"/>
              </a:rPr>
              <a:t> - Section </a:t>
            </a:r>
            <a:r>
              <a:rPr lang="en-US" sz="2000" dirty="0" smtClean="0">
                <a:latin typeface="Rockwell"/>
                <a:cs typeface="Rockwell"/>
              </a:rPr>
              <a:t>4</a:t>
            </a:r>
            <a:endParaRPr lang="en-US" sz="2000" dirty="0">
              <a:latin typeface="Rockwell"/>
              <a:cs typeface="Rockwell"/>
            </a:endParaRPr>
          </a:p>
        </p:txBody>
      </p:sp>
    </p:spTree>
    <p:extLst>
      <p:ext uri="{BB962C8B-B14F-4D97-AF65-F5344CB8AC3E}">
        <p14:creationId xmlns:p14="http://schemas.microsoft.com/office/powerpoint/2010/main" val="32128779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0" y="0"/>
            <a:ext cx="9144000" cy="1524000"/>
          </a:xfrm>
        </p:spPr>
        <p:txBody>
          <a:bodyPr anchor="b"/>
          <a:lstStyle/>
          <a:p>
            <a:pPr eaLnBrk="1" hangingPunct="1"/>
            <a:r>
              <a:rPr lang="en-US" b="1" dirty="0" smtClean="0">
                <a:solidFill>
                  <a:schemeClr val="tx1"/>
                </a:solidFill>
                <a:latin typeface="Rockwell"/>
                <a:cs typeface="Rockwell"/>
              </a:rPr>
              <a:t>Amendment Process</a:t>
            </a:r>
            <a:br>
              <a:rPr lang="en-US" b="1" dirty="0" smtClean="0">
                <a:solidFill>
                  <a:schemeClr val="tx1"/>
                </a:solidFill>
                <a:latin typeface="Rockwell"/>
                <a:cs typeface="Rockwell"/>
              </a:rPr>
            </a:br>
            <a:r>
              <a:rPr lang="en-US" b="1" dirty="0" smtClean="0">
                <a:solidFill>
                  <a:schemeClr val="tx1"/>
                </a:solidFill>
                <a:latin typeface="Rockwell"/>
                <a:cs typeface="Rockwell"/>
              </a:rPr>
              <a:t>Article V</a:t>
            </a:r>
            <a:endParaRPr lang="en-US" dirty="0">
              <a:solidFill>
                <a:srgbClr val="120F9D"/>
              </a:solidFill>
              <a:latin typeface="Rockwell"/>
              <a:cs typeface="Rockwell"/>
            </a:endParaRPr>
          </a:p>
        </p:txBody>
      </p:sp>
      <p:pic>
        <p:nvPicPr>
          <p:cNvPr id="45058"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812925"/>
            <a:ext cx="9144000" cy="5045075"/>
          </a:xfrm>
        </p:spPr>
      </p:pic>
    </p:spTree>
    <p:extLst>
      <p:ext uri="{BB962C8B-B14F-4D97-AF65-F5344CB8AC3E}">
        <p14:creationId xmlns:p14="http://schemas.microsoft.com/office/powerpoint/2010/main" val="10399470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0" y="0"/>
            <a:ext cx="9144000" cy="1066800"/>
          </a:xfrm>
        </p:spPr>
        <p:txBody>
          <a:bodyPr anchor="b"/>
          <a:lstStyle/>
          <a:p>
            <a:pPr eaLnBrk="1" hangingPunct="1"/>
            <a:r>
              <a:rPr lang="en-US" b="1" dirty="0">
                <a:solidFill>
                  <a:schemeClr val="tx1"/>
                </a:solidFill>
                <a:latin typeface="Rockwell"/>
                <a:cs typeface="Rockwell"/>
              </a:rPr>
              <a:t>Informal Amendment Process</a:t>
            </a:r>
            <a:endParaRPr lang="en-US" dirty="0">
              <a:solidFill>
                <a:srgbClr val="120F9D"/>
              </a:solidFill>
              <a:latin typeface="Rockwell"/>
              <a:cs typeface="Rockwell"/>
            </a:endParaRPr>
          </a:p>
        </p:txBody>
      </p:sp>
      <p:sp>
        <p:nvSpPr>
          <p:cNvPr id="46082" name="Rectangle 3"/>
          <p:cNvSpPr>
            <a:spLocks noGrp="1" noChangeArrowheads="1"/>
          </p:cNvSpPr>
          <p:nvPr>
            <p:ph type="body" idx="4294967295"/>
          </p:nvPr>
        </p:nvSpPr>
        <p:spPr>
          <a:xfrm>
            <a:off x="762000" y="1371600"/>
            <a:ext cx="7772400" cy="4114800"/>
          </a:xfrm>
        </p:spPr>
        <p:txBody>
          <a:bodyPr/>
          <a:lstStyle/>
          <a:p>
            <a:pPr eaLnBrk="1" hangingPunct="1"/>
            <a:r>
              <a:rPr lang="en-US">
                <a:latin typeface="Rockwell"/>
                <a:cs typeface="Rockwell"/>
              </a:rPr>
              <a:t>Changing the Constitution without changing the Constitution</a:t>
            </a:r>
          </a:p>
          <a:p>
            <a:pPr eaLnBrk="1" hangingPunct="1"/>
            <a:r>
              <a:rPr lang="en-US">
                <a:latin typeface="Rockwell"/>
                <a:cs typeface="Rockwell"/>
              </a:rPr>
              <a:t>Passing laws</a:t>
            </a:r>
          </a:p>
          <a:p>
            <a:pPr eaLnBrk="1" hangingPunct="1"/>
            <a:r>
              <a:rPr lang="en-US">
                <a:latin typeface="Rockwell"/>
                <a:cs typeface="Rockwell"/>
              </a:rPr>
              <a:t>Executive actions</a:t>
            </a:r>
          </a:p>
          <a:p>
            <a:pPr eaLnBrk="1" hangingPunct="1"/>
            <a:r>
              <a:rPr lang="en-US">
                <a:latin typeface="Rockwell"/>
                <a:cs typeface="Rockwell"/>
              </a:rPr>
              <a:t>Judicial interpretations</a:t>
            </a:r>
          </a:p>
          <a:p>
            <a:pPr eaLnBrk="1" hangingPunct="1"/>
            <a:r>
              <a:rPr lang="en-US">
                <a:latin typeface="Rockwell"/>
                <a:cs typeface="Rockwell"/>
              </a:rPr>
              <a:t>Custom and tradition</a:t>
            </a:r>
            <a:endParaRPr lang="en-US">
              <a:solidFill>
                <a:srgbClr val="120F9D"/>
              </a:solidFill>
              <a:latin typeface="Rockwell"/>
              <a:cs typeface="Rockwell"/>
            </a:endParaRPr>
          </a:p>
        </p:txBody>
      </p:sp>
    </p:spTree>
    <p:extLst>
      <p:ext uri="{BB962C8B-B14F-4D97-AF65-F5344CB8AC3E}">
        <p14:creationId xmlns:p14="http://schemas.microsoft.com/office/powerpoint/2010/main" val="27379898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0" y="0"/>
            <a:ext cx="9144000" cy="1524000"/>
          </a:xfrm>
        </p:spPr>
        <p:txBody>
          <a:bodyPr anchor="b"/>
          <a:lstStyle/>
          <a:p>
            <a:pPr eaLnBrk="1" hangingPunct="1"/>
            <a:r>
              <a:rPr lang="en-US" b="1">
                <a:solidFill>
                  <a:schemeClr val="tx1"/>
                </a:solidFill>
                <a:latin typeface="Rockwell"/>
                <a:cs typeface="Rockwell"/>
              </a:rPr>
              <a:t>Constitutional Supremacy</a:t>
            </a:r>
            <a:br>
              <a:rPr lang="en-US" b="1">
                <a:solidFill>
                  <a:schemeClr val="tx1"/>
                </a:solidFill>
                <a:latin typeface="Rockwell"/>
                <a:cs typeface="Rockwell"/>
              </a:rPr>
            </a:br>
            <a:r>
              <a:rPr lang="en-US" b="1">
                <a:solidFill>
                  <a:schemeClr val="tx1"/>
                </a:solidFill>
                <a:latin typeface="Rockwell"/>
                <a:cs typeface="Rockwell"/>
              </a:rPr>
              <a:t>Article VI</a:t>
            </a:r>
            <a:endParaRPr lang="en-US">
              <a:solidFill>
                <a:srgbClr val="120F9D"/>
              </a:solidFill>
              <a:latin typeface="Rockwell"/>
              <a:cs typeface="Rockwell"/>
            </a:endParaRPr>
          </a:p>
        </p:txBody>
      </p:sp>
      <p:sp>
        <p:nvSpPr>
          <p:cNvPr id="48130" name="Rectangle 3"/>
          <p:cNvSpPr>
            <a:spLocks noGrp="1" noChangeArrowheads="1"/>
          </p:cNvSpPr>
          <p:nvPr>
            <p:ph type="body" idx="4294967295"/>
          </p:nvPr>
        </p:nvSpPr>
        <p:spPr>
          <a:xfrm>
            <a:off x="0" y="1676400"/>
            <a:ext cx="9144000" cy="5181600"/>
          </a:xfrm>
        </p:spPr>
        <p:txBody>
          <a:bodyPr>
            <a:normAutofit/>
          </a:bodyPr>
          <a:lstStyle/>
          <a:p>
            <a:pPr eaLnBrk="1" hangingPunct="1"/>
            <a:r>
              <a:rPr lang="en-US" sz="2400" b="1" dirty="0">
                <a:latin typeface="Rockwell"/>
                <a:cs typeface="Rockwell"/>
              </a:rPr>
              <a:t>Supremacy Clause</a:t>
            </a:r>
            <a:endParaRPr lang="en-US" sz="2400" dirty="0">
              <a:latin typeface="Rockwell"/>
              <a:cs typeface="Rockwell"/>
            </a:endParaRPr>
          </a:p>
          <a:p>
            <a:pPr lvl="1" eaLnBrk="1" hangingPunct="1"/>
            <a:r>
              <a:rPr lang="en-US" sz="2200" dirty="0">
                <a:latin typeface="Rockwell"/>
                <a:cs typeface="Rockwell"/>
              </a:rPr>
              <a:t>“</a:t>
            </a:r>
            <a:r>
              <a:rPr lang="en-US" sz="2200" i="1" dirty="0">
                <a:latin typeface="Rockwell"/>
                <a:cs typeface="Rockwell"/>
              </a:rPr>
              <a:t>This Constitution, and the Laws of the United States which shall be made in Pursuance thereof; and all Treaties made, or which shall be made, under the Authority of the United States, shall be the supreme Law of the Land; and the Judges in every State shall be bound thereby, and Thing in the Constitution or Laws of any State to the Contrary notwithstanding.”</a:t>
            </a:r>
            <a:endParaRPr lang="en-US" sz="2200" dirty="0">
              <a:latin typeface="Rockwell"/>
              <a:cs typeface="Rockwell"/>
            </a:endParaRPr>
          </a:p>
          <a:p>
            <a:pPr eaLnBrk="1" hangingPunct="1"/>
            <a:r>
              <a:rPr lang="en-US" sz="2400" b="1" dirty="0">
                <a:latin typeface="Rockwell"/>
                <a:cs typeface="Rockwell"/>
              </a:rPr>
              <a:t>No Religious Test Clause</a:t>
            </a:r>
            <a:endParaRPr lang="en-US" sz="2400" dirty="0">
              <a:latin typeface="Rockwell"/>
              <a:cs typeface="Rockwell"/>
            </a:endParaRPr>
          </a:p>
          <a:p>
            <a:pPr lvl="1" eaLnBrk="1" hangingPunct="1"/>
            <a:r>
              <a:rPr lang="en-US" sz="2200" i="1" dirty="0">
                <a:latin typeface="Rockwell"/>
                <a:cs typeface="Rockwell"/>
              </a:rPr>
              <a:t>“…; but no religious Test shall ever be required as a Qualification to any Office or public Trust under the United States.</a:t>
            </a:r>
            <a:r>
              <a:rPr lang="en-US" sz="2200" i="1" dirty="0" smtClean="0">
                <a:latin typeface="Rockwell"/>
                <a:cs typeface="Rockwell"/>
              </a:rPr>
              <a:t>”</a:t>
            </a:r>
            <a:endParaRPr lang="en-US" sz="2200" dirty="0">
              <a:latin typeface="Rockwell"/>
              <a:cs typeface="Rockwell"/>
            </a:endParaRPr>
          </a:p>
        </p:txBody>
      </p:sp>
    </p:spTree>
    <p:extLst>
      <p:ext uri="{BB962C8B-B14F-4D97-AF65-F5344CB8AC3E}">
        <p14:creationId xmlns:p14="http://schemas.microsoft.com/office/powerpoint/2010/main" val="7810610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p:cNvSpPr>
            <a:spLocks noGrp="1" noChangeArrowheads="1"/>
          </p:cNvSpPr>
          <p:nvPr>
            <p:ph type="title"/>
          </p:nvPr>
        </p:nvSpPr>
        <p:spPr>
          <a:xfrm>
            <a:off x="0" y="0"/>
            <a:ext cx="9144000" cy="762000"/>
          </a:xfrm>
        </p:spPr>
        <p:txBody>
          <a:bodyPr>
            <a:normAutofit fontScale="90000"/>
          </a:bodyPr>
          <a:lstStyle/>
          <a:p>
            <a:r>
              <a:rPr lang="en-US">
                <a:latin typeface="Rockwell"/>
                <a:cs typeface="Rockwell"/>
              </a:rPr>
              <a:t>A Stronger National Government</a:t>
            </a:r>
          </a:p>
        </p:txBody>
      </p:sp>
      <p:sp>
        <p:nvSpPr>
          <p:cNvPr id="49154" name="Text Placeholder 4"/>
          <p:cNvSpPr>
            <a:spLocks noGrp="1" noChangeArrowheads="1"/>
          </p:cNvSpPr>
          <p:nvPr>
            <p:ph type="body" idx="1"/>
          </p:nvPr>
        </p:nvSpPr>
        <p:spPr>
          <a:xfrm>
            <a:off x="457200" y="838200"/>
            <a:ext cx="4040188" cy="381000"/>
          </a:xfrm>
        </p:spPr>
        <p:txBody>
          <a:bodyPr>
            <a:normAutofit fontScale="77500" lnSpcReduction="20000"/>
          </a:bodyPr>
          <a:lstStyle/>
          <a:p>
            <a:r>
              <a:rPr lang="en-US" sz="2800" u="sng">
                <a:latin typeface="Rockwell"/>
                <a:cs typeface="Rockwell"/>
              </a:rPr>
              <a:t>Articles Problems</a:t>
            </a:r>
          </a:p>
        </p:txBody>
      </p:sp>
      <p:sp>
        <p:nvSpPr>
          <p:cNvPr id="49155" name="Content Placeholder 5"/>
          <p:cNvSpPr>
            <a:spLocks noGrp="1" noChangeArrowheads="1"/>
          </p:cNvSpPr>
          <p:nvPr>
            <p:ph sz="half" idx="2"/>
          </p:nvPr>
        </p:nvSpPr>
        <p:spPr>
          <a:xfrm>
            <a:off x="0" y="1219200"/>
            <a:ext cx="4114800" cy="5638800"/>
          </a:xfrm>
        </p:spPr>
        <p:txBody>
          <a:bodyPr/>
          <a:lstStyle/>
          <a:p>
            <a:pPr>
              <a:buFont typeface="Arial" charset="0"/>
              <a:buChar char="►"/>
            </a:pPr>
            <a:r>
              <a:rPr lang="en-US" sz="2400" dirty="0">
                <a:latin typeface="Rockwell"/>
                <a:cs typeface="Rockwell"/>
              </a:rPr>
              <a:t>No power to tax</a:t>
            </a:r>
          </a:p>
          <a:p>
            <a:pPr>
              <a:buFont typeface="Arial" charset="0"/>
              <a:buChar char="►"/>
            </a:pPr>
            <a:r>
              <a:rPr lang="en-US" sz="2400" dirty="0">
                <a:latin typeface="Rockwell"/>
                <a:cs typeface="Rockwell"/>
              </a:rPr>
              <a:t>No power to regulate interstate and foreign commerce</a:t>
            </a:r>
          </a:p>
          <a:p>
            <a:pPr>
              <a:buFont typeface="Arial" charset="0"/>
              <a:buChar char="►"/>
            </a:pPr>
            <a:r>
              <a:rPr lang="en-US" sz="2400" dirty="0">
                <a:latin typeface="Rockwell"/>
                <a:cs typeface="Rockwell"/>
              </a:rPr>
              <a:t>No executive branch</a:t>
            </a:r>
          </a:p>
          <a:p>
            <a:pPr>
              <a:buFont typeface="Arial" charset="0"/>
              <a:buChar char="►"/>
            </a:pPr>
            <a:r>
              <a:rPr lang="en-US" sz="2400" dirty="0">
                <a:latin typeface="Rockwell"/>
                <a:cs typeface="Rockwell"/>
              </a:rPr>
              <a:t>No judicial branch</a:t>
            </a:r>
          </a:p>
          <a:p>
            <a:pPr>
              <a:buFont typeface="Arial" charset="0"/>
              <a:buChar char="►"/>
            </a:pPr>
            <a:r>
              <a:rPr lang="en-US" sz="2400" dirty="0">
                <a:latin typeface="Rockwell"/>
                <a:cs typeface="Rockwell"/>
              </a:rPr>
              <a:t>Amendments need unanimous consent</a:t>
            </a:r>
          </a:p>
          <a:p>
            <a:pPr>
              <a:buFont typeface="Arial" charset="0"/>
              <a:buChar char="►"/>
            </a:pPr>
            <a:r>
              <a:rPr lang="en-US" sz="2400" dirty="0">
                <a:latin typeface="Rockwell"/>
                <a:cs typeface="Rockwell"/>
              </a:rPr>
              <a:t>Supermajority to pass laws</a:t>
            </a:r>
          </a:p>
        </p:txBody>
      </p:sp>
      <p:sp>
        <p:nvSpPr>
          <p:cNvPr id="49156" name="Text Placeholder 6"/>
          <p:cNvSpPr>
            <a:spLocks noGrp="1" noChangeArrowheads="1"/>
          </p:cNvSpPr>
          <p:nvPr>
            <p:ph type="body" sz="quarter" idx="3"/>
          </p:nvPr>
        </p:nvSpPr>
        <p:spPr>
          <a:xfrm>
            <a:off x="4645025" y="838200"/>
            <a:ext cx="4041775" cy="381000"/>
          </a:xfrm>
        </p:spPr>
        <p:txBody>
          <a:bodyPr>
            <a:normAutofit fontScale="77500" lnSpcReduction="20000"/>
          </a:bodyPr>
          <a:lstStyle/>
          <a:p>
            <a:r>
              <a:rPr lang="en-US" sz="2800" u="sng">
                <a:latin typeface="Rockwell"/>
                <a:cs typeface="Rockwell"/>
              </a:rPr>
              <a:t>Constitution Solution</a:t>
            </a:r>
          </a:p>
        </p:txBody>
      </p:sp>
      <p:sp>
        <p:nvSpPr>
          <p:cNvPr id="49157" name="Content Placeholder 7"/>
          <p:cNvSpPr>
            <a:spLocks noGrp="1" noChangeArrowheads="1"/>
          </p:cNvSpPr>
          <p:nvPr>
            <p:ph sz="quarter" idx="4"/>
          </p:nvPr>
        </p:nvSpPr>
        <p:spPr>
          <a:xfrm>
            <a:off x="4267200" y="1219200"/>
            <a:ext cx="4876800" cy="5638800"/>
          </a:xfrm>
        </p:spPr>
        <p:txBody>
          <a:bodyPr>
            <a:normAutofit lnSpcReduction="10000"/>
          </a:bodyPr>
          <a:lstStyle/>
          <a:p>
            <a:pPr>
              <a:buFont typeface="Arial" charset="0"/>
              <a:buChar char="►"/>
            </a:pPr>
            <a:r>
              <a:rPr lang="en-US" sz="2400">
                <a:latin typeface="Rockwell"/>
                <a:cs typeface="Rockwell"/>
              </a:rPr>
              <a:t>Lay and collect taxes</a:t>
            </a:r>
          </a:p>
          <a:p>
            <a:pPr>
              <a:buFont typeface="Arial" charset="0"/>
              <a:buChar char="►"/>
            </a:pPr>
            <a:r>
              <a:rPr lang="en-US" sz="2400">
                <a:latin typeface="Rockwell"/>
                <a:cs typeface="Rockwell"/>
              </a:rPr>
              <a:t>Interstate and foreign commerce clause</a:t>
            </a:r>
          </a:p>
          <a:p>
            <a:pPr lvl="1"/>
            <a:r>
              <a:rPr lang="en-US" sz="2000">
                <a:latin typeface="Rockwell"/>
                <a:cs typeface="Rockwell"/>
              </a:rPr>
              <a:t>No export taxes</a:t>
            </a:r>
          </a:p>
          <a:p>
            <a:pPr>
              <a:buFont typeface="Arial" charset="0"/>
              <a:buChar char="►"/>
            </a:pPr>
            <a:r>
              <a:rPr lang="en-US" sz="2400">
                <a:latin typeface="Rockwell"/>
                <a:cs typeface="Rockwell"/>
              </a:rPr>
              <a:t>President</a:t>
            </a:r>
          </a:p>
          <a:p>
            <a:pPr lvl="1"/>
            <a:r>
              <a:rPr lang="en-US" sz="2000">
                <a:latin typeface="Rockwell"/>
                <a:cs typeface="Rockwell"/>
              </a:rPr>
              <a:t>Electoral College</a:t>
            </a:r>
          </a:p>
          <a:p>
            <a:pPr lvl="1"/>
            <a:r>
              <a:rPr lang="en-US" sz="2000">
                <a:latin typeface="Rockwell"/>
                <a:cs typeface="Rockwell"/>
              </a:rPr>
              <a:t>4 year terms</a:t>
            </a:r>
          </a:p>
          <a:p>
            <a:pPr>
              <a:buFont typeface="Arial" charset="0"/>
              <a:buChar char="►"/>
            </a:pPr>
            <a:r>
              <a:rPr lang="en-US" sz="2400">
                <a:latin typeface="Rockwell"/>
                <a:cs typeface="Rockwell"/>
              </a:rPr>
              <a:t>U.S. Supreme Court</a:t>
            </a:r>
          </a:p>
          <a:p>
            <a:pPr>
              <a:buFont typeface="Arial" charset="0"/>
              <a:buChar char="►"/>
            </a:pPr>
            <a:r>
              <a:rPr lang="en-US" sz="2400">
                <a:latin typeface="Rockwell"/>
                <a:cs typeface="Rockwell"/>
              </a:rPr>
              <a:t>Article V – Amendments</a:t>
            </a:r>
          </a:p>
          <a:p>
            <a:pPr lvl="1"/>
            <a:r>
              <a:rPr lang="en-US" sz="2000">
                <a:latin typeface="Rockwell"/>
                <a:cs typeface="Rockwell"/>
              </a:rPr>
              <a:t>2/3 of both houses of Congress</a:t>
            </a:r>
          </a:p>
          <a:p>
            <a:pPr lvl="1"/>
            <a:r>
              <a:rPr lang="en-US" sz="2000">
                <a:latin typeface="Rockwell"/>
                <a:cs typeface="Rockwell"/>
              </a:rPr>
              <a:t>¾ of state legislatures</a:t>
            </a:r>
          </a:p>
          <a:p>
            <a:pPr>
              <a:buFont typeface="Arial" charset="0"/>
              <a:buChar char="►"/>
            </a:pPr>
            <a:r>
              <a:rPr lang="en-US" sz="2400">
                <a:latin typeface="Rockwell"/>
                <a:cs typeface="Rockwell"/>
              </a:rPr>
              <a:t>Presentment Clause</a:t>
            </a:r>
          </a:p>
          <a:p>
            <a:pPr lvl="1"/>
            <a:r>
              <a:rPr lang="en-US" sz="2000">
                <a:latin typeface="Rockwell"/>
                <a:cs typeface="Rockwell"/>
              </a:rPr>
              <a:t>Simple majority by both houses</a:t>
            </a:r>
          </a:p>
          <a:p>
            <a:pPr lvl="1"/>
            <a:r>
              <a:rPr lang="en-US" sz="2000">
                <a:latin typeface="Rockwell"/>
                <a:cs typeface="Rockwell"/>
              </a:rPr>
              <a:t>President’s signature</a:t>
            </a:r>
          </a:p>
        </p:txBody>
      </p:sp>
    </p:spTree>
    <p:extLst>
      <p:ext uri="{BB962C8B-B14F-4D97-AF65-F5344CB8AC3E}">
        <p14:creationId xmlns:p14="http://schemas.microsoft.com/office/powerpoint/2010/main" val="42709883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noChangeArrowheads="1"/>
          </p:cNvSpPr>
          <p:nvPr>
            <p:ph type="title" idx="4294967295"/>
          </p:nvPr>
        </p:nvSpPr>
        <p:spPr>
          <a:xfrm>
            <a:off x="0" y="0"/>
            <a:ext cx="9144000" cy="1371600"/>
          </a:xfrm>
        </p:spPr>
        <p:txBody>
          <a:bodyPr anchor="b">
            <a:normAutofit fontScale="90000"/>
          </a:bodyPr>
          <a:lstStyle/>
          <a:p>
            <a:pPr eaLnBrk="1" hangingPunct="1"/>
            <a:r>
              <a:rPr lang="en-US" b="1">
                <a:latin typeface="Rockwell"/>
                <a:cs typeface="Rockwell"/>
              </a:rPr>
              <a:t>Virginia Plan     New Jersey Plan</a:t>
            </a:r>
            <a:br>
              <a:rPr lang="en-US" b="1">
                <a:latin typeface="Rockwell"/>
                <a:cs typeface="Rockwell"/>
              </a:rPr>
            </a:br>
            <a:r>
              <a:rPr lang="en-US" b="1" u="sng">
                <a:latin typeface="Rockwell"/>
                <a:cs typeface="Rockwell"/>
              </a:rPr>
              <a:t>“Big State”</a:t>
            </a:r>
            <a:r>
              <a:rPr lang="en-US" b="1">
                <a:latin typeface="Rockwell"/>
                <a:cs typeface="Rockwell"/>
              </a:rPr>
              <a:t>        </a:t>
            </a:r>
            <a:r>
              <a:rPr lang="en-US" b="1" u="sng">
                <a:latin typeface="Rockwell"/>
                <a:cs typeface="Rockwell"/>
              </a:rPr>
              <a:t>“Small State”</a:t>
            </a:r>
            <a:endParaRPr lang="en-US" u="sng">
              <a:latin typeface="Rockwell"/>
              <a:cs typeface="Rockwell"/>
            </a:endParaRPr>
          </a:p>
        </p:txBody>
      </p:sp>
      <p:sp>
        <p:nvSpPr>
          <p:cNvPr id="33794" name="Content Placeholder 2"/>
          <p:cNvSpPr>
            <a:spLocks noGrp="1" noChangeArrowheads="1"/>
          </p:cNvSpPr>
          <p:nvPr>
            <p:ph sz="half" idx="4294967295"/>
          </p:nvPr>
        </p:nvSpPr>
        <p:spPr>
          <a:xfrm>
            <a:off x="0" y="1524000"/>
            <a:ext cx="3886200" cy="5334000"/>
          </a:xfrm>
        </p:spPr>
        <p:txBody>
          <a:bodyPr>
            <a:normAutofit lnSpcReduction="10000"/>
          </a:bodyPr>
          <a:lstStyle/>
          <a:p>
            <a:pPr eaLnBrk="1" hangingPunct="1">
              <a:lnSpc>
                <a:spcPct val="90000"/>
              </a:lnSpc>
            </a:pPr>
            <a:r>
              <a:rPr lang="en-US" sz="2400" dirty="0" smtClean="0">
                <a:latin typeface="Rockwell"/>
                <a:cs typeface="Rockwell"/>
              </a:rPr>
              <a:t>Edmond Randolph</a:t>
            </a:r>
          </a:p>
          <a:p>
            <a:pPr eaLnBrk="1" hangingPunct="1">
              <a:lnSpc>
                <a:spcPct val="90000"/>
              </a:lnSpc>
            </a:pPr>
            <a:r>
              <a:rPr lang="en-US" sz="2400" dirty="0" smtClean="0">
                <a:latin typeface="Rockwell"/>
                <a:cs typeface="Rockwell"/>
              </a:rPr>
              <a:t>Bicameral </a:t>
            </a:r>
            <a:r>
              <a:rPr lang="en-US" sz="2400" dirty="0">
                <a:latin typeface="Rockwell"/>
                <a:cs typeface="Rockwell"/>
              </a:rPr>
              <a:t>Legislature</a:t>
            </a:r>
          </a:p>
          <a:p>
            <a:pPr lvl="1" eaLnBrk="1" hangingPunct="1">
              <a:lnSpc>
                <a:spcPct val="90000"/>
              </a:lnSpc>
            </a:pPr>
            <a:r>
              <a:rPr lang="en-US" sz="2200" dirty="0">
                <a:latin typeface="Rockwell"/>
                <a:cs typeface="Rockwell"/>
              </a:rPr>
              <a:t>Lower house elected by people</a:t>
            </a:r>
          </a:p>
          <a:p>
            <a:pPr lvl="1" eaLnBrk="1" hangingPunct="1">
              <a:lnSpc>
                <a:spcPct val="90000"/>
              </a:lnSpc>
            </a:pPr>
            <a:r>
              <a:rPr lang="en-US" sz="2200" dirty="0">
                <a:latin typeface="Rockwell"/>
                <a:cs typeface="Rockwell"/>
              </a:rPr>
              <a:t>Upper house chosen by lower house nominated by state legislatures</a:t>
            </a:r>
          </a:p>
          <a:p>
            <a:pPr eaLnBrk="1" hangingPunct="1">
              <a:lnSpc>
                <a:spcPct val="90000"/>
              </a:lnSpc>
            </a:pPr>
            <a:r>
              <a:rPr lang="en-US" sz="2400" dirty="0">
                <a:latin typeface="Rockwell"/>
                <a:cs typeface="Rockwell"/>
              </a:rPr>
              <a:t>Proportional representation in each house</a:t>
            </a:r>
          </a:p>
          <a:p>
            <a:pPr eaLnBrk="1" hangingPunct="1">
              <a:lnSpc>
                <a:spcPct val="90000"/>
              </a:lnSpc>
            </a:pPr>
            <a:r>
              <a:rPr lang="en-US" sz="2400" dirty="0">
                <a:latin typeface="Rockwell"/>
                <a:cs typeface="Rockwell"/>
              </a:rPr>
              <a:t>Single one-term executive chosen by Congress</a:t>
            </a:r>
          </a:p>
          <a:p>
            <a:pPr eaLnBrk="1" hangingPunct="1">
              <a:lnSpc>
                <a:spcPct val="90000"/>
              </a:lnSpc>
            </a:pPr>
            <a:r>
              <a:rPr lang="en-US" sz="2400" dirty="0">
                <a:latin typeface="Rockwell"/>
                <a:cs typeface="Rockwell"/>
              </a:rPr>
              <a:t>Congress chose judges</a:t>
            </a:r>
          </a:p>
        </p:txBody>
      </p:sp>
      <p:sp>
        <p:nvSpPr>
          <p:cNvPr id="33795" name="Rectangle 3"/>
          <p:cNvSpPr>
            <a:spLocks noGrp="1" noChangeArrowheads="1"/>
          </p:cNvSpPr>
          <p:nvPr>
            <p:ph sz="half" idx="4294967295"/>
          </p:nvPr>
        </p:nvSpPr>
        <p:spPr>
          <a:xfrm>
            <a:off x="4646613" y="1524000"/>
            <a:ext cx="4497387" cy="5334000"/>
          </a:xfrm>
        </p:spPr>
        <p:txBody>
          <a:bodyPr/>
          <a:lstStyle/>
          <a:p>
            <a:pPr eaLnBrk="1" hangingPunct="1">
              <a:lnSpc>
                <a:spcPct val="90000"/>
              </a:lnSpc>
            </a:pPr>
            <a:r>
              <a:rPr lang="en-US" sz="2800">
                <a:latin typeface="Rockwell"/>
                <a:cs typeface="Rockwell"/>
              </a:rPr>
              <a:t>Unicameral Legislature</a:t>
            </a:r>
          </a:p>
          <a:p>
            <a:pPr lvl="1" eaLnBrk="1" hangingPunct="1">
              <a:lnSpc>
                <a:spcPct val="90000"/>
              </a:lnSpc>
            </a:pPr>
            <a:r>
              <a:rPr lang="en-US" sz="2400">
                <a:latin typeface="Rockwell"/>
                <a:cs typeface="Rockwell"/>
              </a:rPr>
              <a:t>State legislatures chose representatives</a:t>
            </a:r>
          </a:p>
          <a:p>
            <a:pPr eaLnBrk="1" hangingPunct="1">
              <a:lnSpc>
                <a:spcPct val="90000"/>
              </a:lnSpc>
            </a:pPr>
            <a:r>
              <a:rPr lang="en-US" sz="2800">
                <a:latin typeface="Rockwell"/>
                <a:cs typeface="Rockwell"/>
              </a:rPr>
              <a:t>Equal representation</a:t>
            </a:r>
          </a:p>
          <a:p>
            <a:pPr eaLnBrk="1" hangingPunct="1">
              <a:lnSpc>
                <a:spcPct val="90000"/>
              </a:lnSpc>
            </a:pPr>
            <a:r>
              <a:rPr lang="en-US" sz="2800">
                <a:latin typeface="Rockwell"/>
                <a:cs typeface="Rockwell"/>
              </a:rPr>
              <a:t>Congress chose executives</a:t>
            </a:r>
          </a:p>
          <a:p>
            <a:pPr eaLnBrk="1" hangingPunct="1">
              <a:lnSpc>
                <a:spcPct val="90000"/>
              </a:lnSpc>
            </a:pPr>
            <a:r>
              <a:rPr lang="en-US" sz="2800">
                <a:latin typeface="Rockwell"/>
                <a:cs typeface="Rockwell"/>
              </a:rPr>
              <a:t>Executives appointed judges</a:t>
            </a:r>
          </a:p>
        </p:txBody>
      </p:sp>
    </p:spTree>
    <p:extLst>
      <p:ext uri="{BB962C8B-B14F-4D97-AF65-F5344CB8AC3E}">
        <p14:creationId xmlns:p14="http://schemas.microsoft.com/office/powerpoint/2010/main" val="34150593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0"/>
            <a:ext cx="9144000" cy="1371600"/>
          </a:xfrm>
        </p:spPr>
        <p:txBody>
          <a:bodyPr anchor="b">
            <a:normAutofit fontScale="90000"/>
          </a:bodyPr>
          <a:lstStyle/>
          <a:p>
            <a:pPr eaLnBrk="1" hangingPunct="1"/>
            <a:r>
              <a:rPr lang="en-US" b="1" dirty="0">
                <a:solidFill>
                  <a:srgbClr val="FFFFFF"/>
                </a:solidFill>
                <a:latin typeface="Rockwell"/>
                <a:cs typeface="Rockwell"/>
              </a:rPr>
              <a:t>The Great Compromise aka</a:t>
            </a:r>
            <a:br>
              <a:rPr lang="en-US" b="1" dirty="0">
                <a:solidFill>
                  <a:srgbClr val="FFFFFF"/>
                </a:solidFill>
                <a:latin typeface="Rockwell"/>
                <a:cs typeface="Rockwell"/>
              </a:rPr>
            </a:br>
            <a:r>
              <a:rPr lang="en-US" b="1" dirty="0">
                <a:solidFill>
                  <a:srgbClr val="FFFFFF"/>
                </a:solidFill>
                <a:latin typeface="Rockwell"/>
                <a:cs typeface="Rockwell"/>
              </a:rPr>
              <a:t>The Connecticut Compromise</a:t>
            </a:r>
            <a:endParaRPr lang="en-US" dirty="0">
              <a:solidFill>
                <a:srgbClr val="FFFFFF"/>
              </a:solidFill>
              <a:latin typeface="Rockwell"/>
              <a:cs typeface="Rockwell"/>
            </a:endParaRPr>
          </a:p>
        </p:txBody>
      </p:sp>
      <p:sp>
        <p:nvSpPr>
          <p:cNvPr id="34818" name="Rectangle 3"/>
          <p:cNvSpPr>
            <a:spLocks noGrp="1" noChangeArrowheads="1"/>
          </p:cNvSpPr>
          <p:nvPr>
            <p:ph type="body" idx="4294967295"/>
          </p:nvPr>
        </p:nvSpPr>
        <p:spPr>
          <a:xfrm>
            <a:off x="152400" y="1371600"/>
            <a:ext cx="8763000" cy="5410200"/>
          </a:xfrm>
        </p:spPr>
        <p:txBody>
          <a:bodyPr/>
          <a:lstStyle/>
          <a:p>
            <a:pPr eaLnBrk="1" hangingPunct="1"/>
            <a:r>
              <a:rPr lang="en-US" sz="2800">
                <a:solidFill>
                  <a:srgbClr val="FFFFFF"/>
                </a:solidFill>
                <a:latin typeface="Rockwell"/>
                <a:cs typeface="Rockwell"/>
              </a:rPr>
              <a:t>Grand Committee</a:t>
            </a:r>
          </a:p>
          <a:p>
            <a:pPr lvl="1" eaLnBrk="1" hangingPunct="1"/>
            <a:r>
              <a:rPr lang="en-US" sz="1600">
                <a:solidFill>
                  <a:srgbClr val="FFFFFF"/>
                </a:solidFill>
                <a:latin typeface="Rockwell"/>
                <a:cs typeface="Rockwell"/>
              </a:rPr>
              <a:t>Elbridge Gerry (MA) (Chairman), William Paterson (NJ), Oliver Ellsworth (CT), Robert Yates (NY), Benjamin Franklin (PA), William Richardson Davie (NC), John Rutledge (SC), George Mason (VA), Gunning Bedford (DE), Luther Martin (MD), Abraham Baldwin (GA)</a:t>
            </a:r>
          </a:p>
          <a:p>
            <a:pPr eaLnBrk="1" hangingPunct="1"/>
            <a:r>
              <a:rPr lang="en-US" sz="2800">
                <a:solidFill>
                  <a:srgbClr val="FFFFFF"/>
                </a:solidFill>
                <a:latin typeface="Rockwell"/>
                <a:cs typeface="Rockwell"/>
              </a:rPr>
              <a:t>Bicameral Legislature</a:t>
            </a:r>
          </a:p>
          <a:p>
            <a:pPr lvl="1" eaLnBrk="1" hangingPunct="1"/>
            <a:r>
              <a:rPr lang="en-US" sz="2400">
                <a:solidFill>
                  <a:srgbClr val="FFFFFF"/>
                </a:solidFill>
                <a:latin typeface="Rockwell"/>
                <a:cs typeface="Rockwell"/>
              </a:rPr>
              <a:t>Lower House - House of Representatives</a:t>
            </a:r>
          </a:p>
          <a:p>
            <a:pPr lvl="2" eaLnBrk="1" hangingPunct="1"/>
            <a:r>
              <a:rPr lang="en-US" sz="2000" i="0">
                <a:solidFill>
                  <a:srgbClr val="FFFFFF"/>
                </a:solidFill>
                <a:latin typeface="Rockwell"/>
                <a:cs typeface="Rockwell"/>
              </a:rPr>
              <a:t>Proportional representation based on state’s population</a:t>
            </a:r>
          </a:p>
          <a:p>
            <a:pPr lvl="2" eaLnBrk="1" hangingPunct="1"/>
            <a:r>
              <a:rPr lang="en-US" sz="2000" i="0">
                <a:solidFill>
                  <a:srgbClr val="FFFFFF"/>
                </a:solidFill>
                <a:latin typeface="Rockwell"/>
                <a:cs typeface="Rockwell"/>
              </a:rPr>
              <a:t>Popularly elected</a:t>
            </a:r>
            <a:endParaRPr lang="en-US" sz="2000">
              <a:solidFill>
                <a:srgbClr val="FFFFFF"/>
              </a:solidFill>
              <a:latin typeface="Rockwell"/>
              <a:cs typeface="Rockwell"/>
            </a:endParaRPr>
          </a:p>
          <a:p>
            <a:pPr lvl="1" eaLnBrk="1" hangingPunct="1"/>
            <a:r>
              <a:rPr lang="en-US" sz="2400">
                <a:solidFill>
                  <a:srgbClr val="FFFFFF"/>
                </a:solidFill>
                <a:latin typeface="Rockwell"/>
                <a:cs typeface="Rockwell"/>
              </a:rPr>
              <a:t>Upper House - Senate</a:t>
            </a:r>
          </a:p>
          <a:p>
            <a:pPr lvl="2" eaLnBrk="1" hangingPunct="1"/>
            <a:r>
              <a:rPr lang="en-US" sz="2000" i="0">
                <a:solidFill>
                  <a:srgbClr val="FFFFFF"/>
                </a:solidFill>
                <a:latin typeface="Rockwell"/>
                <a:cs typeface="Rockwell"/>
              </a:rPr>
              <a:t>Equal representation with two senators per state</a:t>
            </a:r>
          </a:p>
          <a:p>
            <a:pPr lvl="2" eaLnBrk="1" hangingPunct="1"/>
            <a:r>
              <a:rPr lang="en-US" sz="2000" i="0">
                <a:solidFill>
                  <a:srgbClr val="FFFFFF"/>
                </a:solidFill>
                <a:latin typeface="Rockwell"/>
                <a:cs typeface="Rockwell"/>
              </a:rPr>
              <a:t>Elected by state legislatures</a:t>
            </a:r>
            <a:endParaRPr lang="en-US" sz="2000">
              <a:solidFill>
                <a:srgbClr val="FFFFFF"/>
              </a:solidFill>
              <a:latin typeface="Rockwell"/>
              <a:cs typeface="Rockwell"/>
            </a:endParaRPr>
          </a:p>
        </p:txBody>
      </p:sp>
    </p:spTree>
    <p:extLst>
      <p:ext uri="{BB962C8B-B14F-4D97-AF65-F5344CB8AC3E}">
        <p14:creationId xmlns:p14="http://schemas.microsoft.com/office/powerpoint/2010/main" val="2004448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The relationship between the government and the people is called a ‘social contract’? </a:t>
            </a:r>
          </a:p>
          <a:p>
            <a:pPr lvl="1"/>
            <a:r>
              <a:rPr lang="en-US" dirty="0" smtClean="0"/>
              <a:t>What is the government’s obligation in this relationship? </a:t>
            </a:r>
          </a:p>
          <a:p>
            <a:pPr lvl="1"/>
            <a:r>
              <a:rPr lang="en-US" dirty="0" smtClean="0"/>
              <a:t>What is the citizen’s relationship in this relationship?</a:t>
            </a:r>
            <a:endParaRPr lang="en-US" dirty="0"/>
          </a:p>
        </p:txBody>
      </p:sp>
    </p:spTree>
    <p:extLst>
      <p:ext uri="{BB962C8B-B14F-4D97-AF65-F5344CB8AC3E}">
        <p14:creationId xmlns:p14="http://schemas.microsoft.com/office/powerpoint/2010/main" val="143034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noChangeArrowheads="1"/>
          </p:cNvSpPr>
          <p:nvPr>
            <p:ph type="title" idx="4294967295"/>
          </p:nvPr>
        </p:nvSpPr>
        <p:spPr>
          <a:xfrm>
            <a:off x="685800" y="152400"/>
            <a:ext cx="7772400" cy="1371600"/>
          </a:xfrm>
        </p:spPr>
        <p:txBody>
          <a:bodyPr anchor="b">
            <a:normAutofit fontScale="90000"/>
          </a:bodyPr>
          <a:lstStyle/>
          <a:p>
            <a:pPr eaLnBrk="1" hangingPunct="1"/>
            <a:r>
              <a:rPr lang="en-US" b="1">
                <a:solidFill>
                  <a:schemeClr val="tx1"/>
                </a:solidFill>
                <a:latin typeface="Rockwell"/>
                <a:cs typeface="Rockwell"/>
              </a:rPr>
              <a:t>North and South Compromises</a:t>
            </a:r>
            <a:endParaRPr lang="en-US">
              <a:solidFill>
                <a:srgbClr val="000090"/>
              </a:solidFill>
              <a:latin typeface="Rockwell"/>
              <a:cs typeface="Rockwell"/>
            </a:endParaRPr>
          </a:p>
        </p:txBody>
      </p:sp>
      <p:sp>
        <p:nvSpPr>
          <p:cNvPr id="35842" name="Content Placeholder 2"/>
          <p:cNvSpPr>
            <a:spLocks noGrp="1" noChangeArrowheads="1"/>
          </p:cNvSpPr>
          <p:nvPr>
            <p:ph idx="4294967295"/>
          </p:nvPr>
        </p:nvSpPr>
        <p:spPr>
          <a:xfrm>
            <a:off x="152400" y="1752600"/>
            <a:ext cx="8839200" cy="5105400"/>
          </a:xfrm>
        </p:spPr>
        <p:txBody>
          <a:bodyPr>
            <a:normAutofit fontScale="92500"/>
          </a:bodyPr>
          <a:lstStyle/>
          <a:p>
            <a:pPr eaLnBrk="1" hangingPunct="1"/>
            <a:r>
              <a:rPr lang="en-US" sz="2400" dirty="0">
                <a:latin typeface="Rockwell"/>
                <a:cs typeface="Rockwell"/>
              </a:rPr>
              <a:t>Three-Fifths Compromise (Article I, Section 2, Clause 3)</a:t>
            </a:r>
          </a:p>
          <a:p>
            <a:pPr lvl="1" eaLnBrk="1" hangingPunct="1"/>
            <a:r>
              <a:rPr lang="en-US" sz="2000" dirty="0">
                <a:latin typeface="Rockwell"/>
                <a:cs typeface="Rockwell"/>
              </a:rPr>
              <a:t>Slaves counted as 3/5ths a person </a:t>
            </a:r>
          </a:p>
          <a:p>
            <a:pPr lvl="1" eaLnBrk="1" hangingPunct="1"/>
            <a:r>
              <a:rPr lang="en-US" sz="2000" dirty="0">
                <a:latin typeface="Rockwell"/>
                <a:cs typeface="Rockwell"/>
              </a:rPr>
              <a:t>“Representatives and direct taxes shall be apportioned among the several States</a:t>
            </a:r>
            <a:r>
              <a:rPr lang="mr-IN" sz="2000" dirty="0">
                <a:latin typeface="Rockwell"/>
                <a:cs typeface="Rockwell"/>
              </a:rPr>
              <a:t>…</a:t>
            </a:r>
            <a:r>
              <a:rPr lang="en-US" sz="2000" dirty="0">
                <a:latin typeface="Rockwell"/>
                <a:cs typeface="Rockwell"/>
              </a:rPr>
              <a:t>which shall be determined by adding to the whole Number of free Persons, including those bound to Service for a Term of Years, and excluding Indians not taxed, THREE FIFTHS OF ALL OTHER PERSONS”</a:t>
            </a:r>
          </a:p>
          <a:p>
            <a:pPr eaLnBrk="1" hangingPunct="1"/>
            <a:r>
              <a:rPr lang="en-US" sz="2400" dirty="0">
                <a:latin typeface="Rockwell"/>
                <a:cs typeface="Rockwell"/>
              </a:rPr>
              <a:t>Slave Trade Compromise (Article I, Section 9, Clause 1)</a:t>
            </a:r>
          </a:p>
          <a:p>
            <a:pPr lvl="1" eaLnBrk="1" hangingPunct="1"/>
            <a:r>
              <a:rPr lang="en-US" sz="2000" dirty="0">
                <a:latin typeface="Rockwell"/>
                <a:cs typeface="Rockwell"/>
              </a:rPr>
              <a:t>International slave trade/importation of slaved would be banned after 20 years in 1808</a:t>
            </a:r>
          </a:p>
          <a:p>
            <a:pPr lvl="1" eaLnBrk="1" hangingPunct="1"/>
            <a:r>
              <a:rPr lang="en-US" sz="2000" dirty="0">
                <a:latin typeface="Rockwell"/>
                <a:cs typeface="Rockwell"/>
              </a:rPr>
              <a:t>“The Migration or Importation of such Persons as any of the States now existing shall think proper to admit, shall not be prohibited by the Congress prior to the Year one thousand eight hundred and eight, but a Tax or duty may be imposed on such Importation, not exceeding ten dollars for each Person.”</a:t>
            </a:r>
          </a:p>
          <a:p>
            <a:pPr lvl="1" eaLnBrk="1" hangingPunct="1"/>
            <a:endParaRPr lang="en-US" sz="2000" dirty="0">
              <a:latin typeface="Rockwell"/>
              <a:cs typeface="Rockwell"/>
            </a:endParaRPr>
          </a:p>
        </p:txBody>
      </p:sp>
    </p:spTree>
    <p:extLst>
      <p:ext uri="{BB962C8B-B14F-4D97-AF65-F5344CB8AC3E}">
        <p14:creationId xmlns:p14="http://schemas.microsoft.com/office/powerpoint/2010/main" val="203584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noChangeArrowheads="1"/>
          </p:cNvSpPr>
          <p:nvPr>
            <p:ph type="title"/>
          </p:nvPr>
        </p:nvSpPr>
        <p:spPr>
          <a:xfrm>
            <a:off x="0" y="0"/>
            <a:ext cx="9144000" cy="762000"/>
          </a:xfrm>
        </p:spPr>
        <p:txBody>
          <a:bodyPr>
            <a:normAutofit fontScale="90000"/>
          </a:bodyPr>
          <a:lstStyle/>
          <a:p>
            <a:pPr eaLnBrk="1" hangingPunct="1"/>
            <a:r>
              <a:rPr lang="en-US" b="1">
                <a:latin typeface="Rockwell"/>
                <a:cs typeface="Rockwell"/>
              </a:rPr>
              <a:t>Electoral College Compromise</a:t>
            </a:r>
          </a:p>
        </p:txBody>
      </p:sp>
      <p:sp>
        <p:nvSpPr>
          <p:cNvPr id="36866" name="Content Placeholder 2"/>
          <p:cNvSpPr>
            <a:spLocks noGrp="1" noChangeArrowheads="1"/>
          </p:cNvSpPr>
          <p:nvPr>
            <p:ph sz="half" idx="1"/>
          </p:nvPr>
        </p:nvSpPr>
        <p:spPr>
          <a:xfrm>
            <a:off x="0" y="914400"/>
            <a:ext cx="5029200" cy="5943600"/>
          </a:xfrm>
        </p:spPr>
        <p:txBody>
          <a:bodyPr>
            <a:normAutofit lnSpcReduction="10000"/>
          </a:bodyPr>
          <a:lstStyle/>
          <a:p>
            <a:pPr eaLnBrk="1" hangingPunct="1"/>
            <a:r>
              <a:rPr lang="en-US" sz="1800" dirty="0">
                <a:latin typeface="Rockwell"/>
                <a:cs typeface="Rockwell"/>
              </a:rPr>
              <a:t>One executive or board of three?</a:t>
            </a:r>
          </a:p>
          <a:p>
            <a:pPr eaLnBrk="1" hangingPunct="1"/>
            <a:r>
              <a:rPr lang="en-US" sz="1800" dirty="0">
                <a:latin typeface="Rockwell"/>
                <a:cs typeface="Rockwell"/>
              </a:rPr>
              <a:t>How to elect a president?</a:t>
            </a:r>
          </a:p>
          <a:p>
            <a:pPr lvl="1" eaLnBrk="1" hangingPunct="1"/>
            <a:r>
              <a:rPr lang="en-US" sz="1600" dirty="0">
                <a:latin typeface="Rockwell"/>
                <a:cs typeface="Rockwell"/>
              </a:rPr>
              <a:t>Direct popular vote?</a:t>
            </a:r>
          </a:p>
          <a:p>
            <a:pPr lvl="1" eaLnBrk="1" hangingPunct="1"/>
            <a:r>
              <a:rPr lang="en-US" sz="1600" dirty="0">
                <a:latin typeface="Rockwell"/>
                <a:cs typeface="Rockwell"/>
              </a:rPr>
              <a:t>Selected by Congress? </a:t>
            </a:r>
          </a:p>
          <a:p>
            <a:pPr lvl="1" eaLnBrk="1" hangingPunct="1"/>
            <a:r>
              <a:rPr lang="en-US" sz="1600" dirty="0">
                <a:latin typeface="Rockwell"/>
                <a:cs typeface="Rockwell"/>
              </a:rPr>
              <a:t>State legislatures?</a:t>
            </a:r>
          </a:p>
          <a:p>
            <a:pPr eaLnBrk="1" hangingPunct="1"/>
            <a:r>
              <a:rPr lang="en-US" sz="1800" dirty="0">
                <a:latin typeface="Rockwell"/>
                <a:cs typeface="Rockwell"/>
              </a:rPr>
              <a:t>Electoral College</a:t>
            </a:r>
          </a:p>
          <a:p>
            <a:pPr lvl="1" eaLnBrk="1" hangingPunct="1"/>
            <a:r>
              <a:rPr lang="en-US" sz="1600" dirty="0">
                <a:latin typeface="Rockwell"/>
                <a:cs typeface="Rockwell"/>
              </a:rPr>
              <a:t>Indirect election of president and vice-president</a:t>
            </a:r>
          </a:p>
          <a:p>
            <a:pPr lvl="1" eaLnBrk="1" hangingPunct="1"/>
            <a:r>
              <a:rPr lang="en-US" sz="1600" dirty="0">
                <a:latin typeface="Rockwell"/>
                <a:cs typeface="Rockwell"/>
              </a:rPr>
              <a:t>Each state elected Electors</a:t>
            </a:r>
          </a:p>
          <a:p>
            <a:pPr lvl="1" eaLnBrk="1" hangingPunct="1"/>
            <a:r>
              <a:rPr lang="en-US" sz="1600" dirty="0">
                <a:latin typeface="Rockwell"/>
                <a:cs typeface="Rockwell"/>
              </a:rPr>
              <a:t>Number of electors based on representation</a:t>
            </a:r>
          </a:p>
          <a:p>
            <a:pPr lvl="2" eaLnBrk="1" hangingPunct="1"/>
            <a:r>
              <a:rPr lang="en-US" sz="1400" i="0" dirty="0">
                <a:latin typeface="Rockwell"/>
                <a:cs typeface="Rockwell"/>
              </a:rPr>
              <a:t># of House + # of Senators</a:t>
            </a:r>
          </a:p>
          <a:p>
            <a:pPr lvl="1" eaLnBrk="1" hangingPunct="1"/>
            <a:r>
              <a:rPr lang="en-US" sz="1600" dirty="0">
                <a:latin typeface="Rockwell"/>
                <a:cs typeface="Rockwell"/>
              </a:rPr>
              <a:t>Majority of electoral votes</a:t>
            </a:r>
          </a:p>
          <a:p>
            <a:pPr lvl="2" eaLnBrk="1" hangingPunct="1"/>
            <a:r>
              <a:rPr lang="en-US" sz="1200" i="0" dirty="0">
                <a:latin typeface="Rockwell"/>
                <a:cs typeface="Rockwell"/>
              </a:rPr>
              <a:t>House chooses President, if no majority</a:t>
            </a:r>
          </a:p>
          <a:p>
            <a:pPr lvl="2" eaLnBrk="1" hangingPunct="1"/>
            <a:r>
              <a:rPr lang="en-US" sz="1200" i="0" dirty="0">
                <a:latin typeface="Rockwell"/>
                <a:cs typeface="Rockwell"/>
              </a:rPr>
              <a:t>Senate chooses Vice President, if no majority</a:t>
            </a:r>
          </a:p>
          <a:p>
            <a:pPr eaLnBrk="1" hangingPunct="1"/>
            <a:r>
              <a:rPr lang="en-US" sz="1800" dirty="0">
                <a:latin typeface="Rockwell"/>
                <a:cs typeface="Rockwell"/>
              </a:rPr>
              <a:t>Ratification Debate</a:t>
            </a:r>
          </a:p>
          <a:p>
            <a:pPr lvl="1" eaLnBrk="1" hangingPunct="1"/>
            <a:r>
              <a:rPr lang="en-US" sz="1600" dirty="0">
                <a:latin typeface="Rockwell"/>
                <a:cs typeface="Rockwell"/>
              </a:rPr>
              <a:t>Anti-federalist 72</a:t>
            </a:r>
          </a:p>
          <a:p>
            <a:pPr lvl="2" eaLnBrk="1" hangingPunct="1"/>
            <a:r>
              <a:rPr lang="en-US" sz="1200" i="0" dirty="0">
                <a:latin typeface="Rockwell"/>
                <a:cs typeface="Rockwell"/>
              </a:rPr>
              <a:t>Questions the ability of the electors and criticizes how the people do not have a direct say</a:t>
            </a:r>
          </a:p>
          <a:p>
            <a:pPr lvl="1" eaLnBrk="1" hangingPunct="1"/>
            <a:r>
              <a:rPr lang="en-US" sz="1600" dirty="0">
                <a:latin typeface="Rockwell"/>
                <a:cs typeface="Rockwell"/>
              </a:rPr>
              <a:t>Federalist 68</a:t>
            </a:r>
          </a:p>
          <a:p>
            <a:pPr lvl="2" eaLnBrk="1" hangingPunct="1"/>
            <a:r>
              <a:rPr lang="en-US" sz="1200" i="0" dirty="0">
                <a:latin typeface="Rockwell"/>
                <a:cs typeface="Rockwell"/>
              </a:rPr>
              <a:t>Preserve the sense of the people but chosen by more qualified people with better political understanding</a:t>
            </a:r>
          </a:p>
        </p:txBody>
      </p:sp>
      <p:sp>
        <p:nvSpPr>
          <p:cNvPr id="36867" name="Content Placeholder 3"/>
          <p:cNvSpPr>
            <a:spLocks noGrp="1" noChangeArrowheads="1"/>
          </p:cNvSpPr>
          <p:nvPr>
            <p:ph sz="half" idx="2"/>
          </p:nvPr>
        </p:nvSpPr>
        <p:spPr>
          <a:xfrm>
            <a:off x="5181600" y="914400"/>
            <a:ext cx="3962400" cy="5943600"/>
          </a:xfrm>
        </p:spPr>
        <p:txBody>
          <a:bodyPr>
            <a:normAutofit lnSpcReduction="10000"/>
          </a:bodyPr>
          <a:lstStyle/>
          <a:p>
            <a:pPr eaLnBrk="1" hangingPunct="1"/>
            <a:r>
              <a:rPr lang="en-US" sz="1800">
                <a:latin typeface="Rockwell"/>
                <a:cs typeface="Rockwell"/>
              </a:rPr>
              <a:t>Winner-take all system</a:t>
            </a:r>
          </a:p>
          <a:p>
            <a:pPr lvl="1" eaLnBrk="1" hangingPunct="1"/>
            <a:r>
              <a:rPr lang="en-US" sz="1600">
                <a:latin typeface="Rockwell"/>
                <a:cs typeface="Rockwell"/>
              </a:rPr>
              <a:t>Congressional district method</a:t>
            </a:r>
          </a:p>
          <a:p>
            <a:pPr lvl="2" eaLnBrk="1" hangingPunct="1"/>
            <a:r>
              <a:rPr lang="en-US" sz="1200" i="0">
                <a:latin typeface="Rockwell"/>
                <a:cs typeface="Rockwell"/>
              </a:rPr>
              <a:t>Maine and Nebraska</a:t>
            </a:r>
          </a:p>
          <a:p>
            <a:pPr eaLnBrk="1" hangingPunct="1"/>
            <a:r>
              <a:rPr lang="en-US" sz="1800">
                <a:latin typeface="Rockwell"/>
                <a:cs typeface="Rockwell"/>
              </a:rPr>
              <a:t>12</a:t>
            </a:r>
            <a:r>
              <a:rPr lang="en-US" sz="1800" baseline="30000">
                <a:latin typeface="Rockwell"/>
                <a:cs typeface="Rockwell"/>
              </a:rPr>
              <a:t>th</a:t>
            </a:r>
            <a:r>
              <a:rPr lang="en-US" sz="1800">
                <a:latin typeface="Rockwell"/>
                <a:cs typeface="Rockwell"/>
              </a:rPr>
              <a:t> Amendment (1804)</a:t>
            </a:r>
          </a:p>
          <a:p>
            <a:pPr lvl="1" eaLnBrk="1" hangingPunct="1"/>
            <a:r>
              <a:rPr lang="en-US" sz="1600">
                <a:latin typeface="Rockwell"/>
                <a:cs typeface="Rockwell"/>
              </a:rPr>
              <a:t>In response to Election of 1800</a:t>
            </a:r>
          </a:p>
          <a:p>
            <a:pPr eaLnBrk="1" hangingPunct="1"/>
            <a:r>
              <a:rPr lang="en-US" sz="1800">
                <a:latin typeface="Rockwell"/>
                <a:cs typeface="Rockwell"/>
              </a:rPr>
              <a:t>Faithless electors</a:t>
            </a:r>
          </a:p>
        </p:txBody>
      </p:sp>
    </p:spTree>
    <p:extLst>
      <p:ext uri="{BB962C8B-B14F-4D97-AF65-F5344CB8AC3E}">
        <p14:creationId xmlns:p14="http://schemas.microsoft.com/office/powerpoint/2010/main" val="1894490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301625" y="530225"/>
            <a:ext cx="7388225" cy="1143000"/>
          </a:xfrm>
        </p:spPr>
        <p:txBody>
          <a:bodyPr anchor="t">
            <a:normAutofit fontScale="90000"/>
          </a:bodyPr>
          <a:lstStyle/>
          <a:p>
            <a:pPr algn="l" eaLnBrk="1" hangingPunct="1"/>
            <a:r>
              <a:rPr lang="en-GB" sz="3800" b="1" dirty="0">
                <a:solidFill>
                  <a:srgbClr val="FFFFFF"/>
                </a:solidFill>
                <a:latin typeface="Rockwell"/>
                <a:cs typeface="Rockwell"/>
              </a:rPr>
              <a:t>Thwarting Tyranny of the Majority</a:t>
            </a:r>
            <a:endParaRPr lang="en-US" sz="3800" b="1" dirty="0">
              <a:solidFill>
                <a:srgbClr val="FFFFFF"/>
              </a:solidFill>
              <a:latin typeface="Rockwell"/>
              <a:cs typeface="Rockwell"/>
            </a:endParaRPr>
          </a:p>
        </p:txBody>
      </p:sp>
      <p:sp>
        <p:nvSpPr>
          <p:cNvPr id="52227" name="Rectangle 3"/>
          <p:cNvSpPr>
            <a:spLocks noGrp="1" noChangeArrowheads="1"/>
          </p:cNvSpPr>
          <p:nvPr>
            <p:ph type="body" idx="4294967295"/>
          </p:nvPr>
        </p:nvSpPr>
        <p:spPr>
          <a:xfrm>
            <a:off x="301625" y="1984375"/>
            <a:ext cx="8001000" cy="3048000"/>
          </a:xfrm>
        </p:spPr>
        <p:txBody>
          <a:bodyPr/>
          <a:lstStyle/>
          <a:p>
            <a:pPr marL="457200" lvl="1" indent="-457200">
              <a:lnSpc>
                <a:spcPct val="120000"/>
              </a:lnSpc>
              <a:buClr>
                <a:srgbClr val="004185"/>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a:solidFill>
                  <a:srgbClr val="FFFFFF"/>
                </a:solidFill>
                <a:latin typeface="Rockwell"/>
                <a:cs typeface="Rockwell"/>
              </a:rPr>
              <a:t>Limiting majority control</a:t>
            </a:r>
          </a:p>
          <a:p>
            <a:pPr marL="800100" lvl="2" indent="-342900">
              <a:lnSpc>
                <a:spcPct val="120000"/>
              </a:lnSpc>
              <a:spcBef>
                <a:spcPct val="0"/>
              </a:spcBef>
              <a:buClr>
                <a:srgbClr val="000000"/>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sz="2000" dirty="0">
                <a:solidFill>
                  <a:srgbClr val="FFFFFF"/>
                </a:solidFill>
                <a:latin typeface="Rockwell"/>
                <a:cs typeface="Rockwell"/>
              </a:rPr>
              <a:t>James Madison’s system</a:t>
            </a:r>
          </a:p>
          <a:p>
            <a:pPr marL="457200" lvl="1" indent="-457200">
              <a:lnSpc>
                <a:spcPct val="120000"/>
              </a:lnSpc>
              <a:buClr>
                <a:srgbClr val="004185"/>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a:solidFill>
                  <a:srgbClr val="FFFFFF"/>
                </a:solidFill>
                <a:latin typeface="Rockwell"/>
                <a:cs typeface="Rockwell"/>
              </a:rPr>
              <a:t>Separating powers</a:t>
            </a:r>
          </a:p>
          <a:p>
            <a:pPr marL="457200" lvl="1" indent="-457200">
              <a:lnSpc>
                <a:spcPct val="120000"/>
              </a:lnSpc>
              <a:buClr>
                <a:srgbClr val="004185"/>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a:solidFill>
                  <a:srgbClr val="FFFFFF"/>
                </a:solidFill>
                <a:latin typeface="Rockwell"/>
                <a:cs typeface="Rockwell"/>
              </a:rPr>
              <a:t>Creating checks and balances</a:t>
            </a:r>
          </a:p>
          <a:p>
            <a:pPr marL="457200" lvl="1" indent="-457200">
              <a:lnSpc>
                <a:spcPct val="120000"/>
              </a:lnSpc>
              <a:buClr>
                <a:srgbClr val="004185"/>
              </a:buCl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r>
              <a:rPr lang="en-GB" dirty="0">
                <a:solidFill>
                  <a:srgbClr val="FFFFFF"/>
                </a:solidFill>
                <a:latin typeface="Rockwell"/>
                <a:cs typeface="Rockwell"/>
              </a:rPr>
              <a:t>Establishing a federal system</a:t>
            </a:r>
          </a:p>
          <a:p>
            <a:pPr>
              <a:tabLst>
                <a:tab pos="427038" algn="l"/>
                <a:tab pos="539750" algn="l"/>
                <a:tab pos="996950" algn="l"/>
                <a:tab pos="1454150" algn="l"/>
                <a:tab pos="1911350" algn="l"/>
                <a:tab pos="2368550" algn="l"/>
                <a:tab pos="2825750" algn="l"/>
                <a:tab pos="3282950" algn="l"/>
                <a:tab pos="3740150" algn="l"/>
                <a:tab pos="4197350" algn="l"/>
                <a:tab pos="4654550" algn="l"/>
                <a:tab pos="5111750" algn="l"/>
                <a:tab pos="5568950" algn="l"/>
                <a:tab pos="6026150" algn="l"/>
                <a:tab pos="6483350" algn="l"/>
                <a:tab pos="6940550" algn="l"/>
                <a:tab pos="7397750" algn="l"/>
                <a:tab pos="7854950" algn="l"/>
                <a:tab pos="8312150" algn="l"/>
                <a:tab pos="8769350" algn="l"/>
                <a:tab pos="9226550" algn="l"/>
              </a:tabLst>
            </a:pPr>
            <a:endParaRPr lang="en-GB" dirty="0">
              <a:solidFill>
                <a:srgbClr val="FFFFFF"/>
              </a:solidFill>
              <a:latin typeface="Rockwell"/>
              <a:cs typeface="Rockwell"/>
            </a:endParaRPr>
          </a:p>
        </p:txBody>
      </p:sp>
    </p:spTree>
    <p:extLst>
      <p:ext uri="{BB962C8B-B14F-4D97-AF65-F5344CB8AC3E}">
        <p14:creationId xmlns:p14="http://schemas.microsoft.com/office/powerpoint/2010/main" val="41243542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800"/>
          </a:p>
        </p:txBody>
      </p:sp>
      <p:sp>
        <p:nvSpPr>
          <p:cNvPr id="48132" name="Rectangle 30"/>
          <p:cNvSpPr>
            <a:spLocks noChangeArrowheads="1"/>
          </p:cNvSpPr>
          <p:nvPr/>
        </p:nvSpPr>
        <p:spPr bwMode="auto">
          <a:xfrm>
            <a:off x="301625" y="457200"/>
            <a:ext cx="8440208" cy="1143000"/>
          </a:xfrm>
          <a:prstGeom prst="rect">
            <a:avLst/>
          </a:prstGeom>
          <a:noFill/>
          <a:ln w="9525">
            <a:noFill/>
            <a:miter lim="800000"/>
            <a:headEnd/>
            <a:tailEnd/>
          </a:ln>
        </p:spPr>
        <p:txBody>
          <a:bodyPr/>
          <a:lstStyle/>
          <a:p>
            <a:pPr algn="ctr" defTabSz="457200">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Lst>
              <a:defRPr/>
            </a:pPr>
            <a:r>
              <a:rPr lang="en-GB" sz="2800" b="1" dirty="0" smtClean="0">
                <a:latin typeface="Rockwell" pitchFamily="18" charset="0"/>
                <a:ea typeface="+mj-ea"/>
                <a:cs typeface="+mj-cs"/>
              </a:rPr>
              <a:t>The </a:t>
            </a:r>
            <a:r>
              <a:rPr lang="en-GB" sz="2800" b="1" dirty="0">
                <a:latin typeface="Rockwell" pitchFamily="18" charset="0"/>
                <a:ea typeface="+mj-ea"/>
                <a:cs typeface="+mj-cs"/>
              </a:rPr>
              <a:t>Constitution and the electoral process: Original plan</a:t>
            </a:r>
            <a:endParaRPr lang="en-US" sz="2800" b="1" dirty="0">
              <a:latin typeface="Rockwell" pitchFamily="18" charset="0"/>
              <a:ea typeface="+mj-ea"/>
              <a:cs typeface="+mj-cs"/>
            </a:endParaRPr>
          </a:p>
        </p:txBody>
      </p:sp>
      <p:pic>
        <p:nvPicPr>
          <p:cNvPr id="53253" name="Picture 7" descr="untitl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67" y="1565275"/>
            <a:ext cx="7560733"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2850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noChangeArrowheads="1"/>
          </p:cNvSpPr>
          <p:nvPr>
            <p:ph type="title"/>
          </p:nvPr>
        </p:nvSpPr>
        <p:spPr>
          <a:xfrm>
            <a:off x="0" y="0"/>
            <a:ext cx="9144000" cy="739775"/>
          </a:xfrm>
        </p:spPr>
        <p:txBody>
          <a:bodyPr anchor="b">
            <a:normAutofit fontScale="90000"/>
          </a:bodyPr>
          <a:lstStyle/>
          <a:p>
            <a:pPr eaLnBrk="1" hangingPunct="1"/>
            <a:r>
              <a:rPr lang="en-US" b="1" dirty="0">
                <a:solidFill>
                  <a:schemeClr val="tx1"/>
                </a:solidFill>
                <a:latin typeface="Rockwell"/>
                <a:cs typeface="Rockwell"/>
              </a:rPr>
              <a:t>Anti-Federalists and Federalists</a:t>
            </a:r>
            <a:endParaRPr lang="en-US" dirty="0">
              <a:solidFill>
                <a:srgbClr val="000090"/>
              </a:solidFill>
              <a:latin typeface="Rockwell"/>
              <a:cs typeface="Rockwell"/>
            </a:endParaRPr>
          </a:p>
        </p:txBody>
      </p:sp>
      <p:sp>
        <p:nvSpPr>
          <p:cNvPr id="51202" name="Text Placeholder 1"/>
          <p:cNvSpPr>
            <a:spLocks noGrp="1" noChangeArrowheads="1"/>
          </p:cNvSpPr>
          <p:nvPr>
            <p:ph type="body" idx="1"/>
          </p:nvPr>
        </p:nvSpPr>
        <p:spPr>
          <a:xfrm>
            <a:off x="76200" y="709613"/>
            <a:ext cx="3868738" cy="611187"/>
          </a:xfrm>
        </p:spPr>
        <p:txBody>
          <a:bodyPr>
            <a:normAutofit fontScale="92500"/>
          </a:bodyPr>
          <a:lstStyle/>
          <a:p>
            <a:r>
              <a:rPr lang="en-US">
                <a:latin typeface="Rockwell"/>
                <a:cs typeface="Rockwell"/>
              </a:rPr>
              <a:t>Notable Anti-Federalists</a:t>
            </a:r>
          </a:p>
        </p:txBody>
      </p:sp>
      <p:sp>
        <p:nvSpPr>
          <p:cNvPr id="51203" name="Text Placeholder 2"/>
          <p:cNvSpPr>
            <a:spLocks noGrp="1" noChangeArrowheads="1"/>
          </p:cNvSpPr>
          <p:nvPr>
            <p:ph type="body" sz="quarter" idx="3"/>
          </p:nvPr>
        </p:nvSpPr>
        <p:spPr>
          <a:xfrm>
            <a:off x="5181600" y="739775"/>
            <a:ext cx="3887788" cy="581025"/>
          </a:xfrm>
        </p:spPr>
        <p:txBody>
          <a:bodyPr/>
          <a:lstStyle/>
          <a:p>
            <a:r>
              <a:rPr lang="en-US">
                <a:latin typeface="Rockwell"/>
                <a:cs typeface="Rockwell"/>
              </a:rPr>
              <a:t>Notable Federalists</a:t>
            </a:r>
          </a:p>
        </p:txBody>
      </p:sp>
      <p:sp>
        <p:nvSpPr>
          <p:cNvPr id="51204" name="Content Placeholder 3"/>
          <p:cNvSpPr>
            <a:spLocks noGrp="1" noChangeArrowheads="1"/>
          </p:cNvSpPr>
          <p:nvPr>
            <p:ph sz="quarter" idx="4"/>
          </p:nvPr>
        </p:nvSpPr>
        <p:spPr>
          <a:xfrm>
            <a:off x="5181600" y="1374775"/>
            <a:ext cx="3887788" cy="2282825"/>
          </a:xfrm>
        </p:spPr>
        <p:txBody>
          <a:bodyPr/>
          <a:lstStyle/>
          <a:p>
            <a:r>
              <a:rPr lang="en-US" sz="2000">
                <a:latin typeface="Rockwell"/>
                <a:cs typeface="Rockwell"/>
              </a:rPr>
              <a:t>Alexander Hamilton</a:t>
            </a:r>
          </a:p>
          <a:p>
            <a:r>
              <a:rPr lang="en-US" sz="2000">
                <a:latin typeface="Rockwell"/>
                <a:cs typeface="Rockwell"/>
              </a:rPr>
              <a:t>James Madison</a:t>
            </a:r>
          </a:p>
          <a:p>
            <a:r>
              <a:rPr lang="en-US" sz="2000">
                <a:latin typeface="Rockwell"/>
                <a:cs typeface="Rockwell"/>
              </a:rPr>
              <a:t>John Jay</a:t>
            </a:r>
          </a:p>
          <a:p>
            <a:r>
              <a:rPr lang="en-US" sz="2000">
                <a:latin typeface="Rockwell"/>
                <a:cs typeface="Rockwell"/>
              </a:rPr>
              <a:t>Gouverneur Morris</a:t>
            </a:r>
          </a:p>
          <a:p>
            <a:r>
              <a:rPr lang="en-US" sz="2000">
                <a:latin typeface="Rockwell"/>
                <a:cs typeface="Rockwell"/>
              </a:rPr>
              <a:t>Edmund Randolph</a:t>
            </a:r>
          </a:p>
        </p:txBody>
      </p:sp>
      <p:sp>
        <p:nvSpPr>
          <p:cNvPr id="51205" name="Content Placeholder 5"/>
          <p:cNvSpPr>
            <a:spLocks noGrp="1" noChangeArrowheads="1"/>
          </p:cNvSpPr>
          <p:nvPr>
            <p:ph sz="half" idx="2"/>
          </p:nvPr>
        </p:nvSpPr>
        <p:spPr>
          <a:xfrm>
            <a:off x="76200" y="1374775"/>
            <a:ext cx="3868738" cy="2282825"/>
          </a:xfrm>
        </p:spPr>
        <p:txBody>
          <a:bodyPr/>
          <a:lstStyle/>
          <a:p>
            <a:r>
              <a:rPr lang="en-US" sz="2000">
                <a:latin typeface="Rockwell"/>
                <a:cs typeface="Rockwell"/>
              </a:rPr>
              <a:t>George Clinton</a:t>
            </a:r>
          </a:p>
          <a:p>
            <a:r>
              <a:rPr lang="en-US" sz="2000">
                <a:latin typeface="Rockwell"/>
                <a:cs typeface="Rockwell"/>
              </a:rPr>
              <a:t>Robert Yates</a:t>
            </a:r>
          </a:p>
          <a:p>
            <a:r>
              <a:rPr lang="en-US" sz="2000">
                <a:latin typeface="Rockwell"/>
                <a:cs typeface="Rockwell"/>
              </a:rPr>
              <a:t>Patrick Henry</a:t>
            </a:r>
          </a:p>
          <a:p>
            <a:r>
              <a:rPr lang="en-US" sz="2000">
                <a:latin typeface="Rockwell"/>
                <a:cs typeface="Rockwell"/>
              </a:rPr>
              <a:t>Mercy Otis Warren</a:t>
            </a:r>
          </a:p>
          <a:p>
            <a:r>
              <a:rPr lang="en-US" sz="2000">
                <a:latin typeface="Rockwell"/>
                <a:cs typeface="Rockwell"/>
              </a:rPr>
              <a:t>Melancton Smith</a:t>
            </a:r>
          </a:p>
          <a:p>
            <a:r>
              <a:rPr lang="en-US" sz="2000">
                <a:latin typeface="Rockwell"/>
                <a:cs typeface="Rockwell"/>
              </a:rPr>
              <a:t>George Mason</a:t>
            </a:r>
          </a:p>
          <a:p>
            <a:endParaRPr lang="en-US" sz="2000">
              <a:latin typeface="Rockwell"/>
              <a:cs typeface="Rockwell"/>
            </a:endParaRPr>
          </a:p>
        </p:txBody>
      </p:sp>
      <p:pic>
        <p:nvPicPr>
          <p:cNvPr id="512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098925"/>
            <a:ext cx="913447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0288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15875" y="26988"/>
            <a:ext cx="9128125" cy="1143000"/>
          </a:xfrm>
        </p:spPr>
        <p:txBody>
          <a:bodyPr anchor="b"/>
          <a:lstStyle/>
          <a:p>
            <a:pPr eaLnBrk="1" hangingPunct="1"/>
            <a:r>
              <a:rPr lang="en-US" b="1" i="1">
                <a:solidFill>
                  <a:schemeClr val="tx1"/>
                </a:solidFill>
                <a:latin typeface="Rockwell"/>
                <a:cs typeface="Rockwell"/>
              </a:rPr>
              <a:t>Marbury v. Madison </a:t>
            </a:r>
            <a:r>
              <a:rPr lang="en-US" b="1">
                <a:solidFill>
                  <a:schemeClr val="tx1"/>
                </a:solidFill>
                <a:latin typeface="Rockwell"/>
                <a:cs typeface="Rockwell"/>
              </a:rPr>
              <a:t>(1803)</a:t>
            </a:r>
            <a:endParaRPr lang="en-US" i="1">
              <a:solidFill>
                <a:srgbClr val="120F9D"/>
              </a:solidFill>
              <a:latin typeface="Rockwell"/>
              <a:cs typeface="Rockwell"/>
            </a:endParaRPr>
          </a:p>
        </p:txBody>
      </p:sp>
      <p:sp>
        <p:nvSpPr>
          <p:cNvPr id="47106" name="Rectangle 3"/>
          <p:cNvSpPr>
            <a:spLocks noGrp="1" noChangeArrowheads="1"/>
          </p:cNvSpPr>
          <p:nvPr>
            <p:ph type="body" idx="4294967295"/>
          </p:nvPr>
        </p:nvSpPr>
        <p:spPr>
          <a:xfrm>
            <a:off x="304800" y="1447800"/>
            <a:ext cx="8534400" cy="5257800"/>
          </a:xfrm>
        </p:spPr>
        <p:txBody>
          <a:bodyPr>
            <a:normAutofit fontScale="92500" lnSpcReduction="10000"/>
          </a:bodyPr>
          <a:lstStyle/>
          <a:p>
            <a:pPr eaLnBrk="1" hangingPunct="1"/>
            <a:r>
              <a:rPr lang="en-US" sz="2800" dirty="0">
                <a:latin typeface="Rockwell"/>
                <a:cs typeface="Rockwell"/>
              </a:rPr>
              <a:t>The Marshall Court under Chief Justice John Marshall, a Federalist</a:t>
            </a:r>
          </a:p>
          <a:p>
            <a:pPr eaLnBrk="1" hangingPunct="1"/>
            <a:r>
              <a:rPr lang="en-US" sz="2800" dirty="0">
                <a:latin typeface="Rockwell"/>
                <a:cs typeface="Rockwell"/>
              </a:rPr>
              <a:t>Judicial question of an Act of Congress (Judiciary Act of 1789) and the Constitution (Article III)</a:t>
            </a:r>
          </a:p>
          <a:p>
            <a:pPr eaLnBrk="1" hangingPunct="1"/>
            <a:r>
              <a:rPr lang="en-US" sz="2800" dirty="0">
                <a:latin typeface="Rockwell"/>
                <a:cs typeface="Rockwell"/>
              </a:rPr>
              <a:t>Marshall ruled an Act of Congress cannot trump the Constitution</a:t>
            </a:r>
          </a:p>
          <a:p>
            <a:pPr eaLnBrk="1" hangingPunct="1"/>
            <a:r>
              <a:rPr lang="en-US" sz="2800" dirty="0">
                <a:latin typeface="Rockwell"/>
                <a:cs typeface="Rockwell"/>
              </a:rPr>
              <a:t>Established the concept of </a:t>
            </a:r>
            <a:r>
              <a:rPr lang="en-US" sz="2800" b="1" u="sng" dirty="0">
                <a:latin typeface="Rockwell"/>
                <a:cs typeface="Rockwell"/>
              </a:rPr>
              <a:t>JUDICIAL REVIEW</a:t>
            </a:r>
            <a:endParaRPr lang="en-US" sz="2800" dirty="0">
              <a:latin typeface="Rockwell"/>
              <a:cs typeface="Rockwell"/>
            </a:endParaRPr>
          </a:p>
          <a:p>
            <a:pPr lvl="1" eaLnBrk="1" hangingPunct="1"/>
            <a:r>
              <a:rPr lang="en-US" sz="2400" dirty="0">
                <a:latin typeface="Rockwell"/>
                <a:cs typeface="Rockwell"/>
              </a:rPr>
              <a:t>Supreme Court determines the constitutionality of a law or official act</a:t>
            </a:r>
          </a:p>
          <a:p>
            <a:pPr lvl="1" eaLnBrk="1" hangingPunct="1"/>
            <a:r>
              <a:rPr lang="en-US" sz="2400" dirty="0">
                <a:latin typeface="Rockwell"/>
                <a:cs typeface="Rockwell"/>
              </a:rPr>
              <a:t>Judicial Review is nowhere found in Article III regarding the Judicial Branch nor anywhere else in the Constitution</a:t>
            </a:r>
          </a:p>
        </p:txBody>
      </p:sp>
    </p:spTree>
    <p:extLst>
      <p:ext uri="{BB962C8B-B14F-4D97-AF65-F5344CB8AC3E}">
        <p14:creationId xmlns:p14="http://schemas.microsoft.com/office/powerpoint/2010/main" val="40853547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7"/>
          <p:cNvSpPr>
            <a:spLocks noChangeArrowheads="1"/>
          </p:cNvSpPr>
          <p:nvPr/>
        </p:nvSpPr>
        <p:spPr bwMode="auto">
          <a:xfrm>
            <a:off x="4953000" y="5230813"/>
            <a:ext cx="13716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800"/>
          </a:p>
        </p:txBody>
      </p:sp>
      <p:sp>
        <p:nvSpPr>
          <p:cNvPr id="20484" name="Rectangle 30"/>
          <p:cNvSpPr>
            <a:spLocks noChangeArrowheads="1"/>
          </p:cNvSpPr>
          <p:nvPr/>
        </p:nvSpPr>
        <p:spPr bwMode="auto">
          <a:xfrm>
            <a:off x="887779" y="25400"/>
            <a:ext cx="7388225" cy="1143000"/>
          </a:xfrm>
          <a:prstGeom prst="rect">
            <a:avLst/>
          </a:prstGeom>
          <a:noFill/>
          <a:ln w="9525">
            <a:noFill/>
            <a:miter lim="800000"/>
            <a:headEnd/>
            <a:tailEnd/>
          </a:ln>
        </p:spPr>
        <p:txBody>
          <a:bodyPr/>
          <a:lstStyle/>
          <a:p>
            <a:pPr algn="ctr">
              <a:lnSpc>
                <a:spcPct val="90000"/>
              </a:lnSpc>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Lst>
              <a:defRPr/>
            </a:pPr>
            <a:r>
              <a:rPr lang="en-US" sz="2800" b="1" dirty="0">
                <a:latin typeface="Rockwell" pitchFamily="18" charset="0"/>
                <a:ea typeface="+mj-ea"/>
                <a:cs typeface="+mj-cs"/>
              </a:rPr>
              <a:t>Locke and the Declaration of Independence: Some parallels</a:t>
            </a:r>
          </a:p>
        </p:txBody>
      </p:sp>
      <p:pic>
        <p:nvPicPr>
          <p:cNvPr id="21510" name="Picture 1" descr="lock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9415" y="828374"/>
            <a:ext cx="6377354" cy="585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0123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noChangeArrowheads="1"/>
          </p:cNvSpPr>
          <p:nvPr>
            <p:ph type="title"/>
          </p:nvPr>
        </p:nvSpPr>
        <p:spPr>
          <a:xfrm>
            <a:off x="685800" y="152400"/>
            <a:ext cx="7772400" cy="685800"/>
          </a:xfrm>
        </p:spPr>
        <p:txBody>
          <a:bodyPr anchor="b">
            <a:normAutofit fontScale="90000"/>
          </a:bodyPr>
          <a:lstStyle/>
          <a:p>
            <a:pPr eaLnBrk="1" hangingPunct="1"/>
            <a:r>
              <a:rPr lang="en-US" b="1">
                <a:solidFill>
                  <a:schemeClr val="tx1"/>
                </a:solidFill>
                <a:latin typeface="Rockwell"/>
                <a:cs typeface="Rockwell"/>
              </a:rPr>
              <a:t>Constitutional Convention</a:t>
            </a:r>
            <a:endParaRPr lang="en-US">
              <a:solidFill>
                <a:srgbClr val="000090"/>
              </a:solidFill>
              <a:latin typeface="Rockwell"/>
              <a:cs typeface="Rockwell"/>
            </a:endParaRPr>
          </a:p>
        </p:txBody>
      </p:sp>
      <p:sp>
        <p:nvSpPr>
          <p:cNvPr id="32770" name="Rectangle 3"/>
          <p:cNvSpPr>
            <a:spLocks noGrp="1" noChangeArrowheads="1"/>
          </p:cNvSpPr>
          <p:nvPr>
            <p:ph type="body" sz="half" idx="1"/>
          </p:nvPr>
        </p:nvSpPr>
        <p:spPr>
          <a:xfrm>
            <a:off x="0" y="914400"/>
            <a:ext cx="4572000" cy="5943600"/>
          </a:xfrm>
        </p:spPr>
        <p:txBody>
          <a:bodyPr/>
          <a:lstStyle/>
          <a:p>
            <a:pPr eaLnBrk="1" hangingPunct="1"/>
            <a:r>
              <a:rPr lang="en-US" sz="2600" dirty="0">
                <a:latin typeface="Rockwell"/>
                <a:cs typeface="Rockwell"/>
              </a:rPr>
              <a:t>Shays</a:t>
            </a:r>
            <a:r>
              <a:rPr lang="en-US" sz="2600" dirty="0" smtClean="0">
                <a:latin typeface="Rockwell"/>
                <a:cs typeface="Rockwell"/>
              </a:rPr>
              <a:t>’ </a:t>
            </a:r>
            <a:r>
              <a:rPr lang="en-US" sz="2600" dirty="0">
                <a:latin typeface="Rockwell"/>
                <a:cs typeface="Rockwell"/>
              </a:rPr>
              <a:t>Rebellion and the  Articles of Confederation</a:t>
            </a:r>
          </a:p>
          <a:p>
            <a:pPr eaLnBrk="1" hangingPunct="1"/>
            <a:r>
              <a:rPr lang="en-US" sz="2600" dirty="0">
                <a:latin typeface="Rockwell"/>
                <a:cs typeface="Rockwell"/>
              </a:rPr>
              <a:t>Annapolis Convention</a:t>
            </a:r>
          </a:p>
          <a:p>
            <a:pPr eaLnBrk="1" hangingPunct="1"/>
            <a:r>
              <a:rPr lang="en-US" sz="2600" dirty="0">
                <a:latin typeface="Rockwell"/>
                <a:cs typeface="Rockwell"/>
              </a:rPr>
              <a:t>55 delegates from all states </a:t>
            </a:r>
          </a:p>
          <a:p>
            <a:pPr lvl="1" eaLnBrk="1" hangingPunct="1"/>
            <a:r>
              <a:rPr lang="en-US" sz="2100" dirty="0">
                <a:latin typeface="Rockwell"/>
                <a:cs typeface="Rockwell"/>
              </a:rPr>
              <a:t>no Rhode Island</a:t>
            </a:r>
          </a:p>
          <a:p>
            <a:pPr lvl="1" eaLnBrk="1" hangingPunct="1"/>
            <a:r>
              <a:rPr lang="en-US" sz="2400" dirty="0">
                <a:latin typeface="Rockwell"/>
                <a:cs typeface="Rockwell"/>
              </a:rPr>
              <a:t>Well-educated men of means</a:t>
            </a:r>
          </a:p>
          <a:p>
            <a:pPr eaLnBrk="1" hangingPunct="1"/>
            <a:r>
              <a:rPr lang="en-US" sz="2600" dirty="0">
                <a:latin typeface="Rockwell"/>
                <a:cs typeface="Rockwell"/>
              </a:rPr>
              <a:t>Designed to modify or rectify the Articles of Confederation</a:t>
            </a:r>
          </a:p>
          <a:p>
            <a:pPr lvl="1" eaLnBrk="1" hangingPunct="1"/>
            <a:r>
              <a:rPr lang="en-US" sz="2400" dirty="0">
                <a:latin typeface="Rockwell"/>
                <a:cs typeface="Rockwell"/>
              </a:rPr>
              <a:t>Or…</a:t>
            </a:r>
          </a:p>
        </p:txBody>
      </p:sp>
      <p:pic>
        <p:nvPicPr>
          <p:cNvPr id="32771" name="Picture 5" descr="phil-const.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066800"/>
            <a:ext cx="4267200" cy="4267200"/>
          </a:xfrm>
        </p:spPr>
      </p:pic>
    </p:spTree>
    <p:extLst>
      <p:ext uri="{BB962C8B-B14F-4D97-AF65-F5344CB8AC3E}">
        <p14:creationId xmlns:p14="http://schemas.microsoft.com/office/powerpoint/2010/main" val="25956006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26"/>
          <p:cNvSpPr>
            <a:spLocks noGrp="1" noChangeArrowheads="1"/>
          </p:cNvSpPr>
          <p:nvPr>
            <p:ph type="title" idx="4294967295"/>
          </p:nvPr>
        </p:nvSpPr>
        <p:spPr>
          <a:xfrm>
            <a:off x="0" y="0"/>
            <a:ext cx="9144000" cy="1371600"/>
          </a:xfrm>
        </p:spPr>
        <p:txBody>
          <a:bodyPr anchor="b">
            <a:normAutofit fontScale="90000"/>
          </a:bodyPr>
          <a:lstStyle/>
          <a:p>
            <a:pPr eaLnBrk="1" hangingPunct="1"/>
            <a:r>
              <a:rPr lang="en-US" b="1" dirty="0">
                <a:solidFill>
                  <a:schemeClr val="tx1"/>
                </a:solidFill>
                <a:latin typeface="Rockwell"/>
                <a:cs typeface="Rockwell"/>
              </a:rPr>
              <a:t>Purpose of the United States Constitution</a:t>
            </a:r>
            <a:endParaRPr lang="en-US" dirty="0">
              <a:latin typeface="Rockwell"/>
              <a:cs typeface="Rockwell"/>
            </a:endParaRPr>
          </a:p>
        </p:txBody>
      </p:sp>
      <p:pic>
        <p:nvPicPr>
          <p:cNvPr id="37890" name="Picture 1030"/>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743200" y="1524000"/>
            <a:ext cx="5791200" cy="5105400"/>
          </a:xfrm>
        </p:spPr>
      </p:pic>
      <p:sp>
        <p:nvSpPr>
          <p:cNvPr id="37891" name="Text Box 1031"/>
          <p:cNvSpPr txBox="1">
            <a:spLocks noChangeArrowheads="1"/>
          </p:cNvSpPr>
          <p:nvPr/>
        </p:nvSpPr>
        <p:spPr bwMode="auto">
          <a:xfrm>
            <a:off x="136525" y="2771775"/>
            <a:ext cx="256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Palatino" charset="0"/>
                <a:ea typeface="ＭＳ Ｐゴシック" charset="0"/>
              </a:defRPr>
            </a:lvl1pPr>
            <a:lvl2pPr>
              <a:defRPr sz="2800">
                <a:solidFill>
                  <a:schemeClr val="tx1"/>
                </a:solidFill>
                <a:latin typeface="Palatino" charset="0"/>
                <a:ea typeface="ＭＳ Ｐゴシック" charset="0"/>
              </a:defRPr>
            </a:lvl2pPr>
            <a:lvl3pPr>
              <a:defRPr sz="2400" i="1">
                <a:solidFill>
                  <a:schemeClr val="tx1"/>
                </a:solidFill>
                <a:latin typeface="Palatino" charset="0"/>
                <a:ea typeface="ＭＳ Ｐゴシック" charset="0"/>
              </a:defRPr>
            </a:lvl3pPr>
            <a:lvl4pPr>
              <a:defRPr sz="2000">
                <a:solidFill>
                  <a:schemeClr val="tx1"/>
                </a:solidFill>
                <a:latin typeface="Palatino" charset="0"/>
                <a:ea typeface="ＭＳ Ｐゴシック" charset="0"/>
              </a:defRPr>
            </a:lvl4pPr>
            <a:lvl5pPr>
              <a:defRPr sz="2000">
                <a:solidFill>
                  <a:schemeClr val="tx1"/>
                </a:solidFill>
                <a:latin typeface="Palatino" charset="0"/>
                <a:ea typeface="ＭＳ Ｐゴシック" charset="0"/>
              </a:defRPr>
            </a:lvl5pPr>
            <a:lvl6pPr eaLnBrk="0" fontAlgn="base" hangingPunct="0">
              <a:spcBef>
                <a:spcPct val="20000"/>
              </a:spcBef>
              <a:spcAft>
                <a:spcPct val="0"/>
              </a:spcAft>
              <a:buClr>
                <a:schemeClr val="tx2"/>
              </a:buClr>
              <a:buChar char="–"/>
              <a:defRPr sz="2000">
                <a:solidFill>
                  <a:schemeClr val="tx1"/>
                </a:solidFill>
                <a:latin typeface="Palatino" charset="0"/>
                <a:ea typeface="ＭＳ Ｐゴシック" charset="0"/>
              </a:defRPr>
            </a:lvl6pPr>
            <a:lvl7pPr eaLnBrk="0" fontAlgn="base" hangingPunct="0">
              <a:spcBef>
                <a:spcPct val="20000"/>
              </a:spcBef>
              <a:spcAft>
                <a:spcPct val="0"/>
              </a:spcAft>
              <a:buClr>
                <a:schemeClr val="tx2"/>
              </a:buClr>
              <a:buChar char="–"/>
              <a:defRPr sz="2000">
                <a:solidFill>
                  <a:schemeClr val="tx1"/>
                </a:solidFill>
                <a:latin typeface="Palatino" charset="0"/>
                <a:ea typeface="ＭＳ Ｐゴシック" charset="0"/>
              </a:defRPr>
            </a:lvl7pPr>
            <a:lvl8pPr eaLnBrk="0" fontAlgn="base" hangingPunct="0">
              <a:spcBef>
                <a:spcPct val="20000"/>
              </a:spcBef>
              <a:spcAft>
                <a:spcPct val="0"/>
              </a:spcAft>
              <a:buClr>
                <a:schemeClr val="tx2"/>
              </a:buClr>
              <a:buChar char="–"/>
              <a:defRPr sz="2000">
                <a:solidFill>
                  <a:schemeClr val="tx1"/>
                </a:solidFill>
                <a:latin typeface="Palatino" charset="0"/>
                <a:ea typeface="ＭＳ Ｐゴシック" charset="0"/>
              </a:defRPr>
            </a:lvl8pPr>
            <a:lvl9pPr eaLnBrk="0" fontAlgn="base" hangingPunct="0">
              <a:spcBef>
                <a:spcPct val="20000"/>
              </a:spcBef>
              <a:spcAft>
                <a:spcPct val="0"/>
              </a:spcAft>
              <a:buClr>
                <a:schemeClr val="tx2"/>
              </a:buClr>
              <a:buChar char="–"/>
              <a:defRPr sz="2000">
                <a:solidFill>
                  <a:schemeClr val="tx1"/>
                </a:solidFill>
                <a:latin typeface="Palatino" charset="0"/>
                <a:ea typeface="ＭＳ Ｐゴシック" charset="0"/>
              </a:defRPr>
            </a:lvl9pPr>
          </a:lstStyle>
          <a:p>
            <a:r>
              <a:rPr lang="en-US" sz="1800">
                <a:latin typeface="Rockwell"/>
                <a:cs typeface="Rockwell"/>
              </a:rPr>
              <a:t>Created:</a:t>
            </a:r>
          </a:p>
          <a:p>
            <a:r>
              <a:rPr lang="en-US" sz="1800">
                <a:latin typeface="Rockwell"/>
                <a:cs typeface="Rockwell"/>
              </a:rPr>
              <a:t>September 17, 1787</a:t>
            </a:r>
          </a:p>
        </p:txBody>
      </p:sp>
    </p:spTree>
    <p:extLst>
      <p:ext uri="{BB962C8B-B14F-4D97-AF65-F5344CB8AC3E}">
        <p14:creationId xmlns:p14="http://schemas.microsoft.com/office/powerpoint/2010/main" val="15293323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nchor="b"/>
          <a:lstStyle/>
          <a:p>
            <a:pPr eaLnBrk="1" hangingPunct="1"/>
            <a:r>
              <a:rPr lang="en-US" b="1">
                <a:solidFill>
                  <a:schemeClr val="tx1"/>
                </a:solidFill>
                <a:latin typeface="Rockwell"/>
                <a:cs typeface="Rockwell"/>
              </a:rPr>
              <a:t>Constitutional Breakdown</a:t>
            </a:r>
            <a:endParaRPr lang="en-US">
              <a:solidFill>
                <a:srgbClr val="120F9D"/>
              </a:solidFill>
              <a:latin typeface="Rockwell"/>
              <a:cs typeface="Rockwell"/>
            </a:endParaRPr>
          </a:p>
        </p:txBody>
      </p:sp>
      <p:sp>
        <p:nvSpPr>
          <p:cNvPr id="38914" name="Rectangle 3"/>
          <p:cNvSpPr>
            <a:spLocks noGrp="1" noChangeArrowheads="1"/>
          </p:cNvSpPr>
          <p:nvPr>
            <p:ph type="body" idx="4294967295"/>
          </p:nvPr>
        </p:nvSpPr>
        <p:spPr/>
        <p:txBody>
          <a:bodyPr/>
          <a:lstStyle/>
          <a:p>
            <a:pPr eaLnBrk="1" hangingPunct="1"/>
            <a:r>
              <a:rPr lang="en-US" dirty="0">
                <a:latin typeface="Rockwell"/>
                <a:cs typeface="Rockwell"/>
              </a:rPr>
              <a:t>Article I - Congress</a:t>
            </a:r>
          </a:p>
          <a:p>
            <a:pPr eaLnBrk="1" hangingPunct="1"/>
            <a:r>
              <a:rPr lang="en-US" dirty="0">
                <a:latin typeface="Rockwell"/>
                <a:cs typeface="Rockwell"/>
              </a:rPr>
              <a:t>Article II - President</a:t>
            </a:r>
          </a:p>
          <a:p>
            <a:pPr eaLnBrk="1" hangingPunct="1"/>
            <a:r>
              <a:rPr lang="en-US" dirty="0">
                <a:latin typeface="Rockwell"/>
                <a:cs typeface="Rockwell"/>
              </a:rPr>
              <a:t>Article III - Judiciary</a:t>
            </a:r>
          </a:p>
          <a:p>
            <a:pPr eaLnBrk="1" hangingPunct="1"/>
            <a:r>
              <a:rPr lang="en-US" dirty="0">
                <a:latin typeface="Rockwell"/>
                <a:cs typeface="Rockwell"/>
              </a:rPr>
              <a:t>Article IV - The States</a:t>
            </a:r>
          </a:p>
          <a:p>
            <a:pPr eaLnBrk="1" hangingPunct="1"/>
            <a:r>
              <a:rPr lang="en-US" dirty="0">
                <a:latin typeface="Rockwell"/>
                <a:cs typeface="Rockwell"/>
              </a:rPr>
              <a:t>Article V - Amendments</a:t>
            </a:r>
          </a:p>
          <a:p>
            <a:pPr eaLnBrk="1" hangingPunct="1"/>
            <a:r>
              <a:rPr lang="en-US" dirty="0">
                <a:latin typeface="Rockwell"/>
                <a:cs typeface="Rockwell"/>
              </a:rPr>
              <a:t>Article VI - Supremacy</a:t>
            </a:r>
          </a:p>
          <a:p>
            <a:pPr eaLnBrk="1" hangingPunct="1"/>
            <a:r>
              <a:rPr lang="en-US" dirty="0">
                <a:latin typeface="Rockwell"/>
                <a:cs typeface="Rockwell"/>
              </a:rPr>
              <a:t>Article VII - Ratification</a:t>
            </a:r>
          </a:p>
        </p:txBody>
      </p:sp>
    </p:spTree>
    <p:extLst>
      <p:ext uri="{BB962C8B-B14F-4D97-AF65-F5344CB8AC3E}">
        <p14:creationId xmlns:p14="http://schemas.microsoft.com/office/powerpoint/2010/main" val="17960957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0" y="0"/>
            <a:ext cx="9144000" cy="838200"/>
          </a:xfrm>
        </p:spPr>
        <p:txBody>
          <a:bodyPr anchor="b"/>
          <a:lstStyle/>
          <a:p>
            <a:pPr eaLnBrk="1" hangingPunct="1"/>
            <a:r>
              <a:rPr lang="en-US" b="1" dirty="0">
                <a:solidFill>
                  <a:schemeClr val="tx1"/>
                </a:solidFill>
                <a:latin typeface="Rockwell"/>
                <a:cs typeface="Rockwell"/>
              </a:rPr>
              <a:t>Article I, Article II, Article III</a:t>
            </a:r>
            <a:endParaRPr lang="en-US" dirty="0">
              <a:latin typeface="Rockwell"/>
              <a:cs typeface="Rockwell"/>
            </a:endParaRPr>
          </a:p>
        </p:txBody>
      </p:sp>
      <p:pic>
        <p:nvPicPr>
          <p:cNvPr id="39938" name="Picture 6"/>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875" y="838200"/>
            <a:ext cx="9128125" cy="6019800"/>
          </a:xfrm>
        </p:spPr>
      </p:pic>
    </p:spTree>
    <p:extLst>
      <p:ext uri="{BB962C8B-B14F-4D97-AF65-F5344CB8AC3E}">
        <p14:creationId xmlns:p14="http://schemas.microsoft.com/office/powerpoint/2010/main" val="27792398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5563"/>
            <a:ext cx="9053848" cy="5532437"/>
          </a:xfrm>
        </p:spPr>
      </p:pic>
      <p:sp>
        <p:nvSpPr>
          <p:cNvPr id="2" name="Title 1"/>
          <p:cNvSpPr>
            <a:spLocks noGrp="1"/>
          </p:cNvSpPr>
          <p:nvPr>
            <p:ph type="title"/>
          </p:nvPr>
        </p:nvSpPr>
        <p:spPr>
          <a:xfrm>
            <a:off x="628650" y="0"/>
            <a:ext cx="7886700" cy="1325563"/>
          </a:xfrm>
          <a:solidFill>
            <a:schemeClr val="accent6">
              <a:lumMod val="50000"/>
            </a:schemeClr>
          </a:solidFill>
        </p:spPr>
        <p:txBody>
          <a:bodyPr/>
          <a:lstStyle/>
          <a:p>
            <a:pPr algn="ctr"/>
            <a:r>
              <a:rPr lang="en-US" dirty="0" smtClean="0">
                <a:solidFill>
                  <a:schemeClr val="bg1"/>
                </a:solidFill>
              </a:rPr>
              <a:t>Checks and Balances </a:t>
            </a:r>
            <a:endParaRPr lang="en-US" dirty="0">
              <a:solidFill>
                <a:schemeClr val="bg1"/>
              </a:solidFill>
            </a:endParaRPr>
          </a:p>
        </p:txBody>
      </p:sp>
    </p:spTree>
    <p:extLst>
      <p:ext uri="{BB962C8B-B14F-4D97-AF65-F5344CB8AC3E}">
        <p14:creationId xmlns:p14="http://schemas.microsoft.com/office/powerpoint/2010/main" val="33206315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noChangeArrowheads="1"/>
          </p:cNvSpPr>
          <p:nvPr>
            <p:ph type="title"/>
          </p:nvPr>
        </p:nvSpPr>
        <p:spPr>
          <a:xfrm>
            <a:off x="26988" y="19050"/>
            <a:ext cx="9117012" cy="666750"/>
          </a:xfrm>
        </p:spPr>
        <p:txBody>
          <a:bodyPr>
            <a:normAutofit fontScale="90000"/>
          </a:bodyPr>
          <a:lstStyle/>
          <a:p>
            <a:r>
              <a:rPr lang="en-US">
                <a:latin typeface="Rockwell"/>
                <a:cs typeface="Rockwell"/>
              </a:rPr>
              <a:t>Article I - Congress</a:t>
            </a:r>
          </a:p>
        </p:txBody>
      </p:sp>
      <p:sp>
        <p:nvSpPr>
          <p:cNvPr id="40962" name="Content Placeholder 2"/>
          <p:cNvSpPr>
            <a:spLocks noGrp="1" noChangeArrowheads="1"/>
          </p:cNvSpPr>
          <p:nvPr>
            <p:ph sz="half" idx="1"/>
          </p:nvPr>
        </p:nvSpPr>
        <p:spPr>
          <a:xfrm>
            <a:off x="-76200" y="803275"/>
            <a:ext cx="4724400" cy="6054725"/>
          </a:xfrm>
        </p:spPr>
        <p:txBody>
          <a:bodyPr/>
          <a:lstStyle/>
          <a:p>
            <a:r>
              <a:rPr lang="en-US" sz="2800" dirty="0">
                <a:latin typeface="Rockwell"/>
                <a:cs typeface="Rockwell"/>
              </a:rPr>
              <a:t>Structure and Election</a:t>
            </a:r>
          </a:p>
          <a:p>
            <a:pPr lvl="1"/>
            <a:r>
              <a:rPr lang="en-US" sz="2000" dirty="0">
                <a:latin typeface="Rockwell"/>
                <a:cs typeface="Rockwell"/>
              </a:rPr>
              <a:t>House of Representatives</a:t>
            </a:r>
          </a:p>
          <a:p>
            <a:pPr lvl="1"/>
            <a:r>
              <a:rPr lang="en-US" sz="2000" dirty="0">
                <a:latin typeface="Rockwell"/>
                <a:cs typeface="Rockwell"/>
              </a:rPr>
              <a:t>Senate</a:t>
            </a:r>
          </a:p>
          <a:p>
            <a:r>
              <a:rPr lang="en-US" sz="2800" dirty="0">
                <a:latin typeface="Rockwell"/>
                <a:cs typeface="Rockwell"/>
              </a:rPr>
              <a:t>Qualifications</a:t>
            </a:r>
          </a:p>
          <a:p>
            <a:pPr lvl="1"/>
            <a:r>
              <a:rPr lang="en-US" sz="2000" dirty="0">
                <a:latin typeface="Rockwell"/>
                <a:cs typeface="Rockwell"/>
              </a:rPr>
              <a:t>House</a:t>
            </a:r>
            <a:endParaRPr lang="en-US" sz="1600" dirty="0">
              <a:latin typeface="Rockwell"/>
              <a:cs typeface="Rockwell"/>
            </a:endParaRPr>
          </a:p>
          <a:p>
            <a:pPr lvl="1"/>
            <a:r>
              <a:rPr lang="en-US" sz="2000" dirty="0">
                <a:latin typeface="Rockwell"/>
                <a:cs typeface="Rockwell"/>
              </a:rPr>
              <a:t>Senate</a:t>
            </a:r>
          </a:p>
          <a:p>
            <a:r>
              <a:rPr lang="en-US" sz="2800" dirty="0">
                <a:latin typeface="Rockwell"/>
                <a:cs typeface="Rockwell"/>
              </a:rPr>
              <a:t>Presentment Clause</a:t>
            </a:r>
          </a:p>
          <a:p>
            <a:r>
              <a:rPr lang="en-US" sz="2800" dirty="0">
                <a:latin typeface="Rockwell"/>
                <a:cs typeface="Rockwell"/>
              </a:rPr>
              <a:t>Powers</a:t>
            </a:r>
          </a:p>
          <a:p>
            <a:r>
              <a:rPr lang="en-US" sz="2800" dirty="0">
                <a:latin typeface="Rockwell"/>
                <a:cs typeface="Rockwell"/>
              </a:rPr>
              <a:t>Limits</a:t>
            </a:r>
          </a:p>
          <a:p>
            <a:pPr lvl="1"/>
            <a:r>
              <a:rPr lang="en-US" sz="2000" dirty="0">
                <a:latin typeface="Rockwell"/>
                <a:cs typeface="Rockwell"/>
              </a:rPr>
              <a:t>Habeas Corpus</a:t>
            </a:r>
          </a:p>
          <a:p>
            <a:pPr lvl="1"/>
            <a:r>
              <a:rPr lang="en-US" sz="2000" dirty="0">
                <a:latin typeface="Rockwell"/>
                <a:cs typeface="Rockwell"/>
              </a:rPr>
              <a:t>No bills of attainder</a:t>
            </a:r>
          </a:p>
          <a:p>
            <a:pPr lvl="1"/>
            <a:r>
              <a:rPr lang="en-US" sz="2000" dirty="0">
                <a:latin typeface="Rockwell"/>
                <a:cs typeface="Rockwell"/>
              </a:rPr>
              <a:t>No ex post facto laws</a:t>
            </a:r>
          </a:p>
          <a:p>
            <a:pPr lvl="1"/>
            <a:r>
              <a:rPr lang="en-US" sz="2000" dirty="0">
                <a:latin typeface="Rockwell"/>
                <a:cs typeface="Rockwell"/>
              </a:rPr>
              <a:t>No export taxes</a:t>
            </a:r>
          </a:p>
          <a:p>
            <a:pPr lvl="1"/>
            <a:r>
              <a:rPr lang="en-US" sz="2000" dirty="0">
                <a:latin typeface="Rockwell"/>
                <a:cs typeface="Rockwell"/>
              </a:rPr>
              <a:t>No title of nobility</a:t>
            </a:r>
          </a:p>
        </p:txBody>
      </p:sp>
      <p:pic>
        <p:nvPicPr>
          <p:cNvPr id="40963"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803275"/>
            <a:ext cx="4471988" cy="6056313"/>
          </a:xfrm>
        </p:spPr>
      </p:pic>
    </p:spTree>
    <p:extLst>
      <p:ext uri="{BB962C8B-B14F-4D97-AF65-F5344CB8AC3E}">
        <p14:creationId xmlns:p14="http://schemas.microsoft.com/office/powerpoint/2010/main" val="1191202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289</TotalTime>
  <Words>1638</Words>
  <Application>Microsoft Macintosh PowerPoint</Application>
  <PresentationFormat>On-screen Show (4:3)</PresentationFormat>
  <Paragraphs>222</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Theme</vt:lpstr>
      <vt:lpstr>The US Constitution</vt:lpstr>
      <vt:lpstr>Do Now</vt:lpstr>
      <vt:lpstr>PowerPoint Presentation</vt:lpstr>
      <vt:lpstr>Constitutional Convention</vt:lpstr>
      <vt:lpstr>Purpose of the United States Constitution</vt:lpstr>
      <vt:lpstr>Constitutional Breakdown</vt:lpstr>
      <vt:lpstr>Article I, Article II, Article III</vt:lpstr>
      <vt:lpstr>Checks and Balances </vt:lpstr>
      <vt:lpstr>Article I - Congress</vt:lpstr>
      <vt:lpstr>Necessary and Proper Clause- Elastic Clause  Article I, Section 8</vt:lpstr>
      <vt:lpstr>Article II – Executive Branch</vt:lpstr>
      <vt:lpstr>Article III – National Judiciary</vt:lpstr>
      <vt:lpstr>The States Article IV</vt:lpstr>
      <vt:lpstr>Amendment Process Article V</vt:lpstr>
      <vt:lpstr>Informal Amendment Process</vt:lpstr>
      <vt:lpstr>Constitutional Supremacy Article VI</vt:lpstr>
      <vt:lpstr>A Stronger National Government</vt:lpstr>
      <vt:lpstr>Virginia Plan     New Jersey Plan “Big State”        “Small State”</vt:lpstr>
      <vt:lpstr>The Great Compromise aka The Connecticut Compromise</vt:lpstr>
      <vt:lpstr>North and South Compromises</vt:lpstr>
      <vt:lpstr>Electoral College Compromise</vt:lpstr>
      <vt:lpstr>Thwarting Tyranny of the Majority</vt:lpstr>
      <vt:lpstr>PowerPoint Presentation</vt:lpstr>
      <vt:lpstr>Anti-Federalists and Federalists</vt:lpstr>
      <vt:lpstr>Marbury v. Madison (1803)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Constitution</dc:title>
  <dc:creator>Craig Winchell</dc:creator>
  <cp:lastModifiedBy>Craig Winchell</cp:lastModifiedBy>
  <cp:revision>13</cp:revision>
  <dcterms:created xsi:type="dcterms:W3CDTF">2018-08-24T14:04:43Z</dcterms:created>
  <dcterms:modified xsi:type="dcterms:W3CDTF">2018-08-24T18:57:58Z</dcterms:modified>
</cp:coreProperties>
</file>