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Lst>
  <p:notesMasterIdLst>
    <p:notesMasterId r:id="rId36"/>
  </p:notesMasterIdLst>
  <p:sldIdLst>
    <p:sldId id="256" r:id="rId2"/>
    <p:sldId id="286" r:id="rId3"/>
    <p:sldId id="257" r:id="rId4"/>
    <p:sldId id="258" r:id="rId5"/>
    <p:sldId id="259" r:id="rId6"/>
    <p:sldId id="281" r:id="rId7"/>
    <p:sldId id="260" r:id="rId8"/>
    <p:sldId id="261" r:id="rId9"/>
    <p:sldId id="277" r:id="rId10"/>
    <p:sldId id="279" r:id="rId11"/>
    <p:sldId id="282" r:id="rId12"/>
    <p:sldId id="283" r:id="rId13"/>
    <p:sldId id="284" r:id="rId14"/>
    <p:sldId id="285" r:id="rId15"/>
    <p:sldId id="278" r:id="rId16"/>
    <p:sldId id="263" r:id="rId17"/>
    <p:sldId id="265" r:id="rId18"/>
    <p:sldId id="266" r:id="rId19"/>
    <p:sldId id="267" r:id="rId20"/>
    <p:sldId id="268" r:id="rId21"/>
    <p:sldId id="269" r:id="rId22"/>
    <p:sldId id="270" r:id="rId23"/>
    <p:sldId id="287" r:id="rId24"/>
    <p:sldId id="288" r:id="rId25"/>
    <p:sldId id="289" r:id="rId26"/>
    <p:sldId id="290" r:id="rId27"/>
    <p:sldId id="291" r:id="rId28"/>
    <p:sldId id="292" r:id="rId29"/>
    <p:sldId id="293" r:id="rId30"/>
    <p:sldId id="294" r:id="rId31"/>
    <p:sldId id="295" r:id="rId32"/>
    <p:sldId id="296" r:id="rId33"/>
    <p:sldId id="297" r:id="rId34"/>
    <p:sldId id="275" r:id="rId3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48" d="100"/>
          <a:sy n="48" d="100"/>
        </p:scale>
        <p:origin x="-976"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notesMaster" Target="notesMasters/notesMaster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printerSettings" Target="printerSettings/printerSettings1.bin"/><Relationship Id="rId38" Type="http://schemas.openxmlformats.org/officeDocument/2006/relationships/presProps" Target="presProps.xml"/><Relationship Id="rId39" Type="http://schemas.openxmlformats.org/officeDocument/2006/relationships/viewProps" Target="viewProps.xml"/><Relationship Id="rId40" Type="http://schemas.openxmlformats.org/officeDocument/2006/relationships/theme" Target="theme/theme1.xml"/><Relationship Id="rId4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8B4304B-F041-D74D-BCE2-D55D1BD0A964}" type="datetimeFigureOut">
              <a:rPr lang="en-US" smtClean="0"/>
              <a:t>9/10/18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EAABB7D-20A4-7940-9F5E-C33D357A1298}" type="slidenum">
              <a:rPr lang="en-US" smtClean="0"/>
              <a:t>‹#›</a:t>
            </a:fld>
            <a:endParaRPr lang="en-US"/>
          </a:p>
        </p:txBody>
      </p:sp>
    </p:spTree>
    <p:extLst>
      <p:ext uri="{BB962C8B-B14F-4D97-AF65-F5344CB8AC3E}">
        <p14:creationId xmlns:p14="http://schemas.microsoft.com/office/powerpoint/2010/main" val="262213071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rPr>
              <a:t>Unequal distribution of wealth primary cause of political conflict…wealthy v. propertyless majority…neither faction to be trusted…thus both must be checked.</a:t>
            </a:r>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0"/>
                <a:cs typeface="Arial" charset="0"/>
              </a:defRPr>
            </a:lvl1pPr>
            <a:lvl2pPr marL="729057" indent="-280406">
              <a:defRPr>
                <a:solidFill>
                  <a:schemeClr val="tx1"/>
                </a:solidFill>
                <a:latin typeface="Arial" charset="0"/>
                <a:ea typeface="Arial" charset="0"/>
                <a:cs typeface="Arial" charset="0"/>
              </a:defRPr>
            </a:lvl2pPr>
            <a:lvl3pPr marL="1121626" indent="-224325">
              <a:defRPr>
                <a:solidFill>
                  <a:schemeClr val="tx1"/>
                </a:solidFill>
                <a:latin typeface="Arial" charset="0"/>
                <a:ea typeface="Arial" charset="0"/>
                <a:cs typeface="Arial" charset="0"/>
              </a:defRPr>
            </a:lvl3pPr>
            <a:lvl4pPr marL="1570276" indent="-224325">
              <a:defRPr>
                <a:solidFill>
                  <a:schemeClr val="tx1"/>
                </a:solidFill>
                <a:latin typeface="Arial" charset="0"/>
                <a:ea typeface="Arial" charset="0"/>
                <a:cs typeface="Arial" charset="0"/>
              </a:defRPr>
            </a:lvl4pPr>
            <a:lvl5pPr marL="2018927" indent="-224325">
              <a:defRPr>
                <a:solidFill>
                  <a:schemeClr val="tx1"/>
                </a:solidFill>
                <a:latin typeface="Arial" charset="0"/>
                <a:ea typeface="Arial" charset="0"/>
                <a:cs typeface="Arial" charset="0"/>
              </a:defRPr>
            </a:lvl5pPr>
            <a:lvl6pPr marL="2467577" indent="-224325" eaLnBrk="0" fontAlgn="base" hangingPunct="0">
              <a:spcBef>
                <a:spcPct val="0"/>
              </a:spcBef>
              <a:spcAft>
                <a:spcPct val="0"/>
              </a:spcAft>
              <a:defRPr>
                <a:solidFill>
                  <a:schemeClr val="tx1"/>
                </a:solidFill>
                <a:latin typeface="Arial" charset="0"/>
                <a:ea typeface="Arial" charset="0"/>
                <a:cs typeface="Arial" charset="0"/>
              </a:defRPr>
            </a:lvl6pPr>
            <a:lvl7pPr marL="2916227" indent="-224325" eaLnBrk="0" fontAlgn="base" hangingPunct="0">
              <a:spcBef>
                <a:spcPct val="0"/>
              </a:spcBef>
              <a:spcAft>
                <a:spcPct val="0"/>
              </a:spcAft>
              <a:defRPr>
                <a:solidFill>
                  <a:schemeClr val="tx1"/>
                </a:solidFill>
                <a:latin typeface="Arial" charset="0"/>
                <a:ea typeface="Arial" charset="0"/>
                <a:cs typeface="Arial" charset="0"/>
              </a:defRPr>
            </a:lvl7pPr>
            <a:lvl8pPr marL="3364878" indent="-224325" eaLnBrk="0" fontAlgn="base" hangingPunct="0">
              <a:spcBef>
                <a:spcPct val="0"/>
              </a:spcBef>
              <a:spcAft>
                <a:spcPct val="0"/>
              </a:spcAft>
              <a:defRPr>
                <a:solidFill>
                  <a:schemeClr val="tx1"/>
                </a:solidFill>
                <a:latin typeface="Arial" charset="0"/>
                <a:ea typeface="Arial" charset="0"/>
                <a:cs typeface="Arial" charset="0"/>
              </a:defRPr>
            </a:lvl8pPr>
            <a:lvl9pPr marL="3813528" indent="-224325" eaLnBrk="0" fontAlgn="base" hangingPunct="0">
              <a:spcBef>
                <a:spcPct val="0"/>
              </a:spcBef>
              <a:spcAft>
                <a:spcPct val="0"/>
              </a:spcAft>
              <a:defRPr>
                <a:solidFill>
                  <a:schemeClr val="tx1"/>
                </a:solidFill>
                <a:latin typeface="Arial" charset="0"/>
                <a:ea typeface="Arial" charset="0"/>
                <a:cs typeface="Arial" charset="0"/>
              </a:defRPr>
            </a:lvl9pPr>
          </a:lstStyle>
          <a:p>
            <a:fld id="{245A12A0-F254-F149-9D1D-28A3AEE61901}" type="slidenum">
              <a:rPr lang="en-US">
                <a:latin typeface="Calibri" charset="0"/>
              </a:rPr>
              <a:pPr/>
              <a:t>4</a:t>
            </a:fld>
            <a:endParaRPr lang="en-US">
              <a:latin typeface="Calibri"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atin typeface="Calibri" charset="0"/>
              </a:rPr>
              <a:t>Informal Amendments: Legislative Action; Executive Action; Judicial Action-Supreme Ct. Decisions; Tradition; Precedent</a:t>
            </a:r>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0"/>
                <a:cs typeface="Arial" charset="0"/>
              </a:defRPr>
            </a:lvl1pPr>
            <a:lvl2pPr marL="729057" indent="-280406">
              <a:defRPr>
                <a:solidFill>
                  <a:schemeClr val="tx1"/>
                </a:solidFill>
                <a:latin typeface="Arial" charset="0"/>
                <a:ea typeface="Arial" charset="0"/>
                <a:cs typeface="Arial" charset="0"/>
              </a:defRPr>
            </a:lvl2pPr>
            <a:lvl3pPr marL="1121626" indent="-224325">
              <a:defRPr>
                <a:solidFill>
                  <a:schemeClr val="tx1"/>
                </a:solidFill>
                <a:latin typeface="Arial" charset="0"/>
                <a:ea typeface="Arial" charset="0"/>
                <a:cs typeface="Arial" charset="0"/>
              </a:defRPr>
            </a:lvl3pPr>
            <a:lvl4pPr marL="1570276" indent="-224325">
              <a:defRPr>
                <a:solidFill>
                  <a:schemeClr val="tx1"/>
                </a:solidFill>
                <a:latin typeface="Arial" charset="0"/>
                <a:ea typeface="Arial" charset="0"/>
                <a:cs typeface="Arial" charset="0"/>
              </a:defRPr>
            </a:lvl4pPr>
            <a:lvl5pPr marL="2018927" indent="-224325">
              <a:defRPr>
                <a:solidFill>
                  <a:schemeClr val="tx1"/>
                </a:solidFill>
                <a:latin typeface="Arial" charset="0"/>
                <a:ea typeface="Arial" charset="0"/>
                <a:cs typeface="Arial" charset="0"/>
              </a:defRPr>
            </a:lvl5pPr>
            <a:lvl6pPr marL="2467577" indent="-224325" eaLnBrk="0" fontAlgn="base" hangingPunct="0">
              <a:spcBef>
                <a:spcPct val="0"/>
              </a:spcBef>
              <a:spcAft>
                <a:spcPct val="0"/>
              </a:spcAft>
              <a:defRPr>
                <a:solidFill>
                  <a:schemeClr val="tx1"/>
                </a:solidFill>
                <a:latin typeface="Arial" charset="0"/>
                <a:ea typeface="Arial" charset="0"/>
                <a:cs typeface="Arial" charset="0"/>
              </a:defRPr>
            </a:lvl6pPr>
            <a:lvl7pPr marL="2916227" indent="-224325" eaLnBrk="0" fontAlgn="base" hangingPunct="0">
              <a:spcBef>
                <a:spcPct val="0"/>
              </a:spcBef>
              <a:spcAft>
                <a:spcPct val="0"/>
              </a:spcAft>
              <a:defRPr>
                <a:solidFill>
                  <a:schemeClr val="tx1"/>
                </a:solidFill>
                <a:latin typeface="Arial" charset="0"/>
                <a:ea typeface="Arial" charset="0"/>
                <a:cs typeface="Arial" charset="0"/>
              </a:defRPr>
            </a:lvl7pPr>
            <a:lvl8pPr marL="3364878" indent="-224325" eaLnBrk="0" fontAlgn="base" hangingPunct="0">
              <a:spcBef>
                <a:spcPct val="0"/>
              </a:spcBef>
              <a:spcAft>
                <a:spcPct val="0"/>
              </a:spcAft>
              <a:defRPr>
                <a:solidFill>
                  <a:schemeClr val="tx1"/>
                </a:solidFill>
                <a:latin typeface="Arial" charset="0"/>
                <a:ea typeface="Arial" charset="0"/>
                <a:cs typeface="Arial" charset="0"/>
              </a:defRPr>
            </a:lvl8pPr>
            <a:lvl9pPr marL="3813528" indent="-224325" eaLnBrk="0" fontAlgn="base" hangingPunct="0">
              <a:spcBef>
                <a:spcPct val="0"/>
              </a:spcBef>
              <a:spcAft>
                <a:spcPct val="0"/>
              </a:spcAft>
              <a:defRPr>
                <a:solidFill>
                  <a:schemeClr val="tx1"/>
                </a:solidFill>
                <a:latin typeface="Arial" charset="0"/>
                <a:ea typeface="Arial" charset="0"/>
                <a:cs typeface="Arial" charset="0"/>
              </a:defRPr>
            </a:lvl9pPr>
          </a:lstStyle>
          <a:p>
            <a:fld id="{BF658714-F4C7-4147-AF15-6F75A3CE771B}" type="slidenum">
              <a:rPr lang="en-US">
                <a:latin typeface="Calibri" charset="0"/>
              </a:rPr>
              <a:pPr/>
              <a:t>7</a:t>
            </a:fld>
            <a:endParaRPr lang="en-US">
              <a:latin typeface="Calibri"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rPr>
              <a:t>Impact: Grants congress implie powers for implementing the constitutions express powers in order to create a functional government</a:t>
            </a:r>
          </a:p>
          <a:p>
            <a:r>
              <a:rPr lang="en-US">
                <a:latin typeface="Calibri" charset="0"/>
              </a:rPr>
              <a:t>State actions may not impede valid constitutional exercises of power by federal government</a:t>
            </a:r>
          </a:p>
          <a:p>
            <a:r>
              <a:rPr lang="en-US">
                <a:latin typeface="Calibri" charset="0"/>
              </a:rPr>
              <a:t>Established supremacy of national government over state.15,000 tax…James McCulloch refuses to pay…state court upholds tax, mcculloch challenges in supreme ct.</a:t>
            </a:r>
          </a:p>
          <a:p>
            <a:r>
              <a:rPr lang="en-US">
                <a:latin typeface="Calibri" charset="0"/>
              </a:rPr>
              <a:t>Opposed by Jefferson…state of MD </a:t>
            </a:r>
          </a:p>
          <a:p>
            <a:r>
              <a:rPr lang="en-US">
                <a:latin typeface="Calibri" charset="0"/>
              </a:rPr>
              <a:t>Print money, make loans, collect taxes, engage in many banking tasks</a:t>
            </a:r>
          </a:p>
        </p:txBody>
      </p:sp>
      <p:sp>
        <p:nvSpPr>
          <p:cNvPr id="460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0"/>
                <a:cs typeface="Arial" charset="0"/>
              </a:defRPr>
            </a:lvl1pPr>
            <a:lvl2pPr marL="729057" indent="-280406">
              <a:defRPr>
                <a:solidFill>
                  <a:schemeClr val="tx1"/>
                </a:solidFill>
                <a:latin typeface="Arial" charset="0"/>
                <a:ea typeface="Arial" charset="0"/>
                <a:cs typeface="Arial" charset="0"/>
              </a:defRPr>
            </a:lvl2pPr>
            <a:lvl3pPr marL="1121626" indent="-224325">
              <a:defRPr>
                <a:solidFill>
                  <a:schemeClr val="tx1"/>
                </a:solidFill>
                <a:latin typeface="Arial" charset="0"/>
                <a:ea typeface="Arial" charset="0"/>
                <a:cs typeface="Arial" charset="0"/>
              </a:defRPr>
            </a:lvl3pPr>
            <a:lvl4pPr marL="1570276" indent="-224325">
              <a:defRPr>
                <a:solidFill>
                  <a:schemeClr val="tx1"/>
                </a:solidFill>
                <a:latin typeface="Arial" charset="0"/>
                <a:ea typeface="Arial" charset="0"/>
                <a:cs typeface="Arial" charset="0"/>
              </a:defRPr>
            </a:lvl4pPr>
            <a:lvl5pPr marL="2018927" indent="-224325">
              <a:defRPr>
                <a:solidFill>
                  <a:schemeClr val="tx1"/>
                </a:solidFill>
                <a:latin typeface="Arial" charset="0"/>
                <a:ea typeface="Arial" charset="0"/>
                <a:cs typeface="Arial" charset="0"/>
              </a:defRPr>
            </a:lvl5pPr>
            <a:lvl6pPr marL="2467577" indent="-224325" eaLnBrk="0" fontAlgn="base" hangingPunct="0">
              <a:spcBef>
                <a:spcPct val="0"/>
              </a:spcBef>
              <a:spcAft>
                <a:spcPct val="0"/>
              </a:spcAft>
              <a:defRPr>
                <a:solidFill>
                  <a:schemeClr val="tx1"/>
                </a:solidFill>
                <a:latin typeface="Arial" charset="0"/>
                <a:ea typeface="Arial" charset="0"/>
                <a:cs typeface="Arial" charset="0"/>
              </a:defRPr>
            </a:lvl6pPr>
            <a:lvl7pPr marL="2916227" indent="-224325" eaLnBrk="0" fontAlgn="base" hangingPunct="0">
              <a:spcBef>
                <a:spcPct val="0"/>
              </a:spcBef>
              <a:spcAft>
                <a:spcPct val="0"/>
              </a:spcAft>
              <a:defRPr>
                <a:solidFill>
                  <a:schemeClr val="tx1"/>
                </a:solidFill>
                <a:latin typeface="Arial" charset="0"/>
                <a:ea typeface="Arial" charset="0"/>
                <a:cs typeface="Arial" charset="0"/>
              </a:defRPr>
            </a:lvl7pPr>
            <a:lvl8pPr marL="3364878" indent="-224325" eaLnBrk="0" fontAlgn="base" hangingPunct="0">
              <a:spcBef>
                <a:spcPct val="0"/>
              </a:spcBef>
              <a:spcAft>
                <a:spcPct val="0"/>
              </a:spcAft>
              <a:defRPr>
                <a:solidFill>
                  <a:schemeClr val="tx1"/>
                </a:solidFill>
                <a:latin typeface="Arial" charset="0"/>
                <a:ea typeface="Arial" charset="0"/>
                <a:cs typeface="Arial" charset="0"/>
              </a:defRPr>
            </a:lvl8pPr>
            <a:lvl9pPr marL="3813528" indent="-224325" eaLnBrk="0" fontAlgn="base" hangingPunct="0">
              <a:spcBef>
                <a:spcPct val="0"/>
              </a:spcBef>
              <a:spcAft>
                <a:spcPct val="0"/>
              </a:spcAft>
              <a:defRPr>
                <a:solidFill>
                  <a:schemeClr val="tx1"/>
                </a:solidFill>
                <a:latin typeface="Arial" charset="0"/>
                <a:ea typeface="Arial" charset="0"/>
                <a:cs typeface="Arial" charset="0"/>
              </a:defRPr>
            </a:lvl9pPr>
          </a:lstStyle>
          <a:p>
            <a:fld id="{2E60150E-E96C-844F-B3C1-4FA5A071556F}" type="slidenum">
              <a:rPr lang="en-US">
                <a:latin typeface="Calibri" charset="0"/>
              </a:rPr>
              <a:pPr/>
              <a:t>12</a:t>
            </a:fld>
            <a:endParaRPr lang="en-US">
              <a:latin typeface="Calibri"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rPr>
              <a:t>[I]n all matters having such a close and substantial relation to interstate commerce [and when] the interstate and intrastate transactions of carriers are so related that the government of the one involves the control of the other, it is Congress, and not the State, that is entitled to prescribe the final and dominant rule, for otherwise Congress would be denied the exercise of its constitutional authority and the State, and not the Nation, would be supreme within the national field</a:t>
            </a:r>
            <a:r>
              <a:rPr lang="ja-JP" altLang="en-US">
                <a:latin typeface="Calibri" charset="0"/>
              </a:rPr>
              <a:t>”</a:t>
            </a:r>
            <a:r>
              <a:rPr lang="en-US">
                <a:latin typeface="Calibri" charset="0"/>
              </a:rPr>
              <a:t> Houston at 351.</a:t>
            </a:r>
          </a:p>
          <a:p>
            <a:r>
              <a:rPr lang="en-US">
                <a:latin typeface="Calibri" charset="0"/>
              </a:rPr>
              <a:t>This, of course, is quite similar to the reasoning in Gibbons. Crucial here are the words </a:t>
            </a:r>
            <a:r>
              <a:rPr lang="en-US" b="1">
                <a:latin typeface="Calibri" charset="0"/>
              </a:rPr>
              <a:t>"substantial relation,"</a:t>
            </a:r>
            <a:r>
              <a:rPr lang="en-US">
                <a:latin typeface="Calibri" charset="0"/>
              </a:rPr>
              <a:t> as we are now on the verge of a rule of law: When intrastate commerce has a substantial economic effect on interstate commerce, Congress may regulate the activity pursuant to the Commerce Clause.</a:t>
            </a:r>
          </a:p>
          <a:p>
            <a:r>
              <a:rPr lang="en-US">
                <a:latin typeface="Calibri" charset="0"/>
              </a:rPr>
              <a:t>EXAMPLE: Frank operates a fireworks store in Southernstate. The fireworks he purchases from his suppliers are made entirely within Southernstate from materials found locally in the state. Despite the modern trend toward even the smallest of shop owners selling online across state lines, Frank sells only from his storefront. In other words, everything Frank does is </a:t>
            </a:r>
            <a:r>
              <a:rPr lang="en-US" b="1">
                <a:latin typeface="Calibri" charset="0"/>
              </a:rPr>
              <a:t>intrastate</a:t>
            </a:r>
            <a:r>
              <a:rPr lang="en-US">
                <a:latin typeface="Calibri" charset="0"/>
              </a:rPr>
              <a:t>. In an effort to end the increasingly heated price war among fireworks retailers, Congress passes a law establishing minimum prices for fireworks. Frank is fined for violating the law, and defends himself claiming the law exceeds Congress</a:t>
            </a:r>
            <a:r>
              <a:rPr lang="ja-JP" altLang="en-US">
                <a:latin typeface="Calibri" charset="0"/>
              </a:rPr>
              <a:t>’</a:t>
            </a:r>
            <a:r>
              <a:rPr lang="en-US">
                <a:latin typeface="Calibri" charset="0"/>
              </a:rPr>
              <a:t> constitutional powers as the activity regulated is entirely intrastate.</a:t>
            </a:r>
          </a:p>
          <a:p>
            <a:r>
              <a:rPr lang="en-US">
                <a:latin typeface="Calibri" charset="0"/>
              </a:rPr>
              <a:t>What would be the result in the Frank</a:t>
            </a:r>
            <a:r>
              <a:rPr lang="ja-JP" altLang="en-US">
                <a:latin typeface="Calibri" charset="0"/>
              </a:rPr>
              <a:t>’</a:t>
            </a:r>
            <a:r>
              <a:rPr lang="en-US">
                <a:latin typeface="Calibri" charset="0"/>
              </a:rPr>
              <a:t>s Fireworks case above? The view taken by the Court today would be that Congress is fully within the bounds of the Commerce Clause.</a:t>
            </a:r>
          </a:p>
          <a:p>
            <a:endParaRPr lang="en-US">
              <a:latin typeface="Calibri" charset="0"/>
            </a:endParaRPr>
          </a:p>
        </p:txBody>
      </p:sp>
      <p:sp>
        <p:nvSpPr>
          <p:cNvPr id="471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0"/>
                <a:cs typeface="Arial" charset="0"/>
              </a:defRPr>
            </a:lvl1pPr>
            <a:lvl2pPr marL="729057" indent="-280406">
              <a:defRPr>
                <a:solidFill>
                  <a:schemeClr val="tx1"/>
                </a:solidFill>
                <a:latin typeface="Arial" charset="0"/>
                <a:ea typeface="Arial" charset="0"/>
                <a:cs typeface="Arial" charset="0"/>
              </a:defRPr>
            </a:lvl2pPr>
            <a:lvl3pPr marL="1121626" indent="-224325">
              <a:defRPr>
                <a:solidFill>
                  <a:schemeClr val="tx1"/>
                </a:solidFill>
                <a:latin typeface="Arial" charset="0"/>
                <a:ea typeface="Arial" charset="0"/>
                <a:cs typeface="Arial" charset="0"/>
              </a:defRPr>
            </a:lvl3pPr>
            <a:lvl4pPr marL="1570276" indent="-224325">
              <a:defRPr>
                <a:solidFill>
                  <a:schemeClr val="tx1"/>
                </a:solidFill>
                <a:latin typeface="Arial" charset="0"/>
                <a:ea typeface="Arial" charset="0"/>
                <a:cs typeface="Arial" charset="0"/>
              </a:defRPr>
            </a:lvl4pPr>
            <a:lvl5pPr marL="2018927" indent="-224325">
              <a:defRPr>
                <a:solidFill>
                  <a:schemeClr val="tx1"/>
                </a:solidFill>
                <a:latin typeface="Arial" charset="0"/>
                <a:ea typeface="Arial" charset="0"/>
                <a:cs typeface="Arial" charset="0"/>
              </a:defRPr>
            </a:lvl5pPr>
            <a:lvl6pPr marL="2467577" indent="-224325" eaLnBrk="0" fontAlgn="base" hangingPunct="0">
              <a:spcBef>
                <a:spcPct val="0"/>
              </a:spcBef>
              <a:spcAft>
                <a:spcPct val="0"/>
              </a:spcAft>
              <a:defRPr>
                <a:solidFill>
                  <a:schemeClr val="tx1"/>
                </a:solidFill>
                <a:latin typeface="Arial" charset="0"/>
                <a:ea typeface="Arial" charset="0"/>
                <a:cs typeface="Arial" charset="0"/>
              </a:defRPr>
            </a:lvl6pPr>
            <a:lvl7pPr marL="2916227" indent="-224325" eaLnBrk="0" fontAlgn="base" hangingPunct="0">
              <a:spcBef>
                <a:spcPct val="0"/>
              </a:spcBef>
              <a:spcAft>
                <a:spcPct val="0"/>
              </a:spcAft>
              <a:defRPr>
                <a:solidFill>
                  <a:schemeClr val="tx1"/>
                </a:solidFill>
                <a:latin typeface="Arial" charset="0"/>
                <a:ea typeface="Arial" charset="0"/>
                <a:cs typeface="Arial" charset="0"/>
              </a:defRPr>
            </a:lvl7pPr>
            <a:lvl8pPr marL="3364878" indent="-224325" eaLnBrk="0" fontAlgn="base" hangingPunct="0">
              <a:spcBef>
                <a:spcPct val="0"/>
              </a:spcBef>
              <a:spcAft>
                <a:spcPct val="0"/>
              </a:spcAft>
              <a:defRPr>
                <a:solidFill>
                  <a:schemeClr val="tx1"/>
                </a:solidFill>
                <a:latin typeface="Arial" charset="0"/>
                <a:ea typeface="Arial" charset="0"/>
                <a:cs typeface="Arial" charset="0"/>
              </a:defRPr>
            </a:lvl8pPr>
            <a:lvl9pPr marL="3813528" indent="-224325" eaLnBrk="0" fontAlgn="base" hangingPunct="0">
              <a:spcBef>
                <a:spcPct val="0"/>
              </a:spcBef>
              <a:spcAft>
                <a:spcPct val="0"/>
              </a:spcAft>
              <a:defRPr>
                <a:solidFill>
                  <a:schemeClr val="tx1"/>
                </a:solidFill>
                <a:latin typeface="Arial" charset="0"/>
                <a:ea typeface="Arial" charset="0"/>
                <a:cs typeface="Arial" charset="0"/>
              </a:defRPr>
            </a:lvl9pPr>
          </a:lstStyle>
          <a:p>
            <a:fld id="{D6CB1CB5-922F-8E47-9FE0-18CC6AAD4B74}" type="slidenum">
              <a:rPr lang="en-US">
                <a:latin typeface="Calibri" charset="0"/>
              </a:rPr>
              <a:pPr/>
              <a:t>14</a:t>
            </a:fld>
            <a:endParaRPr lang="en-US">
              <a:latin typeface="Calibri"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rPr>
              <a:t>N. Dakota..doesn’t force residents to register to cast ballots; 1/3 of states directly involved in liquor business…monopolies</a:t>
            </a:r>
          </a:p>
          <a:p>
            <a:r>
              <a:rPr lang="en-US">
                <a:latin typeface="Calibri" charset="0"/>
              </a:rPr>
              <a:t>States regulate businesses within the state</a:t>
            </a:r>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0"/>
                <a:cs typeface="Arial" charset="0"/>
              </a:defRPr>
            </a:lvl1pPr>
            <a:lvl2pPr marL="729057" indent="-280406">
              <a:defRPr>
                <a:solidFill>
                  <a:schemeClr val="tx1"/>
                </a:solidFill>
                <a:latin typeface="Arial" charset="0"/>
                <a:ea typeface="Arial" charset="0"/>
                <a:cs typeface="Arial" charset="0"/>
              </a:defRPr>
            </a:lvl2pPr>
            <a:lvl3pPr marL="1121626" indent="-224325">
              <a:defRPr>
                <a:solidFill>
                  <a:schemeClr val="tx1"/>
                </a:solidFill>
                <a:latin typeface="Arial" charset="0"/>
                <a:ea typeface="Arial" charset="0"/>
                <a:cs typeface="Arial" charset="0"/>
              </a:defRPr>
            </a:lvl3pPr>
            <a:lvl4pPr marL="1570276" indent="-224325">
              <a:defRPr>
                <a:solidFill>
                  <a:schemeClr val="tx1"/>
                </a:solidFill>
                <a:latin typeface="Arial" charset="0"/>
                <a:ea typeface="Arial" charset="0"/>
                <a:cs typeface="Arial" charset="0"/>
              </a:defRPr>
            </a:lvl4pPr>
            <a:lvl5pPr marL="2018927" indent="-224325">
              <a:defRPr>
                <a:solidFill>
                  <a:schemeClr val="tx1"/>
                </a:solidFill>
                <a:latin typeface="Arial" charset="0"/>
                <a:ea typeface="Arial" charset="0"/>
                <a:cs typeface="Arial" charset="0"/>
              </a:defRPr>
            </a:lvl5pPr>
            <a:lvl6pPr marL="2467577" indent="-224325" eaLnBrk="0" fontAlgn="base" hangingPunct="0">
              <a:spcBef>
                <a:spcPct val="0"/>
              </a:spcBef>
              <a:spcAft>
                <a:spcPct val="0"/>
              </a:spcAft>
              <a:defRPr>
                <a:solidFill>
                  <a:schemeClr val="tx1"/>
                </a:solidFill>
                <a:latin typeface="Arial" charset="0"/>
                <a:ea typeface="Arial" charset="0"/>
                <a:cs typeface="Arial" charset="0"/>
              </a:defRPr>
            </a:lvl6pPr>
            <a:lvl7pPr marL="2916227" indent="-224325" eaLnBrk="0" fontAlgn="base" hangingPunct="0">
              <a:spcBef>
                <a:spcPct val="0"/>
              </a:spcBef>
              <a:spcAft>
                <a:spcPct val="0"/>
              </a:spcAft>
              <a:defRPr>
                <a:solidFill>
                  <a:schemeClr val="tx1"/>
                </a:solidFill>
                <a:latin typeface="Arial" charset="0"/>
                <a:ea typeface="Arial" charset="0"/>
                <a:cs typeface="Arial" charset="0"/>
              </a:defRPr>
            </a:lvl7pPr>
            <a:lvl8pPr marL="3364878" indent="-224325" eaLnBrk="0" fontAlgn="base" hangingPunct="0">
              <a:spcBef>
                <a:spcPct val="0"/>
              </a:spcBef>
              <a:spcAft>
                <a:spcPct val="0"/>
              </a:spcAft>
              <a:defRPr>
                <a:solidFill>
                  <a:schemeClr val="tx1"/>
                </a:solidFill>
                <a:latin typeface="Arial" charset="0"/>
                <a:ea typeface="Arial" charset="0"/>
                <a:cs typeface="Arial" charset="0"/>
              </a:defRPr>
            </a:lvl8pPr>
            <a:lvl9pPr marL="3813528" indent="-224325" eaLnBrk="0" fontAlgn="base" hangingPunct="0">
              <a:spcBef>
                <a:spcPct val="0"/>
              </a:spcBef>
              <a:spcAft>
                <a:spcPct val="0"/>
              </a:spcAft>
              <a:defRPr>
                <a:solidFill>
                  <a:schemeClr val="tx1"/>
                </a:solidFill>
                <a:latin typeface="Arial" charset="0"/>
                <a:ea typeface="Arial" charset="0"/>
                <a:cs typeface="Arial" charset="0"/>
              </a:defRPr>
            </a:lvl9pPr>
          </a:lstStyle>
          <a:p>
            <a:fld id="{50DD823F-132F-C84A-AE0A-59E7C837BEF3}" type="slidenum">
              <a:rPr lang="en-US">
                <a:latin typeface="Calibri" charset="0"/>
              </a:rPr>
              <a:pPr/>
              <a:t>16</a:t>
            </a:fld>
            <a:endParaRPr lang="en-US">
              <a:latin typeface="Calibri"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atin typeface="Calibri" charset="0"/>
              </a:rPr>
              <a:t>Take private property for public purposes, with just compensation</a:t>
            </a:r>
          </a:p>
        </p:txBody>
      </p:sp>
      <p:sp>
        <p:nvSpPr>
          <p:cNvPr id="44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0"/>
                <a:cs typeface="Arial" charset="0"/>
              </a:defRPr>
            </a:lvl1pPr>
            <a:lvl2pPr marL="729057" indent="-280406">
              <a:defRPr>
                <a:solidFill>
                  <a:schemeClr val="tx1"/>
                </a:solidFill>
                <a:latin typeface="Arial" charset="0"/>
                <a:ea typeface="Arial" charset="0"/>
                <a:cs typeface="Arial" charset="0"/>
              </a:defRPr>
            </a:lvl2pPr>
            <a:lvl3pPr marL="1121626" indent="-224325">
              <a:defRPr>
                <a:solidFill>
                  <a:schemeClr val="tx1"/>
                </a:solidFill>
                <a:latin typeface="Arial" charset="0"/>
                <a:ea typeface="Arial" charset="0"/>
                <a:cs typeface="Arial" charset="0"/>
              </a:defRPr>
            </a:lvl3pPr>
            <a:lvl4pPr marL="1570276" indent="-224325">
              <a:defRPr>
                <a:solidFill>
                  <a:schemeClr val="tx1"/>
                </a:solidFill>
                <a:latin typeface="Arial" charset="0"/>
                <a:ea typeface="Arial" charset="0"/>
                <a:cs typeface="Arial" charset="0"/>
              </a:defRPr>
            </a:lvl4pPr>
            <a:lvl5pPr marL="2018927" indent="-224325">
              <a:defRPr>
                <a:solidFill>
                  <a:schemeClr val="tx1"/>
                </a:solidFill>
                <a:latin typeface="Arial" charset="0"/>
                <a:ea typeface="Arial" charset="0"/>
                <a:cs typeface="Arial" charset="0"/>
              </a:defRPr>
            </a:lvl5pPr>
            <a:lvl6pPr marL="2467577" indent="-224325" eaLnBrk="0" fontAlgn="base" hangingPunct="0">
              <a:spcBef>
                <a:spcPct val="0"/>
              </a:spcBef>
              <a:spcAft>
                <a:spcPct val="0"/>
              </a:spcAft>
              <a:defRPr>
                <a:solidFill>
                  <a:schemeClr val="tx1"/>
                </a:solidFill>
                <a:latin typeface="Arial" charset="0"/>
                <a:ea typeface="Arial" charset="0"/>
                <a:cs typeface="Arial" charset="0"/>
              </a:defRPr>
            </a:lvl6pPr>
            <a:lvl7pPr marL="2916227" indent="-224325" eaLnBrk="0" fontAlgn="base" hangingPunct="0">
              <a:spcBef>
                <a:spcPct val="0"/>
              </a:spcBef>
              <a:spcAft>
                <a:spcPct val="0"/>
              </a:spcAft>
              <a:defRPr>
                <a:solidFill>
                  <a:schemeClr val="tx1"/>
                </a:solidFill>
                <a:latin typeface="Arial" charset="0"/>
                <a:ea typeface="Arial" charset="0"/>
                <a:cs typeface="Arial" charset="0"/>
              </a:defRPr>
            </a:lvl7pPr>
            <a:lvl8pPr marL="3364878" indent="-224325" eaLnBrk="0" fontAlgn="base" hangingPunct="0">
              <a:spcBef>
                <a:spcPct val="0"/>
              </a:spcBef>
              <a:spcAft>
                <a:spcPct val="0"/>
              </a:spcAft>
              <a:defRPr>
                <a:solidFill>
                  <a:schemeClr val="tx1"/>
                </a:solidFill>
                <a:latin typeface="Arial" charset="0"/>
                <a:ea typeface="Arial" charset="0"/>
                <a:cs typeface="Arial" charset="0"/>
              </a:defRPr>
            </a:lvl8pPr>
            <a:lvl9pPr marL="3813528" indent="-224325" eaLnBrk="0" fontAlgn="base" hangingPunct="0">
              <a:spcBef>
                <a:spcPct val="0"/>
              </a:spcBef>
              <a:spcAft>
                <a:spcPct val="0"/>
              </a:spcAft>
              <a:defRPr>
                <a:solidFill>
                  <a:schemeClr val="tx1"/>
                </a:solidFill>
                <a:latin typeface="Arial" charset="0"/>
                <a:ea typeface="Arial" charset="0"/>
                <a:cs typeface="Arial" charset="0"/>
              </a:defRPr>
            </a:lvl9pPr>
          </a:lstStyle>
          <a:p>
            <a:fld id="{E378863D-31D9-8F4B-A77A-C5BC078042CE}" type="slidenum">
              <a:rPr lang="en-US">
                <a:latin typeface="Calibri" charset="0"/>
              </a:rPr>
              <a:pPr/>
              <a:t>19</a:t>
            </a:fld>
            <a:endParaRPr lang="en-US">
              <a:latin typeface="Calibri"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latin typeface="Calibri" charset="0"/>
              </a:rPr>
              <a:t>What are the advantages/disadvantages of each?</a:t>
            </a:r>
          </a:p>
          <a:p>
            <a:r>
              <a:rPr lang="en-US" dirty="0">
                <a:latin typeface="Calibri" charset="0"/>
              </a:rPr>
              <a:t>http://</a:t>
            </a:r>
            <a:r>
              <a:rPr lang="en-US" dirty="0" err="1">
                <a:latin typeface="Calibri" charset="0"/>
              </a:rPr>
              <a:t>www.ucs.louisiana.edu</a:t>
            </a:r>
            <a:r>
              <a:rPr lang="en-US" dirty="0">
                <a:latin typeface="Calibri" charset="0"/>
              </a:rPr>
              <a:t>/~ras2777/</a:t>
            </a:r>
            <a:r>
              <a:rPr lang="en-US" dirty="0" err="1">
                <a:latin typeface="Calibri" charset="0"/>
              </a:rPr>
              <a:t>conlaw</a:t>
            </a:r>
            <a:r>
              <a:rPr lang="en-US" dirty="0">
                <a:latin typeface="Calibri" charset="0"/>
              </a:rPr>
              <a:t>/</a:t>
            </a:r>
            <a:r>
              <a:rPr lang="en-US" dirty="0" err="1">
                <a:latin typeface="Calibri" charset="0"/>
              </a:rPr>
              <a:t>federalism.html</a:t>
            </a:r>
            <a:endParaRPr lang="en-US" dirty="0">
              <a:latin typeface="Calibri" charset="0"/>
            </a:endParaRPr>
          </a:p>
        </p:txBody>
      </p:sp>
      <p:sp>
        <p:nvSpPr>
          <p:cNvPr id="450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0"/>
                <a:cs typeface="Arial" charset="0"/>
              </a:defRPr>
            </a:lvl1pPr>
            <a:lvl2pPr marL="729057" indent="-280406">
              <a:defRPr>
                <a:solidFill>
                  <a:schemeClr val="tx1"/>
                </a:solidFill>
                <a:latin typeface="Arial" charset="0"/>
                <a:ea typeface="Arial" charset="0"/>
                <a:cs typeface="Arial" charset="0"/>
              </a:defRPr>
            </a:lvl2pPr>
            <a:lvl3pPr marL="1121626" indent="-224325">
              <a:defRPr>
                <a:solidFill>
                  <a:schemeClr val="tx1"/>
                </a:solidFill>
                <a:latin typeface="Arial" charset="0"/>
                <a:ea typeface="Arial" charset="0"/>
                <a:cs typeface="Arial" charset="0"/>
              </a:defRPr>
            </a:lvl3pPr>
            <a:lvl4pPr marL="1570276" indent="-224325">
              <a:defRPr>
                <a:solidFill>
                  <a:schemeClr val="tx1"/>
                </a:solidFill>
                <a:latin typeface="Arial" charset="0"/>
                <a:ea typeface="Arial" charset="0"/>
                <a:cs typeface="Arial" charset="0"/>
              </a:defRPr>
            </a:lvl4pPr>
            <a:lvl5pPr marL="2018927" indent="-224325">
              <a:defRPr>
                <a:solidFill>
                  <a:schemeClr val="tx1"/>
                </a:solidFill>
                <a:latin typeface="Arial" charset="0"/>
                <a:ea typeface="Arial" charset="0"/>
                <a:cs typeface="Arial" charset="0"/>
              </a:defRPr>
            </a:lvl5pPr>
            <a:lvl6pPr marL="2467577" indent="-224325" eaLnBrk="0" fontAlgn="base" hangingPunct="0">
              <a:spcBef>
                <a:spcPct val="0"/>
              </a:spcBef>
              <a:spcAft>
                <a:spcPct val="0"/>
              </a:spcAft>
              <a:defRPr>
                <a:solidFill>
                  <a:schemeClr val="tx1"/>
                </a:solidFill>
                <a:latin typeface="Arial" charset="0"/>
                <a:ea typeface="Arial" charset="0"/>
                <a:cs typeface="Arial" charset="0"/>
              </a:defRPr>
            </a:lvl6pPr>
            <a:lvl7pPr marL="2916227" indent="-224325" eaLnBrk="0" fontAlgn="base" hangingPunct="0">
              <a:spcBef>
                <a:spcPct val="0"/>
              </a:spcBef>
              <a:spcAft>
                <a:spcPct val="0"/>
              </a:spcAft>
              <a:defRPr>
                <a:solidFill>
                  <a:schemeClr val="tx1"/>
                </a:solidFill>
                <a:latin typeface="Arial" charset="0"/>
                <a:ea typeface="Arial" charset="0"/>
                <a:cs typeface="Arial" charset="0"/>
              </a:defRPr>
            </a:lvl7pPr>
            <a:lvl8pPr marL="3364878" indent="-224325" eaLnBrk="0" fontAlgn="base" hangingPunct="0">
              <a:spcBef>
                <a:spcPct val="0"/>
              </a:spcBef>
              <a:spcAft>
                <a:spcPct val="0"/>
              </a:spcAft>
              <a:defRPr>
                <a:solidFill>
                  <a:schemeClr val="tx1"/>
                </a:solidFill>
                <a:latin typeface="Arial" charset="0"/>
                <a:ea typeface="Arial" charset="0"/>
                <a:cs typeface="Arial" charset="0"/>
              </a:defRPr>
            </a:lvl8pPr>
            <a:lvl9pPr marL="3813528" indent="-224325" eaLnBrk="0" fontAlgn="base" hangingPunct="0">
              <a:spcBef>
                <a:spcPct val="0"/>
              </a:spcBef>
              <a:spcAft>
                <a:spcPct val="0"/>
              </a:spcAft>
              <a:defRPr>
                <a:solidFill>
                  <a:schemeClr val="tx1"/>
                </a:solidFill>
                <a:latin typeface="Arial" charset="0"/>
                <a:ea typeface="Arial" charset="0"/>
                <a:cs typeface="Arial" charset="0"/>
              </a:defRPr>
            </a:lvl9pPr>
          </a:lstStyle>
          <a:p>
            <a:fld id="{434A71DD-0D43-B145-A75B-E6255A82364A}" type="slidenum">
              <a:rPr lang="en-US">
                <a:latin typeface="Calibri" charset="0"/>
              </a:rPr>
              <a:pPr/>
              <a:t>22</a:t>
            </a:fld>
            <a:endParaRPr lang="en-US">
              <a:latin typeface="Calibri"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atin typeface="Calibri" charset="0"/>
              </a:rPr>
              <a:t>States want national government out of their affairs, but more than happy to take govt. $</a:t>
            </a:r>
          </a:p>
        </p:txBody>
      </p:sp>
      <p:sp>
        <p:nvSpPr>
          <p:cNvPr id="481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0"/>
                <a:cs typeface="Arial" charset="0"/>
              </a:defRPr>
            </a:lvl1pPr>
            <a:lvl2pPr marL="729057" indent="-280406">
              <a:defRPr>
                <a:solidFill>
                  <a:schemeClr val="tx1"/>
                </a:solidFill>
                <a:latin typeface="Arial" charset="0"/>
                <a:ea typeface="Arial" charset="0"/>
                <a:cs typeface="Arial" charset="0"/>
              </a:defRPr>
            </a:lvl2pPr>
            <a:lvl3pPr marL="1121626" indent="-224325">
              <a:defRPr>
                <a:solidFill>
                  <a:schemeClr val="tx1"/>
                </a:solidFill>
                <a:latin typeface="Arial" charset="0"/>
                <a:ea typeface="Arial" charset="0"/>
                <a:cs typeface="Arial" charset="0"/>
              </a:defRPr>
            </a:lvl3pPr>
            <a:lvl4pPr marL="1570276" indent="-224325">
              <a:defRPr>
                <a:solidFill>
                  <a:schemeClr val="tx1"/>
                </a:solidFill>
                <a:latin typeface="Arial" charset="0"/>
                <a:ea typeface="Arial" charset="0"/>
                <a:cs typeface="Arial" charset="0"/>
              </a:defRPr>
            </a:lvl4pPr>
            <a:lvl5pPr marL="2018927" indent="-224325">
              <a:defRPr>
                <a:solidFill>
                  <a:schemeClr val="tx1"/>
                </a:solidFill>
                <a:latin typeface="Arial" charset="0"/>
                <a:ea typeface="Arial" charset="0"/>
                <a:cs typeface="Arial" charset="0"/>
              </a:defRPr>
            </a:lvl5pPr>
            <a:lvl6pPr marL="2467577" indent="-224325" eaLnBrk="0" fontAlgn="base" hangingPunct="0">
              <a:spcBef>
                <a:spcPct val="0"/>
              </a:spcBef>
              <a:spcAft>
                <a:spcPct val="0"/>
              </a:spcAft>
              <a:defRPr>
                <a:solidFill>
                  <a:schemeClr val="tx1"/>
                </a:solidFill>
                <a:latin typeface="Arial" charset="0"/>
                <a:ea typeface="Arial" charset="0"/>
                <a:cs typeface="Arial" charset="0"/>
              </a:defRPr>
            </a:lvl6pPr>
            <a:lvl7pPr marL="2916227" indent="-224325" eaLnBrk="0" fontAlgn="base" hangingPunct="0">
              <a:spcBef>
                <a:spcPct val="0"/>
              </a:spcBef>
              <a:spcAft>
                <a:spcPct val="0"/>
              </a:spcAft>
              <a:defRPr>
                <a:solidFill>
                  <a:schemeClr val="tx1"/>
                </a:solidFill>
                <a:latin typeface="Arial" charset="0"/>
                <a:ea typeface="Arial" charset="0"/>
                <a:cs typeface="Arial" charset="0"/>
              </a:defRPr>
            </a:lvl7pPr>
            <a:lvl8pPr marL="3364878" indent="-224325" eaLnBrk="0" fontAlgn="base" hangingPunct="0">
              <a:spcBef>
                <a:spcPct val="0"/>
              </a:spcBef>
              <a:spcAft>
                <a:spcPct val="0"/>
              </a:spcAft>
              <a:defRPr>
                <a:solidFill>
                  <a:schemeClr val="tx1"/>
                </a:solidFill>
                <a:latin typeface="Arial" charset="0"/>
                <a:ea typeface="Arial" charset="0"/>
                <a:cs typeface="Arial" charset="0"/>
              </a:defRPr>
            </a:lvl8pPr>
            <a:lvl9pPr marL="3813528" indent="-224325" eaLnBrk="0" fontAlgn="base" hangingPunct="0">
              <a:spcBef>
                <a:spcPct val="0"/>
              </a:spcBef>
              <a:spcAft>
                <a:spcPct val="0"/>
              </a:spcAft>
              <a:defRPr>
                <a:solidFill>
                  <a:schemeClr val="tx1"/>
                </a:solidFill>
                <a:latin typeface="Arial" charset="0"/>
                <a:ea typeface="Arial" charset="0"/>
                <a:cs typeface="Arial" charset="0"/>
              </a:defRPr>
            </a:lvl9pPr>
          </a:lstStyle>
          <a:p>
            <a:fld id="{2A8B6215-6E1D-064C-BDCE-304C81CEF57A}" type="slidenum">
              <a:rPr lang="en-US">
                <a:latin typeface="Calibri" charset="0"/>
              </a:rPr>
              <a:pPr/>
              <a:t>30</a:t>
            </a:fld>
            <a:endParaRPr lang="en-US">
              <a:latin typeface="Calibri"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atin typeface="Calibri" charset="0"/>
              </a:rPr>
              <a:t>Mandates: requirements that direct states to comply with federal rules under threat of penalties or as a condition of receipt of federal grant…often fed. Govt. doesn’t provide enough $ to fund mandates…example No Child Left Behind</a:t>
            </a:r>
          </a:p>
        </p:txBody>
      </p:sp>
      <p:sp>
        <p:nvSpPr>
          <p:cNvPr id="491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0"/>
                <a:cs typeface="Arial" charset="0"/>
              </a:defRPr>
            </a:lvl1pPr>
            <a:lvl2pPr marL="729057" indent="-280406">
              <a:defRPr>
                <a:solidFill>
                  <a:schemeClr val="tx1"/>
                </a:solidFill>
                <a:latin typeface="Arial" charset="0"/>
                <a:ea typeface="Arial" charset="0"/>
                <a:cs typeface="Arial" charset="0"/>
              </a:defRPr>
            </a:lvl2pPr>
            <a:lvl3pPr marL="1121626" indent="-224325">
              <a:defRPr>
                <a:solidFill>
                  <a:schemeClr val="tx1"/>
                </a:solidFill>
                <a:latin typeface="Arial" charset="0"/>
                <a:ea typeface="Arial" charset="0"/>
                <a:cs typeface="Arial" charset="0"/>
              </a:defRPr>
            </a:lvl3pPr>
            <a:lvl4pPr marL="1570276" indent="-224325">
              <a:defRPr>
                <a:solidFill>
                  <a:schemeClr val="tx1"/>
                </a:solidFill>
                <a:latin typeface="Arial" charset="0"/>
                <a:ea typeface="Arial" charset="0"/>
                <a:cs typeface="Arial" charset="0"/>
              </a:defRPr>
            </a:lvl4pPr>
            <a:lvl5pPr marL="2018927" indent="-224325">
              <a:defRPr>
                <a:solidFill>
                  <a:schemeClr val="tx1"/>
                </a:solidFill>
                <a:latin typeface="Arial" charset="0"/>
                <a:ea typeface="Arial" charset="0"/>
                <a:cs typeface="Arial" charset="0"/>
              </a:defRPr>
            </a:lvl5pPr>
            <a:lvl6pPr marL="2467577" indent="-224325" eaLnBrk="0" fontAlgn="base" hangingPunct="0">
              <a:spcBef>
                <a:spcPct val="0"/>
              </a:spcBef>
              <a:spcAft>
                <a:spcPct val="0"/>
              </a:spcAft>
              <a:defRPr>
                <a:solidFill>
                  <a:schemeClr val="tx1"/>
                </a:solidFill>
                <a:latin typeface="Arial" charset="0"/>
                <a:ea typeface="Arial" charset="0"/>
                <a:cs typeface="Arial" charset="0"/>
              </a:defRPr>
            </a:lvl6pPr>
            <a:lvl7pPr marL="2916227" indent="-224325" eaLnBrk="0" fontAlgn="base" hangingPunct="0">
              <a:spcBef>
                <a:spcPct val="0"/>
              </a:spcBef>
              <a:spcAft>
                <a:spcPct val="0"/>
              </a:spcAft>
              <a:defRPr>
                <a:solidFill>
                  <a:schemeClr val="tx1"/>
                </a:solidFill>
                <a:latin typeface="Arial" charset="0"/>
                <a:ea typeface="Arial" charset="0"/>
                <a:cs typeface="Arial" charset="0"/>
              </a:defRPr>
            </a:lvl7pPr>
            <a:lvl8pPr marL="3364878" indent="-224325" eaLnBrk="0" fontAlgn="base" hangingPunct="0">
              <a:spcBef>
                <a:spcPct val="0"/>
              </a:spcBef>
              <a:spcAft>
                <a:spcPct val="0"/>
              </a:spcAft>
              <a:defRPr>
                <a:solidFill>
                  <a:schemeClr val="tx1"/>
                </a:solidFill>
                <a:latin typeface="Arial" charset="0"/>
                <a:ea typeface="Arial" charset="0"/>
                <a:cs typeface="Arial" charset="0"/>
              </a:defRPr>
            </a:lvl8pPr>
            <a:lvl9pPr marL="3813528" indent="-224325" eaLnBrk="0" fontAlgn="base" hangingPunct="0">
              <a:spcBef>
                <a:spcPct val="0"/>
              </a:spcBef>
              <a:spcAft>
                <a:spcPct val="0"/>
              </a:spcAft>
              <a:defRPr>
                <a:solidFill>
                  <a:schemeClr val="tx1"/>
                </a:solidFill>
                <a:latin typeface="Arial" charset="0"/>
                <a:ea typeface="Arial" charset="0"/>
                <a:cs typeface="Arial" charset="0"/>
              </a:defRPr>
            </a:lvl9pPr>
          </a:lstStyle>
          <a:p>
            <a:fld id="{9A2EC2B0-F7FF-3744-AD8D-E15BCAD3A57E}" type="slidenum">
              <a:rPr lang="en-US">
                <a:latin typeface="Calibri" charset="0"/>
              </a:rPr>
              <a:pPr/>
              <a:t>31</a:t>
            </a:fld>
            <a:endParaRPr lang="en-US">
              <a:latin typeface="Calibri"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AD0D979-4A4B-8847-8E6A-716D7AFAF52C}" type="datetimeFigureOut">
              <a:rPr lang="en-US" smtClean="0"/>
              <a:t>9/10/18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11436811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D0D979-4A4B-8847-8E6A-716D7AFAF52C}" type="datetimeFigureOut">
              <a:rPr lang="en-US" smtClean="0"/>
              <a:t>9/10/18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37203887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D0D979-4A4B-8847-8E6A-716D7AFAF52C}" type="datetimeFigureOut">
              <a:rPr lang="en-US" smtClean="0"/>
              <a:t>9/10/18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2614821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D0D979-4A4B-8847-8E6A-716D7AFAF52C}" type="datetimeFigureOut">
              <a:rPr lang="en-US" smtClean="0"/>
              <a:t>9/10/18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9551517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AD0D979-4A4B-8847-8E6A-716D7AFAF52C}" type="datetimeFigureOut">
              <a:rPr lang="en-US" smtClean="0"/>
              <a:t>9/10/18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21748225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AD0D979-4A4B-8847-8E6A-716D7AFAF52C}" type="datetimeFigureOut">
              <a:rPr lang="en-US" smtClean="0"/>
              <a:t>9/10/18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37424400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AD0D979-4A4B-8847-8E6A-716D7AFAF52C}" type="datetimeFigureOut">
              <a:rPr lang="en-US" smtClean="0"/>
              <a:t>9/10/18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39895361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AD0D979-4A4B-8847-8E6A-716D7AFAF52C}" type="datetimeFigureOut">
              <a:rPr lang="en-US" smtClean="0"/>
              <a:t>9/10/18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32527657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D0D979-4A4B-8847-8E6A-716D7AFAF52C}" type="datetimeFigureOut">
              <a:rPr lang="en-US" smtClean="0"/>
              <a:t>9/10/18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37175757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D0D979-4A4B-8847-8E6A-716D7AFAF52C}" type="datetimeFigureOut">
              <a:rPr lang="en-US" smtClean="0"/>
              <a:t>9/10/18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29502255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D0D979-4A4B-8847-8E6A-716D7AFAF52C}" type="datetimeFigureOut">
              <a:rPr lang="en-US" smtClean="0"/>
              <a:t>9/10/18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182483659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D0D979-4A4B-8847-8E6A-716D7AFAF52C}" type="datetimeFigureOut">
              <a:rPr lang="en-US" smtClean="0"/>
              <a:t>9/10/18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702D32-2DBF-2A48-AD16-EC26B518CC5F}" type="slidenum">
              <a:rPr lang="en-US" smtClean="0"/>
              <a:t>‹#›</a:t>
            </a:fld>
            <a:endParaRPr lang="en-US"/>
          </a:p>
        </p:txBody>
      </p:sp>
    </p:spTree>
    <p:extLst>
      <p:ext uri="{BB962C8B-B14F-4D97-AF65-F5344CB8AC3E}">
        <p14:creationId xmlns:p14="http://schemas.microsoft.com/office/powerpoint/2010/main" val="3180398624"/>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 Id="rId3" Type="http://schemas.openxmlformats.org/officeDocument/2006/relationships/hyperlink" Target="http://www.cc.com/video-clips/dqvz13/the-colbert-report-if-at-first-you-don-t-secede"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6.jpeg"/><Relationship Id="rId5" Type="http://schemas.openxmlformats.org/officeDocument/2006/relationships/image" Target="../media/image7.jpeg"/><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1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2.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3.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4.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6.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youtube.com/watch?v=DA-Emy7sZzg"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s://www.civics101podcast.org/civics-101-episodes/ep60"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Bill of Rights and the Foundation of Federalism</a:t>
            </a:r>
            <a:endParaRPr lang="en-US" dirty="0"/>
          </a:p>
        </p:txBody>
      </p:sp>
      <p:sp>
        <p:nvSpPr>
          <p:cNvPr id="3" name="Subtitle 2"/>
          <p:cNvSpPr>
            <a:spLocks noGrp="1"/>
          </p:cNvSpPr>
          <p:nvPr>
            <p:ph type="subTitle" idx="1"/>
          </p:nvPr>
        </p:nvSpPr>
        <p:spPr>
          <a:xfrm>
            <a:off x="0" y="3886200"/>
            <a:ext cx="9144000" cy="1752600"/>
          </a:xfrm>
        </p:spPr>
        <p:txBody>
          <a:bodyPr>
            <a:normAutofit/>
          </a:bodyPr>
          <a:lstStyle/>
          <a:p>
            <a:r>
              <a:rPr lang="en-US" dirty="0" smtClean="0"/>
              <a:t>Mr. Winchell</a:t>
            </a:r>
          </a:p>
          <a:p>
            <a:r>
              <a:rPr lang="en-US" dirty="0" smtClean="0"/>
              <a:t>AP </a:t>
            </a:r>
            <a:r>
              <a:rPr lang="en-US" dirty="0" err="1" smtClean="0"/>
              <a:t>GoPo</a:t>
            </a:r>
            <a:endParaRPr lang="en-US" dirty="0" smtClean="0"/>
          </a:p>
          <a:p>
            <a:r>
              <a:rPr lang="en-US" dirty="0" smtClean="0"/>
              <a:t>Unit 1: Foundations of American Democracy</a:t>
            </a:r>
            <a:endParaRPr lang="en-US" dirty="0"/>
          </a:p>
        </p:txBody>
      </p:sp>
    </p:spTree>
    <p:extLst>
      <p:ext uri="{BB962C8B-B14F-4D97-AF65-F5344CB8AC3E}">
        <p14:creationId xmlns:p14="http://schemas.microsoft.com/office/powerpoint/2010/main" val="1467231859"/>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1026"/>
          <p:cNvSpPr>
            <a:spLocks noGrp="1" noChangeArrowheads="1"/>
          </p:cNvSpPr>
          <p:nvPr>
            <p:ph type="title"/>
          </p:nvPr>
        </p:nvSpPr>
        <p:spPr>
          <a:xfrm>
            <a:off x="457200" y="228600"/>
            <a:ext cx="8153400" cy="914400"/>
          </a:xfrm>
        </p:spPr>
        <p:txBody>
          <a:bodyPr/>
          <a:lstStyle/>
          <a:p>
            <a:r>
              <a:rPr lang="en-US">
                <a:latin typeface="Rockwell"/>
                <a:cs typeface="Rockwell"/>
              </a:rPr>
              <a:t>Article IV: Federalism</a:t>
            </a:r>
          </a:p>
        </p:txBody>
      </p:sp>
      <p:sp>
        <p:nvSpPr>
          <p:cNvPr id="19458" name="Rectangle 1027"/>
          <p:cNvSpPr>
            <a:spLocks noGrp="1" noChangeArrowheads="1"/>
          </p:cNvSpPr>
          <p:nvPr>
            <p:ph type="body" idx="1"/>
          </p:nvPr>
        </p:nvSpPr>
        <p:spPr>
          <a:xfrm>
            <a:off x="152400" y="1066800"/>
            <a:ext cx="8839200" cy="5791200"/>
          </a:xfrm>
        </p:spPr>
        <p:txBody>
          <a:bodyPr>
            <a:normAutofit lnSpcReduction="10000"/>
          </a:bodyPr>
          <a:lstStyle/>
          <a:p>
            <a:pPr>
              <a:lnSpc>
                <a:spcPct val="90000"/>
              </a:lnSpc>
            </a:pPr>
            <a:r>
              <a:rPr lang="en-US" sz="2800" dirty="0">
                <a:latin typeface="Rockwell"/>
                <a:cs typeface="Rockwell"/>
              </a:rPr>
              <a:t>Full Faith and Credit Clause (Section 1)</a:t>
            </a:r>
          </a:p>
          <a:p>
            <a:pPr lvl="1">
              <a:lnSpc>
                <a:spcPct val="90000"/>
              </a:lnSpc>
            </a:pPr>
            <a:r>
              <a:rPr lang="en-US" sz="2400" dirty="0">
                <a:latin typeface="Rockwell"/>
                <a:cs typeface="Rockwell"/>
              </a:rPr>
              <a:t>“</a:t>
            </a:r>
            <a:r>
              <a:rPr lang="en-US" sz="2400" b="1" dirty="0">
                <a:latin typeface="Rockwell"/>
                <a:cs typeface="Rockwell"/>
              </a:rPr>
              <a:t>Full Faith and Credit </a:t>
            </a:r>
            <a:r>
              <a:rPr lang="en-US" sz="2400" dirty="0">
                <a:latin typeface="Rockwell"/>
                <a:cs typeface="Rockwell"/>
              </a:rPr>
              <a:t>shall be given in each State to the public Acts, Records, and judicial Proceedings of every other State.”</a:t>
            </a:r>
          </a:p>
          <a:p>
            <a:pPr>
              <a:lnSpc>
                <a:spcPct val="90000"/>
              </a:lnSpc>
            </a:pPr>
            <a:r>
              <a:rPr lang="en-US" sz="2800" dirty="0">
                <a:latin typeface="Rockwell"/>
                <a:cs typeface="Rockwell"/>
              </a:rPr>
              <a:t>Privileges and Immunities Clause (Section 2)</a:t>
            </a:r>
          </a:p>
          <a:p>
            <a:pPr lvl="1">
              <a:lnSpc>
                <a:spcPct val="90000"/>
              </a:lnSpc>
            </a:pPr>
            <a:r>
              <a:rPr lang="en-US" sz="2400" dirty="0">
                <a:latin typeface="Rockwell"/>
                <a:cs typeface="Rockwell"/>
              </a:rPr>
              <a:t>“The Citizens of each State shall be entitled to all </a:t>
            </a:r>
            <a:r>
              <a:rPr lang="en-US" sz="2400" b="1" dirty="0">
                <a:latin typeface="Rockwell"/>
                <a:cs typeface="Rockwell"/>
              </a:rPr>
              <a:t>Privileges and Immunities </a:t>
            </a:r>
            <a:r>
              <a:rPr lang="en-US" sz="2400" dirty="0">
                <a:latin typeface="Rockwell"/>
                <a:cs typeface="Rockwell"/>
              </a:rPr>
              <a:t>of Citizens in the several States”</a:t>
            </a:r>
          </a:p>
          <a:p>
            <a:pPr>
              <a:lnSpc>
                <a:spcPct val="90000"/>
              </a:lnSpc>
            </a:pPr>
            <a:r>
              <a:rPr lang="en-US" sz="2800" dirty="0">
                <a:latin typeface="Rockwell"/>
                <a:cs typeface="Rockwell"/>
              </a:rPr>
              <a:t>Interstate Rendition Clause/Extradition (Section 3)</a:t>
            </a:r>
          </a:p>
          <a:p>
            <a:pPr lvl="1">
              <a:lnSpc>
                <a:spcPct val="90000"/>
              </a:lnSpc>
            </a:pPr>
            <a:r>
              <a:rPr lang="en-US" sz="2400" dirty="0">
                <a:latin typeface="Rockwell"/>
                <a:cs typeface="Rockwell"/>
              </a:rPr>
              <a:t>“A Person charged in any State with Treason, Felony, or other Crime, who shall flee from Justice, and be found in another States, shall on Demand of the executive Authority of the State from which he fled, be delivered up, to be removed to the State having Jurisdiction of the Crime”</a:t>
            </a:r>
          </a:p>
        </p:txBody>
      </p:sp>
    </p:spTree>
    <p:extLst>
      <p:ext uri="{BB962C8B-B14F-4D97-AF65-F5344CB8AC3E}">
        <p14:creationId xmlns:p14="http://schemas.microsoft.com/office/powerpoint/2010/main" val="3275779560"/>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eaLnBrk="1" hangingPunct="1"/>
            <a:r>
              <a:rPr lang="en-US">
                <a:latin typeface="Rockwell"/>
                <a:cs typeface="Rockwell"/>
              </a:rPr>
              <a:t>Key Federalism Clauses</a:t>
            </a:r>
          </a:p>
        </p:txBody>
      </p:sp>
      <p:sp>
        <p:nvSpPr>
          <p:cNvPr id="18435" name="Content Placeholder 2"/>
          <p:cNvSpPr>
            <a:spLocks noGrp="1"/>
          </p:cNvSpPr>
          <p:nvPr>
            <p:ph idx="1"/>
          </p:nvPr>
        </p:nvSpPr>
        <p:spPr/>
        <p:txBody>
          <a:bodyPr>
            <a:normAutofit fontScale="92500" lnSpcReduction="10000"/>
          </a:bodyPr>
          <a:lstStyle/>
          <a:p>
            <a:pPr eaLnBrk="1" hangingPunct="1"/>
            <a:r>
              <a:rPr lang="en-US" b="1" dirty="0">
                <a:latin typeface="Rockwell"/>
                <a:cs typeface="Rockwell"/>
              </a:rPr>
              <a:t>Necessary &amp; Proper Clause (Elastic Clause)</a:t>
            </a:r>
          </a:p>
          <a:p>
            <a:pPr lvl="1" eaLnBrk="1" hangingPunct="1"/>
            <a:r>
              <a:rPr lang="en-US" dirty="0">
                <a:latin typeface="Rockwell"/>
                <a:cs typeface="Rockwell"/>
              </a:rPr>
              <a:t>Intro. Concept of Implied Powers</a:t>
            </a:r>
          </a:p>
          <a:p>
            <a:pPr lvl="1" eaLnBrk="1" hangingPunct="1"/>
            <a:r>
              <a:rPr lang="en-US" dirty="0">
                <a:latin typeface="Rockwell"/>
                <a:cs typeface="Rockwell"/>
              </a:rPr>
              <a:t>Congress has any power necessary to carry out its responsibilities (expressed powers)</a:t>
            </a:r>
          </a:p>
          <a:p>
            <a:pPr eaLnBrk="1" hangingPunct="1"/>
            <a:r>
              <a:rPr lang="en-US" b="1" dirty="0">
                <a:latin typeface="Rockwell"/>
                <a:cs typeface="Rockwell"/>
              </a:rPr>
              <a:t>Supremacy Clause</a:t>
            </a:r>
          </a:p>
          <a:p>
            <a:pPr lvl="1" eaLnBrk="1" hangingPunct="1"/>
            <a:r>
              <a:rPr lang="en-US" dirty="0">
                <a:latin typeface="Rockwell"/>
                <a:cs typeface="Rockwell"/>
              </a:rPr>
              <a:t>Constitution: Supreme Law of the Land</a:t>
            </a:r>
          </a:p>
          <a:p>
            <a:pPr lvl="1" eaLnBrk="1" hangingPunct="1"/>
            <a:r>
              <a:rPr lang="en-US" dirty="0">
                <a:latin typeface="Rockwell"/>
                <a:cs typeface="Rockwell"/>
              </a:rPr>
              <a:t>National takes precedent over state law</a:t>
            </a:r>
          </a:p>
          <a:p>
            <a:pPr eaLnBrk="1" hangingPunct="1"/>
            <a:r>
              <a:rPr lang="en-US" dirty="0">
                <a:latin typeface="Rockwell"/>
                <a:cs typeface="Rockwell"/>
              </a:rPr>
              <a:t>Supreme Court: umpire of federalism</a:t>
            </a:r>
          </a:p>
          <a:p>
            <a:pPr lvl="1" eaLnBrk="1" hangingPunct="1"/>
            <a:r>
              <a:rPr lang="en-US" dirty="0">
                <a:latin typeface="Rockwell"/>
                <a:cs typeface="Rockwell"/>
              </a:rPr>
              <a:t>McCulloch v. Maryland</a:t>
            </a:r>
          </a:p>
          <a:p>
            <a:pPr eaLnBrk="1" hangingPunct="1"/>
            <a:endParaRPr lang="en-US" dirty="0">
              <a:latin typeface="Rockwell"/>
              <a:cs typeface="Rockwell"/>
            </a:endParaRPr>
          </a:p>
        </p:txBody>
      </p:sp>
    </p:spTree>
    <p:extLst>
      <p:ext uri="{BB962C8B-B14F-4D97-AF65-F5344CB8AC3E}">
        <p14:creationId xmlns:p14="http://schemas.microsoft.com/office/powerpoint/2010/main" val="381790503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8435">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43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rtlCol="0">
            <a:normAutofit/>
          </a:bodyPr>
          <a:lstStyle/>
          <a:p>
            <a:pPr eaLnBrk="1" fontAlgn="auto" hangingPunct="1">
              <a:spcAft>
                <a:spcPts val="0"/>
              </a:spcAft>
              <a:defRPr/>
            </a:pPr>
            <a:r>
              <a:rPr lang="en-US" sz="3200" dirty="0" smtClean="0">
                <a:ea typeface="+mj-ea"/>
              </a:rPr>
              <a:t>Supremacy/Necessary &amp; Proper Clause (Elastic Clause): McCulloch v. Maryland</a:t>
            </a:r>
          </a:p>
        </p:txBody>
      </p:sp>
      <p:sp>
        <p:nvSpPr>
          <p:cNvPr id="19459" name="Content Placeholder 2"/>
          <p:cNvSpPr>
            <a:spLocks noGrp="1"/>
          </p:cNvSpPr>
          <p:nvPr>
            <p:ph idx="1"/>
          </p:nvPr>
        </p:nvSpPr>
        <p:spPr/>
        <p:txBody>
          <a:bodyPr/>
          <a:lstStyle/>
          <a:p>
            <a:pPr eaLnBrk="1" hangingPunct="1"/>
            <a:endParaRPr lang="en-US">
              <a:latin typeface="Calibri" charset="0"/>
            </a:endParaRPr>
          </a:p>
        </p:txBody>
      </p:sp>
      <p:pic>
        <p:nvPicPr>
          <p:cNvPr id="19460" name="Picture 2" descr="http://www.stus.com/images/products/con007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371600"/>
            <a:ext cx="7862888" cy="524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49168237"/>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a:latin typeface="Rockwell"/>
                <a:cs typeface="Rockwell"/>
              </a:rPr>
              <a:t>Commerce Clause</a:t>
            </a:r>
          </a:p>
        </p:txBody>
      </p:sp>
      <p:sp>
        <p:nvSpPr>
          <p:cNvPr id="20483" name="Content Placeholder 2"/>
          <p:cNvSpPr>
            <a:spLocks noGrp="1"/>
          </p:cNvSpPr>
          <p:nvPr>
            <p:ph idx="1"/>
          </p:nvPr>
        </p:nvSpPr>
        <p:spPr>
          <a:xfrm>
            <a:off x="0" y="1295400"/>
            <a:ext cx="8915400" cy="4525963"/>
          </a:xfrm>
        </p:spPr>
        <p:txBody>
          <a:bodyPr/>
          <a:lstStyle/>
          <a:p>
            <a:pPr>
              <a:buFont typeface="Arial" charset="0"/>
              <a:buNone/>
            </a:pPr>
            <a:r>
              <a:rPr lang="en-US" b="1" dirty="0">
                <a:latin typeface="Rockwell"/>
                <a:cs typeface="Rockwell"/>
              </a:rPr>
              <a:t>Congress ability to regulate interstate </a:t>
            </a:r>
            <a:r>
              <a:rPr lang="en-US" b="1" dirty="0" smtClean="0">
                <a:latin typeface="Rockwell"/>
                <a:cs typeface="Rockwell"/>
              </a:rPr>
              <a:t>commerce</a:t>
            </a:r>
          </a:p>
          <a:p>
            <a:pPr marL="457200" lvl="1" indent="0">
              <a:buNone/>
            </a:pPr>
            <a:r>
              <a:rPr lang="en-US" dirty="0" smtClean="0">
                <a:latin typeface="Rockwell"/>
                <a:cs typeface="Rockwell"/>
              </a:rPr>
              <a:t>Gibbons v. </a:t>
            </a:r>
          </a:p>
          <a:p>
            <a:pPr marL="457200" lvl="1" indent="0">
              <a:buNone/>
            </a:pPr>
            <a:r>
              <a:rPr lang="en-US" dirty="0" smtClean="0">
                <a:latin typeface="Rockwell"/>
                <a:cs typeface="Rockwell"/>
              </a:rPr>
              <a:t>Ogden</a:t>
            </a:r>
            <a:endParaRPr lang="en-US" dirty="0">
              <a:latin typeface="Rockwell"/>
              <a:cs typeface="Rockwell"/>
            </a:endParaRPr>
          </a:p>
        </p:txBody>
      </p:sp>
      <p:pic>
        <p:nvPicPr>
          <p:cNvPr id="2048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3300" y="2478088"/>
            <a:ext cx="56007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5" name="Rectangle 4"/>
          <p:cNvSpPr>
            <a:spLocks noChangeArrowheads="1"/>
          </p:cNvSpPr>
          <p:nvPr/>
        </p:nvSpPr>
        <p:spPr bwMode="auto">
          <a:xfrm>
            <a:off x="2286000" y="6211888"/>
            <a:ext cx="45720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hlinkClick r:id="rId3"/>
              </a:rPr>
              <a:t>Colbert-If At First You Don't Secede</a:t>
            </a:r>
            <a:endParaRPr lang="en-US"/>
          </a:p>
          <a:p>
            <a:endParaRPr lang="en-US"/>
          </a:p>
        </p:txBody>
      </p:sp>
    </p:spTree>
    <p:extLst>
      <p:ext uri="{BB962C8B-B14F-4D97-AF65-F5344CB8AC3E}">
        <p14:creationId xmlns:p14="http://schemas.microsoft.com/office/powerpoint/2010/main" val="1400967234"/>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533400" y="0"/>
            <a:ext cx="8229600" cy="1143000"/>
          </a:xfrm>
        </p:spPr>
        <p:txBody>
          <a:bodyPr>
            <a:normAutofit fontScale="90000"/>
          </a:bodyPr>
          <a:lstStyle/>
          <a:p>
            <a:r>
              <a:rPr lang="en-US">
                <a:latin typeface="Rockwell"/>
                <a:cs typeface="Rockwell"/>
              </a:rPr>
              <a:t>Impact of the Elastic and Commerce Clauses</a:t>
            </a:r>
          </a:p>
        </p:txBody>
      </p:sp>
      <p:sp>
        <p:nvSpPr>
          <p:cNvPr id="21507" name="Content Placeholder 2"/>
          <p:cNvSpPr>
            <a:spLocks noGrp="1"/>
          </p:cNvSpPr>
          <p:nvPr>
            <p:ph idx="1"/>
          </p:nvPr>
        </p:nvSpPr>
        <p:spPr>
          <a:xfrm>
            <a:off x="457200" y="1385309"/>
            <a:ext cx="8229600" cy="4207454"/>
          </a:xfrm>
        </p:spPr>
        <p:txBody>
          <a:bodyPr>
            <a:normAutofit fontScale="77500" lnSpcReduction="20000"/>
          </a:bodyPr>
          <a:lstStyle/>
          <a:p>
            <a:r>
              <a:rPr lang="en-US" dirty="0">
                <a:latin typeface="Rockwell"/>
                <a:cs typeface="Rockwell"/>
              </a:rPr>
              <a:t>Civil Rights Act of 1964</a:t>
            </a:r>
          </a:p>
          <a:p>
            <a:r>
              <a:rPr lang="en-US" dirty="0">
                <a:latin typeface="Rockwell"/>
                <a:cs typeface="Rockwell"/>
              </a:rPr>
              <a:t>Food &amp; Drug Administration (FDA)</a:t>
            </a:r>
          </a:p>
          <a:p>
            <a:r>
              <a:rPr lang="en-US" dirty="0">
                <a:latin typeface="Rockwell"/>
                <a:cs typeface="Rockwell"/>
              </a:rPr>
              <a:t>Building of the Interstate Highway System</a:t>
            </a:r>
          </a:p>
          <a:p>
            <a:r>
              <a:rPr lang="en-US" dirty="0">
                <a:latin typeface="Rockwell"/>
                <a:cs typeface="Rockwell"/>
              </a:rPr>
              <a:t>Federal Controlled Substances Act</a:t>
            </a:r>
          </a:p>
          <a:p>
            <a:r>
              <a:rPr lang="en-US" dirty="0">
                <a:latin typeface="Rockwell"/>
                <a:cs typeface="Rockwell"/>
              </a:rPr>
              <a:t>Clean Air Act/EPA</a:t>
            </a:r>
          </a:p>
          <a:p>
            <a:r>
              <a:rPr lang="en-US" i="1" dirty="0">
                <a:latin typeface="Rockwell"/>
                <a:cs typeface="Rockwell"/>
              </a:rPr>
              <a:t>U.S. v. Lopez</a:t>
            </a:r>
          </a:p>
          <a:p>
            <a:pPr lvl="1"/>
            <a:r>
              <a:rPr lang="en-US" i="1" dirty="0">
                <a:latin typeface="Rockwell"/>
                <a:cs typeface="Rockwell"/>
              </a:rPr>
              <a:t>Temporarily</a:t>
            </a:r>
            <a:r>
              <a:rPr lang="en-US" dirty="0">
                <a:latin typeface="Rockwell"/>
                <a:cs typeface="Rockwell"/>
              </a:rPr>
              <a:t> invalidated Gun Free School Zone Act as an overextension of Commerce Clause</a:t>
            </a:r>
          </a:p>
          <a:p>
            <a:pPr lvl="1"/>
            <a:r>
              <a:rPr lang="en-US" dirty="0">
                <a:latin typeface="Rockwell"/>
                <a:cs typeface="Rockwell"/>
              </a:rPr>
              <a:t>This was the first time in over half a century that the Supreme Court limited Congressional authority to legislate under the Commerce Clause.</a:t>
            </a:r>
          </a:p>
        </p:txBody>
      </p:sp>
    </p:spTree>
    <p:extLst>
      <p:ext uri="{BB962C8B-B14F-4D97-AF65-F5344CB8AC3E}">
        <p14:creationId xmlns:p14="http://schemas.microsoft.com/office/powerpoint/2010/main" val="281222786"/>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title"/>
          </p:nvPr>
        </p:nvSpPr>
        <p:spPr>
          <a:xfrm>
            <a:off x="685800" y="0"/>
            <a:ext cx="7772400" cy="609600"/>
          </a:xfrm>
        </p:spPr>
        <p:txBody>
          <a:bodyPr>
            <a:normAutofit fontScale="90000"/>
          </a:bodyPr>
          <a:lstStyle/>
          <a:p>
            <a:r>
              <a:rPr lang="en-US">
                <a:latin typeface="Rockwell"/>
                <a:cs typeface="Rockwell"/>
              </a:rPr>
              <a:t>Know the Types of Powers</a:t>
            </a:r>
          </a:p>
        </p:txBody>
      </p:sp>
      <p:sp>
        <p:nvSpPr>
          <p:cNvPr id="18434" name="Rectangle 3"/>
          <p:cNvSpPr>
            <a:spLocks noGrp="1" noChangeArrowheads="1"/>
          </p:cNvSpPr>
          <p:nvPr>
            <p:ph type="body" idx="1"/>
          </p:nvPr>
        </p:nvSpPr>
        <p:spPr>
          <a:xfrm>
            <a:off x="0" y="609600"/>
            <a:ext cx="9144000" cy="6248400"/>
          </a:xfrm>
        </p:spPr>
        <p:txBody>
          <a:bodyPr/>
          <a:lstStyle/>
          <a:p>
            <a:pPr>
              <a:lnSpc>
                <a:spcPct val="90000"/>
              </a:lnSpc>
            </a:pPr>
            <a:r>
              <a:rPr lang="en-US" sz="2000" b="1" dirty="0">
                <a:latin typeface="Rockwell"/>
                <a:cs typeface="Rockwell"/>
              </a:rPr>
              <a:t>Enumerated Powers</a:t>
            </a:r>
          </a:p>
          <a:p>
            <a:pPr lvl="1">
              <a:lnSpc>
                <a:spcPct val="90000"/>
              </a:lnSpc>
            </a:pPr>
            <a:r>
              <a:rPr lang="en-US" sz="1800" dirty="0">
                <a:latin typeface="Rockwell"/>
                <a:cs typeface="Rockwell"/>
              </a:rPr>
              <a:t>Specifically written/given to national government</a:t>
            </a:r>
          </a:p>
          <a:p>
            <a:pPr lvl="1">
              <a:lnSpc>
                <a:spcPct val="90000"/>
              </a:lnSpc>
            </a:pPr>
            <a:r>
              <a:rPr lang="en-US" sz="1800" dirty="0">
                <a:latin typeface="Rockwell"/>
                <a:cs typeface="Rockwell"/>
              </a:rPr>
              <a:t>i.e. Declare war, coin money</a:t>
            </a:r>
          </a:p>
          <a:p>
            <a:pPr lvl="1">
              <a:lnSpc>
                <a:spcPct val="90000"/>
              </a:lnSpc>
            </a:pPr>
            <a:r>
              <a:rPr lang="en-US" sz="1800" b="1" dirty="0">
                <a:latin typeface="Rockwell"/>
                <a:cs typeface="Rockwell"/>
              </a:rPr>
              <a:t>Delegated Powers</a:t>
            </a:r>
          </a:p>
          <a:p>
            <a:pPr lvl="2">
              <a:lnSpc>
                <a:spcPct val="90000"/>
              </a:lnSpc>
            </a:pPr>
            <a:r>
              <a:rPr lang="en-US" sz="1800" dirty="0">
                <a:latin typeface="Rockwell"/>
                <a:cs typeface="Rockwell"/>
              </a:rPr>
              <a:t>Powers granted to agency/executive to facilitate duties</a:t>
            </a:r>
          </a:p>
          <a:p>
            <a:pPr>
              <a:lnSpc>
                <a:spcPct val="90000"/>
              </a:lnSpc>
            </a:pPr>
            <a:r>
              <a:rPr lang="en-US" sz="2000" b="1" dirty="0">
                <a:latin typeface="Rockwell"/>
                <a:cs typeface="Rockwell"/>
              </a:rPr>
              <a:t>Implied Powers</a:t>
            </a:r>
          </a:p>
          <a:p>
            <a:pPr lvl="1">
              <a:lnSpc>
                <a:spcPct val="90000"/>
              </a:lnSpc>
            </a:pPr>
            <a:r>
              <a:rPr lang="en-US" sz="1800" dirty="0">
                <a:latin typeface="Rockwell"/>
                <a:cs typeface="Rockwell"/>
              </a:rPr>
              <a:t>Powers based on open interpretation</a:t>
            </a:r>
          </a:p>
          <a:p>
            <a:pPr lvl="1">
              <a:lnSpc>
                <a:spcPct val="90000"/>
              </a:lnSpc>
            </a:pPr>
            <a:r>
              <a:rPr lang="en-US" sz="1800" dirty="0">
                <a:latin typeface="Rockwell"/>
                <a:cs typeface="Rockwell"/>
              </a:rPr>
              <a:t>Necessary and Proper Clause (Elastic Clause)</a:t>
            </a:r>
          </a:p>
          <a:p>
            <a:pPr lvl="1">
              <a:lnSpc>
                <a:spcPct val="90000"/>
              </a:lnSpc>
            </a:pPr>
            <a:r>
              <a:rPr lang="en-US" sz="1800" dirty="0">
                <a:latin typeface="Rockwell"/>
                <a:cs typeface="Rockwell"/>
              </a:rPr>
              <a:t>i.e. Bank of the United States</a:t>
            </a:r>
          </a:p>
          <a:p>
            <a:pPr>
              <a:lnSpc>
                <a:spcPct val="90000"/>
              </a:lnSpc>
            </a:pPr>
            <a:r>
              <a:rPr lang="en-US" sz="2000" b="1" dirty="0">
                <a:latin typeface="Rockwell"/>
                <a:cs typeface="Rockwell"/>
              </a:rPr>
              <a:t>Inherent Powers</a:t>
            </a:r>
          </a:p>
          <a:p>
            <a:pPr lvl="1">
              <a:lnSpc>
                <a:spcPct val="90000"/>
              </a:lnSpc>
            </a:pPr>
            <a:r>
              <a:rPr lang="en-US" sz="1800" dirty="0">
                <a:latin typeface="Rockwell"/>
                <a:cs typeface="Rockwell"/>
              </a:rPr>
              <a:t>Powers granted based on the sovereignty of the government</a:t>
            </a:r>
          </a:p>
          <a:p>
            <a:pPr lvl="1">
              <a:lnSpc>
                <a:spcPct val="90000"/>
              </a:lnSpc>
            </a:pPr>
            <a:r>
              <a:rPr lang="en-US" sz="1800" dirty="0">
                <a:latin typeface="Rockwell"/>
                <a:cs typeface="Rockwell"/>
              </a:rPr>
              <a:t>In order to facilitate a working government</a:t>
            </a:r>
          </a:p>
          <a:p>
            <a:pPr lvl="1">
              <a:lnSpc>
                <a:spcPct val="90000"/>
              </a:lnSpc>
            </a:pPr>
            <a:r>
              <a:rPr lang="en-US" sz="1800" dirty="0">
                <a:latin typeface="Rockwell"/>
                <a:cs typeface="Rockwell"/>
              </a:rPr>
              <a:t>i.e. Preamble; acquire territory; not recognize foreign governments</a:t>
            </a:r>
            <a:endParaRPr lang="en-US" sz="2000" dirty="0">
              <a:latin typeface="Rockwell"/>
              <a:cs typeface="Rockwell"/>
            </a:endParaRPr>
          </a:p>
          <a:p>
            <a:pPr>
              <a:lnSpc>
                <a:spcPct val="90000"/>
              </a:lnSpc>
            </a:pPr>
            <a:r>
              <a:rPr lang="en-US" sz="2000" b="1" dirty="0">
                <a:latin typeface="Rockwell"/>
                <a:cs typeface="Rockwell"/>
              </a:rPr>
              <a:t>Concurrent Powers</a:t>
            </a:r>
          </a:p>
          <a:p>
            <a:pPr lvl="1">
              <a:lnSpc>
                <a:spcPct val="90000"/>
              </a:lnSpc>
            </a:pPr>
            <a:r>
              <a:rPr lang="en-US" sz="1800" dirty="0">
                <a:latin typeface="Rockwell"/>
                <a:cs typeface="Rockwell"/>
              </a:rPr>
              <a:t>Shared powers between the national government and the states</a:t>
            </a:r>
          </a:p>
          <a:p>
            <a:pPr lvl="1">
              <a:lnSpc>
                <a:spcPct val="90000"/>
              </a:lnSpc>
            </a:pPr>
            <a:r>
              <a:rPr lang="en-US" sz="1800" dirty="0">
                <a:latin typeface="Rockwell"/>
                <a:cs typeface="Rockwell"/>
              </a:rPr>
              <a:t>i.e. Levy taxes; establish federal and state judicial systems</a:t>
            </a:r>
          </a:p>
          <a:p>
            <a:pPr>
              <a:lnSpc>
                <a:spcPct val="90000"/>
              </a:lnSpc>
            </a:pPr>
            <a:r>
              <a:rPr lang="en-US" sz="2000" b="1" dirty="0">
                <a:latin typeface="Rockwell"/>
                <a:cs typeface="Rockwell"/>
              </a:rPr>
              <a:t>Reserved Powers</a:t>
            </a:r>
          </a:p>
          <a:p>
            <a:pPr lvl="1">
              <a:lnSpc>
                <a:spcPct val="90000"/>
              </a:lnSpc>
            </a:pPr>
            <a:r>
              <a:rPr lang="en-US" sz="1800" dirty="0">
                <a:latin typeface="Rockwell"/>
                <a:cs typeface="Rockwell"/>
              </a:rPr>
              <a:t>Powers limited to the states</a:t>
            </a:r>
          </a:p>
          <a:p>
            <a:pPr lvl="1">
              <a:lnSpc>
                <a:spcPct val="90000"/>
              </a:lnSpc>
            </a:pPr>
            <a:r>
              <a:rPr lang="en-US" sz="1800" dirty="0">
                <a:latin typeface="Rockwell"/>
                <a:cs typeface="Rockwell"/>
              </a:rPr>
              <a:t>i.e. Education, welfare, intrastate commerce, elections</a:t>
            </a:r>
            <a:endParaRPr lang="en-US" sz="2000" dirty="0">
              <a:latin typeface="Rockwell"/>
              <a:cs typeface="Rockwell"/>
            </a:endParaRPr>
          </a:p>
        </p:txBody>
      </p:sp>
    </p:spTree>
    <p:extLst>
      <p:ext uri="{BB962C8B-B14F-4D97-AF65-F5344CB8AC3E}">
        <p14:creationId xmlns:p14="http://schemas.microsoft.com/office/powerpoint/2010/main" val="3731827689"/>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457200" y="0"/>
            <a:ext cx="8229600" cy="1143000"/>
          </a:xfrm>
        </p:spPr>
        <p:txBody>
          <a:bodyPr/>
          <a:lstStyle/>
          <a:p>
            <a:pPr eaLnBrk="1" hangingPunct="1"/>
            <a:r>
              <a:rPr lang="en-US">
                <a:latin typeface="Rockwell"/>
                <a:cs typeface="Rockwell"/>
              </a:rPr>
              <a:t>Why Federalism?</a:t>
            </a:r>
          </a:p>
        </p:txBody>
      </p:sp>
      <p:sp>
        <p:nvSpPr>
          <p:cNvPr id="9219" name="Content Placeholder 2"/>
          <p:cNvSpPr>
            <a:spLocks noGrp="1"/>
          </p:cNvSpPr>
          <p:nvPr>
            <p:ph idx="1"/>
          </p:nvPr>
        </p:nvSpPr>
        <p:spPr>
          <a:xfrm>
            <a:off x="457200" y="1143000"/>
            <a:ext cx="8153400" cy="4525963"/>
          </a:xfrm>
        </p:spPr>
        <p:txBody>
          <a:bodyPr>
            <a:normAutofit fontScale="85000" lnSpcReduction="20000"/>
          </a:bodyPr>
          <a:lstStyle/>
          <a:p>
            <a:pPr eaLnBrk="1" hangingPunct="1"/>
            <a:r>
              <a:rPr lang="en-US" dirty="0">
                <a:latin typeface="Rockwell"/>
                <a:cs typeface="Rockwell"/>
              </a:rPr>
              <a:t>Benefits of Federalism</a:t>
            </a:r>
          </a:p>
          <a:p>
            <a:pPr lvl="1" eaLnBrk="1" hangingPunct="1"/>
            <a:r>
              <a:rPr lang="en-US" dirty="0">
                <a:latin typeface="Rockwell"/>
                <a:cs typeface="Rockwell"/>
              </a:rPr>
              <a:t>Check Government Power/Protect Personal Liberty</a:t>
            </a:r>
          </a:p>
          <a:p>
            <a:pPr lvl="1" eaLnBrk="1" hangingPunct="1"/>
            <a:r>
              <a:rPr lang="en-US" dirty="0">
                <a:latin typeface="Rockwell"/>
                <a:cs typeface="Rockwell"/>
              </a:rPr>
              <a:t>Power Concentrated in Single entity → Tyranny</a:t>
            </a:r>
          </a:p>
          <a:p>
            <a:pPr lvl="1" eaLnBrk="1" hangingPunct="1"/>
            <a:r>
              <a:rPr lang="en-US" dirty="0">
                <a:latin typeface="Rockwell"/>
                <a:cs typeface="Rockwell"/>
              </a:rPr>
              <a:t>Under </a:t>
            </a:r>
            <a:r>
              <a:rPr lang="en-US" dirty="0" err="1">
                <a:latin typeface="Rockwell"/>
                <a:cs typeface="Rockwell"/>
              </a:rPr>
              <a:t>A.o.C</a:t>
            </a:r>
            <a:r>
              <a:rPr lang="en-US" dirty="0">
                <a:latin typeface="Rockwell"/>
                <a:cs typeface="Rockwell"/>
              </a:rPr>
              <a:t>. → Nat’l </a:t>
            </a:r>
            <a:r>
              <a:rPr lang="en-US" dirty="0" err="1">
                <a:latin typeface="Rockwell"/>
                <a:cs typeface="Rockwell"/>
              </a:rPr>
              <a:t>Govt</a:t>
            </a:r>
            <a:r>
              <a:rPr lang="en-US" dirty="0">
                <a:latin typeface="Rockwell"/>
                <a:cs typeface="Rockwell"/>
              </a:rPr>
              <a:t> Too Dependent on States</a:t>
            </a:r>
          </a:p>
          <a:p>
            <a:pPr lvl="1" eaLnBrk="1" hangingPunct="1"/>
            <a:r>
              <a:rPr lang="en-US" dirty="0">
                <a:latin typeface="Rockwell"/>
                <a:cs typeface="Rockwell"/>
              </a:rPr>
              <a:t>Provide Balance between Nat’l &amp; State Govt.</a:t>
            </a:r>
          </a:p>
          <a:p>
            <a:pPr lvl="1" eaLnBrk="1" hangingPunct="1"/>
            <a:r>
              <a:rPr lang="en-US" dirty="0">
                <a:latin typeface="Rockwell"/>
                <a:cs typeface="Rockwell"/>
              </a:rPr>
              <a:t>STATES = TESTING GROUNDS</a:t>
            </a:r>
          </a:p>
          <a:p>
            <a:pPr lvl="1" eaLnBrk="1" hangingPunct="1"/>
            <a:r>
              <a:rPr lang="en-US" dirty="0">
                <a:latin typeface="Rockwell"/>
                <a:cs typeface="Rockwell"/>
              </a:rPr>
              <a:t>Large Countries; Diverse Regions</a:t>
            </a:r>
          </a:p>
          <a:p>
            <a:pPr lvl="1" eaLnBrk="1" hangingPunct="1"/>
            <a:r>
              <a:rPr lang="en-US" dirty="0">
                <a:latin typeface="Rockwell"/>
                <a:cs typeface="Rockwell"/>
              </a:rPr>
              <a:t>Allows for local action—local concerns</a:t>
            </a:r>
          </a:p>
          <a:p>
            <a:pPr lvl="1" eaLnBrk="1" hangingPunct="1"/>
            <a:r>
              <a:rPr lang="en-US" dirty="0">
                <a:latin typeface="Rockwell"/>
                <a:cs typeface="Rockwell"/>
              </a:rPr>
              <a:t>More access points/ways to participate</a:t>
            </a:r>
          </a:p>
        </p:txBody>
      </p:sp>
    </p:spTree>
    <p:extLst>
      <p:ext uri="{BB962C8B-B14F-4D97-AF65-F5344CB8AC3E}">
        <p14:creationId xmlns:p14="http://schemas.microsoft.com/office/powerpoint/2010/main" val="53119667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219">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9219">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219">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219">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219">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219">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219">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9219">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921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pPr eaLnBrk="1" hangingPunct="1"/>
            <a:endParaRPr lang="en-US">
              <a:latin typeface="Calibri" charset="0"/>
            </a:endParaRPr>
          </a:p>
        </p:txBody>
      </p:sp>
      <p:sp>
        <p:nvSpPr>
          <p:cNvPr id="12291" name="Content Placeholder 2"/>
          <p:cNvSpPr>
            <a:spLocks noGrp="1"/>
          </p:cNvSpPr>
          <p:nvPr>
            <p:ph idx="1"/>
          </p:nvPr>
        </p:nvSpPr>
        <p:spPr/>
        <p:txBody>
          <a:bodyPr/>
          <a:lstStyle/>
          <a:p>
            <a:pPr eaLnBrk="1" hangingPunct="1"/>
            <a:endParaRPr lang="en-US">
              <a:latin typeface="Calibri" charset="0"/>
            </a:endParaRPr>
          </a:p>
        </p:txBody>
      </p:sp>
      <p:pic>
        <p:nvPicPr>
          <p:cNvPr id="1229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52400"/>
            <a:ext cx="3581400" cy="285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Picture 6" descr="http://old.jace.seacrow.com/pics/places/tn/05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304800"/>
            <a:ext cx="3886200" cy="237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4" name="Picture 8" descr="http://www.cartoonstock.com/lowres/swr0046l.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3048000"/>
            <a:ext cx="302895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5" name="Picture 4" descr="http://www.johndclare.net/images/ImmigrationQuota192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45138" y="2895600"/>
            <a:ext cx="3436937"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26233814"/>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pPr eaLnBrk="1" hangingPunct="1"/>
            <a:r>
              <a:rPr lang="en-US" b="1">
                <a:latin typeface="Rockwell"/>
                <a:cs typeface="Rockwell"/>
              </a:rPr>
              <a:t>States: Reserved Powers</a:t>
            </a:r>
          </a:p>
        </p:txBody>
      </p:sp>
      <p:sp>
        <p:nvSpPr>
          <p:cNvPr id="3" name="Content Placeholder 2"/>
          <p:cNvSpPr>
            <a:spLocks noGrp="1"/>
          </p:cNvSpPr>
          <p:nvPr>
            <p:ph idx="1"/>
          </p:nvPr>
        </p:nvSpPr>
        <p:spPr/>
        <p:txBody>
          <a:bodyPr>
            <a:normAutofit/>
          </a:bodyPr>
          <a:lstStyle/>
          <a:p>
            <a:pPr marL="342900" lvl="1" indent="-342900" eaLnBrk="1" hangingPunct="1">
              <a:buFont typeface="Arial" charset="0"/>
              <a:buChar char="•"/>
            </a:pPr>
            <a:r>
              <a:rPr lang="en-US" b="1" dirty="0">
                <a:latin typeface="Rockwell"/>
                <a:cs typeface="Rockwell"/>
              </a:rPr>
              <a:t>10</a:t>
            </a:r>
            <a:r>
              <a:rPr lang="en-US" b="1" baseline="30000" dirty="0">
                <a:latin typeface="Rockwell"/>
                <a:cs typeface="Rockwell"/>
              </a:rPr>
              <a:t>th</a:t>
            </a:r>
            <a:r>
              <a:rPr lang="en-US" b="1" dirty="0">
                <a:latin typeface="Rockwell"/>
                <a:cs typeface="Rockwell"/>
              </a:rPr>
              <a:t> Amendment</a:t>
            </a:r>
            <a:r>
              <a:rPr lang="en-US" dirty="0">
                <a:latin typeface="Rockwell"/>
                <a:cs typeface="Rockwell"/>
              </a:rPr>
              <a:t>: </a:t>
            </a:r>
            <a:r>
              <a:rPr lang="ja-JP" altLang="en-US" i="1" dirty="0">
                <a:latin typeface="Rockwell"/>
                <a:cs typeface="Rockwell"/>
              </a:rPr>
              <a:t>“</a:t>
            </a:r>
            <a:r>
              <a:rPr lang="en-US" i="1" dirty="0">
                <a:latin typeface="Rockwell"/>
                <a:cs typeface="Rockwell"/>
              </a:rPr>
              <a:t>Those powers not delegated to the federal government, nor prohibited to the states, are reserved for the states.</a:t>
            </a:r>
            <a:r>
              <a:rPr lang="ja-JP" altLang="en-US" i="1" dirty="0">
                <a:latin typeface="Rockwell"/>
                <a:cs typeface="Rockwell"/>
              </a:rPr>
              <a:t>”</a:t>
            </a:r>
            <a:r>
              <a:rPr lang="en-US" i="1" dirty="0">
                <a:latin typeface="Rockwell"/>
                <a:cs typeface="Rockwell"/>
              </a:rPr>
              <a:t> (AKA Reserved Powers)</a:t>
            </a:r>
            <a:endParaRPr lang="en-US" dirty="0">
              <a:latin typeface="Rockwell"/>
              <a:cs typeface="Rockwell"/>
            </a:endParaRPr>
          </a:p>
          <a:p>
            <a:pPr eaLnBrk="1" hangingPunct="1"/>
            <a:endParaRPr lang="en-US" dirty="0">
              <a:latin typeface="Rockwell"/>
              <a:cs typeface="Rockwell"/>
            </a:endParaRPr>
          </a:p>
          <a:p>
            <a:pPr eaLnBrk="1" hangingPunct="1"/>
            <a:r>
              <a:rPr lang="en-US" dirty="0">
                <a:latin typeface="Rockwell"/>
                <a:cs typeface="Rockwell"/>
              </a:rPr>
              <a:t>State Obligations to Each Other:</a:t>
            </a:r>
          </a:p>
          <a:p>
            <a:pPr marL="342900" lvl="1" indent="-342900" eaLnBrk="1" hangingPunct="1"/>
            <a:r>
              <a:rPr lang="en-US" dirty="0">
                <a:latin typeface="Rockwell"/>
                <a:cs typeface="Rockwell"/>
              </a:rPr>
              <a:t>Full Faith &amp; Credit Clause; Extradition</a:t>
            </a:r>
          </a:p>
          <a:p>
            <a:pPr eaLnBrk="1" hangingPunct="1"/>
            <a:endParaRPr lang="en-US" dirty="0">
              <a:latin typeface="Rockwell"/>
              <a:cs typeface="Rockwell"/>
            </a:endParaRPr>
          </a:p>
        </p:txBody>
      </p:sp>
    </p:spTree>
    <p:extLst>
      <p:ext uri="{BB962C8B-B14F-4D97-AF65-F5344CB8AC3E}">
        <p14:creationId xmlns:p14="http://schemas.microsoft.com/office/powerpoint/2010/main" val="3948148004"/>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381000" y="0"/>
            <a:ext cx="8229600" cy="1143000"/>
          </a:xfrm>
        </p:spPr>
        <p:txBody>
          <a:bodyPr>
            <a:normAutofit fontScale="90000"/>
          </a:bodyPr>
          <a:lstStyle/>
          <a:p>
            <a:pPr eaLnBrk="1" hangingPunct="1"/>
            <a:r>
              <a:rPr lang="en-US" dirty="0">
                <a:latin typeface="Rockwell"/>
                <a:cs typeface="Rockwell"/>
              </a:rPr>
              <a:t>Exclusive v. Concurrent Powers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378381033"/>
              </p:ext>
            </p:extLst>
          </p:nvPr>
        </p:nvGraphicFramePr>
        <p:xfrm>
          <a:off x="0" y="1128162"/>
          <a:ext cx="9144000" cy="4061108"/>
        </p:xfrm>
        <a:graphic>
          <a:graphicData uri="http://schemas.openxmlformats.org/drawingml/2006/table">
            <a:tbl>
              <a:tblPr/>
              <a:tblGrid>
                <a:gridCol w="4572000"/>
                <a:gridCol w="4572000"/>
              </a:tblGrid>
              <a:tr h="38503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bg1"/>
                          </a:solidFill>
                          <a:effectLst/>
                          <a:latin typeface="Rockwell"/>
                          <a:ea typeface="宋体" charset="0"/>
                          <a:cs typeface="Rockwell"/>
                        </a:rPr>
                        <a:t>National Government</a:t>
                      </a:r>
                      <a:endParaRPr kumimoji="0" lang="en-US" sz="2000" b="0" i="0" u="none" strike="noStrike" cap="none" normalizeH="0" baseline="0" dirty="0">
                        <a:ln>
                          <a:noFill/>
                        </a:ln>
                        <a:solidFill>
                          <a:schemeClr val="bg1"/>
                        </a:solidFill>
                        <a:effectLst/>
                        <a:latin typeface="Rockwell"/>
                        <a:ea typeface="宋体" charset="0"/>
                        <a:cs typeface="Rockwell"/>
                      </a:endParaRPr>
                    </a:p>
                  </a:txBody>
                  <a:tcPr marL="47625" marR="47625" marT="47537" marB="47537" anchor="ctr" horzOverflow="overflow">
                    <a:lnL>
                      <a:noFill/>
                    </a:lnL>
                    <a:lnR>
                      <a:noFill/>
                    </a:lnR>
                    <a:lnT>
                      <a:noFill/>
                    </a:lnT>
                    <a:lnB>
                      <a:noFill/>
                    </a:lnB>
                    <a:lnTlToBr>
                      <a:noFill/>
                    </a:lnTlToBr>
                    <a:lnBlToTr>
                      <a:noFill/>
                    </a:lnBlToTr>
                    <a:solidFill>
                      <a:srgbClr val="FFFF9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bg1"/>
                          </a:solidFill>
                          <a:effectLst/>
                          <a:latin typeface="Rockwell"/>
                          <a:ea typeface="宋体" charset="0"/>
                          <a:cs typeface="Rockwell"/>
                        </a:rPr>
                        <a:t>State Governments</a:t>
                      </a:r>
                      <a:endParaRPr kumimoji="0" lang="en-US" sz="2000" b="0" i="0" u="none" strike="noStrike" cap="none" normalizeH="0" baseline="0" dirty="0">
                        <a:ln>
                          <a:noFill/>
                        </a:ln>
                        <a:solidFill>
                          <a:schemeClr val="bg1"/>
                        </a:solidFill>
                        <a:effectLst/>
                        <a:latin typeface="Rockwell"/>
                        <a:ea typeface="宋体" charset="0"/>
                        <a:cs typeface="Rockwell"/>
                      </a:endParaRPr>
                    </a:p>
                  </a:txBody>
                  <a:tcPr marL="47625" marR="47625" marT="47537" marB="47537" anchor="ctr" horzOverflow="overflow">
                    <a:lnL>
                      <a:noFill/>
                    </a:lnL>
                    <a:lnR>
                      <a:noFill/>
                    </a:lnR>
                    <a:lnT>
                      <a:noFill/>
                    </a:lnT>
                    <a:lnB>
                      <a:noFill/>
                    </a:lnB>
                    <a:lnTlToBr>
                      <a:noFill/>
                    </a:lnTlToBr>
                    <a:lnBlToTr>
                      <a:noFill/>
                    </a:lnBlToTr>
                    <a:solidFill>
                      <a:srgbClr val="FFFF99"/>
                    </a:solidFill>
                  </a:tcPr>
                </a:tc>
              </a:tr>
              <a:tr h="3523389">
                <a:tc>
                  <a:txBody>
                    <a:bodyPr/>
                    <a:lstStyle/>
                    <a:p>
                      <a:pPr marL="342900" marR="0" lvl="0" indent="-342900" algn="l" defTabSz="914400" rtl="0" eaLnBrk="1" fontAlgn="base" latinLnBrk="0" hangingPunct="1">
                        <a:lnSpc>
                          <a:spcPct val="100000"/>
                        </a:lnSpc>
                        <a:spcBef>
                          <a:spcPct val="0"/>
                        </a:spcBef>
                        <a:spcAft>
                          <a:spcPct val="0"/>
                        </a:spcAft>
                        <a:buClrTx/>
                        <a:buSzTx/>
                        <a:buFont typeface="Symbol" charset="0"/>
                        <a:buChar char=""/>
                        <a:tabLst>
                          <a:tab pos="457200" algn="l"/>
                        </a:tabLst>
                      </a:pPr>
                      <a:r>
                        <a:rPr kumimoji="0" lang="en-US" sz="1800" b="0" i="0" u="none" strike="noStrike" cap="none" normalizeH="0" baseline="0" dirty="0">
                          <a:ln>
                            <a:noFill/>
                          </a:ln>
                          <a:solidFill>
                            <a:schemeClr val="tx1"/>
                          </a:solidFill>
                          <a:effectLst/>
                          <a:latin typeface="Rockwell"/>
                          <a:ea typeface="宋体" charset="0"/>
                          <a:cs typeface="Rockwell"/>
                        </a:rPr>
                        <a:t>Print money</a:t>
                      </a:r>
                    </a:p>
                    <a:p>
                      <a:pPr marL="342900" marR="0" lvl="0" indent="-342900" algn="l" defTabSz="914400" rtl="0" eaLnBrk="1" fontAlgn="base" latinLnBrk="0" hangingPunct="1">
                        <a:lnSpc>
                          <a:spcPct val="100000"/>
                        </a:lnSpc>
                        <a:spcBef>
                          <a:spcPct val="0"/>
                        </a:spcBef>
                        <a:spcAft>
                          <a:spcPct val="0"/>
                        </a:spcAft>
                        <a:buClrTx/>
                        <a:buSzTx/>
                        <a:buFont typeface="Symbol" charset="0"/>
                        <a:buChar char=""/>
                        <a:tabLst>
                          <a:tab pos="457200" algn="l"/>
                        </a:tabLst>
                      </a:pPr>
                      <a:r>
                        <a:rPr kumimoji="0" lang="en-US" sz="1800" b="0" i="0" u="none" strike="noStrike" cap="none" normalizeH="0" baseline="0" dirty="0">
                          <a:ln>
                            <a:noFill/>
                          </a:ln>
                          <a:solidFill>
                            <a:schemeClr val="tx1"/>
                          </a:solidFill>
                          <a:effectLst/>
                          <a:latin typeface="Rockwell"/>
                          <a:ea typeface="宋体" charset="0"/>
                          <a:cs typeface="Rockwell"/>
                        </a:rPr>
                        <a:t>Regulate interstate (between states) and international trade</a:t>
                      </a:r>
                    </a:p>
                    <a:p>
                      <a:pPr marL="342900" marR="0" lvl="0" indent="-342900" algn="l" defTabSz="914400" rtl="0" eaLnBrk="1" fontAlgn="base" latinLnBrk="0" hangingPunct="1">
                        <a:lnSpc>
                          <a:spcPct val="100000"/>
                        </a:lnSpc>
                        <a:spcBef>
                          <a:spcPct val="0"/>
                        </a:spcBef>
                        <a:spcAft>
                          <a:spcPct val="0"/>
                        </a:spcAft>
                        <a:buClrTx/>
                        <a:buSzTx/>
                        <a:buFont typeface="Symbol" charset="0"/>
                        <a:buChar char=""/>
                        <a:tabLst>
                          <a:tab pos="457200" algn="l"/>
                        </a:tabLst>
                      </a:pPr>
                      <a:r>
                        <a:rPr kumimoji="0" lang="en-US" sz="1800" b="0" i="0" u="none" strike="noStrike" cap="none" normalizeH="0" baseline="0" dirty="0">
                          <a:ln>
                            <a:noFill/>
                          </a:ln>
                          <a:solidFill>
                            <a:schemeClr val="tx1"/>
                          </a:solidFill>
                          <a:effectLst/>
                          <a:latin typeface="Rockwell"/>
                          <a:ea typeface="宋体" charset="0"/>
                          <a:cs typeface="Rockwell"/>
                        </a:rPr>
                        <a:t>Make treaties and conduct foreign policy</a:t>
                      </a:r>
                    </a:p>
                    <a:p>
                      <a:pPr marL="342900" marR="0" lvl="0" indent="-342900" algn="l" defTabSz="914400" rtl="0" eaLnBrk="1" fontAlgn="base" latinLnBrk="0" hangingPunct="1">
                        <a:lnSpc>
                          <a:spcPct val="100000"/>
                        </a:lnSpc>
                        <a:spcBef>
                          <a:spcPct val="0"/>
                        </a:spcBef>
                        <a:spcAft>
                          <a:spcPct val="0"/>
                        </a:spcAft>
                        <a:buClrTx/>
                        <a:buSzTx/>
                        <a:buFont typeface="Symbol" charset="0"/>
                        <a:buChar char=""/>
                        <a:tabLst>
                          <a:tab pos="457200" algn="l"/>
                        </a:tabLst>
                      </a:pPr>
                      <a:r>
                        <a:rPr kumimoji="0" lang="en-US" sz="1800" b="0" i="0" u="none" strike="noStrike" cap="none" normalizeH="0" baseline="0" dirty="0">
                          <a:ln>
                            <a:noFill/>
                          </a:ln>
                          <a:solidFill>
                            <a:schemeClr val="tx1"/>
                          </a:solidFill>
                          <a:effectLst/>
                          <a:latin typeface="Rockwell"/>
                          <a:ea typeface="宋体" charset="0"/>
                          <a:cs typeface="Rockwell"/>
                        </a:rPr>
                        <a:t>Declare war</a:t>
                      </a:r>
                    </a:p>
                    <a:p>
                      <a:pPr marL="342900" marR="0" lvl="0" indent="-342900" algn="l" defTabSz="914400" rtl="0" eaLnBrk="1" fontAlgn="base" latinLnBrk="0" hangingPunct="1">
                        <a:lnSpc>
                          <a:spcPct val="100000"/>
                        </a:lnSpc>
                        <a:spcBef>
                          <a:spcPct val="0"/>
                        </a:spcBef>
                        <a:spcAft>
                          <a:spcPct val="0"/>
                        </a:spcAft>
                        <a:buClrTx/>
                        <a:buSzTx/>
                        <a:buFont typeface="Symbol" charset="0"/>
                        <a:buChar char=""/>
                        <a:tabLst>
                          <a:tab pos="457200" algn="l"/>
                        </a:tabLst>
                      </a:pPr>
                      <a:r>
                        <a:rPr kumimoji="0" lang="en-US" sz="1800" b="0" i="0" u="none" strike="noStrike" cap="none" normalizeH="0" baseline="0" dirty="0">
                          <a:ln>
                            <a:noFill/>
                          </a:ln>
                          <a:solidFill>
                            <a:schemeClr val="tx1"/>
                          </a:solidFill>
                          <a:effectLst/>
                          <a:latin typeface="Rockwell"/>
                          <a:ea typeface="宋体" charset="0"/>
                          <a:cs typeface="Rockwell"/>
                        </a:rPr>
                        <a:t>Provide an army and navy</a:t>
                      </a:r>
                    </a:p>
                    <a:p>
                      <a:pPr marL="342900" marR="0" lvl="0" indent="-342900" algn="l" defTabSz="914400" rtl="0" eaLnBrk="1" fontAlgn="base" latinLnBrk="0" hangingPunct="1">
                        <a:lnSpc>
                          <a:spcPct val="100000"/>
                        </a:lnSpc>
                        <a:spcBef>
                          <a:spcPct val="0"/>
                        </a:spcBef>
                        <a:spcAft>
                          <a:spcPct val="0"/>
                        </a:spcAft>
                        <a:buClrTx/>
                        <a:buSzTx/>
                        <a:buFont typeface="Symbol" charset="0"/>
                        <a:buChar char=""/>
                        <a:tabLst>
                          <a:tab pos="457200" algn="l"/>
                        </a:tabLst>
                      </a:pPr>
                      <a:r>
                        <a:rPr kumimoji="0" lang="en-US" sz="1800" b="0" i="0" u="none" strike="noStrike" cap="none" normalizeH="0" baseline="0" dirty="0">
                          <a:ln>
                            <a:noFill/>
                          </a:ln>
                          <a:solidFill>
                            <a:schemeClr val="tx1"/>
                          </a:solidFill>
                          <a:effectLst/>
                          <a:latin typeface="Rockwell"/>
                          <a:ea typeface="宋体" charset="0"/>
                          <a:cs typeface="Rockwell"/>
                        </a:rPr>
                        <a:t>Establish post offices</a:t>
                      </a:r>
                    </a:p>
                    <a:p>
                      <a:pPr marL="342900" marR="0" lvl="0" indent="-342900" algn="l" defTabSz="914400" rtl="0" eaLnBrk="1" fontAlgn="base" latinLnBrk="0" hangingPunct="1">
                        <a:lnSpc>
                          <a:spcPct val="100000"/>
                        </a:lnSpc>
                        <a:spcBef>
                          <a:spcPct val="0"/>
                        </a:spcBef>
                        <a:spcAft>
                          <a:spcPct val="0"/>
                        </a:spcAft>
                        <a:buClrTx/>
                        <a:buSzTx/>
                        <a:buFont typeface="Symbol" charset="0"/>
                        <a:buChar char=""/>
                        <a:tabLst>
                          <a:tab pos="457200" algn="l"/>
                        </a:tabLst>
                      </a:pPr>
                      <a:r>
                        <a:rPr kumimoji="0" lang="en-US" sz="1800" b="0" i="0" u="none" strike="noStrike" cap="none" normalizeH="0" baseline="0" dirty="0">
                          <a:ln>
                            <a:noFill/>
                          </a:ln>
                          <a:solidFill>
                            <a:schemeClr val="tx1"/>
                          </a:solidFill>
                          <a:effectLst/>
                          <a:latin typeface="Rockwell"/>
                          <a:ea typeface="宋体" charset="0"/>
                          <a:cs typeface="Rockwell"/>
                        </a:rPr>
                        <a:t>Make laws necessary and proper to carry out the these powers</a:t>
                      </a:r>
                    </a:p>
                  </a:txBody>
                  <a:tcPr marL="47625" marR="47625" marT="47537" marB="47537" horzOverflow="overflow">
                    <a:lnL>
                      <a:noFill/>
                    </a:lnL>
                    <a:lnR>
                      <a:noFill/>
                    </a:lnR>
                    <a:lnT>
                      <a:noFill/>
                    </a:lnT>
                    <a:lnB>
                      <a:noFill/>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 typeface="Symbol" charset="0"/>
                        <a:buChar char=""/>
                        <a:tabLst>
                          <a:tab pos="457200" algn="l"/>
                        </a:tabLst>
                      </a:pPr>
                      <a:r>
                        <a:rPr kumimoji="0" lang="en-US" sz="1800" b="0" i="0" u="none" strike="noStrike" cap="none" normalizeH="0" baseline="0" dirty="0">
                          <a:ln>
                            <a:noFill/>
                          </a:ln>
                          <a:solidFill>
                            <a:schemeClr val="tx1"/>
                          </a:solidFill>
                          <a:effectLst/>
                          <a:latin typeface="Rockwell"/>
                          <a:ea typeface="宋体" charset="0"/>
                          <a:cs typeface="Rockwell"/>
                        </a:rPr>
                        <a:t>Issue licenses</a:t>
                      </a:r>
                    </a:p>
                    <a:p>
                      <a:pPr marL="342900" marR="0" lvl="0" indent="-342900" algn="l" defTabSz="914400" rtl="0" eaLnBrk="1" fontAlgn="base" latinLnBrk="0" hangingPunct="1">
                        <a:lnSpc>
                          <a:spcPct val="100000"/>
                        </a:lnSpc>
                        <a:spcBef>
                          <a:spcPct val="0"/>
                        </a:spcBef>
                        <a:spcAft>
                          <a:spcPct val="0"/>
                        </a:spcAft>
                        <a:buClrTx/>
                        <a:buSzTx/>
                        <a:buFont typeface="Symbol" charset="0"/>
                        <a:buChar char=""/>
                        <a:tabLst>
                          <a:tab pos="457200" algn="l"/>
                        </a:tabLst>
                      </a:pPr>
                      <a:r>
                        <a:rPr kumimoji="0" lang="en-US" sz="1800" b="0" i="0" u="none" strike="noStrike" cap="none" normalizeH="0" baseline="0" dirty="0">
                          <a:ln>
                            <a:noFill/>
                          </a:ln>
                          <a:solidFill>
                            <a:schemeClr val="tx1"/>
                          </a:solidFill>
                          <a:effectLst/>
                          <a:latin typeface="Rockwell"/>
                          <a:ea typeface="宋体" charset="0"/>
                          <a:cs typeface="Rockwell"/>
                        </a:rPr>
                        <a:t>Regulate intrastate (within the state) businesses</a:t>
                      </a:r>
                    </a:p>
                    <a:p>
                      <a:pPr marL="342900" marR="0" lvl="0" indent="-342900" algn="l" defTabSz="914400" rtl="0" eaLnBrk="1" fontAlgn="base" latinLnBrk="0" hangingPunct="1">
                        <a:lnSpc>
                          <a:spcPct val="100000"/>
                        </a:lnSpc>
                        <a:spcBef>
                          <a:spcPct val="0"/>
                        </a:spcBef>
                        <a:spcAft>
                          <a:spcPct val="0"/>
                        </a:spcAft>
                        <a:buClrTx/>
                        <a:buSzTx/>
                        <a:buFont typeface="Symbol" charset="0"/>
                        <a:buChar char=""/>
                        <a:tabLst>
                          <a:tab pos="457200" algn="l"/>
                        </a:tabLst>
                      </a:pPr>
                      <a:r>
                        <a:rPr kumimoji="0" lang="en-US" sz="1800" b="0" i="0" u="none" strike="noStrike" cap="none" normalizeH="0" baseline="0" dirty="0">
                          <a:ln>
                            <a:noFill/>
                          </a:ln>
                          <a:solidFill>
                            <a:schemeClr val="tx1"/>
                          </a:solidFill>
                          <a:effectLst/>
                          <a:latin typeface="Rockwell"/>
                          <a:ea typeface="宋体" charset="0"/>
                          <a:cs typeface="Rockwell"/>
                        </a:rPr>
                        <a:t>Conduct elections</a:t>
                      </a:r>
                    </a:p>
                    <a:p>
                      <a:pPr marL="342900" marR="0" lvl="0" indent="-342900" algn="l" defTabSz="914400" rtl="0" eaLnBrk="1" fontAlgn="base" latinLnBrk="0" hangingPunct="1">
                        <a:lnSpc>
                          <a:spcPct val="100000"/>
                        </a:lnSpc>
                        <a:spcBef>
                          <a:spcPct val="0"/>
                        </a:spcBef>
                        <a:spcAft>
                          <a:spcPct val="0"/>
                        </a:spcAft>
                        <a:buClrTx/>
                        <a:buSzTx/>
                        <a:buFont typeface="Symbol" charset="0"/>
                        <a:buChar char=""/>
                        <a:tabLst>
                          <a:tab pos="457200" algn="l"/>
                        </a:tabLst>
                      </a:pPr>
                      <a:r>
                        <a:rPr kumimoji="0" lang="en-US" sz="1800" b="0" i="0" u="none" strike="noStrike" cap="none" normalizeH="0" baseline="0" dirty="0">
                          <a:ln>
                            <a:noFill/>
                          </a:ln>
                          <a:solidFill>
                            <a:schemeClr val="tx1"/>
                          </a:solidFill>
                          <a:effectLst/>
                          <a:latin typeface="Rockwell"/>
                          <a:ea typeface="宋体" charset="0"/>
                          <a:cs typeface="Rockwell"/>
                        </a:rPr>
                        <a:t>Establish local governments</a:t>
                      </a:r>
                    </a:p>
                    <a:p>
                      <a:pPr marL="342900" marR="0" lvl="0" indent="-342900" algn="l" defTabSz="914400" rtl="0" eaLnBrk="1" fontAlgn="base" latinLnBrk="0" hangingPunct="1">
                        <a:lnSpc>
                          <a:spcPct val="100000"/>
                        </a:lnSpc>
                        <a:spcBef>
                          <a:spcPct val="0"/>
                        </a:spcBef>
                        <a:spcAft>
                          <a:spcPct val="0"/>
                        </a:spcAft>
                        <a:buClrTx/>
                        <a:buSzTx/>
                        <a:buFont typeface="Symbol" charset="0"/>
                        <a:buChar char=""/>
                        <a:tabLst>
                          <a:tab pos="457200" algn="l"/>
                        </a:tabLst>
                      </a:pPr>
                      <a:r>
                        <a:rPr kumimoji="0" lang="en-US" sz="1800" b="0" i="0" u="none" strike="noStrike" cap="none" normalizeH="0" baseline="0" dirty="0">
                          <a:ln>
                            <a:noFill/>
                          </a:ln>
                          <a:solidFill>
                            <a:schemeClr val="tx1"/>
                          </a:solidFill>
                          <a:effectLst/>
                          <a:latin typeface="Rockwell"/>
                          <a:ea typeface="宋体" charset="0"/>
                          <a:cs typeface="Rockwell"/>
                        </a:rPr>
                        <a:t>Ratify amendments to the Constitution</a:t>
                      </a:r>
                    </a:p>
                    <a:p>
                      <a:pPr marL="342900" marR="0" lvl="0" indent="-342900" algn="l" defTabSz="914400" rtl="0" eaLnBrk="1" fontAlgn="base" latinLnBrk="0" hangingPunct="1">
                        <a:lnSpc>
                          <a:spcPct val="100000"/>
                        </a:lnSpc>
                        <a:spcBef>
                          <a:spcPct val="0"/>
                        </a:spcBef>
                        <a:spcAft>
                          <a:spcPct val="0"/>
                        </a:spcAft>
                        <a:buClrTx/>
                        <a:buSzTx/>
                        <a:buFont typeface="Symbol" charset="0"/>
                        <a:buChar char=""/>
                        <a:tabLst>
                          <a:tab pos="457200" algn="l"/>
                        </a:tabLst>
                      </a:pPr>
                      <a:r>
                        <a:rPr kumimoji="0" lang="en-US" sz="1800" b="0" i="0" u="none" strike="noStrike" cap="none" normalizeH="0" baseline="0" dirty="0">
                          <a:ln>
                            <a:noFill/>
                          </a:ln>
                          <a:solidFill>
                            <a:schemeClr val="tx1"/>
                          </a:solidFill>
                          <a:effectLst/>
                          <a:latin typeface="Rockwell"/>
                          <a:ea typeface="宋体" charset="0"/>
                          <a:cs typeface="Rockwell"/>
                        </a:rPr>
                        <a:t>Take measures for public health and safety</a:t>
                      </a:r>
                    </a:p>
                    <a:p>
                      <a:pPr marL="342900" marR="0" lvl="0" indent="-342900" algn="l" defTabSz="914400" rtl="0" eaLnBrk="1" fontAlgn="base" latinLnBrk="0" hangingPunct="1">
                        <a:lnSpc>
                          <a:spcPct val="100000"/>
                        </a:lnSpc>
                        <a:spcBef>
                          <a:spcPct val="0"/>
                        </a:spcBef>
                        <a:spcAft>
                          <a:spcPct val="0"/>
                        </a:spcAft>
                        <a:buClrTx/>
                        <a:buSzTx/>
                        <a:buFont typeface="Symbol" charset="0"/>
                        <a:buChar char=""/>
                        <a:tabLst>
                          <a:tab pos="457200" algn="l"/>
                        </a:tabLst>
                      </a:pPr>
                      <a:r>
                        <a:rPr kumimoji="0" lang="en-US" sz="1800" b="0" i="0" u="none" strike="noStrike" cap="none" normalizeH="0" baseline="0" dirty="0">
                          <a:ln>
                            <a:noFill/>
                          </a:ln>
                          <a:solidFill>
                            <a:schemeClr val="tx1"/>
                          </a:solidFill>
                          <a:effectLst/>
                          <a:latin typeface="Rockwell"/>
                          <a:ea typeface="宋体" charset="0"/>
                          <a:cs typeface="Rockwell"/>
                        </a:rPr>
                        <a:t>May exert powers the Constitution does not delegate to the national government or prohibit the states from using</a:t>
                      </a:r>
                    </a:p>
                  </a:txBody>
                  <a:tcPr marL="47625" marR="47625" marT="47537" marB="47537" horzOverflow="overflow">
                    <a:lnL>
                      <a:noFill/>
                    </a:lnL>
                    <a:lnR>
                      <a:noFill/>
                    </a:lnR>
                    <a:lnT>
                      <a:noFill/>
                    </a:lnT>
                    <a:lnB>
                      <a:noFill/>
                    </a:lnB>
                    <a:lnTlToBr>
                      <a:noFill/>
                    </a:lnTlToBr>
                    <a:lnBlToTr>
                      <a:noFill/>
                    </a:lnBlToTr>
                    <a:noFill/>
                  </a:tcPr>
                </a:tc>
              </a:tr>
            </a:tbl>
          </a:graphicData>
        </a:graphic>
      </p:graphicFrame>
      <p:sp>
        <p:nvSpPr>
          <p:cNvPr id="14344" name="TextBox 4"/>
          <p:cNvSpPr txBox="1">
            <a:spLocks noChangeArrowheads="1"/>
          </p:cNvSpPr>
          <p:nvPr/>
        </p:nvSpPr>
        <p:spPr bwMode="auto">
          <a:xfrm>
            <a:off x="838200" y="5257800"/>
            <a:ext cx="75438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2000" b="1">
                <a:latin typeface="Rockwell"/>
                <a:cs typeface="Rockwell"/>
              </a:rPr>
              <a:t>Concurrent Powers:</a:t>
            </a:r>
            <a:r>
              <a:rPr lang="en-US" sz="2000">
                <a:latin typeface="Rockwell"/>
                <a:cs typeface="Rockwell"/>
              </a:rPr>
              <a:t> Collect taxes; Build roads; Borrow money; Establish courts; Make and enforce laws; Charter banks and corporations; Spend money for the general welfare; Eminent Domain</a:t>
            </a:r>
          </a:p>
        </p:txBody>
      </p:sp>
    </p:spTree>
    <p:extLst>
      <p:ext uri="{BB962C8B-B14F-4D97-AF65-F5344CB8AC3E}">
        <p14:creationId xmlns:p14="http://schemas.microsoft.com/office/powerpoint/2010/main" val="1833435885"/>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Objective	</a:t>
            </a:r>
            <a:endParaRPr lang="en-US" dirty="0"/>
          </a:p>
        </p:txBody>
      </p:sp>
      <p:sp>
        <p:nvSpPr>
          <p:cNvPr id="3" name="Content Placeholder 2"/>
          <p:cNvSpPr>
            <a:spLocks noGrp="1"/>
          </p:cNvSpPr>
          <p:nvPr>
            <p:ph idx="1"/>
          </p:nvPr>
        </p:nvSpPr>
        <p:spPr/>
        <p:txBody>
          <a:bodyPr/>
          <a:lstStyle/>
          <a:p>
            <a:r>
              <a:rPr lang="en-US" dirty="0" smtClean="0"/>
              <a:t>Students will be able to explain how societal needs affect the constitutional allocation of power between the national and state governments</a:t>
            </a:r>
            <a:endParaRPr lang="en-US" dirty="0"/>
          </a:p>
        </p:txBody>
      </p:sp>
    </p:spTree>
    <p:extLst>
      <p:ext uri="{BB962C8B-B14F-4D97-AF65-F5344CB8AC3E}">
        <p14:creationId xmlns:p14="http://schemas.microsoft.com/office/powerpoint/2010/main" val="1032705801"/>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686800" cy="1143000"/>
          </a:xfrm>
        </p:spPr>
        <p:txBody>
          <a:bodyPr rtlCol="0">
            <a:normAutofit fontScale="90000"/>
          </a:bodyPr>
          <a:lstStyle/>
          <a:p>
            <a:pPr eaLnBrk="1" fontAlgn="auto" hangingPunct="1">
              <a:spcAft>
                <a:spcPts val="0"/>
              </a:spcAft>
              <a:defRPr/>
            </a:pPr>
            <a:r>
              <a:rPr lang="en-US" dirty="0" smtClean="0">
                <a:ea typeface="+mj-ea"/>
              </a:rPr>
              <a:t>Powers Denied to National Government</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806522963"/>
              </p:ext>
            </p:extLst>
          </p:nvPr>
        </p:nvGraphicFramePr>
        <p:xfrm>
          <a:off x="0" y="1295400"/>
          <a:ext cx="9144000" cy="4837113"/>
        </p:xfrm>
        <a:graphic>
          <a:graphicData uri="http://schemas.openxmlformats.org/drawingml/2006/table">
            <a:tbl>
              <a:tblPr/>
              <a:tblGrid>
                <a:gridCol w="4572000"/>
                <a:gridCol w="4572000"/>
              </a:tblGrid>
              <a:tr h="7175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rgbClr val="000000"/>
                          </a:solidFill>
                          <a:effectLst/>
                          <a:latin typeface="Rockwell"/>
                          <a:ea typeface="宋体" charset="0"/>
                          <a:cs typeface="Rockwell"/>
                        </a:rPr>
                        <a:t>National Government</a:t>
                      </a:r>
                      <a:endParaRPr kumimoji="0" lang="en-US" sz="2400" b="0" i="0" u="none" strike="noStrike" cap="none" normalizeH="0" baseline="0" dirty="0">
                        <a:ln>
                          <a:noFill/>
                        </a:ln>
                        <a:solidFill>
                          <a:srgbClr val="000000"/>
                        </a:solidFill>
                        <a:effectLst/>
                        <a:latin typeface="Rockwell"/>
                        <a:ea typeface="宋体" charset="0"/>
                        <a:cs typeface="Rockwell"/>
                      </a:endParaRPr>
                    </a:p>
                  </a:txBody>
                  <a:tcPr marL="47625" marR="47625" marT="47632" marB="47632" anchor="ctr" horzOverflow="overflow">
                    <a:lnL>
                      <a:noFill/>
                    </a:lnL>
                    <a:lnR>
                      <a:noFill/>
                    </a:lnR>
                    <a:lnT>
                      <a:noFill/>
                    </a:lnT>
                    <a:lnB>
                      <a:noFill/>
                    </a:lnB>
                    <a:lnTlToBr>
                      <a:noFill/>
                    </a:lnTlToBr>
                    <a:lnBlToTr>
                      <a:noFill/>
                    </a:lnBlToTr>
                    <a:solidFill>
                      <a:srgbClr val="FFFF9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rgbClr val="000000"/>
                          </a:solidFill>
                          <a:effectLst/>
                          <a:latin typeface="Rockwell"/>
                          <a:ea typeface="宋体" charset="0"/>
                          <a:cs typeface="Rockwell"/>
                        </a:rPr>
                        <a:t>State Governments</a:t>
                      </a:r>
                      <a:endParaRPr kumimoji="0" lang="en-US" sz="2400" b="0" i="0" u="none" strike="noStrike" cap="none" normalizeH="0" baseline="0" dirty="0">
                        <a:ln>
                          <a:noFill/>
                        </a:ln>
                        <a:solidFill>
                          <a:srgbClr val="000000"/>
                        </a:solidFill>
                        <a:effectLst/>
                        <a:latin typeface="Rockwell"/>
                        <a:ea typeface="宋体" charset="0"/>
                        <a:cs typeface="Rockwell"/>
                      </a:endParaRPr>
                    </a:p>
                  </a:txBody>
                  <a:tcPr marL="47625" marR="47625" marT="47632" marB="47632" anchor="ctr" horzOverflow="overflow">
                    <a:lnL>
                      <a:noFill/>
                    </a:lnL>
                    <a:lnR>
                      <a:noFill/>
                    </a:lnR>
                    <a:lnT>
                      <a:noFill/>
                    </a:lnT>
                    <a:lnB>
                      <a:noFill/>
                    </a:lnB>
                    <a:lnTlToBr>
                      <a:noFill/>
                    </a:lnTlToBr>
                    <a:lnBlToTr>
                      <a:noFill/>
                    </a:lnBlToTr>
                    <a:solidFill>
                      <a:srgbClr val="FFFF99"/>
                    </a:solidFill>
                  </a:tcPr>
                </a:tc>
              </a:tr>
              <a:tr h="4119563">
                <a:tc>
                  <a:txBody>
                    <a:bodyPr/>
                    <a:lstStyle/>
                    <a:p>
                      <a:pPr marL="342900" marR="0" lvl="0" indent="-342900" algn="l" defTabSz="914400" rtl="0" eaLnBrk="1" fontAlgn="base" latinLnBrk="0" hangingPunct="1">
                        <a:lnSpc>
                          <a:spcPct val="100000"/>
                        </a:lnSpc>
                        <a:spcBef>
                          <a:spcPct val="0"/>
                        </a:spcBef>
                        <a:spcAft>
                          <a:spcPct val="0"/>
                        </a:spcAft>
                        <a:buClrTx/>
                        <a:buSzTx/>
                        <a:buFont typeface="Symbol" charset="0"/>
                        <a:buChar char=""/>
                        <a:tabLst>
                          <a:tab pos="457200" algn="l"/>
                        </a:tabLst>
                      </a:pPr>
                      <a:r>
                        <a:rPr kumimoji="0" lang="en-US" sz="2400" b="0" i="0" u="none" strike="noStrike" cap="none" normalizeH="0" baseline="0" dirty="0">
                          <a:ln>
                            <a:noFill/>
                          </a:ln>
                          <a:solidFill>
                            <a:schemeClr val="tx1"/>
                          </a:solidFill>
                          <a:effectLst/>
                          <a:latin typeface="Rockwell"/>
                          <a:ea typeface="宋体" charset="0"/>
                          <a:cs typeface="Rockwell"/>
                        </a:rPr>
                        <a:t>May not violate the Bill of Rights</a:t>
                      </a:r>
                    </a:p>
                    <a:p>
                      <a:pPr marL="342900" marR="0" lvl="0" indent="-342900" algn="l" defTabSz="914400" rtl="0" eaLnBrk="1" fontAlgn="base" latinLnBrk="0" hangingPunct="1">
                        <a:lnSpc>
                          <a:spcPct val="100000"/>
                        </a:lnSpc>
                        <a:spcBef>
                          <a:spcPct val="0"/>
                        </a:spcBef>
                        <a:spcAft>
                          <a:spcPct val="0"/>
                        </a:spcAft>
                        <a:buClrTx/>
                        <a:buSzTx/>
                        <a:buFont typeface="Symbol" charset="0"/>
                        <a:buChar char=""/>
                        <a:tabLst>
                          <a:tab pos="457200" algn="l"/>
                        </a:tabLst>
                      </a:pPr>
                      <a:r>
                        <a:rPr kumimoji="0" lang="en-US" sz="2400" b="0" i="0" u="none" strike="noStrike" cap="none" normalizeH="0" baseline="0" dirty="0">
                          <a:ln>
                            <a:noFill/>
                          </a:ln>
                          <a:solidFill>
                            <a:schemeClr val="tx1"/>
                          </a:solidFill>
                          <a:effectLst/>
                          <a:latin typeface="Rockwell"/>
                          <a:ea typeface="宋体" charset="0"/>
                          <a:cs typeface="Rockwell"/>
                        </a:rPr>
                        <a:t>May not impose export taxes among states</a:t>
                      </a:r>
                    </a:p>
                    <a:p>
                      <a:pPr marL="342900" marR="0" lvl="0" indent="-342900" algn="l" defTabSz="914400" rtl="0" eaLnBrk="1" fontAlgn="base" latinLnBrk="0" hangingPunct="1">
                        <a:lnSpc>
                          <a:spcPct val="100000"/>
                        </a:lnSpc>
                        <a:spcBef>
                          <a:spcPct val="0"/>
                        </a:spcBef>
                        <a:spcAft>
                          <a:spcPct val="0"/>
                        </a:spcAft>
                        <a:buClrTx/>
                        <a:buSzTx/>
                        <a:buFont typeface="Symbol" charset="0"/>
                        <a:buChar char=""/>
                        <a:tabLst>
                          <a:tab pos="457200" algn="l"/>
                        </a:tabLst>
                      </a:pPr>
                      <a:r>
                        <a:rPr kumimoji="0" lang="en-US" sz="2400" b="0" i="0" u="none" strike="noStrike" cap="none" normalizeH="0" baseline="0" dirty="0">
                          <a:ln>
                            <a:noFill/>
                          </a:ln>
                          <a:solidFill>
                            <a:schemeClr val="tx1"/>
                          </a:solidFill>
                          <a:effectLst/>
                          <a:latin typeface="Rockwell"/>
                          <a:ea typeface="宋体" charset="0"/>
                          <a:cs typeface="Rockwell"/>
                        </a:rPr>
                        <a:t>May not use money from the Treasury without the passage and approval of an appropriations bill</a:t>
                      </a:r>
                    </a:p>
                    <a:p>
                      <a:pPr marL="342900" marR="0" lvl="0" indent="-342900" algn="l" defTabSz="914400" rtl="0" eaLnBrk="1" fontAlgn="base" latinLnBrk="0" hangingPunct="1">
                        <a:lnSpc>
                          <a:spcPct val="100000"/>
                        </a:lnSpc>
                        <a:spcBef>
                          <a:spcPct val="0"/>
                        </a:spcBef>
                        <a:spcAft>
                          <a:spcPct val="0"/>
                        </a:spcAft>
                        <a:buClrTx/>
                        <a:buSzTx/>
                        <a:buFont typeface="Symbol" charset="0"/>
                        <a:buChar char=""/>
                        <a:tabLst>
                          <a:tab pos="457200" algn="l"/>
                        </a:tabLst>
                      </a:pPr>
                      <a:r>
                        <a:rPr kumimoji="0" lang="en-US" sz="2400" b="0" i="0" u="none" strike="noStrike" cap="none" normalizeH="0" baseline="0" dirty="0">
                          <a:ln>
                            <a:noFill/>
                          </a:ln>
                          <a:solidFill>
                            <a:schemeClr val="tx1"/>
                          </a:solidFill>
                          <a:effectLst/>
                          <a:latin typeface="Rockwell"/>
                          <a:ea typeface="宋体" charset="0"/>
                          <a:cs typeface="Rockwell"/>
                        </a:rPr>
                        <a:t>May not change state boundaries</a:t>
                      </a:r>
                    </a:p>
                  </a:txBody>
                  <a:tcPr marL="47625" marR="47625" marT="47632" marB="47632" horzOverflow="overflow">
                    <a:lnL>
                      <a:noFill/>
                    </a:lnL>
                    <a:lnR>
                      <a:noFill/>
                    </a:lnR>
                    <a:lnT>
                      <a:noFill/>
                    </a:lnT>
                    <a:lnB>
                      <a:noFill/>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 typeface="Symbol" charset="0"/>
                        <a:buChar char=""/>
                        <a:tabLst>
                          <a:tab pos="457200" algn="l"/>
                        </a:tabLst>
                      </a:pPr>
                      <a:r>
                        <a:rPr kumimoji="0" lang="en-US" sz="2400" b="0" i="0" u="none" strike="noStrike" cap="none" normalizeH="0" baseline="0" dirty="0">
                          <a:ln>
                            <a:noFill/>
                          </a:ln>
                          <a:solidFill>
                            <a:schemeClr val="tx1"/>
                          </a:solidFill>
                          <a:effectLst/>
                          <a:latin typeface="Rockwell"/>
                          <a:ea typeface="宋体" charset="0"/>
                          <a:cs typeface="Rockwell"/>
                        </a:rPr>
                        <a:t>May not enter into treaties with other countries</a:t>
                      </a:r>
                    </a:p>
                    <a:p>
                      <a:pPr marL="342900" marR="0" lvl="0" indent="-342900" algn="l" defTabSz="914400" rtl="0" eaLnBrk="1" fontAlgn="base" latinLnBrk="0" hangingPunct="1">
                        <a:lnSpc>
                          <a:spcPct val="100000"/>
                        </a:lnSpc>
                        <a:spcBef>
                          <a:spcPct val="0"/>
                        </a:spcBef>
                        <a:spcAft>
                          <a:spcPct val="0"/>
                        </a:spcAft>
                        <a:buClrTx/>
                        <a:buSzTx/>
                        <a:buFont typeface="Symbol" charset="0"/>
                        <a:buChar char=""/>
                        <a:tabLst>
                          <a:tab pos="457200" algn="l"/>
                        </a:tabLst>
                      </a:pPr>
                      <a:r>
                        <a:rPr kumimoji="0" lang="en-US" sz="2400" b="0" i="0" u="none" strike="noStrike" cap="none" normalizeH="0" baseline="0" dirty="0">
                          <a:ln>
                            <a:noFill/>
                          </a:ln>
                          <a:solidFill>
                            <a:schemeClr val="tx1"/>
                          </a:solidFill>
                          <a:effectLst/>
                          <a:latin typeface="Rockwell"/>
                          <a:ea typeface="宋体" charset="0"/>
                          <a:cs typeface="Rockwell"/>
                        </a:rPr>
                        <a:t>May not print money</a:t>
                      </a:r>
                    </a:p>
                    <a:p>
                      <a:pPr marL="342900" marR="0" lvl="0" indent="-342900" algn="l" defTabSz="914400" rtl="0" eaLnBrk="1" fontAlgn="base" latinLnBrk="0" hangingPunct="1">
                        <a:lnSpc>
                          <a:spcPct val="100000"/>
                        </a:lnSpc>
                        <a:spcBef>
                          <a:spcPct val="0"/>
                        </a:spcBef>
                        <a:spcAft>
                          <a:spcPct val="0"/>
                        </a:spcAft>
                        <a:buClrTx/>
                        <a:buSzTx/>
                        <a:buFont typeface="Symbol" charset="0"/>
                        <a:buChar char=""/>
                        <a:tabLst>
                          <a:tab pos="457200" algn="l"/>
                        </a:tabLst>
                      </a:pPr>
                      <a:r>
                        <a:rPr kumimoji="0" lang="en-US" sz="2400" b="0" i="0" u="none" strike="noStrike" cap="none" normalizeH="0" baseline="0" dirty="0">
                          <a:ln>
                            <a:noFill/>
                          </a:ln>
                          <a:solidFill>
                            <a:schemeClr val="tx1"/>
                          </a:solidFill>
                          <a:effectLst/>
                          <a:latin typeface="Rockwell"/>
                          <a:ea typeface="宋体" charset="0"/>
                          <a:cs typeface="Rockwell"/>
                        </a:rPr>
                        <a:t>May not tax imports or exports</a:t>
                      </a:r>
                    </a:p>
                    <a:p>
                      <a:pPr marL="342900" marR="0" lvl="0" indent="-342900" algn="l" defTabSz="914400" rtl="0" eaLnBrk="1" fontAlgn="base" latinLnBrk="0" hangingPunct="1">
                        <a:lnSpc>
                          <a:spcPct val="100000"/>
                        </a:lnSpc>
                        <a:spcBef>
                          <a:spcPct val="0"/>
                        </a:spcBef>
                        <a:spcAft>
                          <a:spcPct val="0"/>
                        </a:spcAft>
                        <a:buClrTx/>
                        <a:buSzTx/>
                        <a:buFont typeface="Symbol" charset="0"/>
                        <a:buChar char=""/>
                        <a:tabLst>
                          <a:tab pos="457200" algn="l"/>
                        </a:tabLst>
                      </a:pPr>
                      <a:r>
                        <a:rPr kumimoji="0" lang="en-US" sz="2400" b="0" i="0" u="none" strike="noStrike" cap="none" normalizeH="0" baseline="0" dirty="0">
                          <a:ln>
                            <a:noFill/>
                          </a:ln>
                          <a:solidFill>
                            <a:schemeClr val="tx1"/>
                          </a:solidFill>
                          <a:effectLst/>
                          <a:latin typeface="Rockwell"/>
                          <a:ea typeface="宋体" charset="0"/>
                          <a:cs typeface="Rockwell"/>
                        </a:rPr>
                        <a:t>May not Impair obligations of contracts</a:t>
                      </a:r>
                    </a:p>
                    <a:p>
                      <a:pPr marL="342900" marR="0" lvl="0" indent="-342900" algn="l" defTabSz="914400" rtl="0" eaLnBrk="1" fontAlgn="base" latinLnBrk="0" hangingPunct="1">
                        <a:lnSpc>
                          <a:spcPct val="100000"/>
                        </a:lnSpc>
                        <a:spcBef>
                          <a:spcPct val="0"/>
                        </a:spcBef>
                        <a:spcAft>
                          <a:spcPct val="0"/>
                        </a:spcAft>
                        <a:buClrTx/>
                        <a:buSzTx/>
                        <a:buFont typeface="Symbol" charset="0"/>
                        <a:buChar char=""/>
                        <a:tabLst>
                          <a:tab pos="457200" algn="l"/>
                        </a:tabLst>
                      </a:pPr>
                      <a:r>
                        <a:rPr kumimoji="0" lang="en-US" sz="2400" b="0" i="0" u="none" strike="noStrike" cap="none" normalizeH="0" baseline="0" dirty="0">
                          <a:ln>
                            <a:noFill/>
                          </a:ln>
                          <a:solidFill>
                            <a:schemeClr val="tx1"/>
                          </a:solidFill>
                          <a:effectLst/>
                          <a:latin typeface="Rockwell"/>
                          <a:ea typeface="宋体" charset="0"/>
                          <a:cs typeface="Rockwell"/>
                        </a:rPr>
                        <a:t>May not suspend a person's rights without due process</a:t>
                      </a:r>
                    </a:p>
                    <a:p>
                      <a:pPr marL="342900" marR="0" lvl="0" indent="-342900" algn="l" defTabSz="914400" rtl="0" eaLnBrk="1" fontAlgn="base" latinLnBrk="0" hangingPunct="1">
                        <a:lnSpc>
                          <a:spcPct val="100000"/>
                        </a:lnSpc>
                        <a:spcBef>
                          <a:spcPct val="0"/>
                        </a:spcBef>
                        <a:spcAft>
                          <a:spcPct val="0"/>
                        </a:spcAft>
                        <a:buClrTx/>
                        <a:buSzTx/>
                        <a:buFont typeface="Symbol" charset="0"/>
                        <a:buChar char=""/>
                        <a:tabLst>
                          <a:tab pos="457200" algn="l"/>
                        </a:tabLst>
                      </a:pPr>
                      <a:r>
                        <a:rPr kumimoji="0" lang="en-US" sz="2400" b="0" i="0" u="none" strike="noStrike" cap="none" normalizeH="0" baseline="0" dirty="0">
                          <a:ln>
                            <a:noFill/>
                          </a:ln>
                          <a:solidFill>
                            <a:schemeClr val="tx1"/>
                          </a:solidFill>
                          <a:effectLst/>
                          <a:latin typeface="Rockwell"/>
                          <a:ea typeface="宋体" charset="0"/>
                          <a:cs typeface="Rockwell"/>
                        </a:rPr>
                        <a:t>13</a:t>
                      </a:r>
                      <a:r>
                        <a:rPr kumimoji="0" lang="en-US" sz="2400" b="0" i="0" u="none" strike="noStrike" cap="none" normalizeH="0" baseline="30000" dirty="0">
                          <a:ln>
                            <a:noFill/>
                          </a:ln>
                          <a:solidFill>
                            <a:schemeClr val="tx1"/>
                          </a:solidFill>
                          <a:effectLst/>
                          <a:latin typeface="Rockwell"/>
                          <a:ea typeface="宋体" charset="0"/>
                          <a:cs typeface="Rockwell"/>
                        </a:rPr>
                        <a:t>th</a:t>
                      </a:r>
                      <a:r>
                        <a:rPr kumimoji="0" lang="en-US" sz="2400" b="0" i="0" u="none" strike="noStrike" cap="none" normalizeH="0" baseline="0" dirty="0">
                          <a:ln>
                            <a:noFill/>
                          </a:ln>
                          <a:solidFill>
                            <a:schemeClr val="tx1"/>
                          </a:solidFill>
                          <a:effectLst/>
                          <a:latin typeface="Rockwell"/>
                          <a:ea typeface="宋体" charset="0"/>
                          <a:cs typeface="Rockwell"/>
                        </a:rPr>
                        <a:t>, 14</a:t>
                      </a:r>
                      <a:r>
                        <a:rPr kumimoji="0" lang="en-US" sz="2400" b="0" i="0" u="none" strike="noStrike" cap="none" normalizeH="0" baseline="30000" dirty="0">
                          <a:ln>
                            <a:noFill/>
                          </a:ln>
                          <a:solidFill>
                            <a:schemeClr val="tx1"/>
                          </a:solidFill>
                          <a:effectLst/>
                          <a:latin typeface="Rockwell"/>
                          <a:ea typeface="宋体" charset="0"/>
                          <a:cs typeface="Rockwell"/>
                        </a:rPr>
                        <a:t>th</a:t>
                      </a:r>
                      <a:r>
                        <a:rPr kumimoji="0" lang="en-US" sz="2400" b="0" i="0" u="none" strike="noStrike" cap="none" normalizeH="0" baseline="0" dirty="0">
                          <a:ln>
                            <a:noFill/>
                          </a:ln>
                          <a:solidFill>
                            <a:schemeClr val="tx1"/>
                          </a:solidFill>
                          <a:effectLst/>
                          <a:latin typeface="Rockwell"/>
                          <a:ea typeface="宋体" charset="0"/>
                          <a:cs typeface="Rockwell"/>
                        </a:rPr>
                        <a:t>, 15</a:t>
                      </a:r>
                      <a:r>
                        <a:rPr kumimoji="0" lang="en-US" sz="2400" b="0" i="0" u="none" strike="noStrike" cap="none" normalizeH="0" baseline="30000" dirty="0">
                          <a:ln>
                            <a:noFill/>
                          </a:ln>
                          <a:solidFill>
                            <a:schemeClr val="tx1"/>
                          </a:solidFill>
                          <a:effectLst/>
                          <a:latin typeface="Rockwell"/>
                          <a:ea typeface="宋体" charset="0"/>
                          <a:cs typeface="Rockwell"/>
                        </a:rPr>
                        <a:t>th</a:t>
                      </a:r>
                      <a:r>
                        <a:rPr kumimoji="0" lang="en-US" sz="2400" b="0" i="0" u="none" strike="noStrike" cap="none" normalizeH="0" baseline="0" dirty="0">
                          <a:ln>
                            <a:noFill/>
                          </a:ln>
                          <a:solidFill>
                            <a:schemeClr val="tx1"/>
                          </a:solidFill>
                          <a:effectLst/>
                          <a:latin typeface="Rockwell"/>
                          <a:ea typeface="宋体" charset="0"/>
                          <a:cs typeface="Rockwell"/>
                        </a:rPr>
                        <a:t> Amendment</a:t>
                      </a:r>
                    </a:p>
                  </a:txBody>
                  <a:tcPr marL="47625" marR="47625" marT="47632" marB="47632" horzOverflow="overflow">
                    <a:lnL>
                      <a:noFill/>
                    </a:lnL>
                    <a:lnR>
                      <a:noFill/>
                    </a:lnR>
                    <a:lnT>
                      <a:noFill/>
                    </a:lnT>
                    <a:lnB>
                      <a:noFill/>
                    </a:lnB>
                    <a:lnTlToBr>
                      <a:noFill/>
                    </a:lnTlToBr>
                    <a:lnBlToTr>
                      <a:noFill/>
                    </a:lnBlToTr>
                    <a:noFill/>
                  </a:tcPr>
                </a:tc>
              </a:tr>
            </a:tbl>
          </a:graphicData>
        </a:graphic>
      </p:graphicFrame>
    </p:spTree>
    <p:extLst>
      <p:ext uri="{BB962C8B-B14F-4D97-AF65-F5344CB8AC3E}">
        <p14:creationId xmlns:p14="http://schemas.microsoft.com/office/powerpoint/2010/main" val="3908334004"/>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eaLnBrk="1" hangingPunct="1"/>
            <a:r>
              <a:rPr lang="en-US">
                <a:latin typeface="Rockwell"/>
                <a:cs typeface="Rockwell"/>
              </a:rPr>
              <a:t>Local Government</a:t>
            </a:r>
          </a:p>
        </p:txBody>
      </p:sp>
      <p:sp>
        <p:nvSpPr>
          <p:cNvPr id="16387" name="Content Placeholder 2"/>
          <p:cNvSpPr>
            <a:spLocks noGrp="1"/>
          </p:cNvSpPr>
          <p:nvPr>
            <p:ph idx="1"/>
          </p:nvPr>
        </p:nvSpPr>
        <p:spPr/>
        <p:txBody>
          <a:bodyPr/>
          <a:lstStyle/>
          <a:p>
            <a:pPr eaLnBrk="1" hangingPunct="1"/>
            <a:r>
              <a:rPr lang="en-US" dirty="0">
                <a:latin typeface="Rockwell"/>
                <a:cs typeface="Rockwell"/>
              </a:rPr>
              <a:t>Created by the States, and can only do those things States give it the power to </a:t>
            </a:r>
            <a:r>
              <a:rPr lang="en-US" dirty="0" smtClean="0">
                <a:latin typeface="Rockwell"/>
                <a:cs typeface="Rockwell"/>
              </a:rPr>
              <a:t>do</a:t>
            </a:r>
            <a:endParaRPr lang="en-US" dirty="0">
              <a:latin typeface="Rockwell"/>
              <a:cs typeface="Rockwell"/>
            </a:endParaRPr>
          </a:p>
          <a:p>
            <a:pPr eaLnBrk="1" hangingPunct="1"/>
            <a:r>
              <a:rPr lang="en-US" dirty="0">
                <a:latin typeface="Rockwell"/>
                <a:cs typeface="Rockwell"/>
              </a:rPr>
              <a:t>Provide Services/activities, collect taxes, trash pickup</a:t>
            </a:r>
          </a:p>
          <a:p>
            <a:pPr eaLnBrk="1" hangingPunct="1"/>
            <a:endParaRPr lang="en-US" dirty="0">
              <a:latin typeface="Rockwell"/>
              <a:cs typeface="Rockwell"/>
            </a:endParaRPr>
          </a:p>
        </p:txBody>
      </p:sp>
      <p:pic>
        <p:nvPicPr>
          <p:cNvPr id="1638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9000" y="3725863"/>
            <a:ext cx="1905000" cy="305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5108123"/>
            <a:ext cx="2644036" cy="1801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62550" y="3777502"/>
            <a:ext cx="2076450" cy="313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27424577"/>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457200" y="0"/>
            <a:ext cx="8229600" cy="1417638"/>
          </a:xfrm>
        </p:spPr>
        <p:txBody>
          <a:bodyPr/>
          <a:lstStyle/>
          <a:p>
            <a:pPr eaLnBrk="1" hangingPunct="1"/>
            <a:r>
              <a:rPr lang="en-US" dirty="0">
                <a:latin typeface="Rockwell"/>
                <a:cs typeface="Rockwell"/>
              </a:rPr>
              <a:t>Theories of Federalism</a:t>
            </a:r>
          </a:p>
        </p:txBody>
      </p:sp>
      <p:sp>
        <p:nvSpPr>
          <p:cNvPr id="16387" name="Content Placeholder 3"/>
          <p:cNvSpPr>
            <a:spLocks noGrp="1"/>
          </p:cNvSpPr>
          <p:nvPr>
            <p:ph sz="half" idx="1"/>
          </p:nvPr>
        </p:nvSpPr>
        <p:spPr>
          <a:xfrm>
            <a:off x="0" y="1295400"/>
            <a:ext cx="4572000" cy="4525963"/>
          </a:xfrm>
        </p:spPr>
        <p:txBody>
          <a:bodyPr/>
          <a:lstStyle/>
          <a:p>
            <a:pPr eaLnBrk="1" hangingPunct="1"/>
            <a:r>
              <a:rPr lang="en-US" b="1" dirty="0">
                <a:latin typeface="Rockwell"/>
                <a:cs typeface="Rockwell"/>
              </a:rPr>
              <a:t>Dual Federalism</a:t>
            </a:r>
          </a:p>
          <a:p>
            <a:pPr lvl="1" eaLnBrk="1" hangingPunct="1"/>
            <a:r>
              <a:rPr lang="en-US" i="1" dirty="0">
                <a:latin typeface="Rockwell"/>
                <a:cs typeface="Rockwell"/>
              </a:rPr>
              <a:t>Layer Cake </a:t>
            </a:r>
            <a:r>
              <a:rPr lang="en-US" dirty="0">
                <a:latin typeface="Rockwell"/>
                <a:cs typeface="Rockwell"/>
              </a:rPr>
              <a:t>Federalism</a:t>
            </a:r>
          </a:p>
          <a:p>
            <a:pPr lvl="1" eaLnBrk="1" hangingPunct="1"/>
            <a:r>
              <a:rPr lang="en-US" dirty="0">
                <a:latin typeface="Rockwell"/>
                <a:cs typeface="Rockwell"/>
              </a:rPr>
              <a:t>States/Nat’l </a:t>
            </a:r>
            <a:r>
              <a:rPr lang="en-US" dirty="0" err="1">
                <a:latin typeface="Rockwell"/>
                <a:cs typeface="Rockwell"/>
              </a:rPr>
              <a:t>Govt</a:t>
            </a:r>
            <a:r>
              <a:rPr lang="en-US" dirty="0">
                <a:latin typeface="Rockwell"/>
                <a:cs typeface="Rockwell"/>
              </a:rPr>
              <a:t> Remain Separate in own spheres</a:t>
            </a:r>
          </a:p>
        </p:txBody>
      </p:sp>
      <p:sp>
        <p:nvSpPr>
          <p:cNvPr id="16388" name="Content Placeholder 4"/>
          <p:cNvSpPr>
            <a:spLocks noGrp="1"/>
          </p:cNvSpPr>
          <p:nvPr>
            <p:ph sz="half" idx="2"/>
          </p:nvPr>
        </p:nvSpPr>
        <p:spPr>
          <a:xfrm>
            <a:off x="4876800" y="1219200"/>
            <a:ext cx="4267200" cy="4525963"/>
          </a:xfrm>
        </p:spPr>
        <p:txBody>
          <a:bodyPr/>
          <a:lstStyle/>
          <a:p>
            <a:pPr eaLnBrk="1" hangingPunct="1"/>
            <a:r>
              <a:rPr lang="en-US" b="1" dirty="0">
                <a:latin typeface="Rockwell"/>
                <a:cs typeface="Rockwell"/>
              </a:rPr>
              <a:t>Cooperative Federalism</a:t>
            </a:r>
          </a:p>
          <a:p>
            <a:pPr lvl="1" eaLnBrk="1" hangingPunct="1"/>
            <a:r>
              <a:rPr lang="en-US" i="1" dirty="0">
                <a:latin typeface="Rockwell"/>
                <a:cs typeface="Rockwell"/>
              </a:rPr>
              <a:t>Marble Cake </a:t>
            </a:r>
            <a:r>
              <a:rPr lang="en-US" dirty="0">
                <a:latin typeface="Rockwell"/>
                <a:cs typeface="Rockwell"/>
              </a:rPr>
              <a:t>Federalism</a:t>
            </a:r>
          </a:p>
          <a:p>
            <a:pPr lvl="1" eaLnBrk="1" hangingPunct="1"/>
            <a:r>
              <a:rPr lang="en-US" dirty="0">
                <a:latin typeface="Rockwell"/>
                <a:cs typeface="Rockwell"/>
              </a:rPr>
              <a:t>States/Nat’l </a:t>
            </a:r>
            <a:r>
              <a:rPr lang="en-US" dirty="0" err="1">
                <a:latin typeface="Rockwell"/>
                <a:cs typeface="Rockwell"/>
              </a:rPr>
              <a:t>Govt</a:t>
            </a:r>
            <a:r>
              <a:rPr lang="en-US" dirty="0">
                <a:latin typeface="Rockwell"/>
                <a:cs typeface="Rockwell"/>
              </a:rPr>
              <a:t> Share powers &amp; policy responsibilities</a:t>
            </a:r>
          </a:p>
        </p:txBody>
      </p:sp>
      <p:sp>
        <p:nvSpPr>
          <p:cNvPr id="17413" name="TextBox 5"/>
          <p:cNvSpPr txBox="1">
            <a:spLocks noChangeArrowheads="1"/>
          </p:cNvSpPr>
          <p:nvPr/>
        </p:nvSpPr>
        <p:spPr bwMode="auto">
          <a:xfrm>
            <a:off x="0" y="5867400"/>
            <a:ext cx="9144000" cy="106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0"/>
                <a:cs typeface="Arial" charset="0"/>
              </a:defRPr>
            </a:lvl1pPr>
            <a:lvl2pPr>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buFont typeface="Arial" charset="0"/>
              <a:buChar char="•"/>
            </a:pPr>
            <a:r>
              <a:rPr lang="en-US" sz="2100" b="1" dirty="0">
                <a:latin typeface="Rockwell"/>
                <a:cs typeface="Rockwell"/>
              </a:rPr>
              <a:t>Devolution</a:t>
            </a:r>
            <a:r>
              <a:rPr lang="en-US" sz="2100" dirty="0">
                <a:latin typeface="Rockwell"/>
                <a:cs typeface="Rockwell"/>
              </a:rPr>
              <a:t> (</a:t>
            </a:r>
            <a:r>
              <a:rPr lang="en-US" sz="2100" b="1" dirty="0">
                <a:latin typeface="Rockwell"/>
                <a:cs typeface="Rockwell"/>
              </a:rPr>
              <a:t>New Federalism—Nixon/Reagan</a:t>
            </a:r>
            <a:r>
              <a:rPr lang="en-US" sz="2100" dirty="0">
                <a:latin typeface="Rockwell"/>
                <a:cs typeface="Rockwell"/>
              </a:rPr>
              <a:t>)</a:t>
            </a:r>
          </a:p>
          <a:p>
            <a:pPr lvl="1" eaLnBrk="1" hangingPunct="1">
              <a:buFont typeface="Arial" charset="0"/>
              <a:buChar char="•"/>
            </a:pPr>
            <a:r>
              <a:rPr lang="en-US" sz="2100" dirty="0">
                <a:latin typeface="Rockwell"/>
                <a:ea typeface="ＭＳ Ｐゴシック" charset="0"/>
                <a:cs typeface="Rockwell"/>
              </a:rPr>
              <a:t>Transfer of Responsibilities from Federal Government back to States</a:t>
            </a:r>
          </a:p>
        </p:txBody>
      </p:sp>
      <p:pic>
        <p:nvPicPr>
          <p:cNvPr id="1741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3446462"/>
            <a:ext cx="4343400" cy="2420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8083669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6387">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387">
                                            <p:txEl>
                                              <p:pRg st="2" end="2"/>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16388">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638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type="title"/>
          </p:nvPr>
        </p:nvSpPr>
        <p:spPr/>
        <p:txBody>
          <a:bodyPr/>
          <a:lstStyle/>
          <a:p>
            <a:r>
              <a:rPr lang="en-US">
                <a:latin typeface="Rockwell"/>
                <a:cs typeface="Rockwell"/>
              </a:rPr>
              <a:t>Federalism: Good and Bad</a:t>
            </a:r>
          </a:p>
        </p:txBody>
      </p:sp>
      <p:sp>
        <p:nvSpPr>
          <p:cNvPr id="28674" name="Rectangle 6"/>
          <p:cNvSpPr>
            <a:spLocks noGrp="1" noChangeArrowheads="1"/>
          </p:cNvSpPr>
          <p:nvPr>
            <p:ph sz="half" idx="1"/>
          </p:nvPr>
        </p:nvSpPr>
        <p:spPr/>
        <p:txBody>
          <a:bodyPr/>
          <a:lstStyle/>
          <a:p>
            <a:r>
              <a:rPr lang="en-US" sz="2400" dirty="0">
                <a:latin typeface="Rockwell"/>
                <a:cs typeface="Rockwell"/>
              </a:rPr>
              <a:t>Best for large nation</a:t>
            </a:r>
          </a:p>
          <a:p>
            <a:r>
              <a:rPr lang="en-US" sz="2400" dirty="0">
                <a:latin typeface="Rockwell"/>
                <a:cs typeface="Rockwell"/>
              </a:rPr>
              <a:t>Avoids concentration of power</a:t>
            </a:r>
          </a:p>
          <a:p>
            <a:r>
              <a:rPr lang="en-US" sz="2400" dirty="0">
                <a:latin typeface="Rockwell"/>
                <a:cs typeface="Rockwell"/>
              </a:rPr>
              <a:t>Preserved state sovereignty</a:t>
            </a:r>
          </a:p>
          <a:p>
            <a:r>
              <a:rPr lang="en-US" sz="2400" dirty="0">
                <a:latin typeface="Rockwell"/>
                <a:cs typeface="Rockwell"/>
              </a:rPr>
              <a:t>States are training/testing grounds</a:t>
            </a:r>
          </a:p>
          <a:p>
            <a:r>
              <a:rPr lang="en-US" sz="2400" dirty="0">
                <a:latin typeface="Rockwell"/>
                <a:cs typeface="Rockwell"/>
              </a:rPr>
              <a:t>Government close to the people</a:t>
            </a:r>
          </a:p>
        </p:txBody>
      </p:sp>
      <p:sp>
        <p:nvSpPr>
          <p:cNvPr id="28675" name="Rectangle 7"/>
          <p:cNvSpPr>
            <a:spLocks noGrp="1" noChangeArrowheads="1"/>
          </p:cNvSpPr>
          <p:nvPr>
            <p:ph sz="half" idx="2"/>
          </p:nvPr>
        </p:nvSpPr>
        <p:spPr/>
        <p:txBody>
          <a:bodyPr/>
          <a:lstStyle/>
          <a:p>
            <a:r>
              <a:rPr lang="en-US" sz="2800">
                <a:latin typeface="Rockwell"/>
                <a:cs typeface="Rockwell"/>
              </a:rPr>
              <a:t>Limits of the Constitution</a:t>
            </a:r>
          </a:p>
          <a:p>
            <a:r>
              <a:rPr lang="en-US" sz="2800">
                <a:latin typeface="Rockwell"/>
                <a:cs typeface="Rockwell"/>
              </a:rPr>
              <a:t>Too many governments</a:t>
            </a:r>
          </a:p>
          <a:p>
            <a:r>
              <a:rPr lang="en-US" sz="2800">
                <a:latin typeface="Rockwell"/>
                <a:cs typeface="Rockwell"/>
              </a:rPr>
              <a:t>Duplication of powers and functions</a:t>
            </a:r>
          </a:p>
          <a:p>
            <a:r>
              <a:rPr lang="en-US" sz="2800">
                <a:latin typeface="Rockwell"/>
                <a:cs typeface="Rockwell"/>
              </a:rPr>
              <a:t>Conflicts of authority</a:t>
            </a:r>
          </a:p>
        </p:txBody>
      </p:sp>
    </p:spTree>
    <p:extLst>
      <p:ext uri="{BB962C8B-B14F-4D97-AF65-F5344CB8AC3E}">
        <p14:creationId xmlns:p14="http://schemas.microsoft.com/office/powerpoint/2010/main" val="1412976325"/>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1026"/>
          <p:cNvSpPr>
            <a:spLocks noGrp="1" noChangeArrowheads="1"/>
          </p:cNvSpPr>
          <p:nvPr>
            <p:ph type="title"/>
          </p:nvPr>
        </p:nvSpPr>
        <p:spPr/>
        <p:txBody>
          <a:bodyPr>
            <a:normAutofit fontScale="90000"/>
          </a:bodyPr>
          <a:lstStyle/>
          <a:p>
            <a:r>
              <a:rPr lang="en-US">
                <a:latin typeface="Rockwell"/>
                <a:cs typeface="Rockwell"/>
              </a:rPr>
              <a:t>History and Development of Federalism</a:t>
            </a:r>
          </a:p>
        </p:txBody>
      </p:sp>
      <p:sp>
        <p:nvSpPr>
          <p:cNvPr id="29698" name="Rectangle 1027"/>
          <p:cNvSpPr>
            <a:spLocks noGrp="1" noChangeArrowheads="1"/>
          </p:cNvSpPr>
          <p:nvPr>
            <p:ph idx="1"/>
          </p:nvPr>
        </p:nvSpPr>
        <p:spPr/>
        <p:txBody>
          <a:bodyPr/>
          <a:lstStyle/>
          <a:p>
            <a:r>
              <a:rPr lang="en-US" dirty="0">
                <a:latin typeface="Rockwell"/>
                <a:cs typeface="Rockwell"/>
              </a:rPr>
              <a:t>Dual Federalism</a:t>
            </a:r>
          </a:p>
          <a:p>
            <a:r>
              <a:rPr lang="en-US" dirty="0">
                <a:latin typeface="Rockwell"/>
                <a:cs typeface="Rockwell"/>
              </a:rPr>
              <a:t>Cooperative Federalism</a:t>
            </a:r>
          </a:p>
          <a:p>
            <a:r>
              <a:rPr lang="en-US" dirty="0">
                <a:latin typeface="Rockwell"/>
                <a:cs typeface="Rockwell"/>
              </a:rPr>
              <a:t>Creative Federalism</a:t>
            </a:r>
          </a:p>
          <a:p>
            <a:r>
              <a:rPr lang="en-US" dirty="0">
                <a:latin typeface="Rockwell"/>
                <a:cs typeface="Rockwell"/>
              </a:rPr>
              <a:t>New Federalism/Competitive Federalism</a:t>
            </a:r>
          </a:p>
          <a:p>
            <a:r>
              <a:rPr lang="en-US" dirty="0">
                <a:latin typeface="Rockwell"/>
                <a:cs typeface="Rockwell"/>
              </a:rPr>
              <a:t>Fiscal Federalism</a:t>
            </a:r>
          </a:p>
        </p:txBody>
      </p:sp>
    </p:spTree>
    <p:extLst>
      <p:ext uri="{BB962C8B-B14F-4D97-AF65-F5344CB8AC3E}">
        <p14:creationId xmlns:p14="http://schemas.microsoft.com/office/powerpoint/2010/main" val="2156084827"/>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ChangeArrowheads="1"/>
          </p:cNvSpPr>
          <p:nvPr>
            <p:ph type="title"/>
          </p:nvPr>
        </p:nvSpPr>
        <p:spPr>
          <a:xfrm>
            <a:off x="685800" y="76200"/>
            <a:ext cx="7772400" cy="685800"/>
          </a:xfrm>
        </p:spPr>
        <p:txBody>
          <a:bodyPr>
            <a:normAutofit fontScale="90000"/>
          </a:bodyPr>
          <a:lstStyle/>
          <a:p>
            <a:r>
              <a:rPr lang="en-US">
                <a:latin typeface="Rockwell"/>
                <a:cs typeface="Rockwell"/>
              </a:rPr>
              <a:t>Dual Federalism</a:t>
            </a:r>
          </a:p>
        </p:txBody>
      </p:sp>
      <p:sp>
        <p:nvSpPr>
          <p:cNvPr id="30722" name="Rectangle 3"/>
          <p:cNvSpPr>
            <a:spLocks noGrp="1" noChangeArrowheads="1"/>
          </p:cNvSpPr>
          <p:nvPr>
            <p:ph sz="half" idx="1"/>
          </p:nvPr>
        </p:nvSpPr>
        <p:spPr>
          <a:xfrm>
            <a:off x="76200" y="838200"/>
            <a:ext cx="3886200" cy="4572000"/>
          </a:xfrm>
        </p:spPr>
        <p:txBody>
          <a:bodyPr/>
          <a:lstStyle/>
          <a:p>
            <a:r>
              <a:rPr lang="en-US" sz="2000" dirty="0">
                <a:latin typeface="Rockwell"/>
                <a:cs typeface="Rockwell"/>
              </a:rPr>
              <a:t>Form of federalism from 1789-1932</a:t>
            </a:r>
          </a:p>
          <a:p>
            <a:r>
              <a:rPr lang="en-US" sz="2000" dirty="0">
                <a:latin typeface="Rockwell"/>
                <a:cs typeface="Rockwell"/>
              </a:rPr>
              <a:t>National government and state governments retain separate powers and jurisdiction</a:t>
            </a:r>
          </a:p>
          <a:p>
            <a:r>
              <a:rPr lang="en-US" sz="2000" dirty="0">
                <a:latin typeface="Rockwell"/>
                <a:cs typeface="Rockwell"/>
              </a:rPr>
              <a:t>aka layer-cake federalism</a:t>
            </a:r>
          </a:p>
          <a:p>
            <a:r>
              <a:rPr lang="en-US" sz="2000" dirty="0">
                <a:latin typeface="Rockwell"/>
                <a:cs typeface="Rockwell"/>
              </a:rPr>
              <a:t>Sovereignty and limits of national government and state governments expressly upheld</a:t>
            </a:r>
          </a:p>
          <a:p>
            <a:r>
              <a:rPr lang="en-US" sz="2000" dirty="0">
                <a:latin typeface="Rockwell"/>
                <a:cs typeface="Rockwell"/>
              </a:rPr>
              <a:t>Sharing of powers extremely limited</a:t>
            </a:r>
          </a:p>
        </p:txBody>
      </p:sp>
      <p:pic>
        <p:nvPicPr>
          <p:cNvPr id="30723" name="Content Placeholder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038600" y="990600"/>
            <a:ext cx="4938713" cy="3200400"/>
          </a:xfrm>
        </p:spPr>
      </p:pic>
    </p:spTree>
    <p:extLst>
      <p:ext uri="{BB962C8B-B14F-4D97-AF65-F5344CB8AC3E}">
        <p14:creationId xmlns:p14="http://schemas.microsoft.com/office/powerpoint/2010/main" val="2222333061"/>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1026"/>
          <p:cNvSpPr>
            <a:spLocks noGrp="1" noChangeArrowheads="1"/>
          </p:cNvSpPr>
          <p:nvPr>
            <p:ph type="title"/>
          </p:nvPr>
        </p:nvSpPr>
        <p:spPr>
          <a:xfrm>
            <a:off x="685800" y="76200"/>
            <a:ext cx="7772400" cy="838200"/>
          </a:xfrm>
        </p:spPr>
        <p:txBody>
          <a:bodyPr/>
          <a:lstStyle/>
          <a:p>
            <a:r>
              <a:rPr lang="en-US">
                <a:latin typeface="Rockwell"/>
                <a:cs typeface="Rockwell"/>
              </a:rPr>
              <a:t>Cooperative Federalism</a:t>
            </a:r>
          </a:p>
        </p:txBody>
      </p:sp>
      <p:sp>
        <p:nvSpPr>
          <p:cNvPr id="31746" name="Rectangle 1027"/>
          <p:cNvSpPr>
            <a:spLocks noGrp="1" noChangeArrowheads="1"/>
          </p:cNvSpPr>
          <p:nvPr>
            <p:ph sz="half" idx="1"/>
          </p:nvPr>
        </p:nvSpPr>
        <p:spPr>
          <a:xfrm>
            <a:off x="152400" y="990600"/>
            <a:ext cx="4343400" cy="5562600"/>
          </a:xfrm>
        </p:spPr>
        <p:txBody>
          <a:bodyPr/>
          <a:lstStyle/>
          <a:p>
            <a:r>
              <a:rPr lang="en-US" sz="2000" dirty="0">
                <a:latin typeface="Rockwell"/>
                <a:cs typeface="Rockwell"/>
              </a:rPr>
              <a:t>Form of federalism from 1932-1960s</a:t>
            </a:r>
          </a:p>
          <a:p>
            <a:pPr lvl="1"/>
            <a:r>
              <a:rPr lang="en-US" sz="1800" dirty="0">
                <a:latin typeface="Rockwell"/>
                <a:cs typeface="Rockwell"/>
              </a:rPr>
              <a:t>aka marble-cake federalism</a:t>
            </a:r>
          </a:p>
          <a:p>
            <a:r>
              <a:rPr lang="en-US" sz="2000" dirty="0">
                <a:latin typeface="Rockwell"/>
                <a:cs typeface="Rockwell"/>
              </a:rPr>
              <a:t>National government and state governments sharing more powers and cooperating on issues</a:t>
            </a:r>
          </a:p>
          <a:p>
            <a:r>
              <a:rPr lang="en-US" sz="2000" dirty="0">
                <a:latin typeface="Rockwell"/>
                <a:cs typeface="Rockwell"/>
              </a:rPr>
              <a:t>New Deal programs and laws</a:t>
            </a:r>
          </a:p>
          <a:p>
            <a:pPr lvl="1"/>
            <a:r>
              <a:rPr lang="en-US" sz="1800" dirty="0">
                <a:latin typeface="Rockwell"/>
                <a:cs typeface="Rockwell"/>
              </a:rPr>
              <a:t>Social Security Act</a:t>
            </a:r>
          </a:p>
          <a:p>
            <a:pPr lvl="1"/>
            <a:r>
              <a:rPr lang="en-US" sz="1800" dirty="0">
                <a:latin typeface="Rockwell"/>
                <a:cs typeface="Rockwell"/>
              </a:rPr>
              <a:t>National Labor Relations Board</a:t>
            </a:r>
          </a:p>
          <a:p>
            <a:pPr lvl="1"/>
            <a:r>
              <a:rPr lang="en-US" sz="1800" dirty="0">
                <a:latin typeface="Rockwell"/>
                <a:cs typeface="Rockwell"/>
              </a:rPr>
              <a:t>Federal Deposit and Insurance Corporation (FDIC)</a:t>
            </a:r>
          </a:p>
          <a:p>
            <a:pPr lvl="1"/>
            <a:r>
              <a:rPr lang="en-US" sz="1800" dirty="0">
                <a:latin typeface="Rockwell"/>
                <a:cs typeface="Rockwell"/>
              </a:rPr>
              <a:t>Securities and Exchange Commission (SEC)</a:t>
            </a:r>
          </a:p>
        </p:txBody>
      </p:sp>
      <p:pic>
        <p:nvPicPr>
          <p:cNvPr id="31747" name="Content Placeholder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511675" y="1066800"/>
            <a:ext cx="4411663" cy="4953000"/>
          </a:xfrm>
        </p:spPr>
      </p:pic>
    </p:spTree>
    <p:extLst>
      <p:ext uri="{BB962C8B-B14F-4D97-AF65-F5344CB8AC3E}">
        <p14:creationId xmlns:p14="http://schemas.microsoft.com/office/powerpoint/2010/main" val="2545012555"/>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ChangeArrowheads="1"/>
          </p:cNvSpPr>
          <p:nvPr>
            <p:ph type="title"/>
          </p:nvPr>
        </p:nvSpPr>
        <p:spPr>
          <a:xfrm>
            <a:off x="228600" y="0"/>
            <a:ext cx="8686800" cy="685800"/>
          </a:xfrm>
        </p:spPr>
        <p:txBody>
          <a:bodyPr>
            <a:normAutofit fontScale="90000"/>
          </a:bodyPr>
          <a:lstStyle/>
          <a:p>
            <a:r>
              <a:rPr lang="en-US">
                <a:latin typeface="Rockwell"/>
                <a:cs typeface="Rockwell"/>
              </a:rPr>
              <a:t>Creative Federalism</a:t>
            </a:r>
          </a:p>
        </p:txBody>
      </p:sp>
      <p:sp>
        <p:nvSpPr>
          <p:cNvPr id="33794" name="Rectangle 3"/>
          <p:cNvSpPr>
            <a:spLocks noGrp="1" noChangeArrowheads="1"/>
          </p:cNvSpPr>
          <p:nvPr>
            <p:ph idx="1"/>
          </p:nvPr>
        </p:nvSpPr>
        <p:spPr>
          <a:xfrm>
            <a:off x="0" y="762000"/>
            <a:ext cx="9144000" cy="6096000"/>
          </a:xfrm>
        </p:spPr>
        <p:txBody>
          <a:bodyPr>
            <a:normAutofit lnSpcReduction="10000"/>
          </a:bodyPr>
          <a:lstStyle/>
          <a:p>
            <a:r>
              <a:rPr lang="en-US" sz="2800" dirty="0">
                <a:latin typeface="Rockwell"/>
                <a:cs typeface="Rockwell"/>
              </a:rPr>
              <a:t>Form of federalism of the 1960s under President Lyndon Johnson</a:t>
            </a:r>
          </a:p>
          <a:p>
            <a:r>
              <a:rPr lang="en-US" sz="2800" dirty="0">
                <a:latin typeface="Rockwell"/>
                <a:cs typeface="Rockwell"/>
              </a:rPr>
              <a:t>Enhanced form of cooperative federalism</a:t>
            </a:r>
          </a:p>
          <a:p>
            <a:r>
              <a:rPr lang="en-US" sz="2800" dirty="0">
                <a:latin typeface="Rockwell"/>
                <a:cs typeface="Rockwell"/>
              </a:rPr>
              <a:t>National government broadly expanded its power and influence in states and local governments</a:t>
            </a:r>
          </a:p>
          <a:p>
            <a:r>
              <a:rPr lang="en-US" sz="2800" dirty="0">
                <a:latin typeface="Rockwell"/>
                <a:cs typeface="Rockwell"/>
              </a:rPr>
              <a:t>Great Society programs and laws</a:t>
            </a:r>
          </a:p>
          <a:p>
            <a:pPr lvl="1"/>
            <a:r>
              <a:rPr lang="en-US" sz="2000" dirty="0">
                <a:latin typeface="Rockwell"/>
                <a:cs typeface="Rockwell"/>
              </a:rPr>
              <a:t>Civil Rights Act of 1964</a:t>
            </a:r>
          </a:p>
          <a:p>
            <a:pPr lvl="1"/>
            <a:r>
              <a:rPr lang="en-US" sz="2000" dirty="0">
                <a:latin typeface="Rockwell"/>
                <a:cs typeface="Rockwell"/>
              </a:rPr>
              <a:t>Voting Rights Act of 1965</a:t>
            </a:r>
          </a:p>
          <a:p>
            <a:pPr lvl="1"/>
            <a:r>
              <a:rPr lang="en-US" sz="2000" dirty="0">
                <a:latin typeface="Rockwell"/>
                <a:cs typeface="Rockwell"/>
              </a:rPr>
              <a:t>Medicare</a:t>
            </a:r>
          </a:p>
          <a:p>
            <a:pPr lvl="1"/>
            <a:r>
              <a:rPr lang="en-US" sz="2000" dirty="0">
                <a:latin typeface="Rockwell"/>
                <a:cs typeface="Rockwell"/>
              </a:rPr>
              <a:t>Medicaid</a:t>
            </a:r>
          </a:p>
          <a:p>
            <a:pPr lvl="1"/>
            <a:r>
              <a:rPr lang="en-US" sz="2000" dirty="0">
                <a:latin typeface="Rockwell"/>
                <a:cs typeface="Rockwell"/>
              </a:rPr>
              <a:t>Economic Opportunity Act</a:t>
            </a:r>
          </a:p>
          <a:p>
            <a:pPr lvl="1"/>
            <a:r>
              <a:rPr lang="en-US" sz="2000" dirty="0">
                <a:latin typeface="Rockwell"/>
                <a:cs typeface="Rockwell"/>
              </a:rPr>
              <a:t>Elementary and Secondary Education Act</a:t>
            </a:r>
          </a:p>
          <a:p>
            <a:pPr lvl="1"/>
            <a:r>
              <a:rPr lang="en-US" sz="2000" dirty="0">
                <a:latin typeface="Rockwell"/>
                <a:cs typeface="Rockwell"/>
              </a:rPr>
              <a:t>Housing and Urban Development Act</a:t>
            </a:r>
          </a:p>
          <a:p>
            <a:pPr lvl="1"/>
            <a:r>
              <a:rPr lang="en-US" sz="2000" dirty="0">
                <a:latin typeface="Rockwell"/>
                <a:cs typeface="Rockwell"/>
              </a:rPr>
              <a:t>Highway Safety Act</a:t>
            </a:r>
          </a:p>
          <a:p>
            <a:pPr lvl="1"/>
            <a:endParaRPr lang="en-US" sz="2400" dirty="0">
              <a:latin typeface="Rockwell"/>
              <a:cs typeface="Rockwell"/>
            </a:endParaRPr>
          </a:p>
        </p:txBody>
      </p:sp>
    </p:spTree>
    <p:extLst>
      <p:ext uri="{BB962C8B-B14F-4D97-AF65-F5344CB8AC3E}">
        <p14:creationId xmlns:p14="http://schemas.microsoft.com/office/powerpoint/2010/main" val="1902832071"/>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noChangeArrowheads="1"/>
          </p:cNvSpPr>
          <p:nvPr>
            <p:ph type="title"/>
          </p:nvPr>
        </p:nvSpPr>
        <p:spPr>
          <a:xfrm>
            <a:off x="685800" y="152400"/>
            <a:ext cx="7772400" cy="1143000"/>
          </a:xfrm>
        </p:spPr>
        <p:txBody>
          <a:bodyPr/>
          <a:lstStyle/>
          <a:p>
            <a:r>
              <a:rPr lang="en-US">
                <a:latin typeface="Rockwell"/>
                <a:cs typeface="Rockwell"/>
              </a:rPr>
              <a:t>New Federalism</a:t>
            </a:r>
          </a:p>
        </p:txBody>
      </p:sp>
      <p:sp>
        <p:nvSpPr>
          <p:cNvPr id="34818" name="Rectangle 3"/>
          <p:cNvSpPr>
            <a:spLocks noGrp="1" noChangeArrowheads="1"/>
          </p:cNvSpPr>
          <p:nvPr>
            <p:ph sz="half" idx="1"/>
          </p:nvPr>
        </p:nvSpPr>
        <p:spPr>
          <a:xfrm>
            <a:off x="76200" y="1295400"/>
            <a:ext cx="4343400" cy="5410200"/>
          </a:xfrm>
        </p:spPr>
        <p:txBody>
          <a:bodyPr/>
          <a:lstStyle/>
          <a:p>
            <a:r>
              <a:rPr lang="en-US" sz="2400" dirty="0">
                <a:latin typeface="Rockwell"/>
                <a:cs typeface="Rockwell"/>
              </a:rPr>
              <a:t>Form of federalism from 1970s to 2000s</a:t>
            </a:r>
          </a:p>
          <a:p>
            <a:pPr lvl="1"/>
            <a:r>
              <a:rPr lang="en-US" sz="2000" dirty="0">
                <a:latin typeface="Rockwell"/>
                <a:cs typeface="Rockwell"/>
              </a:rPr>
              <a:t>aka Competitive Federalism</a:t>
            </a:r>
          </a:p>
          <a:p>
            <a:pPr lvl="1"/>
            <a:r>
              <a:rPr lang="en-US" sz="2000" dirty="0">
                <a:latin typeface="Rockwell"/>
                <a:cs typeface="Rockwell"/>
              </a:rPr>
              <a:t>aka Our Federalism</a:t>
            </a:r>
          </a:p>
          <a:p>
            <a:pPr lvl="1"/>
            <a:r>
              <a:rPr lang="en-US" sz="2000" dirty="0">
                <a:latin typeface="Rockwell"/>
                <a:cs typeface="Rockwell"/>
              </a:rPr>
              <a:t>Nixon, Reagan, W. Bush policies</a:t>
            </a:r>
          </a:p>
          <a:p>
            <a:r>
              <a:rPr lang="en-US" sz="2400" dirty="0">
                <a:latin typeface="Rockwell"/>
                <a:cs typeface="Rockwell"/>
              </a:rPr>
              <a:t>Devolution</a:t>
            </a:r>
          </a:p>
          <a:p>
            <a:pPr lvl="1"/>
            <a:r>
              <a:rPr lang="en-US" sz="2000" dirty="0">
                <a:latin typeface="Rockwell"/>
                <a:cs typeface="Rockwell"/>
              </a:rPr>
              <a:t>National government reduced its influence</a:t>
            </a:r>
          </a:p>
          <a:p>
            <a:pPr lvl="1"/>
            <a:r>
              <a:rPr lang="en-US" sz="2000" dirty="0">
                <a:latin typeface="Rockwell"/>
                <a:cs typeface="Rockwell"/>
              </a:rPr>
              <a:t>States assumed more responsibility</a:t>
            </a:r>
          </a:p>
          <a:p>
            <a:pPr lvl="1"/>
            <a:r>
              <a:rPr lang="en-US" sz="2000" dirty="0">
                <a:latin typeface="Rockwell"/>
                <a:cs typeface="Rockwell"/>
              </a:rPr>
              <a:t>Block grants for welfare, health, jobs</a:t>
            </a:r>
          </a:p>
        </p:txBody>
      </p:sp>
      <p:pic>
        <p:nvPicPr>
          <p:cNvPr id="34819" name="Content Placeholder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495800" y="1371600"/>
            <a:ext cx="4500563" cy="3352800"/>
          </a:xfrm>
        </p:spPr>
      </p:pic>
    </p:spTree>
    <p:extLst>
      <p:ext uri="{BB962C8B-B14F-4D97-AF65-F5344CB8AC3E}">
        <p14:creationId xmlns:p14="http://schemas.microsoft.com/office/powerpoint/2010/main" val="3208488271"/>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ChangeArrowheads="1"/>
          </p:cNvSpPr>
          <p:nvPr>
            <p:ph type="title"/>
          </p:nvPr>
        </p:nvSpPr>
        <p:spPr>
          <a:xfrm>
            <a:off x="685800" y="3175"/>
            <a:ext cx="7772400" cy="805456"/>
          </a:xfrm>
        </p:spPr>
        <p:txBody>
          <a:bodyPr>
            <a:normAutofit/>
          </a:bodyPr>
          <a:lstStyle/>
          <a:p>
            <a:r>
              <a:rPr lang="en-US">
                <a:latin typeface="Rockwell"/>
                <a:cs typeface="Rockwell"/>
              </a:rPr>
              <a:t>Fiscal Federalism</a:t>
            </a:r>
          </a:p>
        </p:txBody>
      </p:sp>
      <p:sp>
        <p:nvSpPr>
          <p:cNvPr id="35842" name="Rectangle 3"/>
          <p:cNvSpPr>
            <a:spLocks noGrp="1" noChangeArrowheads="1"/>
          </p:cNvSpPr>
          <p:nvPr>
            <p:ph sz="half" idx="1"/>
          </p:nvPr>
        </p:nvSpPr>
        <p:spPr>
          <a:xfrm>
            <a:off x="76200" y="761999"/>
            <a:ext cx="4724400" cy="6308847"/>
          </a:xfrm>
        </p:spPr>
        <p:txBody>
          <a:bodyPr>
            <a:normAutofit/>
          </a:bodyPr>
          <a:lstStyle/>
          <a:p>
            <a:pPr>
              <a:lnSpc>
                <a:spcPct val="90000"/>
              </a:lnSpc>
            </a:pPr>
            <a:r>
              <a:rPr lang="en-US" sz="1800" dirty="0">
                <a:latin typeface="Rockwell"/>
                <a:cs typeface="Rockwell"/>
              </a:rPr>
              <a:t>Grants-In-Aid</a:t>
            </a:r>
          </a:p>
          <a:p>
            <a:pPr lvl="1">
              <a:lnSpc>
                <a:spcPct val="90000"/>
              </a:lnSpc>
            </a:pPr>
            <a:r>
              <a:rPr lang="en-US" sz="1600" dirty="0">
                <a:latin typeface="Rockwell"/>
                <a:cs typeface="Rockwell"/>
              </a:rPr>
              <a:t>Federal funds and resources provided to states and local governments</a:t>
            </a:r>
          </a:p>
          <a:p>
            <a:pPr lvl="1">
              <a:lnSpc>
                <a:spcPct val="90000"/>
              </a:lnSpc>
            </a:pPr>
            <a:r>
              <a:rPr lang="en-US" sz="1600" dirty="0">
                <a:latin typeface="Rockwell"/>
                <a:cs typeface="Rockwell"/>
              </a:rPr>
              <a:t>Categorical Grants</a:t>
            </a:r>
          </a:p>
          <a:p>
            <a:pPr lvl="2">
              <a:lnSpc>
                <a:spcPct val="90000"/>
              </a:lnSpc>
            </a:pPr>
            <a:r>
              <a:rPr lang="en-US" sz="1400" dirty="0">
                <a:latin typeface="Rockwell"/>
                <a:cs typeface="Rockwell"/>
              </a:rPr>
              <a:t>Federal funds for specific programs and projects</a:t>
            </a:r>
          </a:p>
          <a:p>
            <a:pPr lvl="2">
              <a:lnSpc>
                <a:spcPct val="90000"/>
              </a:lnSpc>
            </a:pPr>
            <a:r>
              <a:rPr lang="en-US" sz="1400" dirty="0">
                <a:latin typeface="Rockwell"/>
                <a:cs typeface="Rockwell"/>
              </a:rPr>
              <a:t>Project grant - competitive application</a:t>
            </a:r>
          </a:p>
          <a:p>
            <a:pPr lvl="3">
              <a:lnSpc>
                <a:spcPct val="90000"/>
              </a:lnSpc>
            </a:pPr>
            <a:r>
              <a:rPr lang="en-US" sz="1200" dirty="0">
                <a:latin typeface="Rockwell"/>
                <a:cs typeface="Rockwell"/>
              </a:rPr>
              <a:t>Research project</a:t>
            </a:r>
          </a:p>
          <a:p>
            <a:pPr lvl="2">
              <a:lnSpc>
                <a:spcPct val="90000"/>
              </a:lnSpc>
            </a:pPr>
            <a:r>
              <a:rPr lang="en-US" sz="1400" dirty="0">
                <a:latin typeface="Rockwell"/>
                <a:cs typeface="Rockwell"/>
              </a:rPr>
              <a:t>Formula grant - awarded on established formula</a:t>
            </a:r>
          </a:p>
          <a:p>
            <a:pPr lvl="3">
              <a:lnSpc>
                <a:spcPct val="90000"/>
              </a:lnSpc>
            </a:pPr>
            <a:r>
              <a:rPr lang="en-US" sz="1200" dirty="0">
                <a:latin typeface="Rockwell"/>
                <a:cs typeface="Rockwell"/>
              </a:rPr>
              <a:t>Medicaid</a:t>
            </a:r>
          </a:p>
          <a:p>
            <a:pPr lvl="1">
              <a:lnSpc>
                <a:spcPct val="90000"/>
              </a:lnSpc>
            </a:pPr>
            <a:r>
              <a:rPr lang="en-US" sz="1600" dirty="0">
                <a:latin typeface="Rockwell"/>
                <a:cs typeface="Rockwell"/>
              </a:rPr>
              <a:t>Block Grants</a:t>
            </a:r>
          </a:p>
          <a:p>
            <a:pPr lvl="2">
              <a:lnSpc>
                <a:spcPct val="90000"/>
              </a:lnSpc>
            </a:pPr>
            <a:r>
              <a:rPr lang="en-US" sz="1400" dirty="0">
                <a:latin typeface="Rockwell"/>
                <a:cs typeface="Rockwell"/>
              </a:rPr>
              <a:t>Federal funds for a broad category</a:t>
            </a:r>
          </a:p>
          <a:p>
            <a:pPr lvl="2">
              <a:lnSpc>
                <a:spcPct val="90000"/>
              </a:lnSpc>
            </a:pPr>
            <a:r>
              <a:rPr lang="en-US" sz="1400" dirty="0">
                <a:latin typeface="Rockwell"/>
                <a:cs typeface="Rockwell"/>
              </a:rPr>
              <a:t>States assume power to appropriate funds in category</a:t>
            </a:r>
            <a:endParaRPr lang="en-US" sz="1600" dirty="0">
              <a:latin typeface="Rockwell"/>
              <a:cs typeface="Rockwell"/>
            </a:endParaRPr>
          </a:p>
          <a:p>
            <a:pPr>
              <a:lnSpc>
                <a:spcPct val="90000"/>
              </a:lnSpc>
            </a:pPr>
            <a:r>
              <a:rPr lang="en-US" sz="1800" dirty="0">
                <a:latin typeface="Rockwell"/>
                <a:cs typeface="Rockwell"/>
              </a:rPr>
              <a:t>Revenue Sharing</a:t>
            </a:r>
          </a:p>
          <a:p>
            <a:pPr lvl="1">
              <a:lnSpc>
                <a:spcPct val="90000"/>
              </a:lnSpc>
            </a:pPr>
            <a:r>
              <a:rPr lang="en-US" sz="1600" dirty="0">
                <a:latin typeface="Rockwell"/>
                <a:cs typeface="Rockwell"/>
              </a:rPr>
              <a:t>Federal tax revenue granted to states/local governments with limited restrictions on spending</a:t>
            </a:r>
          </a:p>
          <a:p>
            <a:pPr>
              <a:lnSpc>
                <a:spcPct val="90000"/>
              </a:lnSpc>
            </a:pPr>
            <a:r>
              <a:rPr lang="en-US" sz="1800" dirty="0">
                <a:latin typeface="Rockwell"/>
                <a:cs typeface="Rockwell"/>
              </a:rPr>
              <a:t>Mandates</a:t>
            </a:r>
          </a:p>
          <a:p>
            <a:pPr lvl="1">
              <a:lnSpc>
                <a:spcPct val="90000"/>
              </a:lnSpc>
            </a:pPr>
            <a:r>
              <a:rPr lang="en-US" sz="1600" dirty="0">
                <a:latin typeface="Rockwell"/>
                <a:cs typeface="Rockwell"/>
              </a:rPr>
              <a:t>Federal requirements applied to states and local governments</a:t>
            </a:r>
          </a:p>
          <a:p>
            <a:pPr lvl="1">
              <a:lnSpc>
                <a:spcPct val="90000"/>
              </a:lnSpc>
            </a:pPr>
            <a:r>
              <a:rPr lang="en-US" sz="1600" dirty="0">
                <a:latin typeface="Rockwell"/>
                <a:cs typeface="Rockwell"/>
              </a:rPr>
              <a:t>Unfunded mandates impose federal requirements at state/local expense</a:t>
            </a:r>
          </a:p>
        </p:txBody>
      </p:sp>
      <p:pic>
        <p:nvPicPr>
          <p:cNvPr id="35843" name="Content Placeholder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926013" y="914400"/>
            <a:ext cx="4189412" cy="4572000"/>
          </a:xfrm>
        </p:spPr>
      </p:pic>
    </p:spTree>
    <p:extLst>
      <p:ext uri="{BB962C8B-B14F-4D97-AF65-F5344CB8AC3E}">
        <p14:creationId xmlns:p14="http://schemas.microsoft.com/office/powerpoint/2010/main" val="2363489595"/>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457200" y="-228600"/>
            <a:ext cx="8229600" cy="1143000"/>
          </a:xfrm>
        </p:spPr>
        <p:txBody>
          <a:bodyPr/>
          <a:lstStyle/>
          <a:p>
            <a:r>
              <a:rPr lang="en-US">
                <a:latin typeface="Rockwell"/>
                <a:cs typeface="Rockwell"/>
              </a:rPr>
              <a:t>Anti-Federalist Arguments</a:t>
            </a:r>
          </a:p>
        </p:txBody>
      </p:sp>
      <p:sp>
        <p:nvSpPr>
          <p:cNvPr id="3075" name="Content Placeholder 2"/>
          <p:cNvSpPr>
            <a:spLocks noGrp="1"/>
          </p:cNvSpPr>
          <p:nvPr>
            <p:ph idx="1"/>
          </p:nvPr>
        </p:nvSpPr>
        <p:spPr>
          <a:xfrm>
            <a:off x="228600" y="914400"/>
            <a:ext cx="8915400" cy="5636956"/>
          </a:xfrm>
        </p:spPr>
        <p:txBody>
          <a:bodyPr>
            <a:normAutofit fontScale="85000" lnSpcReduction="10000"/>
          </a:bodyPr>
          <a:lstStyle/>
          <a:p>
            <a:r>
              <a:rPr lang="en-US" sz="2000" dirty="0">
                <a:latin typeface="Rockwell"/>
                <a:cs typeface="Rockwell"/>
              </a:rPr>
              <a:t>Claimed to Constitution gave the Federal Government too much power.</a:t>
            </a:r>
          </a:p>
          <a:p>
            <a:pPr lvl="1"/>
            <a:r>
              <a:rPr lang="en-US" sz="1800" dirty="0">
                <a:latin typeface="Rockwell"/>
                <a:cs typeface="Rockwell"/>
              </a:rPr>
              <a:t>Gives power to government that states don</a:t>
            </a:r>
            <a:r>
              <a:rPr lang="ja-JP" altLang="en-US" sz="1800" dirty="0">
                <a:latin typeface="Rockwell"/>
                <a:cs typeface="Rockwell"/>
              </a:rPr>
              <a:t>’</a:t>
            </a:r>
            <a:r>
              <a:rPr lang="en-US" sz="1800" dirty="0">
                <a:latin typeface="Rockwell"/>
                <a:cs typeface="Rockwell"/>
              </a:rPr>
              <a:t>t even currently have</a:t>
            </a:r>
          </a:p>
          <a:p>
            <a:pPr lvl="1"/>
            <a:r>
              <a:rPr lang="en-US" sz="1800" dirty="0">
                <a:latin typeface="Rockwell"/>
                <a:cs typeface="Rockwell"/>
              </a:rPr>
              <a:t>Criticisms of key Clauses: </a:t>
            </a:r>
            <a:r>
              <a:rPr lang="en-US" sz="1600" dirty="0">
                <a:latin typeface="Rockwell"/>
                <a:cs typeface="Rockwell"/>
              </a:rPr>
              <a:t>Necessary and Proper Clause &amp; Supremacy Clause…Why?</a:t>
            </a:r>
          </a:p>
          <a:p>
            <a:r>
              <a:rPr lang="en-US" sz="2000" dirty="0">
                <a:latin typeface="Rockwell"/>
                <a:cs typeface="Rockwell"/>
              </a:rPr>
              <a:t>NO BILL OF RIGHTS</a:t>
            </a:r>
          </a:p>
          <a:p>
            <a:pPr lvl="1"/>
            <a:r>
              <a:rPr lang="en-US" sz="1800" dirty="0">
                <a:latin typeface="Rockwell"/>
                <a:cs typeface="Rockwell"/>
              </a:rPr>
              <a:t>Power to suspend Habeas Corpus with invasion/insurrection</a:t>
            </a:r>
          </a:p>
          <a:p>
            <a:pPr lvl="1"/>
            <a:r>
              <a:rPr lang="en-US" sz="1800" dirty="0">
                <a:latin typeface="Rockwell"/>
                <a:cs typeface="Rockwell"/>
              </a:rPr>
              <a:t>No protection of Free Speech</a:t>
            </a:r>
          </a:p>
          <a:p>
            <a:pPr lvl="1"/>
            <a:r>
              <a:rPr lang="en-US" sz="1800" dirty="0">
                <a:latin typeface="Rockwell"/>
                <a:cs typeface="Rockwell"/>
              </a:rPr>
              <a:t>Lacks protection for Basic Rights even states protect</a:t>
            </a:r>
          </a:p>
          <a:p>
            <a:r>
              <a:rPr lang="en-US" sz="2000" dirty="0">
                <a:latin typeface="Rockwell"/>
                <a:cs typeface="Rockwell"/>
              </a:rPr>
              <a:t>Congress</a:t>
            </a:r>
          </a:p>
          <a:p>
            <a:pPr lvl="1"/>
            <a:r>
              <a:rPr lang="en-US" sz="1800" dirty="0">
                <a:latin typeface="Rockwell"/>
                <a:cs typeface="Rockwell"/>
              </a:rPr>
              <a:t>Senate</a:t>
            </a:r>
          </a:p>
          <a:p>
            <a:pPr lvl="2"/>
            <a:r>
              <a:rPr lang="en-US" sz="1600" dirty="0">
                <a:latin typeface="Rockwell"/>
                <a:cs typeface="Rockwell"/>
              </a:rPr>
              <a:t>Too much power; No Term Limits</a:t>
            </a:r>
          </a:p>
          <a:p>
            <a:pPr lvl="2"/>
            <a:r>
              <a:rPr lang="en-US" sz="1600" dirty="0">
                <a:latin typeface="Rockwell"/>
                <a:cs typeface="Rockwell"/>
              </a:rPr>
              <a:t>Controls presidential appointments/treaties; executive will be a puppet of Senate</a:t>
            </a:r>
          </a:p>
          <a:p>
            <a:pPr lvl="2"/>
            <a:r>
              <a:rPr lang="en-US" sz="1600" dirty="0">
                <a:latin typeface="Rockwell"/>
                <a:cs typeface="Rockwell"/>
              </a:rPr>
              <a:t>Small States Over-represented</a:t>
            </a:r>
          </a:p>
          <a:p>
            <a:r>
              <a:rPr lang="en-US" sz="2000" dirty="0">
                <a:latin typeface="Rockwell"/>
                <a:cs typeface="Rockwell"/>
              </a:rPr>
              <a:t>Will lead to Elitist rule</a:t>
            </a:r>
          </a:p>
          <a:p>
            <a:r>
              <a:rPr lang="en-US" sz="2000" dirty="0">
                <a:latin typeface="Rockwell"/>
                <a:cs typeface="Rockwell"/>
              </a:rPr>
              <a:t>Negatives of Large Republic</a:t>
            </a:r>
          </a:p>
          <a:p>
            <a:pPr lvl="1"/>
            <a:r>
              <a:rPr lang="en-US" sz="1800" dirty="0">
                <a:latin typeface="Rockwell"/>
                <a:cs typeface="Rockwell"/>
              </a:rPr>
              <a:t>Leaders too far removed from the people</a:t>
            </a:r>
          </a:p>
          <a:p>
            <a:pPr lvl="1"/>
            <a:r>
              <a:rPr lang="en-US" sz="1800" dirty="0">
                <a:latin typeface="Rockwell"/>
                <a:cs typeface="Rockwell"/>
              </a:rPr>
              <a:t>Population growth will make large republic inefficient</a:t>
            </a:r>
          </a:p>
          <a:p>
            <a:pPr lvl="1"/>
            <a:r>
              <a:rPr lang="en-US" sz="1800" dirty="0">
                <a:latin typeface="Rockwell"/>
                <a:cs typeface="Rockwell"/>
              </a:rPr>
              <a:t>Too many different econ systems between states; each state had own </a:t>
            </a:r>
            <a:r>
              <a:rPr lang="en-US" sz="1800" dirty="0" smtClean="0">
                <a:latin typeface="Rockwell"/>
                <a:cs typeface="Rockwell"/>
              </a:rPr>
              <a:t>specialties; won</a:t>
            </a:r>
            <a:r>
              <a:rPr lang="ja-JP" altLang="en-US" sz="1800" dirty="0" smtClean="0">
                <a:latin typeface="Rockwell"/>
                <a:cs typeface="Rockwell"/>
              </a:rPr>
              <a:t>’</a:t>
            </a:r>
            <a:r>
              <a:rPr lang="en-US" sz="1800" dirty="0" smtClean="0">
                <a:latin typeface="Rockwell"/>
                <a:cs typeface="Rockwell"/>
              </a:rPr>
              <a:t>t </a:t>
            </a:r>
            <a:r>
              <a:rPr lang="en-US" sz="1800" dirty="0">
                <a:latin typeface="Rockwell"/>
                <a:cs typeface="Rockwell"/>
              </a:rPr>
              <a:t>work to combine slave/agr. South with industrial north</a:t>
            </a:r>
            <a:r>
              <a:rPr lang="en-US" sz="4000" dirty="0">
                <a:latin typeface="Rockwell"/>
                <a:cs typeface="Rockwell"/>
              </a:rPr>
              <a:t/>
            </a:r>
            <a:br>
              <a:rPr lang="en-US" sz="4000" dirty="0">
                <a:latin typeface="Rockwell"/>
                <a:cs typeface="Rockwell"/>
              </a:rPr>
            </a:br>
            <a:endParaRPr lang="en-US" sz="4000" dirty="0">
              <a:latin typeface="Rockwell"/>
              <a:cs typeface="Rockwell"/>
            </a:endParaRPr>
          </a:p>
        </p:txBody>
      </p:sp>
    </p:spTree>
    <p:extLst>
      <p:ext uri="{BB962C8B-B14F-4D97-AF65-F5344CB8AC3E}">
        <p14:creationId xmlns:p14="http://schemas.microsoft.com/office/powerpoint/2010/main" val="1605004893"/>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pPr eaLnBrk="1" hangingPunct="1"/>
            <a:r>
              <a:rPr lang="en-US">
                <a:latin typeface="Rockwell"/>
                <a:cs typeface="Rockwell"/>
              </a:rPr>
              <a:t>Fiscal Federalism</a:t>
            </a:r>
          </a:p>
        </p:txBody>
      </p:sp>
      <p:sp>
        <p:nvSpPr>
          <p:cNvPr id="23555" name="Content Placeholder 2"/>
          <p:cNvSpPr>
            <a:spLocks noGrp="1"/>
          </p:cNvSpPr>
          <p:nvPr>
            <p:ph idx="1"/>
          </p:nvPr>
        </p:nvSpPr>
        <p:spPr>
          <a:xfrm>
            <a:off x="457200" y="1417638"/>
            <a:ext cx="8229600" cy="4251325"/>
          </a:xfrm>
        </p:spPr>
        <p:txBody>
          <a:bodyPr/>
          <a:lstStyle/>
          <a:p>
            <a:pPr eaLnBrk="1" hangingPunct="1"/>
            <a:r>
              <a:rPr lang="en-US" dirty="0">
                <a:latin typeface="Rockwell"/>
                <a:cs typeface="Rockwell"/>
              </a:rPr>
              <a:t>Taxing &amp; Spending</a:t>
            </a:r>
          </a:p>
          <a:p>
            <a:pPr eaLnBrk="1" hangingPunct="1"/>
            <a:r>
              <a:rPr lang="en-US" dirty="0">
                <a:latin typeface="Rockwell"/>
                <a:cs typeface="Rockwell"/>
              </a:rPr>
              <a:t>Grants-in-Aid: </a:t>
            </a:r>
          </a:p>
          <a:p>
            <a:pPr lvl="1" eaLnBrk="1" hangingPunct="1"/>
            <a:r>
              <a:rPr lang="en-US" dirty="0">
                <a:latin typeface="Rockwell"/>
                <a:cs typeface="Rockwell"/>
              </a:rPr>
              <a:t>Fed. Funds appropriated by Congress for distr. to </a:t>
            </a:r>
            <a:r>
              <a:rPr lang="en-US" dirty="0" err="1">
                <a:latin typeface="Rockwell"/>
                <a:cs typeface="Rockwell"/>
              </a:rPr>
              <a:t>st.</a:t>
            </a:r>
            <a:r>
              <a:rPr lang="en-US" dirty="0">
                <a:latin typeface="Rockwell"/>
                <a:cs typeface="Rockwell"/>
              </a:rPr>
              <a:t>/local govt. (way to infl. State govt.)</a:t>
            </a:r>
          </a:p>
        </p:txBody>
      </p:sp>
      <p:pic>
        <p:nvPicPr>
          <p:cNvPr id="23556" name="Picture 5" descr="http://www.glogster.com/media/4/25/18/51/25185196.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33452" y="3626160"/>
            <a:ext cx="3110548" cy="3414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83395851"/>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0" y="-1"/>
            <a:ext cx="9144000" cy="1298727"/>
          </a:xfrm>
        </p:spPr>
        <p:txBody>
          <a:bodyPr>
            <a:normAutofit fontScale="90000"/>
          </a:bodyPr>
          <a:lstStyle/>
          <a:p>
            <a:pPr eaLnBrk="1" hangingPunct="1"/>
            <a:r>
              <a:rPr lang="en-US" dirty="0" smtClean="0">
                <a:latin typeface="Rockwell"/>
                <a:cs typeface="Rockwell"/>
              </a:rPr>
              <a:t>Fiscal Federalism (Grants-in-Aid)</a:t>
            </a:r>
            <a:endParaRPr lang="en-US" dirty="0">
              <a:latin typeface="Rockwell"/>
              <a:cs typeface="Rockwell"/>
            </a:endParaRPr>
          </a:p>
        </p:txBody>
      </p:sp>
      <p:sp>
        <p:nvSpPr>
          <p:cNvPr id="22531" name="Content Placeholder 2"/>
          <p:cNvSpPr>
            <a:spLocks noGrp="1"/>
          </p:cNvSpPr>
          <p:nvPr>
            <p:ph idx="1"/>
          </p:nvPr>
        </p:nvSpPr>
        <p:spPr>
          <a:xfrm>
            <a:off x="457200" y="1298727"/>
            <a:ext cx="8229600" cy="4141636"/>
          </a:xfrm>
        </p:spPr>
        <p:txBody>
          <a:bodyPr>
            <a:normAutofit fontScale="85000" lnSpcReduction="20000"/>
          </a:bodyPr>
          <a:lstStyle/>
          <a:p>
            <a:pPr eaLnBrk="1" hangingPunct="1"/>
            <a:r>
              <a:rPr lang="en-US" b="1" dirty="0">
                <a:latin typeface="Rockwell"/>
                <a:cs typeface="Rockwell"/>
              </a:rPr>
              <a:t>Categorical Grants</a:t>
            </a:r>
            <a:r>
              <a:rPr lang="en-US" dirty="0">
                <a:latin typeface="Rockwell"/>
                <a:cs typeface="Rockwell"/>
              </a:rPr>
              <a:t>: </a:t>
            </a:r>
          </a:p>
          <a:p>
            <a:pPr lvl="1" eaLnBrk="1" hangingPunct="1"/>
            <a:r>
              <a:rPr lang="en-US" dirty="0">
                <a:latin typeface="Rockwell"/>
                <a:cs typeface="Rockwell"/>
              </a:rPr>
              <a:t>Main source of federal </a:t>
            </a:r>
            <a:r>
              <a:rPr lang="en-US" b="1" dirty="0">
                <a:latin typeface="Rockwell"/>
                <a:cs typeface="Rockwell"/>
              </a:rPr>
              <a:t>aid…</a:t>
            </a:r>
          </a:p>
          <a:p>
            <a:pPr lvl="1" eaLnBrk="1" hangingPunct="1"/>
            <a:r>
              <a:rPr lang="en-US" b="1" dirty="0">
                <a:latin typeface="Rockwell"/>
                <a:cs typeface="Rockwell"/>
              </a:rPr>
              <a:t>Have a </a:t>
            </a:r>
            <a:r>
              <a:rPr lang="en-US" b="1" i="1" dirty="0">
                <a:latin typeface="Rockwell"/>
                <a:cs typeface="Rockwell"/>
              </a:rPr>
              <a:t>narrowly</a:t>
            </a:r>
            <a:r>
              <a:rPr lang="en-US" b="1" dirty="0">
                <a:latin typeface="Rockwell"/>
                <a:cs typeface="Rockwell"/>
              </a:rPr>
              <a:t> defined/ specific purpose</a:t>
            </a:r>
            <a:r>
              <a:rPr lang="en-US" dirty="0">
                <a:latin typeface="Rockwell"/>
                <a:cs typeface="Rockwell"/>
              </a:rPr>
              <a:t>…</a:t>
            </a:r>
          </a:p>
          <a:p>
            <a:pPr lvl="1" eaLnBrk="1" hangingPunct="1"/>
            <a:r>
              <a:rPr lang="en-US" dirty="0">
                <a:latin typeface="Rockwell"/>
                <a:cs typeface="Rockwell"/>
              </a:rPr>
              <a:t>Usually comes w/ conditions (matching)</a:t>
            </a:r>
          </a:p>
          <a:p>
            <a:pPr lvl="1" eaLnBrk="1" hangingPunct="1"/>
            <a:r>
              <a:rPr lang="en-US" dirty="0">
                <a:latin typeface="Rockwell"/>
                <a:cs typeface="Rockwell"/>
              </a:rPr>
              <a:t>Two Types:</a:t>
            </a:r>
          </a:p>
          <a:p>
            <a:pPr lvl="2" eaLnBrk="1" hangingPunct="1"/>
            <a:r>
              <a:rPr lang="en-US" dirty="0">
                <a:latin typeface="Rockwell"/>
                <a:cs typeface="Rockwell"/>
              </a:rPr>
              <a:t>Project Grant—specific purpose…based on merit of application</a:t>
            </a:r>
          </a:p>
          <a:p>
            <a:pPr lvl="2" eaLnBrk="1" hangingPunct="1"/>
            <a:r>
              <a:rPr lang="en-US" dirty="0">
                <a:latin typeface="Rockwell"/>
                <a:cs typeface="Rockwell"/>
              </a:rPr>
              <a:t>Formula Grant—based on formula in legislation</a:t>
            </a:r>
          </a:p>
          <a:p>
            <a:pPr lvl="1" eaLnBrk="1" hangingPunct="1"/>
            <a:r>
              <a:rPr lang="en-US" dirty="0">
                <a:latin typeface="Rockwell"/>
                <a:cs typeface="Rockwell"/>
              </a:rPr>
              <a:t>Examples?</a:t>
            </a:r>
          </a:p>
          <a:p>
            <a:pPr lvl="2" eaLnBrk="1" hangingPunct="1"/>
            <a:r>
              <a:rPr lang="en-US" dirty="0">
                <a:latin typeface="Rockwell"/>
                <a:cs typeface="Rockwell"/>
              </a:rPr>
              <a:t>Federal Highway Act Funding,</a:t>
            </a:r>
          </a:p>
          <a:p>
            <a:pPr lvl="3" eaLnBrk="1" hangingPunct="1"/>
            <a:r>
              <a:rPr lang="en-US" sz="1800" dirty="0">
                <a:latin typeface="Rockwell"/>
                <a:cs typeface="Rockwell"/>
              </a:rPr>
              <a:t>Requires Drinking Age of 21 to receive highway funding  from federal government</a:t>
            </a:r>
          </a:p>
          <a:p>
            <a:pPr lvl="2" eaLnBrk="1" hangingPunct="1"/>
            <a:r>
              <a:rPr lang="en-US" dirty="0">
                <a:latin typeface="Rockwell"/>
                <a:cs typeface="Rockwell"/>
              </a:rPr>
              <a:t>Head Start, Food Stamps, Medicaid</a:t>
            </a:r>
          </a:p>
        </p:txBody>
      </p:sp>
    </p:spTree>
    <p:extLst>
      <p:ext uri="{BB962C8B-B14F-4D97-AF65-F5344CB8AC3E}">
        <p14:creationId xmlns:p14="http://schemas.microsoft.com/office/powerpoint/2010/main" val="55954776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2531">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2531">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2531">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2531">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2531">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2531">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2531">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2531">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2531">
                                            <p:txEl>
                                              <p:pRg st="9" end="9"/>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2531">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normAutofit fontScale="90000"/>
          </a:bodyPr>
          <a:lstStyle/>
          <a:p>
            <a:r>
              <a:rPr lang="en-US" dirty="0">
                <a:latin typeface="Rockwell"/>
                <a:cs typeface="Rockwell"/>
              </a:rPr>
              <a:t>Fiscal Federalism (Grants-in-Aid)</a:t>
            </a:r>
          </a:p>
        </p:txBody>
      </p:sp>
      <p:sp>
        <p:nvSpPr>
          <p:cNvPr id="25603" name="Content Placeholder 2"/>
          <p:cNvSpPr>
            <a:spLocks noGrp="1"/>
          </p:cNvSpPr>
          <p:nvPr>
            <p:ph idx="1"/>
          </p:nvPr>
        </p:nvSpPr>
        <p:spPr>
          <a:xfrm>
            <a:off x="152400" y="1600200"/>
            <a:ext cx="8839200" cy="4525963"/>
          </a:xfrm>
        </p:spPr>
        <p:txBody>
          <a:bodyPr>
            <a:normAutofit fontScale="85000" lnSpcReduction="20000"/>
          </a:bodyPr>
          <a:lstStyle/>
          <a:p>
            <a:pPr eaLnBrk="1" hangingPunct="1"/>
            <a:r>
              <a:rPr lang="en-US" b="1">
                <a:latin typeface="Rockwell"/>
                <a:cs typeface="Rockwell"/>
              </a:rPr>
              <a:t>Block Grants</a:t>
            </a:r>
            <a:r>
              <a:rPr lang="en-US">
                <a:latin typeface="Rockwell"/>
                <a:cs typeface="Rockwell"/>
              </a:rPr>
              <a:t>:</a:t>
            </a:r>
          </a:p>
          <a:p>
            <a:pPr lvl="1" eaLnBrk="1" hangingPunct="1"/>
            <a:r>
              <a:rPr lang="en-US">
                <a:latin typeface="Rockwell"/>
                <a:cs typeface="Rockwell"/>
              </a:rPr>
              <a:t>Given to states/local govt. to support </a:t>
            </a:r>
            <a:r>
              <a:rPr lang="en-US" b="1">
                <a:latin typeface="Rockwell"/>
                <a:cs typeface="Rockwell"/>
              </a:rPr>
              <a:t>broad programs </a:t>
            </a:r>
          </a:p>
          <a:p>
            <a:pPr lvl="2" eaLnBrk="1" hangingPunct="1"/>
            <a:r>
              <a:rPr lang="en-US">
                <a:latin typeface="Rockwell"/>
                <a:cs typeface="Rockwell"/>
              </a:rPr>
              <a:t>Community Development, Law Enforcement, Social Services</a:t>
            </a:r>
          </a:p>
          <a:p>
            <a:pPr lvl="1" eaLnBrk="1" hangingPunct="1"/>
            <a:r>
              <a:rPr lang="en-US" b="1">
                <a:latin typeface="Rockwell"/>
                <a:cs typeface="Rockwell"/>
              </a:rPr>
              <a:t>Less strings attached</a:t>
            </a:r>
            <a:r>
              <a:rPr lang="en-US">
                <a:latin typeface="Rockwell"/>
                <a:cs typeface="Rockwell"/>
              </a:rPr>
              <a:t>…</a:t>
            </a:r>
          </a:p>
          <a:p>
            <a:pPr lvl="1" eaLnBrk="1" hangingPunct="1"/>
            <a:r>
              <a:rPr lang="en-US">
                <a:latin typeface="Rockwell"/>
                <a:cs typeface="Rockwell"/>
              </a:rPr>
              <a:t>Examples</a:t>
            </a:r>
          </a:p>
          <a:p>
            <a:pPr lvl="2" eaLnBrk="1" hangingPunct="1"/>
            <a:r>
              <a:rPr lang="en-US">
                <a:latin typeface="Rockwell"/>
                <a:cs typeface="Rockwell"/>
              </a:rPr>
              <a:t>Temporary Assistance to Needy Families (TANF): Welfare</a:t>
            </a:r>
          </a:p>
          <a:p>
            <a:pPr lvl="1" eaLnBrk="1" hangingPunct="1"/>
            <a:r>
              <a:rPr lang="en-US" i="1">
                <a:latin typeface="Rockwell"/>
                <a:cs typeface="Rockwell"/>
              </a:rPr>
              <a:t>How do block grants go along with devolution?</a:t>
            </a:r>
          </a:p>
          <a:p>
            <a:r>
              <a:rPr lang="en-US">
                <a:latin typeface="Rockwell"/>
                <a:cs typeface="Rockwell"/>
              </a:rPr>
              <a:t>How does the Federal Government use categorical and block grants to impact state policy?</a:t>
            </a:r>
          </a:p>
        </p:txBody>
      </p:sp>
    </p:spTree>
    <p:extLst>
      <p:ext uri="{BB962C8B-B14F-4D97-AF65-F5344CB8AC3E}">
        <p14:creationId xmlns:p14="http://schemas.microsoft.com/office/powerpoint/2010/main" val="2034456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457200" y="0"/>
            <a:ext cx="8229600" cy="1143000"/>
          </a:xfrm>
        </p:spPr>
        <p:txBody>
          <a:bodyPr/>
          <a:lstStyle/>
          <a:p>
            <a:r>
              <a:rPr lang="en-US" b="1">
                <a:latin typeface="Rockwell"/>
                <a:cs typeface="Rockwell"/>
              </a:rPr>
              <a:t>Federal Mandate</a:t>
            </a:r>
          </a:p>
        </p:txBody>
      </p:sp>
      <p:sp>
        <p:nvSpPr>
          <p:cNvPr id="3" name="Content Placeholder 2"/>
          <p:cNvSpPr>
            <a:spLocks noGrp="1"/>
          </p:cNvSpPr>
          <p:nvPr>
            <p:ph idx="1"/>
          </p:nvPr>
        </p:nvSpPr>
        <p:spPr>
          <a:xfrm>
            <a:off x="0" y="1066800"/>
            <a:ext cx="5181600" cy="4525963"/>
          </a:xfrm>
        </p:spPr>
        <p:txBody>
          <a:bodyPr>
            <a:normAutofit fontScale="85000" lnSpcReduction="10000"/>
          </a:bodyPr>
          <a:lstStyle/>
          <a:p>
            <a:r>
              <a:rPr lang="en-US" b="1" dirty="0">
                <a:latin typeface="Rockwell"/>
                <a:cs typeface="Rockwell"/>
              </a:rPr>
              <a:t>Federal Mandate</a:t>
            </a:r>
          </a:p>
          <a:p>
            <a:pPr lvl="1"/>
            <a:r>
              <a:rPr lang="en-US" dirty="0">
                <a:latin typeface="Rockwell"/>
                <a:cs typeface="Rockwell"/>
              </a:rPr>
              <a:t>Rules telling states what they must do to comply w/ federal guidelines</a:t>
            </a:r>
          </a:p>
          <a:p>
            <a:pPr lvl="1"/>
            <a:r>
              <a:rPr lang="en-US" i="1" dirty="0">
                <a:latin typeface="Rockwell"/>
                <a:cs typeface="Rockwell"/>
              </a:rPr>
              <a:t>Must comply with regardless of whether federal funding provided</a:t>
            </a:r>
          </a:p>
          <a:p>
            <a:pPr lvl="1"/>
            <a:r>
              <a:rPr lang="en-US" b="1" dirty="0">
                <a:latin typeface="Rockwell"/>
                <a:cs typeface="Rockwell"/>
              </a:rPr>
              <a:t>Amer. w/ Disabilities Act (1990)</a:t>
            </a:r>
          </a:p>
          <a:p>
            <a:pPr lvl="1"/>
            <a:r>
              <a:rPr lang="en-US" dirty="0">
                <a:latin typeface="Rockwell"/>
                <a:cs typeface="Rockwell"/>
              </a:rPr>
              <a:t>How do mandates increase the power of the federal government over states?</a:t>
            </a:r>
          </a:p>
        </p:txBody>
      </p:sp>
      <p:pic>
        <p:nvPicPr>
          <p:cNvPr id="26628" name="Picture 2" descr="http://withfriendship.com/images/g/32517/Americans-with-Disabilities-Act-of-1990-pictur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91125" y="1447800"/>
            <a:ext cx="3952875" cy="435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8134971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normAutofit fontScale="90000"/>
          </a:bodyPr>
          <a:lstStyle/>
          <a:p>
            <a:r>
              <a:rPr lang="en-US">
                <a:latin typeface="Rockwell"/>
                <a:cs typeface="Rockwell"/>
              </a:rPr>
              <a:t>60 Minutes: Medicinal Marijuana… A Conflict in Federalism</a:t>
            </a:r>
          </a:p>
        </p:txBody>
      </p:sp>
      <p:sp>
        <p:nvSpPr>
          <p:cNvPr id="22531" name="Content Placeholder 2"/>
          <p:cNvSpPr>
            <a:spLocks noGrp="1"/>
          </p:cNvSpPr>
          <p:nvPr>
            <p:ph idx="1"/>
          </p:nvPr>
        </p:nvSpPr>
        <p:spPr/>
        <p:txBody>
          <a:bodyPr>
            <a:normAutofit lnSpcReduction="10000"/>
          </a:bodyPr>
          <a:lstStyle/>
          <a:p>
            <a:r>
              <a:rPr lang="en-US" sz="2800" dirty="0" smtClean="0">
                <a:latin typeface="Rockwell"/>
                <a:cs typeface="Rockwell"/>
                <a:hlinkClick r:id="rId2"/>
              </a:rPr>
              <a:t>http</a:t>
            </a:r>
            <a:r>
              <a:rPr lang="en-US" sz="2800" dirty="0">
                <a:latin typeface="Rockwell"/>
                <a:cs typeface="Rockwell"/>
                <a:hlinkClick r:id="rId2"/>
              </a:rPr>
              <a:t>://www.youtube.com/watch?v=DA-Emy7sZzg</a:t>
            </a:r>
            <a:endParaRPr lang="en-US" sz="2800" dirty="0">
              <a:latin typeface="Rockwell"/>
              <a:cs typeface="Rockwell"/>
            </a:endParaRPr>
          </a:p>
          <a:p>
            <a:r>
              <a:rPr lang="en-US" sz="2800" dirty="0">
                <a:latin typeface="Rockwell"/>
                <a:cs typeface="Rockwell"/>
              </a:rPr>
              <a:t>Discussion Questions</a:t>
            </a:r>
          </a:p>
          <a:p>
            <a:pPr lvl="2"/>
            <a:r>
              <a:rPr lang="en-US" sz="2000" dirty="0">
                <a:latin typeface="Rockwell"/>
                <a:cs typeface="Rockwell"/>
              </a:rPr>
              <a:t>Why have states turned towards legalizing medical marijuana?</a:t>
            </a:r>
          </a:p>
          <a:p>
            <a:pPr lvl="2"/>
            <a:r>
              <a:rPr lang="en-US" sz="2000" dirty="0">
                <a:latin typeface="Rockwell"/>
                <a:cs typeface="Rockwell"/>
              </a:rPr>
              <a:t>What constitutional clauses are involved in this discussion and how?</a:t>
            </a:r>
          </a:p>
          <a:p>
            <a:pPr lvl="2"/>
            <a:r>
              <a:rPr lang="en-US" sz="2000" dirty="0">
                <a:latin typeface="Rockwell"/>
                <a:cs typeface="Rockwell"/>
              </a:rPr>
              <a:t>What federal and state laws are in conflict?  How is this a conflict in federalism?</a:t>
            </a:r>
          </a:p>
          <a:p>
            <a:pPr lvl="2"/>
            <a:r>
              <a:rPr lang="en-US" sz="2000" dirty="0">
                <a:latin typeface="Rockwell"/>
                <a:cs typeface="Rockwell"/>
              </a:rPr>
              <a:t>Why have the dispensaries in Colorado been allowed to operate despite violating federal law?  </a:t>
            </a:r>
          </a:p>
          <a:p>
            <a:pPr lvl="2"/>
            <a:r>
              <a:rPr lang="en-US" sz="2000" dirty="0">
                <a:latin typeface="Rockwell"/>
                <a:cs typeface="Rockwell"/>
              </a:rPr>
              <a:t>How has Justice Department decided to limit the operations of dispensaries?</a:t>
            </a:r>
          </a:p>
          <a:p>
            <a:endParaRPr lang="en-US" dirty="0">
              <a:latin typeface="Rockwell"/>
              <a:cs typeface="Rockwell"/>
            </a:endParaRPr>
          </a:p>
          <a:p>
            <a:endParaRPr lang="en-US" dirty="0">
              <a:latin typeface="Rockwell"/>
              <a:cs typeface="Rockwell"/>
            </a:endParaRPr>
          </a:p>
        </p:txBody>
      </p:sp>
    </p:spTree>
    <p:extLst>
      <p:ext uri="{BB962C8B-B14F-4D97-AF65-F5344CB8AC3E}">
        <p14:creationId xmlns:p14="http://schemas.microsoft.com/office/powerpoint/2010/main" val="1650695645"/>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0" y="-304800"/>
            <a:ext cx="9296400" cy="1143000"/>
          </a:xfrm>
        </p:spPr>
        <p:txBody>
          <a:bodyPr/>
          <a:lstStyle/>
          <a:p>
            <a:r>
              <a:rPr lang="en-US" sz="3600">
                <a:latin typeface="Rockwell"/>
                <a:cs typeface="Rockwell"/>
              </a:rPr>
              <a:t>Federalist Arguments</a:t>
            </a:r>
          </a:p>
        </p:txBody>
      </p:sp>
      <p:sp>
        <p:nvSpPr>
          <p:cNvPr id="4099" name="Content Placeholder 2"/>
          <p:cNvSpPr>
            <a:spLocks noGrp="1"/>
          </p:cNvSpPr>
          <p:nvPr>
            <p:ph idx="1"/>
          </p:nvPr>
        </p:nvSpPr>
        <p:spPr>
          <a:xfrm>
            <a:off x="0" y="838200"/>
            <a:ext cx="9144000" cy="4800600"/>
          </a:xfrm>
        </p:spPr>
        <p:txBody>
          <a:bodyPr>
            <a:normAutofit fontScale="85000" lnSpcReduction="10000"/>
          </a:bodyPr>
          <a:lstStyle/>
          <a:p>
            <a:r>
              <a:rPr lang="en-US" sz="2400" dirty="0" err="1">
                <a:latin typeface="Rockwell"/>
                <a:cs typeface="Rockwell"/>
              </a:rPr>
              <a:t>A.o.C</a:t>
            </a:r>
            <a:r>
              <a:rPr lang="en-US" sz="2400" dirty="0">
                <a:latin typeface="Rockwell"/>
                <a:cs typeface="Rockwell"/>
              </a:rPr>
              <a:t>. too weak/inefficient…impossible to control factions</a:t>
            </a:r>
          </a:p>
          <a:p>
            <a:r>
              <a:rPr lang="en-US" sz="2400" dirty="0">
                <a:latin typeface="Rockwell"/>
                <a:cs typeface="Rockwell"/>
              </a:rPr>
              <a:t>Control of Factions </a:t>
            </a:r>
            <a:r>
              <a:rPr lang="en-US" sz="2400" b="1" i="1" dirty="0">
                <a:latin typeface="Rockwell"/>
                <a:cs typeface="Rockwell"/>
              </a:rPr>
              <a:t>(Federalist 10)</a:t>
            </a:r>
          </a:p>
          <a:p>
            <a:pPr lvl="1"/>
            <a:r>
              <a:rPr lang="en-US" sz="2000" b="1" dirty="0">
                <a:latin typeface="Rockwell"/>
                <a:cs typeface="Rockwell"/>
              </a:rPr>
              <a:t>Republic</a:t>
            </a:r>
            <a:r>
              <a:rPr lang="en-US" sz="2000" dirty="0">
                <a:latin typeface="Rockwell"/>
                <a:cs typeface="Rockwell"/>
              </a:rPr>
              <a:t>: Efficient, people have a voice but w/ filter (govt. by the “wise”)</a:t>
            </a:r>
          </a:p>
          <a:p>
            <a:pPr lvl="1"/>
            <a:r>
              <a:rPr lang="en-US" sz="2000" dirty="0">
                <a:latin typeface="Rockwell"/>
                <a:cs typeface="Rockwell"/>
              </a:rPr>
              <a:t>Large Republics…</a:t>
            </a:r>
          </a:p>
          <a:p>
            <a:pPr lvl="2"/>
            <a:r>
              <a:rPr lang="en-US" sz="2000" dirty="0">
                <a:latin typeface="Rockwell"/>
                <a:cs typeface="Rockwell"/>
              </a:rPr>
              <a:t>Check unworthy candidates…larger number of voters</a:t>
            </a:r>
          </a:p>
          <a:p>
            <a:pPr lvl="2"/>
            <a:r>
              <a:rPr lang="en-US" sz="2000" dirty="0">
                <a:latin typeface="Rockwell"/>
                <a:cs typeface="Rockwell"/>
              </a:rPr>
              <a:t>Smaller the # in a majority…more likely to have oppression</a:t>
            </a:r>
          </a:p>
          <a:p>
            <a:pPr lvl="2"/>
            <a:r>
              <a:rPr lang="en-US" sz="2000" dirty="0">
                <a:latin typeface="Rockwell"/>
                <a:cs typeface="Rockwell"/>
              </a:rPr>
              <a:t>Factions may kindle flames in states…but not at </a:t>
            </a:r>
            <a:r>
              <a:rPr lang="en-US" sz="2000" dirty="0" err="1">
                <a:latin typeface="Rockwell"/>
                <a:cs typeface="Rockwell"/>
              </a:rPr>
              <a:t>nat’l</a:t>
            </a:r>
            <a:r>
              <a:rPr lang="en-US" sz="2000" dirty="0">
                <a:latin typeface="Rockwell"/>
                <a:cs typeface="Rockwell"/>
              </a:rPr>
              <a:t>. level</a:t>
            </a:r>
          </a:p>
          <a:p>
            <a:pPr lvl="1"/>
            <a:r>
              <a:rPr lang="en-US" sz="2000" dirty="0">
                <a:latin typeface="Rockwell"/>
                <a:cs typeface="Rockwell"/>
              </a:rPr>
              <a:t>Federalism is best</a:t>
            </a:r>
          </a:p>
          <a:p>
            <a:r>
              <a:rPr lang="en-US" sz="2400" dirty="0">
                <a:latin typeface="Rockwell"/>
                <a:cs typeface="Rockwell"/>
              </a:rPr>
              <a:t>Limited Government </a:t>
            </a:r>
            <a:r>
              <a:rPr lang="en-US" sz="2400" b="1" i="1" dirty="0">
                <a:latin typeface="Rockwell"/>
                <a:cs typeface="Rockwell"/>
              </a:rPr>
              <a:t>(Federalist 51)</a:t>
            </a:r>
          </a:p>
          <a:p>
            <a:pPr lvl="1"/>
            <a:r>
              <a:rPr lang="en-US" sz="2000" dirty="0">
                <a:latin typeface="Rockwell"/>
                <a:cs typeface="Rockwell"/>
              </a:rPr>
              <a:t>Separation of Power &amp; Checks and Balances (helps insure individual rights)</a:t>
            </a:r>
          </a:p>
          <a:p>
            <a:pPr lvl="1"/>
            <a:r>
              <a:rPr lang="en-US" sz="2000" dirty="0">
                <a:latin typeface="Rockwell"/>
                <a:cs typeface="Rockwell"/>
              </a:rPr>
              <a:t>Protection of Minority Rights from Majority</a:t>
            </a:r>
          </a:p>
          <a:p>
            <a:pPr lvl="2"/>
            <a:r>
              <a:rPr lang="en-US" sz="1600" dirty="0">
                <a:latin typeface="Rockwell"/>
                <a:cs typeface="Rockwell"/>
              </a:rPr>
              <a:t>Presidential veto; Supreme Court checks 2 branches; </a:t>
            </a:r>
          </a:p>
          <a:p>
            <a:pPr lvl="1"/>
            <a:r>
              <a:rPr lang="en-US" sz="2000" dirty="0">
                <a:latin typeface="Rockwell"/>
                <a:cs typeface="Rockwell"/>
              </a:rPr>
              <a:t>Legislature protected from itself (bicameral)</a:t>
            </a:r>
          </a:p>
          <a:p>
            <a:r>
              <a:rPr lang="en-US" sz="2400" dirty="0">
                <a:latin typeface="Rockwell"/>
                <a:cs typeface="Rockwell"/>
              </a:rPr>
              <a:t>Judges insulated (not elected/life terms)</a:t>
            </a:r>
          </a:p>
          <a:p>
            <a:r>
              <a:rPr lang="en-US" sz="2400" dirty="0">
                <a:latin typeface="Rockwell"/>
                <a:cs typeface="Rockwell"/>
              </a:rPr>
              <a:t>Power to control economy, standard currency and common foreign policy</a:t>
            </a:r>
          </a:p>
        </p:txBody>
      </p:sp>
    </p:spTree>
    <p:extLst>
      <p:ext uri="{BB962C8B-B14F-4D97-AF65-F5344CB8AC3E}">
        <p14:creationId xmlns:p14="http://schemas.microsoft.com/office/powerpoint/2010/main" val="285741123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099">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099">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099">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099">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099">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099">
                                            <p:txEl>
                                              <p:pRg st="7" end="7"/>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4099">
                                            <p:txEl>
                                              <p:pRg st="9" end="9"/>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099">
                                            <p:txEl>
                                              <p:pRg st="10" end="1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099">
                                            <p:txEl>
                                              <p:pRg st="11" end="11"/>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099">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US">
                <a:latin typeface="Rockwell"/>
                <a:cs typeface="Rockwell"/>
              </a:rPr>
              <a:t>Bill of Rights</a:t>
            </a:r>
          </a:p>
        </p:txBody>
      </p:sp>
      <p:sp>
        <p:nvSpPr>
          <p:cNvPr id="5123" name="Content Placeholder 2"/>
          <p:cNvSpPr>
            <a:spLocks noGrp="1"/>
          </p:cNvSpPr>
          <p:nvPr>
            <p:ph idx="1"/>
          </p:nvPr>
        </p:nvSpPr>
        <p:spPr>
          <a:xfrm>
            <a:off x="381000" y="1371600"/>
            <a:ext cx="8229600" cy="4525963"/>
          </a:xfrm>
        </p:spPr>
        <p:txBody>
          <a:bodyPr>
            <a:normAutofit fontScale="85000" lnSpcReduction="10000"/>
          </a:bodyPr>
          <a:lstStyle/>
          <a:p>
            <a:r>
              <a:rPr lang="en-US" dirty="0">
                <a:latin typeface="Rockwell"/>
                <a:cs typeface="Rockwell"/>
              </a:rPr>
              <a:t>1</a:t>
            </a:r>
            <a:r>
              <a:rPr lang="en-US" baseline="30000" dirty="0">
                <a:latin typeface="Rockwell"/>
                <a:cs typeface="Rockwell"/>
              </a:rPr>
              <a:t>st</a:t>
            </a:r>
            <a:r>
              <a:rPr lang="en-US" dirty="0">
                <a:latin typeface="Rockwell"/>
                <a:cs typeface="Rockwell"/>
              </a:rPr>
              <a:t> 10 Amendments added to the Constitution</a:t>
            </a:r>
          </a:p>
          <a:p>
            <a:r>
              <a:rPr lang="en-US" b="1" dirty="0">
                <a:latin typeface="Rockwell"/>
                <a:cs typeface="Rockwell"/>
              </a:rPr>
              <a:t>Bill of Rights</a:t>
            </a:r>
          </a:p>
          <a:p>
            <a:pPr lvl="1"/>
            <a:r>
              <a:rPr lang="en-US" b="1" dirty="0">
                <a:latin typeface="Rockwell"/>
                <a:cs typeface="Rockwell"/>
              </a:rPr>
              <a:t>Added to the Constitution to get key states of New York and Virginia to ratify the Constitution</a:t>
            </a:r>
          </a:p>
          <a:p>
            <a:pPr lvl="1"/>
            <a:r>
              <a:rPr lang="en-US" dirty="0">
                <a:latin typeface="Rockwell"/>
                <a:cs typeface="Rockwell"/>
              </a:rPr>
              <a:t>Protects political rights</a:t>
            </a:r>
          </a:p>
          <a:p>
            <a:pPr lvl="2"/>
            <a:r>
              <a:rPr lang="en-US" dirty="0">
                <a:latin typeface="Rockwell"/>
                <a:cs typeface="Rockwell"/>
              </a:rPr>
              <a:t>1</a:t>
            </a:r>
            <a:r>
              <a:rPr lang="en-US" baseline="30000" dirty="0">
                <a:latin typeface="Rockwell"/>
                <a:cs typeface="Rockwell"/>
              </a:rPr>
              <a:t>st</a:t>
            </a:r>
            <a:r>
              <a:rPr lang="en-US" dirty="0">
                <a:latin typeface="Rockwell"/>
                <a:cs typeface="Rockwell"/>
              </a:rPr>
              <a:t> Amendment: Free speech, press, petition, assemble, religion</a:t>
            </a:r>
          </a:p>
          <a:p>
            <a:pPr lvl="1"/>
            <a:r>
              <a:rPr lang="en-US" dirty="0">
                <a:latin typeface="Rockwell"/>
                <a:cs typeface="Rockwell"/>
              </a:rPr>
              <a:t>Protects the rights of the accused</a:t>
            </a:r>
          </a:p>
          <a:p>
            <a:pPr lvl="2"/>
            <a:r>
              <a:rPr lang="en-US" dirty="0">
                <a:latin typeface="Rockwell"/>
                <a:cs typeface="Rockwell"/>
              </a:rPr>
              <a:t>Protection from illegal search and seizure</a:t>
            </a:r>
          </a:p>
          <a:p>
            <a:pPr lvl="2"/>
            <a:r>
              <a:rPr lang="en-US" dirty="0">
                <a:latin typeface="Rockwell"/>
                <a:cs typeface="Rockwell"/>
              </a:rPr>
              <a:t>Right to a trial by jury, right to an attorney, right to be free from self-incrimination</a:t>
            </a:r>
          </a:p>
          <a:p>
            <a:endParaRPr lang="en-US" dirty="0">
              <a:latin typeface="Rockwell"/>
              <a:cs typeface="Rockwell"/>
            </a:endParaRPr>
          </a:p>
        </p:txBody>
      </p:sp>
    </p:spTree>
    <p:extLst>
      <p:ext uri="{BB962C8B-B14F-4D97-AF65-F5344CB8AC3E}">
        <p14:creationId xmlns:p14="http://schemas.microsoft.com/office/powerpoint/2010/main" val="2511856038"/>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49" y="193183"/>
            <a:ext cx="7886700" cy="1132380"/>
          </a:xfrm>
          <a:noFill/>
        </p:spPr>
        <p:txBody>
          <a:bodyPr>
            <a:normAutofit fontScale="90000"/>
          </a:bodyPr>
          <a:lstStyle/>
          <a:p>
            <a:pPr algn="ctr"/>
            <a:r>
              <a:rPr lang="en-US" dirty="0" smtClean="0"/>
              <a:t>Bill of Rights –civil liberties to the people   </a:t>
            </a:r>
            <a:endParaRPr lang="en-US" dirty="0"/>
          </a:p>
        </p:txBody>
      </p:sp>
      <p:sp>
        <p:nvSpPr>
          <p:cNvPr id="6" name="Content Placeholder 5"/>
          <p:cNvSpPr>
            <a:spLocks noGrp="1"/>
          </p:cNvSpPr>
          <p:nvPr>
            <p:ph idx="1"/>
          </p:nvPr>
        </p:nvSpPr>
        <p:spPr/>
        <p:txBody>
          <a:bodyPr/>
          <a:lstStyle/>
          <a:p>
            <a:r>
              <a:rPr lang="en-US" dirty="0" smtClean="0"/>
              <a:t>Read and analyze each amendment</a:t>
            </a:r>
            <a:r>
              <a:rPr lang="mr-IN" dirty="0" smtClean="0"/>
              <a:t>…</a:t>
            </a:r>
            <a:r>
              <a:rPr lang="en-US" dirty="0" smtClean="0"/>
              <a:t>what does each guarantee?</a:t>
            </a:r>
          </a:p>
        </p:txBody>
      </p:sp>
    </p:spTree>
    <p:extLst>
      <p:ext uri="{BB962C8B-B14F-4D97-AF65-F5344CB8AC3E}">
        <p14:creationId xmlns:p14="http://schemas.microsoft.com/office/powerpoint/2010/main" val="3830583975"/>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ea typeface="+mj-ea"/>
              </a:rPr>
              <a:t>Amendment Process: </a:t>
            </a:r>
            <a:br>
              <a:rPr lang="en-US" dirty="0" smtClean="0">
                <a:ea typeface="+mj-ea"/>
              </a:rPr>
            </a:br>
            <a:r>
              <a:rPr lang="en-US" dirty="0" smtClean="0">
                <a:ea typeface="+mj-ea"/>
              </a:rPr>
              <a:t>Example of Federalism?</a:t>
            </a:r>
          </a:p>
        </p:txBody>
      </p:sp>
      <p:sp>
        <p:nvSpPr>
          <p:cNvPr id="3" name="Content Placeholder 2"/>
          <p:cNvSpPr>
            <a:spLocks noGrp="1"/>
          </p:cNvSpPr>
          <p:nvPr>
            <p:ph idx="1"/>
          </p:nvPr>
        </p:nvSpPr>
        <p:spPr>
          <a:xfrm>
            <a:off x="457200" y="1600200"/>
            <a:ext cx="8229600" cy="4953000"/>
          </a:xfrm>
        </p:spPr>
        <p:txBody>
          <a:bodyPr>
            <a:normAutofit fontScale="92500"/>
          </a:bodyPr>
          <a:lstStyle/>
          <a:p>
            <a:pPr eaLnBrk="1" hangingPunct="1">
              <a:lnSpc>
                <a:spcPct val="80000"/>
              </a:lnSpc>
            </a:pPr>
            <a:r>
              <a:rPr lang="ja-JP" altLang="en-US" sz="3000" dirty="0">
                <a:latin typeface="Rockwell"/>
                <a:cs typeface="Rockwell"/>
              </a:rPr>
              <a:t>“</a:t>
            </a:r>
            <a:r>
              <a:rPr lang="en-US" sz="3000" dirty="0">
                <a:latin typeface="Rockwell"/>
                <a:cs typeface="Rockwell"/>
              </a:rPr>
              <a:t>Flexible, Living, Breathing Document</a:t>
            </a:r>
            <a:r>
              <a:rPr lang="ja-JP" altLang="en-US" sz="3000" dirty="0">
                <a:latin typeface="Rockwell"/>
                <a:cs typeface="Rockwell"/>
              </a:rPr>
              <a:t>”</a:t>
            </a:r>
            <a:endParaRPr lang="en-US" sz="3000" dirty="0">
              <a:latin typeface="Rockwell"/>
              <a:cs typeface="Rockwell"/>
            </a:endParaRPr>
          </a:p>
          <a:p>
            <a:pPr eaLnBrk="1" hangingPunct="1">
              <a:lnSpc>
                <a:spcPct val="80000"/>
              </a:lnSpc>
            </a:pPr>
            <a:r>
              <a:rPr lang="en-US" sz="3000" b="1" dirty="0">
                <a:latin typeface="Rockwell"/>
                <a:cs typeface="Rockwell"/>
              </a:rPr>
              <a:t>Formal Amendment</a:t>
            </a:r>
            <a:r>
              <a:rPr lang="en-US" sz="3000" dirty="0">
                <a:latin typeface="Rockwell"/>
                <a:cs typeface="Rockwell"/>
              </a:rPr>
              <a:t>: Actually changing wording of document (27 Amendments)</a:t>
            </a:r>
          </a:p>
          <a:p>
            <a:pPr lvl="1" eaLnBrk="1" hangingPunct="1">
              <a:lnSpc>
                <a:spcPct val="80000"/>
              </a:lnSpc>
            </a:pPr>
            <a:r>
              <a:rPr lang="en-US" sz="2600" b="1" dirty="0">
                <a:latin typeface="Rockwell"/>
                <a:cs typeface="Rockwell"/>
              </a:rPr>
              <a:t>Proposal</a:t>
            </a:r>
            <a:r>
              <a:rPr lang="en-US" sz="2600" dirty="0">
                <a:latin typeface="Rockwell"/>
                <a:cs typeface="Rockwell"/>
              </a:rPr>
              <a:t>:  National Level</a:t>
            </a:r>
          </a:p>
          <a:p>
            <a:pPr lvl="2" eaLnBrk="1" hangingPunct="1">
              <a:lnSpc>
                <a:spcPct val="80000"/>
              </a:lnSpc>
              <a:buFont typeface="Arial" charset="0"/>
              <a:buChar char="–"/>
            </a:pPr>
            <a:r>
              <a:rPr lang="en-US" sz="2200" dirty="0">
                <a:latin typeface="Rockwell"/>
                <a:cs typeface="Rockwell"/>
              </a:rPr>
              <a:t>2/3 of each House of Congress</a:t>
            </a:r>
          </a:p>
          <a:p>
            <a:pPr lvl="2" eaLnBrk="1" hangingPunct="1">
              <a:lnSpc>
                <a:spcPct val="80000"/>
              </a:lnSpc>
              <a:buFont typeface="Arial" charset="0"/>
              <a:buChar char="–"/>
            </a:pPr>
            <a:r>
              <a:rPr lang="en-US" sz="2200" dirty="0">
                <a:latin typeface="Rockwell"/>
                <a:cs typeface="Rockwell"/>
              </a:rPr>
              <a:t>National Convention  @ Request of 2/3 of States</a:t>
            </a:r>
          </a:p>
          <a:p>
            <a:pPr lvl="1" eaLnBrk="1" hangingPunct="1">
              <a:lnSpc>
                <a:spcPct val="80000"/>
              </a:lnSpc>
            </a:pPr>
            <a:r>
              <a:rPr lang="en-US" sz="2600" b="1" dirty="0">
                <a:latin typeface="Rockwell"/>
                <a:cs typeface="Rockwell"/>
              </a:rPr>
              <a:t>Ratification</a:t>
            </a:r>
            <a:r>
              <a:rPr lang="en-US" sz="2600" dirty="0">
                <a:latin typeface="Rockwell"/>
                <a:cs typeface="Rockwell"/>
              </a:rPr>
              <a:t>: State Level</a:t>
            </a:r>
          </a:p>
          <a:p>
            <a:pPr lvl="2" eaLnBrk="1" hangingPunct="1">
              <a:lnSpc>
                <a:spcPct val="80000"/>
              </a:lnSpc>
              <a:buFont typeface="Arial" charset="0"/>
              <a:buChar char="–"/>
            </a:pPr>
            <a:r>
              <a:rPr lang="en-US" sz="2200" dirty="0">
                <a:latin typeface="Rockwell"/>
                <a:cs typeface="Rockwell"/>
              </a:rPr>
              <a:t>Approve by ¾ State Legislatures; </a:t>
            </a:r>
          </a:p>
          <a:p>
            <a:pPr lvl="2" eaLnBrk="1" hangingPunct="1">
              <a:lnSpc>
                <a:spcPct val="80000"/>
              </a:lnSpc>
              <a:buFont typeface="Arial" charset="0"/>
              <a:buChar char="–"/>
            </a:pPr>
            <a:r>
              <a:rPr lang="en-US" sz="2200" dirty="0">
                <a:latin typeface="Rockwell"/>
                <a:cs typeface="Rockwell"/>
              </a:rPr>
              <a:t>Approve by State Convention of ¾ States</a:t>
            </a:r>
          </a:p>
          <a:p>
            <a:pPr eaLnBrk="1" hangingPunct="1">
              <a:lnSpc>
                <a:spcPct val="80000"/>
              </a:lnSpc>
            </a:pPr>
            <a:r>
              <a:rPr lang="en-US" sz="3000" dirty="0">
                <a:latin typeface="Rockwell"/>
                <a:cs typeface="Rockwell"/>
              </a:rPr>
              <a:t>How else can Constitution be changed?</a:t>
            </a:r>
          </a:p>
          <a:p>
            <a:pPr lvl="1" eaLnBrk="1" hangingPunct="1">
              <a:lnSpc>
                <a:spcPct val="80000"/>
              </a:lnSpc>
            </a:pPr>
            <a:r>
              <a:rPr lang="en-US" sz="2600" b="1" dirty="0">
                <a:latin typeface="Rockwell"/>
                <a:cs typeface="Rockwell"/>
              </a:rPr>
              <a:t>Informal Amendments</a:t>
            </a:r>
          </a:p>
          <a:p>
            <a:pPr lvl="2" eaLnBrk="1" hangingPunct="1">
              <a:lnSpc>
                <a:spcPct val="80000"/>
              </a:lnSpc>
              <a:buFont typeface="Arial" charset="0"/>
              <a:buChar char="–"/>
            </a:pPr>
            <a:r>
              <a:rPr lang="en-US" sz="2200" dirty="0">
                <a:latin typeface="Rockwell"/>
                <a:cs typeface="Rockwell"/>
              </a:rPr>
              <a:t>Tradition/Custom, Legislative/Presidential Action, Precedent, Supreme Court Decisions</a:t>
            </a:r>
          </a:p>
        </p:txBody>
      </p:sp>
    </p:spTree>
    <p:extLst>
      <p:ext uri="{BB962C8B-B14F-4D97-AF65-F5344CB8AC3E}">
        <p14:creationId xmlns:p14="http://schemas.microsoft.com/office/powerpoint/2010/main" val="181265119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ctrTitle"/>
          </p:nvPr>
        </p:nvSpPr>
        <p:spPr/>
        <p:txBody>
          <a:bodyPr/>
          <a:lstStyle/>
          <a:p>
            <a:pPr eaLnBrk="1" hangingPunct="1"/>
            <a:r>
              <a:rPr lang="en-US" sz="8000" b="1" dirty="0">
                <a:latin typeface="Rockwell"/>
                <a:cs typeface="Rockwell"/>
                <a:hlinkClick r:id="rId2"/>
              </a:rPr>
              <a:t>Federalism</a:t>
            </a:r>
            <a:endParaRPr lang="en-US" sz="8000" b="1" dirty="0">
              <a:latin typeface="Rockwell"/>
              <a:cs typeface="Rockwell"/>
            </a:endParaRPr>
          </a:p>
        </p:txBody>
      </p:sp>
      <p:sp>
        <p:nvSpPr>
          <p:cNvPr id="7171" name="Subtitle 2"/>
          <p:cNvSpPr>
            <a:spLocks noGrp="1"/>
          </p:cNvSpPr>
          <p:nvPr>
            <p:ph type="subTitle" idx="1"/>
          </p:nvPr>
        </p:nvSpPr>
        <p:spPr/>
        <p:txBody>
          <a:bodyPr/>
          <a:lstStyle/>
          <a:p>
            <a:pPr eaLnBrk="1" hangingPunct="1"/>
            <a:r>
              <a:rPr lang="en-US" sz="4400" b="1">
                <a:solidFill>
                  <a:schemeClr val="tx1"/>
                </a:solidFill>
                <a:latin typeface="Rockwell"/>
                <a:cs typeface="Rockwell"/>
              </a:rPr>
              <a:t>A Piece of Cake</a:t>
            </a:r>
          </a:p>
        </p:txBody>
      </p:sp>
    </p:spTree>
    <p:extLst>
      <p:ext uri="{BB962C8B-B14F-4D97-AF65-F5344CB8AC3E}">
        <p14:creationId xmlns:p14="http://schemas.microsoft.com/office/powerpoint/2010/main" val="426349362"/>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ChangeArrowheads="1"/>
          </p:cNvSpPr>
          <p:nvPr>
            <p:ph type="title"/>
          </p:nvPr>
        </p:nvSpPr>
        <p:spPr>
          <a:xfrm>
            <a:off x="685800" y="76200"/>
            <a:ext cx="7772400" cy="1143000"/>
          </a:xfrm>
        </p:spPr>
        <p:txBody>
          <a:bodyPr/>
          <a:lstStyle/>
          <a:p>
            <a:r>
              <a:rPr lang="en-US">
                <a:latin typeface="Rockwell"/>
                <a:cs typeface="Rockwell"/>
              </a:rPr>
              <a:t>What is Federalism?</a:t>
            </a:r>
          </a:p>
        </p:txBody>
      </p:sp>
      <p:sp>
        <p:nvSpPr>
          <p:cNvPr id="17410" name="Rectangle 3"/>
          <p:cNvSpPr>
            <a:spLocks noGrp="1" noChangeArrowheads="1"/>
          </p:cNvSpPr>
          <p:nvPr>
            <p:ph sz="half" idx="1"/>
          </p:nvPr>
        </p:nvSpPr>
        <p:spPr>
          <a:xfrm>
            <a:off x="152400" y="1066800"/>
            <a:ext cx="8763000" cy="1676400"/>
          </a:xfrm>
        </p:spPr>
        <p:txBody>
          <a:bodyPr>
            <a:normAutofit lnSpcReduction="10000"/>
          </a:bodyPr>
          <a:lstStyle/>
          <a:p>
            <a:r>
              <a:rPr lang="en-US" sz="2000" dirty="0">
                <a:latin typeface="Rockwell"/>
                <a:cs typeface="Rockwell"/>
              </a:rPr>
              <a:t>The Constitution established a federal republic</a:t>
            </a:r>
          </a:p>
          <a:p>
            <a:r>
              <a:rPr lang="en-US" sz="2000" b="1" dirty="0">
                <a:latin typeface="Rockwell"/>
                <a:cs typeface="Rockwell"/>
              </a:rPr>
              <a:t>Division of powers between the national government and the states</a:t>
            </a:r>
            <a:endParaRPr lang="en-US" sz="2000" dirty="0">
              <a:latin typeface="Rockwell"/>
              <a:cs typeface="Rockwell"/>
            </a:endParaRPr>
          </a:p>
          <a:p>
            <a:r>
              <a:rPr lang="en-US" sz="2000" dirty="0">
                <a:latin typeface="Rockwell"/>
                <a:cs typeface="Rockwell"/>
              </a:rPr>
              <a:t>Supreme authority rests with the national government, but some powers are reserved to the </a:t>
            </a:r>
            <a:r>
              <a:rPr lang="en-US" sz="2000" dirty="0" smtClean="0">
                <a:latin typeface="Rockwell"/>
                <a:cs typeface="Rockwell"/>
              </a:rPr>
              <a:t>states (10</a:t>
            </a:r>
            <a:r>
              <a:rPr lang="en-US" sz="2000" baseline="30000" dirty="0" smtClean="0">
                <a:latin typeface="Rockwell"/>
                <a:cs typeface="Rockwell"/>
              </a:rPr>
              <a:t>TH</a:t>
            </a:r>
            <a:r>
              <a:rPr lang="en-US" sz="2000" dirty="0" smtClean="0">
                <a:latin typeface="Rockwell"/>
                <a:cs typeface="Rockwell"/>
              </a:rPr>
              <a:t> AMENDMENT)</a:t>
            </a:r>
            <a:endParaRPr lang="en-US" sz="2000" dirty="0">
              <a:latin typeface="Rockwell"/>
              <a:cs typeface="Rockwell"/>
            </a:endParaRPr>
          </a:p>
        </p:txBody>
      </p:sp>
      <p:pic>
        <p:nvPicPr>
          <p:cNvPr id="17411" name="Content Placeholder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1295400" y="2743200"/>
            <a:ext cx="6629400" cy="4114800"/>
          </a:xfrm>
        </p:spPr>
      </p:pic>
    </p:spTree>
    <p:extLst>
      <p:ext uri="{BB962C8B-B14F-4D97-AF65-F5344CB8AC3E}">
        <p14:creationId xmlns:p14="http://schemas.microsoft.com/office/powerpoint/2010/main" val="532755188"/>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Default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dvantage">
      <a:majorFont>
        <a:latin typeface="Rockwell"/>
        <a:ea typeface=""/>
        <a:cs typeface=""/>
        <a:font script="Jpan" typeface="ＭＳ ゴシック"/>
        <a:font script="Hans" typeface="宋体"/>
        <a:font script="Hant" typeface="新細明體"/>
      </a:majorFont>
      <a:minorFont>
        <a:latin typeface="Rockwell"/>
        <a:ea typeface=""/>
        <a:cs typeface=""/>
        <a:font script="Jpan" typeface="ＭＳ ゴシック"/>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Default Theme.thmx</Template>
  <TotalTime>676</TotalTime>
  <Words>2619</Words>
  <Application>Microsoft Macintosh PowerPoint</Application>
  <PresentationFormat>On-screen Show (4:3)</PresentationFormat>
  <Paragraphs>314</Paragraphs>
  <Slides>34</Slides>
  <Notes>9</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Default Theme</vt:lpstr>
      <vt:lpstr>The Bill of Rights and the Foundation of Federalism</vt:lpstr>
      <vt:lpstr>Learning Objective </vt:lpstr>
      <vt:lpstr>Anti-Federalist Arguments</vt:lpstr>
      <vt:lpstr>Federalist Arguments</vt:lpstr>
      <vt:lpstr>Bill of Rights</vt:lpstr>
      <vt:lpstr>Bill of Rights –civil liberties to the people   </vt:lpstr>
      <vt:lpstr>Amendment Process:  Example of Federalism?</vt:lpstr>
      <vt:lpstr>Federalism</vt:lpstr>
      <vt:lpstr>What is Federalism?</vt:lpstr>
      <vt:lpstr>Article IV: Federalism</vt:lpstr>
      <vt:lpstr>Key Federalism Clauses</vt:lpstr>
      <vt:lpstr>Supremacy/Necessary &amp; Proper Clause (Elastic Clause): McCulloch v. Maryland</vt:lpstr>
      <vt:lpstr>Commerce Clause</vt:lpstr>
      <vt:lpstr>Impact of the Elastic and Commerce Clauses</vt:lpstr>
      <vt:lpstr>Know the Types of Powers</vt:lpstr>
      <vt:lpstr>Why Federalism?</vt:lpstr>
      <vt:lpstr>PowerPoint Presentation</vt:lpstr>
      <vt:lpstr>States: Reserved Powers</vt:lpstr>
      <vt:lpstr>Exclusive v. Concurrent Powers</vt:lpstr>
      <vt:lpstr>Powers Denied to National Government</vt:lpstr>
      <vt:lpstr>Local Government</vt:lpstr>
      <vt:lpstr>Theories of Federalism</vt:lpstr>
      <vt:lpstr>Federalism: Good and Bad</vt:lpstr>
      <vt:lpstr>History and Development of Federalism</vt:lpstr>
      <vt:lpstr>Dual Federalism</vt:lpstr>
      <vt:lpstr>Cooperative Federalism</vt:lpstr>
      <vt:lpstr>Creative Federalism</vt:lpstr>
      <vt:lpstr>New Federalism</vt:lpstr>
      <vt:lpstr>Fiscal Federalism</vt:lpstr>
      <vt:lpstr>Fiscal Federalism</vt:lpstr>
      <vt:lpstr>Fiscal Federalism (Grants-in-Aid)</vt:lpstr>
      <vt:lpstr>Fiscal Federalism (Grants-in-Aid)</vt:lpstr>
      <vt:lpstr>Federal Mandate</vt:lpstr>
      <vt:lpstr>60 Minutes: Medicinal Marijuana… A Conflict in Federalism</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Bill of Rights and the Foundation of Federalism</dc:title>
  <dc:creator>Craig Winchell</dc:creator>
  <cp:lastModifiedBy>Craig Winchell</cp:lastModifiedBy>
  <cp:revision>12</cp:revision>
  <dcterms:created xsi:type="dcterms:W3CDTF">2018-09-05T03:00:40Z</dcterms:created>
  <dcterms:modified xsi:type="dcterms:W3CDTF">2018-09-10T14:04:11Z</dcterms:modified>
</cp:coreProperties>
</file>