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4"/>
  </p:notesMasterIdLst>
  <p:sldIdLst>
    <p:sldId id="260" r:id="rId2"/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90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5AC95-9C1A-41DC-BF1F-D09E875356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20884" indent="-277263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09053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52674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96295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39916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83538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27159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770780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CF958C5-0A87-9245-84D4-EE784C37CA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20884" indent="-277263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09053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52674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96295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39916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83538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27159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770780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5928C4A-7C37-7F44-A53A-E63073BEE76B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20884" indent="-277263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09053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52674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96295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39916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83538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27159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770780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37F1A5C-5C92-E646-A662-49C49535469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20884" indent="-277263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09053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52674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96295" indent="-221811" defTabSz="914969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39916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83538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27159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770780" indent="-221811" defTabSz="9149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B593F5-1949-0543-9A18-CCFB8546678A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FE4E-C81F-8647-AF3C-CB52E9DA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3AF-D65E-514A-B893-C7BE0D451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cs typeface="Rockwell"/>
              </a:rPr>
              <a:t>Using your text responses from Albert </a:t>
            </a:r>
            <a:r>
              <a:rPr lang="en-US" dirty="0" err="1" smtClean="0">
                <a:cs typeface="Rockwell"/>
              </a:rPr>
              <a:t>Beveridge’s</a:t>
            </a:r>
            <a:r>
              <a:rPr lang="en-US" dirty="0" smtClean="0">
                <a:cs typeface="Rockwell"/>
              </a:rPr>
              <a:t> “March of the Flag,” evaluate the arguments he presents regarding US foreign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0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90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Cuban Revolt: America to the Rescue?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417"/>
            <a:ext cx="9143999" cy="5337583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Cuba vs. Spain: </a:t>
            </a:r>
            <a:r>
              <a:rPr lang="en-US" sz="2000" dirty="0" smtClean="0"/>
              <a:t>Cubans revolt against Spanish rule. Spain responds harshly, sends the military. Cubans placed in concentration camps. </a:t>
            </a:r>
          </a:p>
          <a:p>
            <a:r>
              <a:rPr lang="en-US" sz="2500" b="1" dirty="0" smtClean="0"/>
              <a:t>America Backs Cuba: </a:t>
            </a:r>
          </a:p>
          <a:p>
            <a:pPr lvl="1"/>
            <a:r>
              <a:rPr lang="en-US" sz="1800" b="1" u="sng" dirty="0" smtClean="0"/>
              <a:t>Sentimental</a:t>
            </a:r>
            <a:r>
              <a:rPr lang="en-US" sz="2300" b="1" u="sng" dirty="0"/>
              <a:t>-</a:t>
            </a:r>
            <a:r>
              <a:rPr lang="en-US" sz="1800" dirty="0" smtClean="0"/>
              <a:t>Cuba is the underdog. </a:t>
            </a:r>
            <a:endParaRPr lang="en-US" sz="1800" dirty="0"/>
          </a:p>
          <a:p>
            <a:pPr lvl="1"/>
            <a:r>
              <a:rPr lang="en-US" sz="1600" b="1" u="sng" dirty="0" smtClean="0"/>
              <a:t>Economic</a:t>
            </a:r>
            <a:r>
              <a:rPr lang="en-US" sz="2100" b="1" u="sng" dirty="0" smtClean="0"/>
              <a:t>-</a:t>
            </a:r>
            <a:r>
              <a:rPr lang="en-US" sz="2100" dirty="0" smtClean="0"/>
              <a:t> </a:t>
            </a:r>
            <a:r>
              <a:rPr lang="en-US" sz="1600" dirty="0" smtClean="0"/>
              <a:t>American business trade over $100 mil/year. </a:t>
            </a:r>
          </a:p>
          <a:p>
            <a:pPr lvl="1"/>
            <a:r>
              <a:rPr lang="en-US" sz="1600" b="1" u="sng" dirty="0" smtClean="0"/>
              <a:t>Political</a:t>
            </a:r>
            <a:r>
              <a:rPr lang="en-US" sz="2100" b="1" u="sng" dirty="0"/>
              <a:t>-</a:t>
            </a:r>
            <a:r>
              <a:rPr lang="en-US" sz="2100" b="1" dirty="0" smtClean="0"/>
              <a:t> </a:t>
            </a:r>
            <a:r>
              <a:rPr lang="en-US" sz="1600" dirty="0" smtClean="0"/>
              <a:t>Spain is a dying empire in America’s sphere of influence. Whoever controls Cuba controls Western trade and a potential Panama Canal.</a:t>
            </a:r>
          </a:p>
          <a:p>
            <a:r>
              <a:rPr lang="en-US" sz="2500" b="1" dirty="0" smtClean="0"/>
              <a:t>Yellow Journalism: </a:t>
            </a:r>
            <a:r>
              <a:rPr lang="en-US" sz="2000" dirty="0" smtClean="0"/>
              <a:t>Hearst vs. Pulitzer. 2 main newspapers in NYC. Each report on the atrocities in Cuba. Sensationalized news equals more readers.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4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Why does the US get involved?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1625" y="1368425"/>
            <a:ext cx="8540750" cy="44989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Rockwell"/>
                <a:cs typeface="Rockwell"/>
              </a:rPr>
              <a:t>The USS Maine Explosion</a:t>
            </a:r>
          </a:p>
        </p:txBody>
      </p:sp>
      <p:pic>
        <p:nvPicPr>
          <p:cNvPr id="36867" name="Picture 2" descr="http://smartregion.org/wp-content/uploads/2009/10/USS-M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457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http://www.evesmag.com/hearstjou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2313"/>
            <a:ext cx="46482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5181600" y="4419600"/>
            <a:ext cx="3819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Rockwell"/>
                <a:cs typeface="Rockwell"/>
              </a:rPr>
              <a:t>Yellow Journalists make a big deal out of it and blame Spain.</a:t>
            </a:r>
          </a:p>
          <a:p>
            <a:pPr lvl="1"/>
            <a:r>
              <a:rPr lang="en-US" sz="2800" b="1" i="1">
                <a:latin typeface="Rockwell"/>
                <a:cs typeface="Rockwell"/>
              </a:rPr>
              <a:t>“Remember the Maine – to hell with Spain!”</a:t>
            </a:r>
            <a:endParaRPr lang="en-US" sz="2800" i="1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2164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304800"/>
            <a:ext cx="3638550" cy="5794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April 20, 1898:  McKinley gave in to public pressure and asked Congress to declare war on Spain</a:t>
            </a:r>
          </a:p>
          <a:p>
            <a:pPr>
              <a:defRPr/>
            </a:pPr>
            <a:r>
              <a:rPr lang="en-US" dirty="0" smtClean="0"/>
              <a:t>Teller Amendment</a:t>
            </a: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7891" name="Picture 2" descr="http://www.virginiawestern.edu/faculty/vwhansd/his122/Images/Cuba1898_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04800"/>
            <a:ext cx="51308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1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The War in Cuba</a:t>
            </a:r>
          </a:p>
        </p:txBody>
      </p:sp>
      <p:pic>
        <p:nvPicPr>
          <p:cNvPr id="38914" name="Picture 2" descr="http://metterhslibrary.pbworks.com/f/spanish_american_w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/>
          <a:stretch>
            <a:fillRect/>
          </a:stretch>
        </p:blipFill>
        <p:spPr>
          <a:xfrm>
            <a:off x="4495800" y="3581400"/>
            <a:ext cx="4414838" cy="3276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447800"/>
            <a:ext cx="4191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 smtClean="0">
                <a:latin typeface="Rockwell"/>
                <a:cs typeface="Rockwell"/>
              </a:rPr>
              <a:t>Volunteers rush to enlist.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en-US" sz="2400" dirty="0" smtClean="0">
                <a:latin typeface="Rockwell"/>
                <a:cs typeface="Rockwell"/>
              </a:rPr>
              <a:t>Poorly trained and equipped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en-US" sz="2400" dirty="0" smtClean="0">
                <a:latin typeface="Rockwell"/>
                <a:cs typeface="Rockwell"/>
              </a:rPr>
              <a:t>TR</a:t>
            </a:r>
            <a:r>
              <a:rPr lang="ja-JP" altLang="en-US" sz="2400" dirty="0" smtClean="0">
                <a:latin typeface="Rockwell"/>
                <a:cs typeface="Rockwell"/>
              </a:rPr>
              <a:t>’</a:t>
            </a:r>
            <a:r>
              <a:rPr lang="en-US" sz="2400" dirty="0" smtClean="0">
                <a:latin typeface="Rockwell"/>
                <a:cs typeface="Rockwell"/>
              </a:rPr>
              <a:t>s Rough Riders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 smtClean="0">
                <a:latin typeface="Rockwell"/>
                <a:cs typeface="Rockwell"/>
              </a:rPr>
              <a:t>The war in Cuba lasts only 3 months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en-US" sz="2400" i="1" dirty="0" smtClean="0">
                <a:latin typeface="Rockwell"/>
                <a:cs typeface="Rockwell"/>
              </a:rPr>
              <a:t>460 die from battle</a:t>
            </a:r>
            <a:endParaRPr lang="en-US" sz="2400" dirty="0" smtClean="0">
              <a:latin typeface="Rockwell"/>
              <a:cs typeface="Rockwell"/>
            </a:endParaRP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  <a:defRPr/>
            </a:pPr>
            <a:r>
              <a:rPr lang="en-US" sz="2400" i="1" dirty="0" smtClean="0">
                <a:latin typeface="Rockwell"/>
                <a:cs typeface="Rockwell"/>
              </a:rPr>
              <a:t>5200 die from disease</a:t>
            </a:r>
            <a:endParaRPr lang="en-US" sz="2400" dirty="0" smtClean="0">
              <a:latin typeface="Rockwell"/>
              <a:cs typeface="Rockwell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2800" dirty="0" smtClean="0">
              <a:latin typeface="Rockwell"/>
              <a:cs typeface="Rockwell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2800" dirty="0" smtClean="0">
              <a:latin typeface="Rockwell"/>
              <a:cs typeface="Rockwell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3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52757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Despite opposition, the Treaty of Paris (1898) passed by a narrow margin with some Democratic support</a:t>
            </a:r>
          </a:p>
          <a:p>
            <a:pPr lvl="0"/>
            <a:r>
              <a:rPr lang="en-US" sz="2400" dirty="0"/>
              <a:t>The U.S. was on the way to being an empire</a:t>
            </a:r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" y="1912581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Rockwell"/>
                <a:cs typeface="Rockwell"/>
              </a:rPr>
              <a:t>Treaty of Paris (1898):</a:t>
            </a:r>
          </a:p>
          <a:p>
            <a:r>
              <a:rPr lang="en-US" sz="2800" dirty="0" smtClean="0">
                <a:latin typeface="Rockwell"/>
                <a:cs typeface="Rockwell"/>
              </a:rPr>
              <a:t>Ended </a:t>
            </a:r>
            <a:r>
              <a:rPr lang="en-US" sz="2800" dirty="0">
                <a:latin typeface="Rockwell"/>
                <a:cs typeface="Rockwell"/>
              </a:rPr>
              <a:t>the war</a:t>
            </a:r>
          </a:p>
          <a:p>
            <a:r>
              <a:rPr lang="en-US" sz="2800" dirty="0">
                <a:latin typeface="Rockwell"/>
                <a:cs typeface="Rockwell"/>
              </a:rPr>
              <a:t>Cuba gains independence from Spain</a:t>
            </a:r>
          </a:p>
          <a:p>
            <a:r>
              <a:rPr lang="en-US" sz="2800" dirty="0">
                <a:latin typeface="Rockwell"/>
                <a:cs typeface="Rockwell"/>
              </a:rPr>
              <a:t>U.S. gives $20 million to Spain for purchase of</a:t>
            </a:r>
          </a:p>
          <a:p>
            <a:pPr lvl="1"/>
            <a:r>
              <a:rPr lang="en-US" sz="2800" dirty="0" smtClean="0">
                <a:latin typeface="Rockwell"/>
                <a:cs typeface="Rockwell"/>
              </a:rPr>
              <a:t>-Philippines</a:t>
            </a:r>
            <a:endParaRPr lang="en-US" sz="2800" dirty="0">
              <a:latin typeface="Rockwell"/>
              <a:cs typeface="Rockwell"/>
            </a:endParaRPr>
          </a:p>
          <a:p>
            <a:pPr lvl="1"/>
            <a:r>
              <a:rPr lang="en-US" sz="2800" dirty="0" smtClean="0">
                <a:latin typeface="Rockwell"/>
                <a:cs typeface="Rockwell"/>
              </a:rPr>
              <a:t>-Puerto </a:t>
            </a:r>
            <a:r>
              <a:rPr lang="en-US" sz="2800" dirty="0">
                <a:latin typeface="Rockwell"/>
                <a:cs typeface="Rockwell"/>
              </a:rPr>
              <a:t>Rico</a:t>
            </a:r>
          </a:p>
          <a:p>
            <a:pPr lvl="1"/>
            <a:r>
              <a:rPr lang="en-US" sz="2800" dirty="0" smtClean="0">
                <a:latin typeface="Rockwell"/>
                <a:cs typeface="Rockwell"/>
              </a:rPr>
              <a:t>-Guam</a:t>
            </a:r>
            <a:endParaRPr lang="en-US" sz="2800" dirty="0">
              <a:latin typeface="Rockwell"/>
              <a:cs typeface="Rockwell"/>
            </a:endParaRPr>
          </a:p>
        </p:txBody>
      </p:sp>
      <p:pic>
        <p:nvPicPr>
          <p:cNvPr id="6" name="Picture 2" descr="http://1.bp.blogspot.com/_K3qNj1cUufA/RzDGog_sipI/AAAAAAAAAN4/Up8rXOQfFnY/s400/us%2Bimperialism.gif&amp;sa=X&amp;ei=DA5xTZj2CcySgQf6wdVI&amp;ved=0CAQQ8wc&amp;usg=AFQjCNE0yLHyURbhYy4aZh1KsaNBIICbZ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467" r="7619" b="5156"/>
          <a:stretch/>
        </p:blipFill>
        <p:spPr bwMode="auto">
          <a:xfrm>
            <a:off x="-19248" y="27881"/>
            <a:ext cx="8419584" cy="62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2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Outcomes of the Spanish-American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latin typeface="Rockwell"/>
                <a:cs typeface="Rockwell"/>
              </a:rPr>
              <a:t>Pre-war- Teller Amendment: US will have nothing to do with Cuba after ‘freeing’ them from the Spanish.</a:t>
            </a:r>
          </a:p>
          <a:p>
            <a:pPr>
              <a:defRPr/>
            </a:pPr>
            <a:r>
              <a:rPr lang="en-US" dirty="0" smtClean="0">
                <a:latin typeface="Rockwell"/>
                <a:cs typeface="Rockwell"/>
              </a:rPr>
              <a:t>The </a:t>
            </a:r>
            <a:r>
              <a:rPr lang="en-US" dirty="0">
                <a:latin typeface="Rockwell"/>
                <a:cs typeface="Rockwell"/>
              </a:rPr>
              <a:t>US takes Spanish possessions</a:t>
            </a:r>
          </a:p>
          <a:p>
            <a:pPr>
              <a:defRPr/>
            </a:pPr>
            <a:r>
              <a:rPr lang="en-US" u="sng" dirty="0">
                <a:latin typeface="Rockwell"/>
                <a:cs typeface="Rockwell"/>
              </a:rPr>
              <a:t>Annexes the Philippines, Puerto Rico, and Guam</a:t>
            </a:r>
          </a:p>
          <a:p>
            <a:pPr lvl="1">
              <a:defRPr/>
            </a:pPr>
            <a:r>
              <a:rPr lang="en-US" dirty="0">
                <a:latin typeface="Rockwell"/>
                <a:cs typeface="Rockwell"/>
              </a:rPr>
              <a:t>Annex – to take control of</a:t>
            </a:r>
          </a:p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The US does NOT annex </a:t>
            </a:r>
            <a:r>
              <a:rPr lang="en-US" u="sng" dirty="0">
                <a:latin typeface="Rockwell"/>
                <a:cs typeface="Rockwell"/>
              </a:rPr>
              <a:t>Cuba</a:t>
            </a:r>
            <a:r>
              <a:rPr lang="en-US" dirty="0">
                <a:latin typeface="Rockwell"/>
                <a:cs typeface="Rockwell"/>
              </a:rPr>
              <a:t>, but claims the </a:t>
            </a:r>
            <a:r>
              <a:rPr lang="en-US" u="sng" dirty="0">
                <a:latin typeface="Rockwell"/>
                <a:cs typeface="Rockwell"/>
              </a:rPr>
              <a:t>right to intervene</a:t>
            </a:r>
            <a:r>
              <a:rPr lang="en-US" dirty="0">
                <a:latin typeface="Rockwell"/>
                <a:cs typeface="Rockwell"/>
              </a:rPr>
              <a:t> in Cuban affairs</a:t>
            </a:r>
          </a:p>
          <a:p>
            <a:pPr lvl="1">
              <a:defRPr/>
            </a:pPr>
            <a:r>
              <a:rPr lang="en-US" dirty="0">
                <a:latin typeface="Rockwell"/>
                <a:cs typeface="Rockwell"/>
              </a:rPr>
              <a:t>The Platt Amendment says Cuba </a:t>
            </a:r>
            <a:r>
              <a:rPr lang="en-US" dirty="0" smtClean="0">
                <a:latin typeface="Rockwell"/>
                <a:cs typeface="Rockwell"/>
              </a:rPr>
              <a:t>can’t </a:t>
            </a:r>
            <a:r>
              <a:rPr lang="en-US" dirty="0">
                <a:latin typeface="Rockwell"/>
                <a:cs typeface="Rockwell"/>
              </a:rPr>
              <a:t>sign treaties, the US can intervene anytime, and the US gets a permanent naval base –Guantanamo.</a:t>
            </a:r>
          </a:p>
        </p:txBody>
      </p:sp>
    </p:spTree>
    <p:extLst>
      <p:ext uri="{BB962C8B-B14F-4D97-AF65-F5344CB8AC3E}">
        <p14:creationId xmlns:p14="http://schemas.microsoft.com/office/powerpoint/2010/main" val="36791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Rockwell"/>
                <a:cs typeface="Rockwell"/>
              </a:rPr>
              <a:t>The War in the Philippines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5302250" cy="44989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The US destroys the Spanish fleet in the Philippines and helps Filipino rebels fight the Spanish</a:t>
            </a:r>
          </a:p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But after the war, the US </a:t>
            </a:r>
            <a:r>
              <a:rPr lang="en-US" u="sng" dirty="0">
                <a:latin typeface="Rockwell"/>
                <a:cs typeface="Rockwell"/>
              </a:rPr>
              <a:t>stays</a:t>
            </a:r>
            <a:r>
              <a:rPr lang="en-US" dirty="0">
                <a:latin typeface="Rockwell"/>
                <a:cs typeface="Rockwell"/>
              </a:rPr>
              <a:t>….and ends up fighting the Filipino rebels </a:t>
            </a:r>
            <a:r>
              <a:rPr lang="en-US" u="sng" dirty="0">
                <a:latin typeface="Rockwell"/>
                <a:cs typeface="Rockwell"/>
              </a:rPr>
              <a:t>for another 3 years in a brutal and bloody war</a:t>
            </a:r>
            <a:r>
              <a:rPr lang="en-US" dirty="0">
                <a:latin typeface="Rockwell"/>
                <a:cs typeface="Rockwell"/>
              </a:rPr>
              <a:t>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447800"/>
            <a:ext cx="34639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6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Imperial or not to Imperial</a:t>
            </a:r>
            <a:r>
              <a:rPr lang="mr-IN" dirty="0" smtClean="0"/>
              <a:t>…</a:t>
            </a:r>
            <a:r>
              <a:rPr lang="en-US" dirty="0" smtClean="0"/>
              <a:t>that is the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 McKinley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William Sumner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Rockwell"/>
                <a:cs typeface="Rockwell"/>
              </a:rPr>
              <a:t>Imperialists and Anti-Imperialists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4572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Proponents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Most from GOP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Theodore Roosevelt (R)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John Hay (R)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James G. Blaine (R)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Reasons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Economic expansion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Political security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International prestige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Humanitarian efforts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Rockwell"/>
                <a:cs typeface="Rockwell"/>
              </a:rPr>
              <a:t>Capt. Alfred Thayer Mahan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i="1" dirty="0">
                <a:latin typeface="Rockwell"/>
                <a:cs typeface="Rockwell"/>
              </a:rPr>
              <a:t>The Influence of Sea Power upon History</a:t>
            </a:r>
            <a:r>
              <a:rPr lang="en-US" sz="1600" b="1" dirty="0">
                <a:latin typeface="Rockwell"/>
                <a:cs typeface="Rockwell"/>
              </a:rPr>
              <a:t> (1890)</a:t>
            </a:r>
            <a:endParaRPr lang="en-US" sz="1600" b="1" i="1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Social Darwinism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>
                <a:latin typeface="Rockwell"/>
                <a:cs typeface="Rockwell"/>
              </a:rPr>
              <a:t>Jingoism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ja-JP" altLang="en-US" sz="1600" dirty="0">
                <a:latin typeface="Rockwell"/>
                <a:cs typeface="Rockwell"/>
              </a:rPr>
              <a:t>“</a:t>
            </a:r>
            <a:r>
              <a:rPr lang="en-US" sz="1600" dirty="0">
                <a:latin typeface="Rockwell"/>
                <a:cs typeface="Rockwell"/>
              </a:rPr>
              <a:t>White </a:t>
            </a:r>
            <a:r>
              <a:rPr lang="en-US" sz="1600" dirty="0" smtClean="0">
                <a:latin typeface="Rockwell"/>
                <a:cs typeface="Rockwell"/>
              </a:rPr>
              <a:t>Man’s </a:t>
            </a:r>
            <a:r>
              <a:rPr lang="en-US" sz="1600" dirty="0">
                <a:latin typeface="Rockwell"/>
                <a:cs typeface="Rockwell"/>
              </a:rPr>
              <a:t>Burden</a:t>
            </a:r>
            <a:r>
              <a:rPr lang="ja-JP" altLang="en-US" sz="1600" dirty="0">
                <a:latin typeface="Rockwell"/>
                <a:cs typeface="Rockwell"/>
              </a:rPr>
              <a:t>”</a:t>
            </a:r>
            <a:endParaRPr lang="en-US" sz="1600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>
                <a:latin typeface="Rockwell"/>
                <a:cs typeface="Rockwell"/>
              </a:rPr>
              <a:t>Insular Cases</a:t>
            </a:r>
            <a:r>
              <a:rPr lang="en-US" sz="1800" b="1" dirty="0">
                <a:latin typeface="Rockwell"/>
                <a:cs typeface="Rockwell"/>
              </a:rPr>
              <a:t> (1901-1903)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Supreme Court ruled constitutional guarantees granted only by Congress to U.S.  territories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ja-JP" altLang="en-US" sz="1600" dirty="0">
                <a:latin typeface="Rockwell"/>
                <a:cs typeface="Rockwell"/>
              </a:rPr>
              <a:t>“</a:t>
            </a:r>
            <a:r>
              <a:rPr lang="en-US" sz="1600" dirty="0">
                <a:latin typeface="Rockwell"/>
                <a:cs typeface="Rockwell"/>
              </a:rPr>
              <a:t>Constitution does not necessarily follow the flag</a:t>
            </a:r>
            <a:r>
              <a:rPr lang="ja-JP" altLang="en-US" sz="1600" dirty="0">
                <a:latin typeface="Rockwell"/>
                <a:cs typeface="Rockwell"/>
              </a:rPr>
              <a:t>”</a:t>
            </a:r>
            <a:endParaRPr lang="en-US" sz="1600" dirty="0">
              <a:latin typeface="Rockwell"/>
              <a:cs typeface="Rockwell"/>
            </a:endParaRP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latin typeface="Rockwell"/>
                <a:cs typeface="Rockwell"/>
              </a:rPr>
              <a:t>Opponents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Mostly from Democratic Party</a:t>
            </a:r>
            <a:endParaRPr lang="en-US" sz="1800" b="1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>
                <a:latin typeface="Rockwell"/>
                <a:cs typeface="Rockwell"/>
              </a:rPr>
              <a:t>Anti-Imperialist League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Grover Cleveland (D)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William Jennings Bryan (D)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Senator Ben Tillman (D-SC)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Samuel Gompers (AFL)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Mark Twain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Andrew Carnegie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Jane Addams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latin typeface="Rockwell"/>
                <a:cs typeface="Rockwell"/>
              </a:rPr>
              <a:t>Reasons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Undemocratic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Violated republicanism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ja-JP" altLang="en-US" sz="1600">
                <a:latin typeface="Rockwell"/>
                <a:cs typeface="Rockwell"/>
              </a:rPr>
              <a:t>“</a:t>
            </a:r>
            <a:r>
              <a:rPr lang="en-US" sz="1600">
                <a:latin typeface="Rockwell"/>
                <a:cs typeface="Rockwell"/>
              </a:rPr>
              <a:t>consent of the governed</a:t>
            </a:r>
            <a:r>
              <a:rPr lang="ja-JP" altLang="en-US" sz="1600">
                <a:latin typeface="Rockwell"/>
                <a:cs typeface="Rockwell"/>
              </a:rPr>
              <a:t>”</a:t>
            </a:r>
            <a:endParaRPr lang="en-US" sz="160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latin typeface="Rockwell"/>
                <a:cs typeface="Rockwell"/>
              </a:rPr>
              <a:t>Prevent influx of </a:t>
            </a:r>
            <a:r>
              <a:rPr lang="ja-JP" altLang="en-US" sz="1800">
                <a:latin typeface="Rockwell"/>
                <a:cs typeface="Rockwell"/>
              </a:rPr>
              <a:t>“</a:t>
            </a:r>
            <a:r>
              <a:rPr lang="en-US" sz="1800">
                <a:latin typeface="Rockwell"/>
                <a:cs typeface="Rockwell"/>
              </a:rPr>
              <a:t>inferior races</a:t>
            </a:r>
            <a:r>
              <a:rPr lang="ja-JP" altLang="en-US" sz="1800">
                <a:latin typeface="Rockwell"/>
                <a:cs typeface="Rockwell"/>
              </a:rPr>
              <a:t>”</a:t>
            </a:r>
            <a:endParaRPr lang="en-US" sz="1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0612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McKinley Assassinated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Sept. 6, 1901-Shot by Leon </a:t>
            </a:r>
            <a:r>
              <a:rPr lang="en-US" dirty="0" err="1" smtClean="0"/>
              <a:t>Czolgosz</a:t>
            </a:r>
            <a:r>
              <a:rPr lang="en-US" dirty="0" smtClean="0"/>
              <a:t>, an anarchist.</a:t>
            </a:r>
          </a:p>
          <a:p>
            <a:pPr lvl="1"/>
            <a:r>
              <a:rPr lang="en-US" dirty="0" smtClean="0"/>
              <a:t>Dies of gangrene!</a:t>
            </a:r>
          </a:p>
          <a:p>
            <a:r>
              <a:rPr lang="en-US" dirty="0" smtClean="0"/>
              <a:t>Assassin lost his job during Panic of 1893 and turned to anarchism, viewed McKinley as a symbol of oppression.</a:t>
            </a:r>
          </a:p>
          <a:p>
            <a:r>
              <a:rPr lang="en-US" dirty="0" smtClean="0"/>
              <a:t>Vice President Teddy Roosevelt takes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smtClean="0"/>
              <a:t>American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Rockwell"/>
                <a:cs typeface="Rockwell"/>
              </a:rPr>
              <a:t>Theodore Roosevelt (1901-1909)</a:t>
            </a:r>
            <a:br>
              <a:rPr lang="en-US" sz="3600">
                <a:latin typeface="Rockwell"/>
                <a:cs typeface="Rockwell"/>
              </a:rPr>
            </a:br>
            <a:r>
              <a:rPr lang="en-US" sz="3600" b="1">
                <a:latin typeface="Rockwell"/>
                <a:cs typeface="Rockwell"/>
              </a:rPr>
              <a:t>Big Stick Policy</a:t>
            </a:r>
            <a:endParaRPr lang="en-US" sz="3600">
              <a:latin typeface="Rockwell"/>
              <a:cs typeface="Rockwell"/>
            </a:endParaRPr>
          </a:p>
        </p:txBody>
      </p:sp>
      <p:pic>
        <p:nvPicPr>
          <p:cNvPr id="33794" name="Picture 3" descr="BigSti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191000" cy="3127375"/>
          </a:xfrm>
        </p:spPr>
      </p:pic>
      <p:sp>
        <p:nvSpPr>
          <p:cNvPr id="1229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91000" y="1143000"/>
            <a:ext cx="4953000" cy="487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Rockwell"/>
                <a:cs typeface="Rockwell"/>
              </a:rPr>
              <a:t>The Americas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Roosevelt Corollary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U.S. right to intervene if: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Incapable of protecting American interests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Stabilize economies to prevent European influence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Rockwell"/>
                <a:cs typeface="Rockwell"/>
              </a:rPr>
              <a:t>Panama Canal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Panamanian Revolution (1903)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Panama Canal opened 1914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Rockwell"/>
                <a:cs typeface="Rockwell"/>
              </a:rPr>
              <a:t>Asian Policy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Treaty of Portsmouth (1904)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2000" dirty="0">
                <a:latin typeface="Rockwell"/>
                <a:cs typeface="Rockwell"/>
              </a:rPr>
              <a:t>“</a:t>
            </a:r>
            <a:r>
              <a:rPr lang="en-US" sz="2000" dirty="0">
                <a:latin typeface="Rockwell"/>
                <a:cs typeface="Rockwell"/>
              </a:rPr>
              <a:t>Gentleman</a:t>
            </a:r>
            <a:r>
              <a:rPr lang="ja-JP" altLang="en-US" sz="2000" dirty="0">
                <a:latin typeface="Rockwell"/>
                <a:cs typeface="Rockwell"/>
              </a:rPr>
              <a:t>’</a:t>
            </a:r>
            <a:r>
              <a:rPr lang="en-US" sz="2000" dirty="0">
                <a:latin typeface="Rockwell"/>
                <a:cs typeface="Rockwell"/>
              </a:rPr>
              <a:t>s Agreement</a:t>
            </a:r>
            <a:r>
              <a:rPr lang="ja-JP" altLang="en-US" sz="2000" dirty="0">
                <a:latin typeface="Rockwell"/>
                <a:cs typeface="Rockwell"/>
              </a:rPr>
              <a:t>”</a:t>
            </a:r>
            <a:r>
              <a:rPr lang="en-US" sz="2000" dirty="0">
                <a:latin typeface="Rockwell"/>
                <a:cs typeface="Rockwell"/>
              </a:rPr>
              <a:t> (1907)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Rockwell"/>
                <a:cs typeface="Rockwell"/>
              </a:rPr>
              <a:t>Great White Fleet (1907-1909)</a:t>
            </a:r>
          </a:p>
        </p:txBody>
      </p:sp>
      <p:pic>
        <p:nvPicPr>
          <p:cNvPr id="33796" name="Picture 4" descr="Roosevelt_monroe_Doctrine_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23622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5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Examples of </a:t>
            </a:r>
            <a:r>
              <a:rPr lang="ja-JP" altLang="en-US">
                <a:latin typeface="Rockwell"/>
                <a:cs typeface="Rockwell"/>
              </a:rPr>
              <a:t>“</a:t>
            </a:r>
            <a:r>
              <a:rPr lang="en-US">
                <a:latin typeface="Rockwell"/>
                <a:cs typeface="Rockwell"/>
              </a:rPr>
              <a:t>Big Stick</a:t>
            </a:r>
            <a:r>
              <a:rPr lang="ja-JP" altLang="en-US">
                <a:latin typeface="Rockwell"/>
                <a:cs typeface="Rockwell"/>
              </a:rPr>
              <a:t>”</a:t>
            </a:r>
            <a:r>
              <a:rPr lang="en-US">
                <a:latin typeface="Rockwell"/>
                <a:cs typeface="Rockwell"/>
              </a:rPr>
              <a:t> Policy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latin typeface="Rockwell"/>
                <a:cs typeface="Rockwell"/>
              </a:rPr>
              <a:t>Roosevelt Corollary to the Monroe Doctrine (1900): </a:t>
            </a:r>
            <a:r>
              <a:rPr lang="en-US" u="sng" dirty="0">
                <a:latin typeface="Rockwell"/>
                <a:cs typeface="Rockwell"/>
              </a:rPr>
              <a:t>US can act as an international police power in Latin America. </a:t>
            </a:r>
          </a:p>
          <a:p>
            <a:pPr lvl="1" eaLnBrk="1" hangingPunct="1">
              <a:defRPr/>
            </a:pPr>
            <a:r>
              <a:rPr lang="en-US" dirty="0">
                <a:latin typeface="Rockwell"/>
                <a:cs typeface="Rockwell"/>
              </a:rPr>
              <a:t>Used to justify intervention in Dominican Republic, Panama, Cuba, Nicaragua, Honduras, Mexico and Haiti.</a:t>
            </a:r>
          </a:p>
          <a:p>
            <a:pPr eaLnBrk="1" hangingPunct="1">
              <a:defRPr/>
            </a:pPr>
            <a:r>
              <a:rPr lang="en-US" b="1" u="sng" dirty="0">
                <a:latin typeface="Rockwell"/>
                <a:cs typeface="Rockwell"/>
              </a:rPr>
              <a:t>Panama Canal</a:t>
            </a:r>
            <a:r>
              <a:rPr lang="en-US" dirty="0">
                <a:latin typeface="Rockwell"/>
                <a:cs typeface="Rockwell"/>
              </a:rPr>
              <a:t>:  The US wants a canal, but Colombia will not agree…..so the US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supports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a Panamanian revolt….and gets rights to </a:t>
            </a:r>
            <a:r>
              <a:rPr lang="en-US" u="sng" dirty="0">
                <a:latin typeface="Rockwell"/>
                <a:cs typeface="Rockwell"/>
              </a:rPr>
              <a:t>build and use the Panama Canal</a:t>
            </a:r>
            <a:r>
              <a:rPr lang="en-US" dirty="0">
                <a:latin typeface="Rockwell"/>
                <a:cs typeface="Rockw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48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ama Ca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14" y="0"/>
            <a:ext cx="6083882" cy="68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1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PanamaCanalZo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6608763" cy="6858000"/>
          </a:xfrm>
        </p:spPr>
      </p:pic>
      <p:pic>
        <p:nvPicPr>
          <p:cNvPr id="4" name="Picture 10" descr="http://static.howstuffworks.com/gif/willow/panama-canal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6668"/>
            <a:ext cx="6417042" cy="6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92075"/>
            <a:ext cx="9223375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2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Rockwell"/>
                <a:cs typeface="Rockwell"/>
              </a:rPr>
              <a:t>	</a:t>
            </a:r>
            <a:r>
              <a:rPr lang="ja-JP" altLang="en-US" dirty="0">
                <a:solidFill>
                  <a:schemeClr val="tx2"/>
                </a:solidFill>
                <a:latin typeface="Rockwell"/>
                <a:cs typeface="Rockwell"/>
              </a:rPr>
              <a:t>“</a:t>
            </a:r>
            <a:r>
              <a:rPr lang="en-US" dirty="0">
                <a:solidFill>
                  <a:schemeClr val="tx2"/>
                </a:solidFill>
                <a:latin typeface="Rockwell"/>
                <a:cs typeface="Rockwell"/>
              </a:rPr>
              <a:t>Chronic wrongdoing… may in America, as elsewhere, ultimately require </a:t>
            </a:r>
            <a:r>
              <a:rPr lang="en-US" b="1" u="sng" dirty="0">
                <a:solidFill>
                  <a:schemeClr val="tx2"/>
                </a:solidFill>
                <a:latin typeface="Rockwell"/>
                <a:cs typeface="Rockwell"/>
              </a:rPr>
              <a:t>intervention</a:t>
            </a:r>
            <a:r>
              <a:rPr lang="en-US" dirty="0">
                <a:solidFill>
                  <a:schemeClr val="tx2"/>
                </a:solidFill>
                <a:latin typeface="Rockwell"/>
                <a:cs typeface="Rockwell"/>
              </a:rPr>
              <a:t> by some civilized nation, and in the Western Hemisphere the adherence of the United States to the </a:t>
            </a:r>
            <a:r>
              <a:rPr lang="en-US" b="1" u="sng" dirty="0">
                <a:solidFill>
                  <a:schemeClr val="tx2"/>
                </a:solidFill>
                <a:latin typeface="Rockwell"/>
                <a:cs typeface="Rockwell"/>
              </a:rPr>
              <a:t>Monroe Doctrine </a:t>
            </a:r>
            <a:r>
              <a:rPr lang="en-US" dirty="0">
                <a:solidFill>
                  <a:schemeClr val="tx2"/>
                </a:solidFill>
                <a:latin typeface="Rockwell"/>
                <a:cs typeface="Rockwell"/>
              </a:rPr>
              <a:t>may force the United States, however reluctantly, in flagrant cases of such</a:t>
            </a:r>
            <a:r>
              <a:rPr lang="en-US" dirty="0">
                <a:latin typeface="Rockwell"/>
                <a:cs typeface="Rockwell"/>
              </a:rPr>
              <a:t> wrongdoing or impotence, to the exercise of an </a:t>
            </a:r>
            <a:r>
              <a:rPr lang="en-US" b="1" u="sng" dirty="0">
                <a:latin typeface="Rockwell"/>
                <a:cs typeface="Rockwell"/>
              </a:rPr>
              <a:t>international police power</a:t>
            </a:r>
            <a:r>
              <a:rPr lang="en-US" dirty="0">
                <a:latin typeface="Rockwell"/>
                <a:cs typeface="Rockwell"/>
              </a:rPr>
              <a:t>.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2408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latin typeface="Rockwell"/>
                <a:cs typeface="Rockwell"/>
              </a:rPr>
              <a:t>Examples of </a:t>
            </a:r>
            <a:r>
              <a:rPr lang="ja-JP" altLang="en-US" sz="4000" dirty="0">
                <a:latin typeface="Rockwell"/>
                <a:cs typeface="Rockwell"/>
              </a:rPr>
              <a:t>“</a:t>
            </a:r>
            <a:r>
              <a:rPr lang="en-US" sz="4000" dirty="0">
                <a:latin typeface="Rockwell"/>
                <a:cs typeface="Rockwell"/>
              </a:rPr>
              <a:t>Big Stick</a:t>
            </a:r>
            <a:r>
              <a:rPr lang="ja-JP" altLang="en-US" sz="4000" dirty="0">
                <a:latin typeface="Rockwell"/>
                <a:cs typeface="Rockwell"/>
              </a:rPr>
              <a:t>”</a:t>
            </a:r>
            <a:r>
              <a:rPr lang="en-US" sz="4000" dirty="0">
                <a:latin typeface="Rockwell"/>
                <a:cs typeface="Rockwell"/>
              </a:rPr>
              <a:t> </a:t>
            </a:r>
            <a:r>
              <a:rPr lang="en-US" sz="4000" dirty="0" smtClean="0">
                <a:latin typeface="Rockwell"/>
                <a:cs typeface="Rockwell"/>
              </a:rPr>
              <a:t>Policy</a:t>
            </a:r>
            <a:endParaRPr lang="en-US" sz="4000" dirty="0">
              <a:latin typeface="Rockwell"/>
              <a:cs typeface="Rockwell"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ja-JP" altLang="en-US" sz="2800">
                <a:latin typeface="Rockwell"/>
                <a:cs typeface="Rockwell"/>
              </a:rPr>
              <a:t>“</a:t>
            </a:r>
            <a:r>
              <a:rPr lang="en-US" sz="2800">
                <a:latin typeface="Rockwell"/>
                <a:cs typeface="Rockwell"/>
              </a:rPr>
              <a:t>Open Door</a:t>
            </a:r>
            <a:r>
              <a:rPr lang="ja-JP" altLang="en-US" sz="2800">
                <a:latin typeface="Rockwell"/>
                <a:cs typeface="Rockwell"/>
              </a:rPr>
              <a:t>”</a:t>
            </a:r>
            <a:r>
              <a:rPr lang="en-US" sz="2800">
                <a:latin typeface="Rockwell"/>
                <a:cs typeface="Rockwell"/>
              </a:rPr>
              <a:t> policy— ensures </a:t>
            </a:r>
            <a:r>
              <a:rPr lang="en-US" sz="2800" u="sng">
                <a:latin typeface="Rockwell"/>
                <a:cs typeface="Rockwell"/>
              </a:rPr>
              <a:t>China would keep its door open to all countries for trade</a:t>
            </a:r>
            <a:r>
              <a:rPr lang="en-US" sz="2800">
                <a:latin typeface="Rockwell"/>
                <a:cs typeface="Rockwell"/>
              </a:rPr>
              <a:t>.</a:t>
            </a:r>
          </a:p>
          <a:p>
            <a:pPr eaLnBrk="1" hangingPunct="1">
              <a:defRPr/>
            </a:pPr>
            <a:r>
              <a:rPr lang="en-US" sz="2800">
                <a:latin typeface="Rockwell"/>
                <a:cs typeface="Rockwell"/>
              </a:rPr>
              <a:t>Roosevelt sent troops to suppress the Chinese Boxers (</a:t>
            </a:r>
            <a:r>
              <a:rPr lang="en-US" sz="2800" i="1" u="sng">
                <a:latin typeface="Rockwell"/>
                <a:cs typeface="Rockwell"/>
              </a:rPr>
              <a:t>Boxer Rebellion</a:t>
            </a:r>
            <a:r>
              <a:rPr lang="en-US" sz="2800">
                <a:latin typeface="Rockwell"/>
                <a:cs typeface="Rockwell"/>
              </a:rPr>
              <a:t>), rebels who opposed opening up China to foreign trade. </a:t>
            </a:r>
          </a:p>
        </p:txBody>
      </p:sp>
      <p:pic>
        <p:nvPicPr>
          <p:cNvPr id="51203" name="Picture 5" descr="0620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1941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0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Rockwell"/>
                <a:cs typeface="Rockwell"/>
              </a:rPr>
              <a:t>William Howard Taft (1909-1913)</a:t>
            </a:r>
            <a:br>
              <a:rPr lang="en-US" sz="3600">
                <a:latin typeface="Rockwell"/>
                <a:cs typeface="Rockwell"/>
              </a:rPr>
            </a:br>
            <a:r>
              <a:rPr lang="en-US" sz="3600" b="1">
                <a:latin typeface="Rockwell"/>
                <a:cs typeface="Rockwell"/>
              </a:rPr>
              <a:t>Dollar Diplomacy</a:t>
            </a:r>
            <a:endParaRPr lang="en-US" sz="3600">
              <a:latin typeface="Rockwell"/>
              <a:cs typeface="Rockwell"/>
            </a:endParaRPr>
          </a:p>
        </p:txBody>
      </p:sp>
      <p:sp>
        <p:nvSpPr>
          <p:cNvPr id="3891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505200" y="1295400"/>
            <a:ext cx="5638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Rockwell"/>
                <a:cs typeface="Rockwell"/>
              </a:rPr>
              <a:t>Encourage economic development infrastructure in Latin America and abroad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Administration of loans and financing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Railroad investments in China</a:t>
            </a:r>
          </a:p>
          <a:p>
            <a:pPr eaLnBrk="1" hangingPunct="1">
              <a:defRPr/>
            </a:pPr>
            <a:r>
              <a:rPr lang="en-US" sz="2800" b="1" dirty="0">
                <a:latin typeface="Rockwell"/>
                <a:cs typeface="Rockwell"/>
              </a:rPr>
              <a:t>Lodge Corollary (1912)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Henry Cabot Lodge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Forbade any significant foreign acquisition in Western Hemisphere</a:t>
            </a:r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3497263" cy="5562600"/>
          </a:xfrm>
        </p:spPr>
      </p:pic>
    </p:spTree>
    <p:extLst>
      <p:ext uri="{BB962C8B-B14F-4D97-AF65-F5344CB8AC3E}">
        <p14:creationId xmlns:p14="http://schemas.microsoft.com/office/powerpoint/2010/main" val="213523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Rockwell"/>
                <a:cs typeface="Rockwell"/>
              </a:rPr>
              <a:t>Taft’s </a:t>
            </a:r>
            <a:r>
              <a:rPr lang="ja-JP" altLang="en-US" sz="4000" dirty="0">
                <a:latin typeface="Rockwell"/>
                <a:cs typeface="Rockwell"/>
              </a:rPr>
              <a:t>“</a:t>
            </a:r>
            <a:r>
              <a:rPr lang="en-US" sz="4000" dirty="0">
                <a:latin typeface="Rockwell"/>
                <a:cs typeface="Rockwell"/>
              </a:rPr>
              <a:t>Dollar Diplomacy</a:t>
            </a:r>
            <a:r>
              <a:rPr lang="ja-JP" altLang="en-US" sz="4000" dirty="0">
                <a:latin typeface="Rockwell"/>
                <a:cs typeface="Rockwell"/>
              </a:rPr>
              <a:t>”</a:t>
            </a:r>
            <a:r>
              <a:rPr lang="en-US" sz="4000" dirty="0">
                <a:latin typeface="Rockwell"/>
                <a:cs typeface="Rockwell"/>
              </a:rPr>
              <a:t> (1909)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400" u="sng">
                <a:latin typeface="Rockwell"/>
                <a:cs typeface="Rockwell"/>
              </a:rPr>
              <a:t>Encouraged US to invest $$ in foreign nations</a:t>
            </a:r>
          </a:p>
          <a:p>
            <a:pPr eaLnBrk="1" hangingPunct="1">
              <a:defRPr/>
            </a:pPr>
            <a:r>
              <a:rPr lang="en-US" sz="2400" u="sng">
                <a:latin typeface="Rockwell"/>
                <a:cs typeface="Rockwell"/>
              </a:rPr>
              <a:t>Dollars</a:t>
            </a:r>
            <a:r>
              <a:rPr lang="en-US" sz="2400">
                <a:latin typeface="Rockwell"/>
                <a:cs typeface="Rockwell"/>
              </a:rPr>
              <a:t>, not bullets, would advance US authority and ensure stability.</a:t>
            </a:r>
          </a:p>
          <a:p>
            <a:pPr eaLnBrk="1" hangingPunct="1">
              <a:defRPr/>
            </a:pPr>
            <a:r>
              <a:rPr lang="en-US" sz="2400">
                <a:latin typeface="Rockwell"/>
                <a:cs typeface="Rockwell"/>
              </a:rPr>
              <a:t>Ordered troops to Haiti, the Dominican Republic, and Mexico to protect investments. </a:t>
            </a:r>
          </a:p>
          <a:p>
            <a:pPr eaLnBrk="1" hangingPunct="1">
              <a:defRPr/>
            </a:pPr>
            <a:r>
              <a:rPr lang="en-US" sz="2400">
                <a:latin typeface="Rockwell"/>
                <a:cs typeface="Rockwell"/>
              </a:rPr>
              <a:t>Use of force was a way to teach other nations how to establish law and order.</a:t>
            </a:r>
          </a:p>
        </p:txBody>
      </p:sp>
      <p:pic>
        <p:nvPicPr>
          <p:cNvPr id="53251" name="Picture 5" descr="wh-ta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538" y="1620838"/>
            <a:ext cx="361950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Rockwell"/>
                <a:cs typeface="Rockwell"/>
              </a:rPr>
              <a:t>Woodrow Wilson (1913-1921)</a:t>
            </a:r>
            <a:br>
              <a:rPr lang="en-US" sz="3600" dirty="0">
                <a:latin typeface="Rockwell"/>
                <a:cs typeface="Rockwell"/>
              </a:rPr>
            </a:br>
            <a:r>
              <a:rPr lang="en-US" sz="3600" b="1" dirty="0">
                <a:latin typeface="Rockwell"/>
                <a:cs typeface="Rockwell"/>
              </a:rPr>
              <a:t>Moral Diplomacy</a:t>
            </a:r>
            <a:endParaRPr lang="en-US" sz="3600" dirty="0">
              <a:latin typeface="Rockwell"/>
              <a:cs typeface="Rockwell"/>
            </a:endParaRPr>
          </a:p>
        </p:txBody>
      </p:sp>
      <p:sp>
        <p:nvSpPr>
          <p:cNvPr id="4096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19600" y="1295400"/>
            <a:ext cx="4724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Rockwell"/>
                <a:cs typeface="Rockwell"/>
              </a:rPr>
              <a:t>Pursuit of non-expansionist policies and promote democratic governments</a:t>
            </a:r>
          </a:p>
          <a:p>
            <a:pPr lvl="1" eaLnBrk="1" hangingPunct="1">
              <a:defRPr/>
            </a:pPr>
            <a:r>
              <a:rPr lang="en-US" sz="2000">
                <a:latin typeface="Rockwell"/>
                <a:cs typeface="Rockwell"/>
              </a:rPr>
              <a:t>Despite military intervention in Haiti, Nicaragua, Dominican Republic, and Mexico</a:t>
            </a:r>
          </a:p>
          <a:p>
            <a:pPr eaLnBrk="1" hangingPunct="1">
              <a:defRPr/>
            </a:pPr>
            <a:r>
              <a:rPr lang="en-US" sz="2400">
                <a:latin typeface="Rockwell"/>
                <a:cs typeface="Rockwell"/>
              </a:rPr>
              <a:t>Mexico Revolution</a:t>
            </a:r>
          </a:p>
          <a:p>
            <a:pPr lvl="1" eaLnBrk="1" hangingPunct="1">
              <a:defRPr/>
            </a:pPr>
            <a:r>
              <a:rPr lang="en-US" sz="2000" b="1">
                <a:latin typeface="Rockwell"/>
                <a:cs typeface="Rockwell"/>
              </a:rPr>
              <a:t>Tampico Affair (1914)</a:t>
            </a:r>
          </a:p>
          <a:p>
            <a:pPr lvl="1" eaLnBrk="1" hangingPunct="1">
              <a:defRPr/>
            </a:pPr>
            <a:r>
              <a:rPr lang="en-US" sz="2000" b="1">
                <a:latin typeface="Rockwell"/>
                <a:cs typeface="Rockwell"/>
              </a:rPr>
              <a:t>Pancho Villa Expedition (1916-1917)</a:t>
            </a:r>
          </a:p>
          <a:p>
            <a:pPr lvl="2" eaLnBrk="1" hangingPunct="1">
              <a:defRPr/>
            </a:pPr>
            <a:r>
              <a:rPr lang="en-US" sz="1800">
                <a:latin typeface="Rockwell"/>
                <a:cs typeface="Rockwell"/>
              </a:rPr>
              <a:t>General John J. Pershing</a:t>
            </a:r>
          </a:p>
          <a:p>
            <a:pPr eaLnBrk="1" hangingPunct="1">
              <a:defRPr/>
            </a:pPr>
            <a:r>
              <a:rPr lang="en-US" sz="2400">
                <a:latin typeface="Rockwell"/>
                <a:cs typeface="Rockwell"/>
              </a:rPr>
              <a:t>World War I</a:t>
            </a:r>
          </a:p>
          <a:p>
            <a:pPr lvl="1" eaLnBrk="1" hangingPunct="1">
              <a:defRPr/>
            </a:pPr>
            <a:r>
              <a:rPr lang="en-US" sz="2000">
                <a:latin typeface="Rockwell"/>
                <a:cs typeface="Rockwell"/>
              </a:rPr>
              <a:t>Fourteen Points</a:t>
            </a:r>
          </a:p>
        </p:txBody>
      </p:sp>
      <p:pic>
        <p:nvPicPr>
          <p:cNvPr id="36867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4383088" cy="5181600"/>
          </a:xfrm>
        </p:spPr>
      </p:pic>
    </p:spTree>
    <p:extLst>
      <p:ext uri="{BB962C8B-B14F-4D97-AF65-F5344CB8AC3E}">
        <p14:creationId xmlns:p14="http://schemas.microsoft.com/office/powerpoint/2010/main" val="522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America’s Imperial ventures from 1898 to 1910 demonstrated change in American </a:t>
            </a:r>
            <a:r>
              <a:rPr lang="en-US" dirty="0" smtClean="0"/>
              <a:t>foreign policy.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Rockwell"/>
                <a:cs typeface="Rockwell"/>
              </a:rPr>
              <a:t>Wilson’s </a:t>
            </a:r>
            <a:r>
              <a:rPr lang="ja-JP" altLang="en-US" sz="4000" dirty="0">
                <a:latin typeface="Rockwell"/>
                <a:cs typeface="Rockwell"/>
              </a:rPr>
              <a:t>“</a:t>
            </a:r>
            <a:r>
              <a:rPr lang="en-US" sz="4000" dirty="0">
                <a:latin typeface="Rockwell"/>
                <a:cs typeface="Rockwell"/>
              </a:rPr>
              <a:t>Moral Diplomacy</a:t>
            </a:r>
            <a:r>
              <a:rPr lang="ja-JP" altLang="en-US" sz="4000" dirty="0">
                <a:latin typeface="Rockwell"/>
                <a:cs typeface="Rockwell"/>
              </a:rPr>
              <a:t>”</a:t>
            </a:r>
            <a:r>
              <a:rPr lang="en-US" sz="4000" dirty="0">
                <a:latin typeface="Rockwell"/>
                <a:cs typeface="Rockwell"/>
              </a:rPr>
              <a:t> (1912)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US should </a:t>
            </a:r>
            <a:r>
              <a:rPr lang="en-US" sz="2400" u="sng" dirty="0">
                <a:latin typeface="Rockwell"/>
                <a:cs typeface="Rockwell"/>
              </a:rPr>
              <a:t>champion democracy </a:t>
            </a:r>
            <a:r>
              <a:rPr lang="en-US" sz="2400" dirty="0">
                <a:latin typeface="Rockwell"/>
                <a:cs typeface="Rockwell"/>
              </a:rPr>
              <a:t>around the globe and help maintain world peace.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Emphasized American ideals like democracy, </a:t>
            </a:r>
            <a:r>
              <a:rPr lang="en-US" sz="2400" u="sng" dirty="0">
                <a:latin typeface="Rockwell"/>
                <a:cs typeface="Rockwell"/>
              </a:rPr>
              <a:t>believed America should help spread those ideals</a:t>
            </a:r>
            <a:r>
              <a:rPr lang="en-US" sz="2400" dirty="0">
                <a:latin typeface="Rockwell"/>
                <a:cs typeface="Rockwell"/>
              </a:rPr>
              <a:t>.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Caused US to meddle in affairs in Latin America and Asia.</a:t>
            </a:r>
          </a:p>
        </p:txBody>
      </p:sp>
      <p:pic>
        <p:nvPicPr>
          <p:cNvPr id="55299" name="Picture 5" descr="wil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3862388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2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erialism-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19100"/>
            <a:ext cx="508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57348" name="Picture 4" descr="http://www.tahfp.udel.edu/wp-content/uploads/2011/10/Cartoon_New_-_School_Beg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58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8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Origins of American Imperialism </a:t>
            </a:r>
          </a:p>
          <a:p>
            <a:pPr lvl="0"/>
            <a:r>
              <a:rPr lang="en-US" dirty="0"/>
              <a:t>Reasons/Causes for Imperialism</a:t>
            </a:r>
          </a:p>
          <a:p>
            <a:pPr lvl="0"/>
            <a:r>
              <a:rPr lang="en-US" dirty="0"/>
              <a:t>Spanish American War</a:t>
            </a:r>
          </a:p>
          <a:p>
            <a:pPr lvl="0"/>
            <a:r>
              <a:rPr lang="en-US" dirty="0"/>
              <a:t>Philippine American War</a:t>
            </a:r>
          </a:p>
          <a:p>
            <a:pPr lvl="0"/>
            <a:r>
              <a:rPr lang="en-US" dirty="0"/>
              <a:t>Imperialist Policies and </a:t>
            </a:r>
            <a:r>
              <a:rPr lang="en-US" dirty="0" smtClean="0"/>
              <a:t>Arguments</a:t>
            </a:r>
          </a:p>
          <a:p>
            <a:pPr lvl="0"/>
            <a:r>
              <a:rPr lang="en-US" dirty="0" smtClean="0"/>
              <a:t>Assessment: Thesis Statement w/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U.S. Foreign Policy (1789-1850)</a:t>
            </a:r>
          </a:p>
        </p:txBody>
      </p:sp>
      <p:sp>
        <p:nvSpPr>
          <p:cNvPr id="30723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Rockwell"/>
                <a:cs typeface="Rockwell"/>
              </a:rPr>
              <a:t>Washington’s </a:t>
            </a:r>
            <a:r>
              <a:rPr lang="en-US" sz="2000" dirty="0">
                <a:latin typeface="Rockwell"/>
                <a:cs typeface="Rockwell"/>
              </a:rPr>
              <a:t>Farewell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Avoid permanent alliances, but defend American interests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Rockwell"/>
                <a:cs typeface="Rockwell"/>
              </a:rPr>
              <a:t>Jefferson’s </a:t>
            </a:r>
            <a:r>
              <a:rPr lang="en-US" sz="2000" dirty="0">
                <a:latin typeface="Rockwell"/>
                <a:cs typeface="Rockwell"/>
              </a:rPr>
              <a:t>Empire of Liberty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Model of republicanism and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Louisiana Purchase (1803)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Monroe Doctrine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Prevention of European intervention in Western Hemisphere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Manifest Destiny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Adams-Onis Treaty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Webster-Ashburton Treaty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Oregon Territory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Texas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Mexican-American War – Mexican Cession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Limited Involvement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Domestic economic expansion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Protective tariffs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Economic dependency on European powers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Immigration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Mass wave during 1830s-1840s</a:t>
            </a:r>
          </a:p>
        </p:txBody>
      </p:sp>
    </p:spTree>
    <p:extLst>
      <p:ext uri="{BB962C8B-B14F-4D97-AF65-F5344CB8AC3E}">
        <p14:creationId xmlns:p14="http://schemas.microsoft.com/office/powerpoint/2010/main" val="30507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Origins of American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US was not part of Europe’s Imperialistic expansion in the mid 1800s</a:t>
            </a:r>
          </a:p>
          <a:p>
            <a:pPr lvl="1"/>
            <a:r>
              <a:rPr lang="en-US" dirty="0" smtClean="0"/>
              <a:t>Still expansionist however.</a:t>
            </a:r>
          </a:p>
          <a:p>
            <a:pPr lvl="2"/>
            <a:r>
              <a:rPr lang="en-US" dirty="0" smtClean="0"/>
              <a:t>Louisiana Purchase</a:t>
            </a:r>
            <a:r>
              <a:rPr lang="en-US" dirty="0"/>
              <a:t>/</a:t>
            </a:r>
            <a:r>
              <a:rPr lang="en-US" dirty="0" smtClean="0"/>
              <a:t>Monroe Doctrine</a:t>
            </a:r>
          </a:p>
          <a:p>
            <a:pPr lvl="2"/>
            <a:r>
              <a:rPr lang="en-US" dirty="0" smtClean="0"/>
              <a:t>Annexation of Texas</a:t>
            </a:r>
          </a:p>
          <a:p>
            <a:pPr lvl="2"/>
            <a:r>
              <a:rPr lang="en-US" dirty="0" smtClean="0"/>
              <a:t>Mexican American War</a:t>
            </a:r>
          </a:p>
          <a:p>
            <a:pPr lvl="2"/>
            <a:r>
              <a:rPr lang="en-US" dirty="0" smtClean="0"/>
              <a:t>GADSDEN PURCHASE!!</a:t>
            </a:r>
          </a:p>
          <a:p>
            <a:pPr lvl="1"/>
            <a:r>
              <a:rPr lang="en-US" dirty="0" smtClean="0"/>
              <a:t>1867: Seward’s purchase of Alaska for $7.2 million from Russia</a:t>
            </a:r>
          </a:p>
          <a:p>
            <a:pPr lvl="1"/>
            <a:r>
              <a:rPr lang="en-US" dirty="0" smtClean="0"/>
              <a:t>1898: ‘Annexation’ of Hawaii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Rockwell"/>
                <a:cs typeface="Rockwell"/>
              </a:rPr>
              <a:t>Why Hawaii?</a:t>
            </a:r>
            <a:endParaRPr lang="en-US" sz="3200" dirty="0">
              <a:latin typeface="Rockwell"/>
              <a:cs typeface="Rockwell"/>
            </a:endParaRPr>
          </a:p>
        </p:txBody>
      </p:sp>
      <p:pic>
        <p:nvPicPr>
          <p:cNvPr id="23554" name="Picture 3" descr="HawaiiShip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87388"/>
            <a:ext cx="7010400" cy="6170612"/>
          </a:xfrm>
        </p:spPr>
      </p:pic>
    </p:spTree>
    <p:extLst>
      <p:ext uri="{BB962C8B-B14F-4D97-AF65-F5344CB8AC3E}">
        <p14:creationId xmlns:p14="http://schemas.microsoft.com/office/powerpoint/2010/main" val="180197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635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Rockwell"/>
                <a:cs typeface="Rockwell"/>
              </a:rPr>
              <a:t>Reasons for Imperialism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06647"/>
            <a:ext cx="9144000" cy="5370353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Social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"white-</a:t>
            </a:r>
            <a:r>
              <a:rPr lang="en-US" dirty="0" smtClean="0">
                <a:latin typeface="Rockwell"/>
                <a:cs typeface="Rockwell"/>
              </a:rPr>
              <a:t>man’s </a:t>
            </a:r>
            <a:r>
              <a:rPr lang="en-US" dirty="0">
                <a:latin typeface="Rockwell"/>
                <a:cs typeface="Rockwell"/>
              </a:rPr>
              <a:t>burden" &amp; Manifest Destiny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Anglo-Saxon Christians have the duty to "civilize" the rest of the world </a:t>
            </a:r>
            <a:endParaRPr lang="en-US" dirty="0" smtClean="0">
              <a:latin typeface="Rockwell"/>
              <a:cs typeface="Rockwell"/>
            </a:endParaRPr>
          </a:p>
          <a:p>
            <a:pPr marL="1009650" lvl="1" indent="-609600" eaLnBrk="1" hangingPunct="1">
              <a:defRPr/>
            </a:pPr>
            <a:r>
              <a:rPr lang="en-US" dirty="0" smtClean="0">
                <a:latin typeface="Rockwell"/>
                <a:cs typeface="Rockwell"/>
              </a:rPr>
              <a:t>Frontier ‘closed’</a:t>
            </a:r>
            <a:endParaRPr lang="en-US" dirty="0">
              <a:latin typeface="Rockwell"/>
              <a:cs typeface="Rockwell"/>
            </a:endParaRPr>
          </a:p>
          <a:p>
            <a:pPr marL="609600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Economic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US needed raw materials and markets (customers) for </a:t>
            </a:r>
            <a:r>
              <a:rPr lang="en-US" dirty="0" smtClean="0">
                <a:latin typeface="Rockwell"/>
                <a:cs typeface="Rockwell"/>
              </a:rPr>
              <a:t>trade</a:t>
            </a:r>
          </a:p>
          <a:p>
            <a:pPr marL="1409700" lvl="2" indent="-609600">
              <a:defRPr/>
            </a:pPr>
            <a:r>
              <a:rPr lang="en-US" dirty="0" smtClean="0">
                <a:latin typeface="Rockwell"/>
                <a:cs typeface="Rockwell"/>
              </a:rPr>
              <a:t>Panic of 1893 exposed need</a:t>
            </a:r>
          </a:p>
          <a:p>
            <a:pPr marL="1009650" lvl="1" indent="-609600">
              <a:defRPr/>
            </a:pPr>
            <a:r>
              <a:rPr lang="en-US" dirty="0" smtClean="0">
                <a:latin typeface="Rockwell"/>
                <a:cs typeface="Rockwell"/>
              </a:rPr>
              <a:t>Economic competition with Europe</a:t>
            </a:r>
            <a:endParaRPr lang="en-US" dirty="0">
              <a:latin typeface="Rockwell"/>
              <a:cs typeface="Rockwell"/>
            </a:endParaRPr>
          </a:p>
          <a:p>
            <a:pPr marL="609600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Military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Rockwell"/>
                <a:cs typeface="Rockwell"/>
              </a:rPr>
              <a:t>All great empires need a navy (and islands for friendly refueling stations)</a:t>
            </a:r>
          </a:p>
          <a:p>
            <a:pPr marL="1409700" lvl="2" indent="-609600">
              <a:defRPr/>
            </a:pPr>
            <a:r>
              <a:rPr lang="en-US" dirty="0" smtClean="0">
                <a:latin typeface="Rockwell"/>
                <a:cs typeface="Rockwell"/>
              </a:rPr>
              <a:t>Alfred Thayer Mahan ‘Influence of Sea Power Upon History’</a:t>
            </a:r>
            <a:endParaRPr lang="en-US" dirty="0">
              <a:latin typeface="Rockwell"/>
              <a:cs typeface="Rockwell"/>
            </a:endParaRPr>
          </a:p>
          <a:p>
            <a:pPr marL="1009650" lvl="1" indent="-609600" eaLnBrk="1" hangingPunct="1">
              <a:defRPr/>
            </a:pPr>
            <a:endParaRPr lang="en-US"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0288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5" name="Picture 14" descr="White Man's Burd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1" y="614113"/>
            <a:ext cx="8404254" cy="5873069"/>
          </a:xfrm>
          <a:prstGeom prst="rect">
            <a:avLst/>
          </a:prstGeom>
        </p:spPr>
      </p:pic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Rockwell"/>
                <a:cs typeface="Rockwell"/>
              </a:rPr>
              <a:t>American Social Darwinism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743200" y="5181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Superstition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648200" y="563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Oppression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419600" y="4495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Ignorance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7162800" y="5029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Barbarism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733800" y="3962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Vice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81000" y="1800225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Civilization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5943600"/>
            <a:ext cx="9144000" cy="89665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Which nations is England “hauling up the hill”? What about the U.S.?</a:t>
            </a:r>
          </a:p>
        </p:txBody>
      </p:sp>
      <p:pic>
        <p:nvPicPr>
          <p:cNvPr id="63501" name="Picture 13" descr="Filipinos-First-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93663" y="0"/>
            <a:ext cx="468947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2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  <p:bldP spid="63496" grpId="0"/>
      <p:bldP spid="63497" grpId="0"/>
      <p:bldP spid="63498" grpId="0"/>
      <p:bldP spid="63499" grpId="0"/>
      <p:bldP spid="635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2237</TotalTime>
  <Words>1352</Words>
  <Application>Microsoft Macintosh PowerPoint</Application>
  <PresentationFormat>On-screen Show (4:3)</PresentationFormat>
  <Paragraphs>198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Theme</vt:lpstr>
      <vt:lpstr>Do Now</vt:lpstr>
      <vt:lpstr>1. American Imperialism</vt:lpstr>
      <vt:lpstr>AP PROMPT</vt:lpstr>
      <vt:lpstr>Outline</vt:lpstr>
      <vt:lpstr>U.S. Foreign Policy (1789-1850)</vt:lpstr>
      <vt:lpstr>Origins of American Imperialism</vt:lpstr>
      <vt:lpstr>Why Hawaii?</vt:lpstr>
      <vt:lpstr>Reasons for Imperialism</vt:lpstr>
      <vt:lpstr>American Social Darwinism</vt:lpstr>
      <vt:lpstr>Cuban Revolt: America to the Rescue?</vt:lpstr>
      <vt:lpstr>Why does the US get involved?</vt:lpstr>
      <vt:lpstr>PowerPoint Presentation</vt:lpstr>
      <vt:lpstr>The War in Cuba</vt:lpstr>
      <vt:lpstr>PowerPoint Presentation</vt:lpstr>
      <vt:lpstr>Outcomes of the Spanish-American War</vt:lpstr>
      <vt:lpstr>The War in the Philippines</vt:lpstr>
      <vt:lpstr>To Imperial or not to Imperial…that is the Question</vt:lpstr>
      <vt:lpstr>Imperialists and Anti-Imperialists</vt:lpstr>
      <vt:lpstr>McKinley Assassinated</vt:lpstr>
      <vt:lpstr>Theodore Roosevelt (1901-1909) Big Stick Policy</vt:lpstr>
      <vt:lpstr>Examples of “Big Stick” Policy</vt:lpstr>
      <vt:lpstr>PowerPoint Presentation</vt:lpstr>
      <vt:lpstr>PowerPoint Presentation</vt:lpstr>
      <vt:lpstr>PowerPoint Presentation</vt:lpstr>
      <vt:lpstr>Roosevelt Corollary</vt:lpstr>
      <vt:lpstr>Examples of “Big Stick” Policy</vt:lpstr>
      <vt:lpstr>William Howard Taft (1909-1913) Dollar Diplomacy</vt:lpstr>
      <vt:lpstr>Taft’s “Dollar Diplomacy” (1909)</vt:lpstr>
      <vt:lpstr>Woodrow Wilson (1913-1921) Moral Diplomacy</vt:lpstr>
      <vt:lpstr>Wilson’s “Moral Diplomacy” (1912)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26</cp:revision>
  <dcterms:created xsi:type="dcterms:W3CDTF">2019-12-18T18:43:13Z</dcterms:created>
  <dcterms:modified xsi:type="dcterms:W3CDTF">2020-02-03T15:21:25Z</dcterms:modified>
</cp:coreProperties>
</file>