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7" r:id="rId2"/>
    <p:sldMasterId id="2147483709" r:id="rId3"/>
  </p:sldMasterIdLst>
  <p:notesMasterIdLst>
    <p:notesMasterId r:id="rId30"/>
  </p:notesMasterIdLst>
  <p:sldIdLst>
    <p:sldId id="257" r:id="rId4"/>
    <p:sldId id="256" r:id="rId5"/>
    <p:sldId id="259" r:id="rId6"/>
    <p:sldId id="258" r:id="rId7"/>
    <p:sldId id="267" r:id="rId8"/>
    <p:sldId id="268" r:id="rId9"/>
    <p:sldId id="273" r:id="rId10"/>
    <p:sldId id="274" r:id="rId11"/>
    <p:sldId id="275" r:id="rId12"/>
    <p:sldId id="284" r:id="rId13"/>
    <p:sldId id="277" r:id="rId14"/>
    <p:sldId id="285" r:id="rId15"/>
    <p:sldId id="280" r:id="rId16"/>
    <p:sldId id="279" r:id="rId17"/>
    <p:sldId id="262" r:id="rId18"/>
    <p:sldId id="281" r:id="rId19"/>
    <p:sldId id="282" r:id="rId20"/>
    <p:sldId id="287" r:id="rId21"/>
    <p:sldId id="286" r:id="rId22"/>
    <p:sldId id="264" r:id="rId23"/>
    <p:sldId id="293" r:id="rId24"/>
    <p:sldId id="294" r:id="rId25"/>
    <p:sldId id="289" r:id="rId26"/>
    <p:sldId id="290" r:id="rId27"/>
    <p:sldId id="291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ckwel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ckwell"/>
              </a:defRPr>
            </a:lvl1pPr>
          </a:lstStyle>
          <a:p>
            <a:fld id="{ADD58FA5-0D1A-C640-8991-437CB313F68F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ckwel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ckwell"/>
              </a:defRPr>
            </a:lvl1pPr>
          </a:lstStyle>
          <a:p>
            <a:fld id="{84B5B2B3-D78E-884B-92D7-C07795874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4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Rockwel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Rockwel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Rockwel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Rockwel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Rockwel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AC92B-3A05-7B48-A6B9-4C5D513321A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DE1C6-E5DB-2B47-A19B-BF36FB4AD12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573A-E563-A446-89FB-4C46DEAA3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0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43 h 317"/>
                  <a:gd name="T4" fmla="*/ 624 w 624"/>
                  <a:gd name="T5" fmla="*/ 1494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4 h 317"/>
                  <a:gd name="T4" fmla="*/ 624 w 624"/>
                  <a:gd name="T5" fmla="*/ 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7 h 272"/>
                  <a:gd name="T4" fmla="*/ 240 w 624"/>
                  <a:gd name="T5" fmla="*/ 13125 h 272"/>
                  <a:gd name="T6" fmla="*/ 624 w 624"/>
                  <a:gd name="T7" fmla="*/ 1486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4 h 362"/>
                  <a:gd name="T4" fmla="*/ 248 w 632"/>
                  <a:gd name="T5" fmla="*/ 44 h 362"/>
                  <a:gd name="T6" fmla="*/ 632 w 632"/>
                  <a:gd name="T7" fmla="*/ 44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43 h 317"/>
                  <a:gd name="T4" fmla="*/ 624 w 624"/>
                  <a:gd name="T5" fmla="*/ 1494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4 h 317"/>
                  <a:gd name="T4" fmla="*/ 624 w 624"/>
                  <a:gd name="T5" fmla="*/ 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302 h 272"/>
                  <a:gd name="T4" fmla="*/ 240 w 624"/>
                  <a:gd name="T5" fmla="*/ 12644 h 272"/>
                  <a:gd name="T6" fmla="*/ 624 w 624"/>
                  <a:gd name="T7" fmla="*/ 1430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7 h 362"/>
                  <a:gd name="T4" fmla="*/ 248 w 632"/>
                  <a:gd name="T5" fmla="*/ 47 h 362"/>
                  <a:gd name="T6" fmla="*/ 632 w 632"/>
                  <a:gd name="T7" fmla="*/ 47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43 h 317"/>
                  <a:gd name="T4" fmla="*/ 624 w 624"/>
                  <a:gd name="T5" fmla="*/ 1494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302 h 272"/>
                  <a:gd name="T4" fmla="*/ 240 w 624"/>
                  <a:gd name="T5" fmla="*/ 12644 h 272"/>
                  <a:gd name="T6" fmla="*/ 624 w 624"/>
                  <a:gd name="T7" fmla="*/ 1430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7 h 362"/>
                  <a:gd name="T4" fmla="*/ 248 w 632"/>
                  <a:gd name="T5" fmla="*/ 47 h 362"/>
                  <a:gd name="T6" fmla="*/ 632 w 632"/>
                  <a:gd name="T7" fmla="*/ 47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07 h 385"/>
                <a:gd name="T2" fmla="*/ 5762 w 5762"/>
                <a:gd name="T3" fmla="*/ 48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0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3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22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5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4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47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84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1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9786 h 272"/>
                  <a:gd name="T4" fmla="*/ 240 w 624"/>
                  <a:gd name="T5" fmla="*/ 17468 h 272"/>
                  <a:gd name="T6" fmla="*/ 624 w 624"/>
                  <a:gd name="T7" fmla="*/ 197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38 h 362"/>
                  <a:gd name="T4" fmla="*/ 248 w 632"/>
                  <a:gd name="T5" fmla="*/ 38 h 362"/>
                  <a:gd name="T6" fmla="*/ 632 w 632"/>
                  <a:gd name="T7" fmla="*/ 38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 h 317"/>
                  <a:gd name="T4" fmla="*/ 624 w 624"/>
                  <a:gd name="T5" fmla="*/ 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893 h 317"/>
                  <a:gd name="T4" fmla="*/ 624 w 624"/>
                  <a:gd name="T5" fmla="*/ 1989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43 h 385"/>
                <a:gd name="T2" fmla="*/ 5762 w 5762"/>
                <a:gd name="T3" fmla="*/ 519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26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1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533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9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3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83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34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178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7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0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428 h 317"/>
                  <a:gd name="T4" fmla="*/ 624 w 624"/>
                  <a:gd name="T5" fmla="*/ 154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0 h 317"/>
                  <a:gd name="T4" fmla="*/ 624 w 624"/>
                  <a:gd name="T5" fmla="*/ 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453 h 272"/>
                  <a:gd name="T4" fmla="*/ 240 w 624"/>
                  <a:gd name="T5" fmla="*/ 13650 h 272"/>
                  <a:gd name="T6" fmla="*/ 624 w 624"/>
                  <a:gd name="T7" fmla="*/ 1545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4 h 362"/>
                  <a:gd name="T4" fmla="*/ 248 w 632"/>
                  <a:gd name="T5" fmla="*/ 44 h 362"/>
                  <a:gd name="T6" fmla="*/ 632 w 632"/>
                  <a:gd name="T7" fmla="*/ 44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49 h 317"/>
                  <a:gd name="T4" fmla="*/ 624 w 624"/>
                  <a:gd name="T5" fmla="*/ 139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0 h 317"/>
                  <a:gd name="T4" fmla="*/ 624 w 624"/>
                  <a:gd name="T5" fmla="*/ 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59 h 272"/>
                  <a:gd name="T4" fmla="*/ 240 w 624"/>
                  <a:gd name="T5" fmla="*/ 12141 h 272"/>
                  <a:gd name="T6" fmla="*/ 624 w 624"/>
                  <a:gd name="T7" fmla="*/ 1375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7 h 362"/>
                  <a:gd name="T4" fmla="*/ 248 w 632"/>
                  <a:gd name="T5" fmla="*/ 47 h 362"/>
                  <a:gd name="T6" fmla="*/ 632 w 632"/>
                  <a:gd name="T7" fmla="*/ 47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420 h 317"/>
                  <a:gd name="T4" fmla="*/ 624 w 624"/>
                  <a:gd name="T5" fmla="*/ 144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428 h 317"/>
                  <a:gd name="T4" fmla="*/ 624 w 624"/>
                  <a:gd name="T5" fmla="*/ 154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2 h 370"/>
                  <a:gd name="T4" fmla="*/ 624 w 624"/>
                  <a:gd name="T5" fmla="*/ 2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302 h 272"/>
                  <a:gd name="T4" fmla="*/ 240 w 624"/>
                  <a:gd name="T5" fmla="*/ 12644 h 272"/>
                  <a:gd name="T6" fmla="*/ 624 w 624"/>
                  <a:gd name="T7" fmla="*/ 1430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7 h 362"/>
                  <a:gd name="T2" fmla="*/ 8 w 632"/>
                  <a:gd name="T3" fmla="*/ 47 h 362"/>
                  <a:gd name="T4" fmla="*/ 248 w 632"/>
                  <a:gd name="T5" fmla="*/ 47 h 362"/>
                  <a:gd name="T6" fmla="*/ 632 w 632"/>
                  <a:gd name="T7" fmla="*/ 47 h 362"/>
                  <a:gd name="T8" fmla="*/ 632 w 632"/>
                  <a:gd name="T9" fmla="*/ 7 h 362"/>
                  <a:gd name="T10" fmla="*/ 104 w 632"/>
                  <a:gd name="T11" fmla="*/ 7 h 362"/>
                  <a:gd name="T12" fmla="*/ 8 w 632"/>
                  <a:gd name="T13" fmla="*/ 7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07 h 385"/>
                <a:gd name="T2" fmla="*/ 102 w 5762"/>
                <a:gd name="T3" fmla="*/ 485 h 385"/>
                <a:gd name="T4" fmla="*/ 102 w 5762"/>
                <a:gd name="T5" fmla="*/ 4 h 385"/>
                <a:gd name="T6" fmla="*/ 0 w 5762"/>
                <a:gd name="T7" fmla="*/ 0 h 385"/>
                <a:gd name="T8" fmla="*/ 0 w 5762"/>
                <a:gd name="T9" fmla="*/ 50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02 w 5761"/>
                <a:gd name="T3" fmla="*/ 0 h 189"/>
                <a:gd name="T4" fmla="*/ 10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1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0587 h 317"/>
                  <a:gd name="T4" fmla="*/ 624 w 624"/>
                  <a:gd name="T5" fmla="*/ 205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 h 317"/>
                  <a:gd name="T4" fmla="*/ 624 w 624"/>
                  <a:gd name="T5" fmla="*/ 8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623 h 272"/>
                  <a:gd name="T4" fmla="*/ 240 w 624"/>
                  <a:gd name="T5" fmla="*/ 18217 h 272"/>
                  <a:gd name="T6" fmla="*/ 624 w 624"/>
                  <a:gd name="T7" fmla="*/ 2062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38 h 362"/>
                  <a:gd name="T4" fmla="*/ 248 w 632"/>
                  <a:gd name="T5" fmla="*/ 38 h 362"/>
                  <a:gd name="T6" fmla="*/ 632 w 632"/>
                  <a:gd name="T7" fmla="*/ 38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481 h 317"/>
                  <a:gd name="T4" fmla="*/ 624 w 624"/>
                  <a:gd name="T5" fmla="*/ 184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 h 317"/>
                  <a:gd name="T4" fmla="*/ 624 w 624"/>
                  <a:gd name="T5" fmla="*/ 8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10 h 272"/>
                  <a:gd name="T4" fmla="*/ 240 w 624"/>
                  <a:gd name="T5" fmla="*/ 16069 h 272"/>
                  <a:gd name="T6" fmla="*/ 624 w 624"/>
                  <a:gd name="T7" fmla="*/ 182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151 h 317"/>
                  <a:gd name="T4" fmla="*/ 624 w 624"/>
                  <a:gd name="T5" fmla="*/ 191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0587 h 317"/>
                  <a:gd name="T4" fmla="*/ 624 w 624"/>
                  <a:gd name="T5" fmla="*/ 205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982 h 272"/>
                  <a:gd name="T4" fmla="*/ 240 w 624"/>
                  <a:gd name="T5" fmla="*/ 16781 h 272"/>
                  <a:gd name="T6" fmla="*/ 624 w 624"/>
                  <a:gd name="T7" fmla="*/ 189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6 h 362"/>
                  <a:gd name="T2" fmla="*/ 8 w 632"/>
                  <a:gd name="T3" fmla="*/ 41 h 362"/>
                  <a:gd name="T4" fmla="*/ 248 w 632"/>
                  <a:gd name="T5" fmla="*/ 41 h 362"/>
                  <a:gd name="T6" fmla="*/ 632 w 632"/>
                  <a:gd name="T7" fmla="*/ 41 h 362"/>
                  <a:gd name="T8" fmla="*/ 632 w 632"/>
                  <a:gd name="T9" fmla="*/ 6 h 362"/>
                  <a:gd name="T10" fmla="*/ 104 w 632"/>
                  <a:gd name="T11" fmla="*/ 6 h 362"/>
                  <a:gd name="T12" fmla="*/ 8 w 632"/>
                  <a:gd name="T13" fmla="*/ 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43 h 385"/>
                <a:gd name="T2" fmla="*/ 76 w 5762"/>
                <a:gd name="T3" fmla="*/ 519 h 385"/>
                <a:gd name="T4" fmla="*/ 76 w 5762"/>
                <a:gd name="T5" fmla="*/ 4 h 385"/>
                <a:gd name="T6" fmla="*/ 0 w 5762"/>
                <a:gd name="T7" fmla="*/ 0 h 385"/>
                <a:gd name="T8" fmla="*/ 0 w 5762"/>
                <a:gd name="T9" fmla="*/ 5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76 w 5761"/>
                <a:gd name="T3" fmla="*/ 0 h 189"/>
                <a:gd name="T4" fmla="*/ 76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2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://www.youtube.com/watch?v=1cT_Z0KGhP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 Practice: Evaluate the extent to which the French &amp; Indian War was a turning point in relations between the British and the American colonists.</a:t>
            </a:r>
          </a:p>
          <a:p>
            <a:r>
              <a:rPr lang="en-US" dirty="0" smtClean="0"/>
              <a:t>WINCHELL PASS OUT: Revolution Timeline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459" r="10156" b="6250"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9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Rockwel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Rockwell"/>
              </a:rPr>
              <a:t>Many colonies refused to quarter troops and </a:t>
            </a:r>
            <a:r>
              <a:rPr lang="en-US" dirty="0" smtClean="0">
                <a:latin typeface="Rockwell"/>
              </a:rPr>
              <a:t>didn’t </a:t>
            </a:r>
            <a:r>
              <a:rPr lang="en-US" dirty="0">
                <a:latin typeface="Rockwell"/>
              </a:rPr>
              <a:t>comply with the new laws.</a:t>
            </a:r>
          </a:p>
          <a:p>
            <a:pPr eaLnBrk="1" hangingPunct="1"/>
            <a:r>
              <a:rPr lang="en-US" dirty="0">
                <a:latin typeface="Rockwell"/>
              </a:rPr>
              <a:t>Violators of the </a:t>
            </a:r>
            <a:r>
              <a:rPr lang="en-US" u="sng" dirty="0">
                <a:latin typeface="Rockwell"/>
              </a:rPr>
              <a:t>Sugar Act</a:t>
            </a:r>
            <a:r>
              <a:rPr lang="en-US" dirty="0">
                <a:latin typeface="Rockwell"/>
              </a:rPr>
              <a:t> and the </a:t>
            </a:r>
            <a:r>
              <a:rPr lang="en-US" u="sng" dirty="0">
                <a:latin typeface="Rockwell"/>
              </a:rPr>
              <a:t>Stamp Act</a:t>
            </a:r>
            <a:r>
              <a:rPr lang="en-US" dirty="0">
                <a:latin typeface="Rockwell"/>
              </a:rPr>
              <a:t> were tried in British admiralty courts, not by juries, the burden of proof was on the </a:t>
            </a:r>
            <a:r>
              <a:rPr lang="en-US" i="1" dirty="0">
                <a:latin typeface="Rockwell"/>
              </a:rPr>
              <a:t>defendant</a:t>
            </a:r>
            <a:r>
              <a:rPr lang="en-US" dirty="0">
                <a:latin typeface="Rockwell"/>
              </a:rPr>
              <a:t>, not the prosecution (so </a:t>
            </a:r>
            <a:r>
              <a:rPr lang="en-US" dirty="0" smtClean="0">
                <a:latin typeface="Rockwell"/>
              </a:rPr>
              <a:t>no</a:t>
            </a:r>
            <a:r>
              <a:rPr lang="en-US" dirty="0">
                <a:latin typeface="Rockwell"/>
              </a:rPr>
              <a:t> </a:t>
            </a:r>
            <a:r>
              <a:rPr lang="en-US" dirty="0" smtClean="0">
                <a:latin typeface="Rockwell"/>
              </a:rPr>
              <a:t>“innocent </a:t>
            </a:r>
            <a:r>
              <a:rPr lang="en-US" dirty="0">
                <a:latin typeface="Rockwell"/>
              </a:rPr>
              <a:t>until proven </a:t>
            </a:r>
            <a:r>
              <a:rPr lang="en-US" dirty="0" smtClean="0">
                <a:latin typeface="Rockwell"/>
              </a:rPr>
              <a:t>guilty”)</a:t>
            </a:r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1754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519430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Pct val="130000"/>
              <a:buFont typeface="Wingdings" charset="0"/>
              <a:buNone/>
            </a:pPr>
            <a:r>
              <a:rPr lang="en-US" sz="3200" dirty="0" smtClean="0">
                <a:solidFill>
                  <a:srgbClr val="003366"/>
                </a:solidFill>
                <a:latin typeface="Rockwell"/>
              </a:rPr>
              <a:t>Mob reaction to the Stamp Act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695950"/>
            <a:ext cx="9144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C0000"/>
                </a:solidFill>
                <a:latin typeface="Rockwell"/>
              </a:rPr>
              <a:t>For the 1</a:t>
            </a:r>
            <a:r>
              <a:rPr lang="en-US" sz="3200" baseline="30000" dirty="0" smtClean="0">
                <a:solidFill>
                  <a:srgbClr val="CC0000"/>
                </a:solidFill>
                <a:latin typeface="Rockwell"/>
              </a:rPr>
              <a:t>st</a:t>
            </a:r>
            <a:r>
              <a:rPr lang="en-US" sz="3200" dirty="0" smtClean="0">
                <a:solidFill>
                  <a:srgbClr val="CC0000"/>
                </a:solidFill>
                <a:latin typeface="Rockwell"/>
              </a:rPr>
              <a:t> time, many colonists refer to fellow boycotters as </a:t>
            </a:r>
            <a:r>
              <a:rPr lang="ja-JP" altLang="en-US" sz="3200" dirty="0" smtClean="0">
                <a:solidFill>
                  <a:srgbClr val="CC0000"/>
                </a:solidFill>
                <a:latin typeface="Rockwell"/>
              </a:rPr>
              <a:t>“</a:t>
            </a:r>
            <a:r>
              <a:rPr lang="en-US" sz="3200" dirty="0" smtClean="0">
                <a:solidFill>
                  <a:srgbClr val="CC0000"/>
                </a:solidFill>
                <a:latin typeface="Rockwell"/>
              </a:rPr>
              <a:t>patriots</a:t>
            </a:r>
            <a:r>
              <a:rPr lang="ja-JP" altLang="en-US" sz="3200" dirty="0" smtClean="0">
                <a:solidFill>
                  <a:srgbClr val="CC0000"/>
                </a:solidFill>
                <a:latin typeface="Rockwell"/>
              </a:rPr>
              <a:t>”</a:t>
            </a:r>
            <a:r>
              <a:rPr lang="en-US" sz="3200" dirty="0" smtClean="0">
                <a:solidFill>
                  <a:srgbClr val="CC0000"/>
                </a:solidFill>
                <a:latin typeface="Rockwell"/>
              </a:rPr>
              <a:t> </a:t>
            </a:r>
          </a:p>
        </p:txBody>
      </p:sp>
      <p:pic>
        <p:nvPicPr>
          <p:cNvPr id="23556" name="Picture 4" descr="Photo of BOSTON: STAMP ACT RIOT, 1765. &#10;Sons of Liberty protesting the Stamp Act by attacking the house of Lieutenant Governor Thomas Hutchinson at Boston on 26 August 1765. Color engraving, 19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9"/>
          <a:stretch>
            <a:fillRect/>
          </a:stretch>
        </p:blipFill>
        <p:spPr bwMode="auto">
          <a:xfrm>
            <a:off x="1143000" y="0"/>
            <a:ext cx="6705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6" name="Picture 10" descr="2665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7" name="Picture 11" descr="2667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26666" r="10884" b="13414"/>
          <a:stretch>
            <a:fillRect/>
          </a:stretch>
        </p:blipFill>
        <p:spPr bwMode="auto">
          <a:xfrm>
            <a:off x="128588" y="0"/>
            <a:ext cx="5205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09600" y="107950"/>
            <a:ext cx="7924800" cy="114082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Rockwell"/>
              </a:rPr>
              <a:t>The 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</a:rPr>
              <a:t>“</a:t>
            </a:r>
            <a:r>
              <a:rPr lang="en-US" sz="2800" u="sng" dirty="0" smtClean="0">
                <a:solidFill>
                  <a:srgbClr val="000000"/>
                </a:solidFill>
                <a:latin typeface="Rockwell"/>
              </a:rPr>
              <a:t>Sons of Liberty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Rockwell"/>
              </a:rPr>
              <a:t> &amp; 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</a:rPr>
              <a:t>“</a:t>
            </a:r>
            <a:r>
              <a:rPr lang="en-US" sz="2800" u="sng" dirty="0" smtClean="0">
                <a:solidFill>
                  <a:srgbClr val="000000"/>
                </a:solidFill>
                <a:latin typeface="Rockwell"/>
              </a:rPr>
              <a:t>Daughters of Liberty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Rockwell"/>
              </a:rPr>
              <a:t> </a:t>
            </a:r>
            <a:br>
              <a:rPr lang="en-US" sz="2800" dirty="0" smtClean="0">
                <a:solidFill>
                  <a:srgbClr val="000000"/>
                </a:solidFill>
                <a:latin typeface="Rockwell"/>
              </a:rPr>
            </a:br>
            <a:r>
              <a:rPr lang="en-US" sz="2800" dirty="0" smtClean="0">
                <a:solidFill>
                  <a:srgbClr val="000000"/>
                </a:solidFill>
                <a:latin typeface="Rockwell"/>
              </a:rPr>
              <a:t>were formed to protest British restrictions &amp; </a:t>
            </a:r>
            <a:br>
              <a:rPr lang="en-US" sz="2800" dirty="0" smtClean="0">
                <a:solidFill>
                  <a:srgbClr val="000000"/>
                </a:solidFill>
                <a:latin typeface="Rockwell"/>
              </a:rPr>
            </a:br>
            <a:r>
              <a:rPr lang="en-US" sz="2800" dirty="0" smtClean="0">
                <a:solidFill>
                  <a:srgbClr val="000000"/>
                </a:solidFill>
                <a:latin typeface="Rockwell"/>
              </a:rPr>
              <a:t>became the leaders of  colonial resistance</a:t>
            </a: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1524000" y="5815013"/>
            <a:ext cx="6858000" cy="12906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Arial" charset="0"/>
              </a:rPr>
              <a:t>The colonial boycotts were effective &amp; </a:t>
            </a:r>
            <a:br>
              <a:rPr 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Arial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Arial" charset="0"/>
              </a:rPr>
              <a:t>Britain repealed the Stamp Act</a:t>
            </a:r>
          </a:p>
        </p:txBody>
      </p:sp>
    </p:spTree>
    <p:extLst>
      <p:ext uri="{BB962C8B-B14F-4D97-AF65-F5344CB8AC3E}">
        <p14:creationId xmlns:p14="http://schemas.microsoft.com/office/powerpoint/2010/main" val="393260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8" grpId="0" animBg="1"/>
      <p:bldP spid="1525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>
                <a:latin typeface="Rockwell"/>
              </a:rPr>
              <a:t>The Stamp Act Congress</a:t>
            </a:r>
            <a:r>
              <a:rPr lang="en-US" dirty="0">
                <a:latin typeface="Rockwell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61058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ea typeface="+mn-ea"/>
              </a:rPr>
              <a:t>27 delegates from 9 colonies met in N.Y. to denounce the Stamp Act in 1765.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Drew up a statement of their rights and asked the King and Parliament to repeal the Stamp Act.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It was important in that it brought together different and rival colonies for the same purpose.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A tiny step toward colonial unity.</a:t>
            </a:r>
          </a:p>
          <a:p>
            <a:r>
              <a:rPr lang="en-US" sz="2800" dirty="0">
                <a:latin typeface="Rockwell"/>
              </a:rPr>
              <a:t>Nonimportation agreements worked great to combat the Stamp Act.</a:t>
            </a:r>
          </a:p>
          <a:p>
            <a:pPr lvl="1"/>
            <a:r>
              <a:rPr lang="en-US" sz="2400" dirty="0">
                <a:latin typeface="Rockwell"/>
              </a:rPr>
              <a:t>The American colonists were united against a common problem.</a:t>
            </a:r>
          </a:p>
          <a:p>
            <a:pPr lvl="1"/>
            <a:r>
              <a:rPr lang="en-US" sz="2400" u="sng" dirty="0">
                <a:latin typeface="Rockwell"/>
              </a:rPr>
              <a:t>Home woven handicrafts were encouraged and popular over British imports</a:t>
            </a:r>
            <a:r>
              <a:rPr lang="en-US" sz="2400" dirty="0">
                <a:latin typeface="Rockwell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58" y="1007410"/>
            <a:ext cx="4182942" cy="31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9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91440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Rockwell"/>
              </a:rPr>
              <a:t>Many colonists argued that the new imperial policy was instituting </a:t>
            </a:r>
            <a:r>
              <a:rPr lang="ja-JP" altLang="en-US" sz="2800" dirty="0">
                <a:latin typeface="Rockwell"/>
              </a:rPr>
              <a:t>“</a:t>
            </a:r>
            <a:r>
              <a:rPr lang="en-US" sz="2800" u="sng" dirty="0">
                <a:latin typeface="Rockwell"/>
              </a:rPr>
              <a:t>taxation without representation.</a:t>
            </a:r>
            <a:r>
              <a:rPr lang="ja-JP" altLang="en-US" sz="2800" u="sng" dirty="0">
                <a:latin typeface="Rockwell"/>
              </a:rPr>
              <a:t>”</a:t>
            </a:r>
            <a:endParaRPr lang="en-US" sz="2800" dirty="0">
              <a:latin typeface="Rockwel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u="sng" dirty="0">
                <a:latin typeface="Rockwell"/>
              </a:rPr>
              <a:t>Americans believed that only their colonial legislatures had any legal right to impose taxes on their people.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Rockwell"/>
              </a:rPr>
              <a:t>P.M. Grenville dismissed the Americans</a:t>
            </a:r>
            <a:r>
              <a:rPr lang="ja-JP" altLang="en-US" dirty="0">
                <a:latin typeface="Rockwell"/>
              </a:rPr>
              <a:t>’</a:t>
            </a:r>
            <a:r>
              <a:rPr lang="en-US" dirty="0">
                <a:latin typeface="Rockwell"/>
              </a:rPr>
              <a:t> complaints and stated enjoyed </a:t>
            </a:r>
            <a:r>
              <a:rPr lang="en-US" u="sng" dirty="0">
                <a:latin typeface="Rockwell"/>
              </a:rPr>
              <a:t>virtual representation</a:t>
            </a:r>
            <a:r>
              <a:rPr lang="en-US" dirty="0">
                <a:latin typeface="Rockwell"/>
              </a:rPr>
              <a:t> in that Parliament represented all British subjects all over the empire.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Rockwell"/>
              </a:rPr>
              <a:t>Representation in Parliament would actually have </a:t>
            </a:r>
            <a:r>
              <a:rPr lang="en-US" b="1" dirty="0">
                <a:latin typeface="Rockwell"/>
              </a:rPr>
              <a:t>not</a:t>
            </a:r>
            <a:r>
              <a:rPr lang="en-US" dirty="0">
                <a:latin typeface="Rockwell"/>
              </a:rPr>
              <a:t> benefited the American colonists because they would have almost always been outvoted by the more populous regions of the empire, namely England.</a:t>
            </a:r>
          </a:p>
        </p:txBody>
      </p:sp>
    </p:spTree>
    <p:extLst>
      <p:ext uri="{BB962C8B-B14F-4D97-AF65-F5344CB8AC3E}">
        <p14:creationId xmlns:p14="http://schemas.microsoft.com/office/powerpoint/2010/main" val="147217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 Reasons for Resistance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English Common Law</a:t>
            </a:r>
          </a:p>
          <a:p>
            <a:pPr lvl="1"/>
            <a:r>
              <a:rPr lang="en-US" sz="3000" dirty="0" smtClean="0"/>
              <a:t>Centuries old body of legal rules and procedures.</a:t>
            </a:r>
          </a:p>
          <a:p>
            <a:pPr lvl="1"/>
            <a:r>
              <a:rPr lang="en-US" sz="3000" dirty="0" smtClean="0"/>
              <a:t>Magna </a:t>
            </a:r>
            <a:r>
              <a:rPr lang="en-US" sz="3000" dirty="0" err="1" smtClean="0"/>
              <a:t>Carta</a:t>
            </a:r>
            <a:endParaRPr lang="en-US" sz="3000" dirty="0" smtClean="0"/>
          </a:p>
          <a:p>
            <a:pPr lvl="1"/>
            <a:r>
              <a:rPr lang="en-US" sz="3000" dirty="0" smtClean="0"/>
              <a:t>Liberties and Privileges </a:t>
            </a:r>
          </a:p>
          <a:p>
            <a:r>
              <a:rPr lang="en-US" sz="3000" dirty="0" smtClean="0"/>
              <a:t>Natural Rights</a:t>
            </a:r>
          </a:p>
          <a:p>
            <a:pPr lvl="1"/>
            <a:r>
              <a:rPr lang="en-US" sz="3000" dirty="0" smtClean="0"/>
              <a:t>Enlightenment</a:t>
            </a:r>
            <a:endParaRPr lang="en-US" sz="3000" dirty="0"/>
          </a:p>
          <a:p>
            <a:pPr lvl="1"/>
            <a:r>
              <a:rPr lang="en-US" sz="3000" dirty="0" smtClean="0"/>
              <a:t>Separation of Powers</a:t>
            </a:r>
          </a:p>
          <a:p>
            <a:r>
              <a:rPr lang="en-US" sz="3000" dirty="0" smtClean="0"/>
              <a:t>Glorious Revolution</a:t>
            </a:r>
          </a:p>
          <a:p>
            <a:pPr lvl="1"/>
            <a:r>
              <a:rPr lang="en-US" sz="3000" dirty="0" smtClean="0"/>
              <a:t>Constitutional Monarchy took away power from the King to just levy taxes at will.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401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307012" cy="61261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>
                <a:latin typeface="Rockwell"/>
              </a:rPr>
              <a:t>The Sons of Liberty</a:t>
            </a:r>
            <a:r>
              <a:rPr lang="en-US" sz="2800" dirty="0">
                <a:latin typeface="Rockwell"/>
              </a:rPr>
              <a:t> and Daughters of Liberty worked hard to harass British officials, encourage support of boycotts and did an occasional tar and feathering of customs officials.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/>
              </a:rPr>
              <a:t>All of the stamp agents had been forced to resign out of harassment and intimidation so the </a:t>
            </a:r>
            <a:r>
              <a:rPr lang="en-US" sz="2800" u="sng" dirty="0">
                <a:latin typeface="Rockwell"/>
              </a:rPr>
              <a:t>Stamp Act</a:t>
            </a:r>
            <a:r>
              <a:rPr lang="en-US" sz="2800" dirty="0">
                <a:latin typeface="Rockwell"/>
              </a:rPr>
              <a:t> was effectively nullified</a:t>
            </a:r>
            <a:r>
              <a:rPr lang="en-US" sz="2800" dirty="0" smtClean="0">
                <a:latin typeface="Rockwell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</a:rPr>
              <a:t>The </a:t>
            </a:r>
            <a:r>
              <a:rPr lang="en-US" sz="2800" u="sng" dirty="0">
                <a:latin typeface="Rockwell"/>
              </a:rPr>
              <a:t>Declaratory Act</a:t>
            </a:r>
            <a:r>
              <a:rPr lang="en-US" sz="2800" dirty="0">
                <a:latin typeface="Rockwell"/>
              </a:rPr>
              <a:t> was passed on the heels of the Stamp Act being repealed and stated </a:t>
            </a:r>
            <a:r>
              <a:rPr lang="en-US" sz="2800" dirty="0" smtClean="0">
                <a:latin typeface="Rockwell"/>
              </a:rPr>
              <a:t>Parliament’s </a:t>
            </a:r>
            <a:r>
              <a:rPr lang="en-US" sz="2800" dirty="0">
                <a:latin typeface="Rockwell"/>
              </a:rPr>
              <a:t>right </a:t>
            </a:r>
            <a:r>
              <a:rPr lang="ja-JP" altLang="en-US" sz="2800" dirty="0">
                <a:latin typeface="Rockwell"/>
              </a:rPr>
              <a:t>“</a:t>
            </a:r>
            <a:r>
              <a:rPr lang="en-US" sz="2800" dirty="0">
                <a:latin typeface="Rockwell"/>
              </a:rPr>
              <a:t>to bind the colonies in all cases whatsoever.</a:t>
            </a:r>
            <a:r>
              <a:rPr lang="ja-JP" altLang="en-US" sz="2800" dirty="0">
                <a:latin typeface="Rockwell"/>
              </a:rPr>
              <a:t>”</a:t>
            </a:r>
            <a:r>
              <a:rPr lang="en-US" sz="2800" dirty="0">
                <a:latin typeface="Rockwell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Rockwell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2" y="1676400"/>
            <a:ext cx="38369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3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90839"/>
            <a:ext cx="8686418" cy="6865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Rockwell"/>
              </a:rPr>
              <a:t>Boycotts and non importation agreements hit </a:t>
            </a:r>
            <a:r>
              <a:rPr lang="en-US" dirty="0" smtClean="0">
                <a:latin typeface="Rockwell"/>
              </a:rPr>
              <a:t>Britain’s </a:t>
            </a:r>
            <a:r>
              <a:rPr lang="en-US" dirty="0">
                <a:latin typeface="Rockwell"/>
              </a:rPr>
              <a:t>economy hard.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Rockwell"/>
              </a:rPr>
              <a:t>America, prior to the Revolution bought 25% of all British exports.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Rockwell"/>
              </a:rPr>
              <a:t>50% of all British shipping was devoted to the American trade.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Rockwell"/>
              </a:rPr>
              <a:t>Many Britons were angry at the fact that 2 million colonists refused to pay for only 1/3 of the cost of their own defense and 7.5 million Britons had to make up the slack with very heavy taxes.</a:t>
            </a:r>
          </a:p>
        </p:txBody>
      </p:sp>
    </p:spTree>
    <p:extLst>
      <p:ext uri="{BB962C8B-B14F-4D97-AF65-F5344CB8AC3E}">
        <p14:creationId xmlns:p14="http://schemas.microsoft.com/office/powerpoint/2010/main" val="328564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11458" r="11719" b="6250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2819400" y="5638800"/>
            <a:ext cx="6019800" cy="838200"/>
          </a:xfrm>
          <a:prstGeom prst="wedgeRectCallout">
            <a:avLst>
              <a:gd name="adj1" fmla="val -55505"/>
              <a:gd name="adj2" fmla="val -45590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ＭＳ Ｐゴシック" charset="0"/>
              </a:rPr>
              <a:t>This was a series of 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ＭＳ Ｐゴシック" charset="0"/>
              </a:rPr>
              <a:t>indirect</a:t>
            </a:r>
            <a:r>
              <a:rPr lang="ja-JP" altLang="en-US" sz="28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ＭＳ Ｐゴシック" charset="0"/>
              </a:rPr>
              <a:t> taxes on lead, glass, paper, tea, etc. </a:t>
            </a:r>
            <a:endParaRPr lang="en-US" sz="2800" dirty="0" smtClean="0">
              <a:solidFill>
                <a:srgbClr val="000000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Rockwell"/>
              </a:rPr>
              <a:t>The Boston Massacre</a:t>
            </a:r>
            <a:endParaRPr lang="en-US" dirty="0">
              <a:latin typeface="Rockwell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</a:rPr>
              <a:t>March 5, 1770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Rockwell"/>
              </a:rPr>
              <a:t>60 people moved in on 10 redcoats pelting them with snowballs, rocks, and oyster shells.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Rockwell"/>
              </a:rPr>
              <a:t>After being clubbed and one being knocked down the soldiers opened fire wounding or killing 11 (only 5 died)</a:t>
            </a:r>
            <a:endParaRPr lang="en-US" sz="2000" u="sng" dirty="0">
              <a:latin typeface="Rockwel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>
                <a:latin typeface="Rockwell"/>
              </a:rPr>
              <a:t>John Adams</a:t>
            </a:r>
            <a:r>
              <a:rPr lang="en-US" sz="2000" dirty="0">
                <a:latin typeface="Rockwell"/>
              </a:rPr>
              <a:t> served as the defense lawyer and only 2 were convicted of manslaughter and branded on the hand.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347788"/>
            <a:ext cx="4818062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5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Becoming The United States: Road to Revolution &amp; Declaring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200"/>
            <a:ext cx="6400800" cy="1752600"/>
          </a:xfrm>
        </p:spPr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3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6690"/>
            <a:ext cx="7924800" cy="1143000"/>
          </a:xfrm>
        </p:spPr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t="-350" b="384"/>
          <a:stretch/>
        </p:blipFill>
        <p:spPr>
          <a:xfrm>
            <a:off x="1333177" y="866310"/>
            <a:ext cx="6538713" cy="59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Rockwell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sz="2400" u="sng" dirty="0">
                <a:latin typeface="Rockwell"/>
              </a:rPr>
              <a:t>Samuel Adams</a:t>
            </a:r>
            <a:r>
              <a:rPr lang="en-US" sz="2400" dirty="0">
                <a:latin typeface="Rockwell"/>
              </a:rPr>
              <a:t>, of Boston was a failure at pretty much everything but politics.  </a:t>
            </a:r>
          </a:p>
          <a:p>
            <a:pPr eaLnBrk="1" hangingPunct="1"/>
            <a:r>
              <a:rPr lang="en-US" sz="2400" dirty="0">
                <a:latin typeface="Rockwell"/>
              </a:rPr>
              <a:t>He organized the Massachusetts </a:t>
            </a:r>
            <a:r>
              <a:rPr lang="en-US" sz="2400" u="sng" dirty="0">
                <a:latin typeface="Rockwell"/>
              </a:rPr>
              <a:t>Committees of Correspondence</a:t>
            </a:r>
            <a:r>
              <a:rPr lang="en-US" sz="2400" dirty="0">
                <a:latin typeface="Rockwell"/>
              </a:rPr>
              <a:t>.  </a:t>
            </a:r>
          </a:p>
          <a:p>
            <a:pPr lvl="1" eaLnBrk="1" hangingPunct="1"/>
            <a:r>
              <a:rPr lang="en-US" sz="2000" dirty="0">
                <a:latin typeface="Rockwell"/>
              </a:rPr>
              <a:t>After Boston formed theirs in 1772, 80 more sprung up in neighboring communities.</a:t>
            </a:r>
          </a:p>
          <a:p>
            <a:pPr eaLnBrk="1" hangingPunct="1"/>
            <a:r>
              <a:rPr lang="en-US" sz="2400" dirty="0">
                <a:latin typeface="Rockwell"/>
              </a:rPr>
              <a:t>Spread ideas of resistance to British authority through interchanging letters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1718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7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1773 Tea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British Action:</a:t>
            </a:r>
          </a:p>
          <a:p>
            <a:pPr lvl="1"/>
            <a:r>
              <a:rPr lang="en-US" dirty="0" smtClean="0"/>
              <a:t>Britain gives the East India Company special concessions (prices) in the colonial tea business and shuts out colonial tea merchants.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Colonial Reaction:</a:t>
            </a:r>
            <a:endParaRPr lang="en-US" dirty="0" smtClean="0"/>
          </a:p>
          <a:p>
            <a:pPr lvl="1"/>
            <a:r>
              <a:rPr lang="en-US" dirty="0" smtClean="0"/>
              <a:t>Colonists in Boston rebel, dumping 18,000 pounds of East India Company tea into Boston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Bo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/>
          <a:stretch>
            <a:fillRect/>
          </a:stretch>
        </p:blipFill>
        <p:spPr bwMode="auto">
          <a:xfrm>
            <a:off x="3175" y="533400"/>
            <a:ext cx="9140825" cy="6173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0" y="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3"/>
              </a:rPr>
              <a:t>Boston Tea Party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4504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458" r="14063" b="6250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648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First </a:t>
            </a:r>
            <a:b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</a:b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Continental Congress</a:t>
            </a:r>
          </a:p>
        </p:txBody>
      </p:sp>
      <p:pic>
        <p:nvPicPr>
          <p:cNvPr id="38915" name="Picture 5" descr="0041860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>
            <a:fillRect/>
          </a:stretch>
        </p:blipFill>
        <p:spPr bwMode="auto">
          <a:xfrm>
            <a:off x="155575" y="0"/>
            <a:ext cx="4484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0" descr="0010672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b="11189"/>
          <a:stretch>
            <a:fillRect/>
          </a:stretch>
        </p:blipFill>
        <p:spPr bwMode="auto">
          <a:xfrm>
            <a:off x="3657600" y="2206625"/>
            <a:ext cx="5486400" cy="4651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5757863" y="1143000"/>
            <a:ext cx="2514600" cy="838200"/>
          </a:xfrm>
          <a:prstGeom prst="wedgeRectCallout">
            <a:avLst>
              <a:gd name="adj1" fmla="val -197167"/>
              <a:gd name="adj2" fmla="val 3804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Rockwell"/>
              </a:rPr>
              <a:t>“</a:t>
            </a:r>
            <a:r>
              <a:rPr lang="en-US" altLang="ja-JP" sz="2800" dirty="0">
                <a:solidFill>
                  <a:schemeClr val="bg1"/>
                </a:solidFill>
                <a:latin typeface="Rockwell"/>
              </a:rPr>
              <a:t>We have to </a:t>
            </a:r>
            <a:br>
              <a:rPr lang="en-US" altLang="ja-JP" sz="2800" dirty="0">
                <a:solidFill>
                  <a:schemeClr val="bg1"/>
                </a:solidFill>
                <a:latin typeface="Rockwell"/>
              </a:rPr>
            </a:br>
            <a:r>
              <a:rPr lang="en-US" altLang="ja-JP" sz="2800" dirty="0">
                <a:solidFill>
                  <a:schemeClr val="bg1"/>
                </a:solidFill>
                <a:latin typeface="Rockwell"/>
              </a:rPr>
              <a:t>help Boston</a:t>
            </a:r>
            <a:r>
              <a:rPr lang="ja-JP" altLang="en-US" sz="2800" dirty="0">
                <a:solidFill>
                  <a:schemeClr val="bg1"/>
                </a:solidFill>
                <a:latin typeface="Rockwell"/>
              </a:rPr>
              <a:t>”</a:t>
            </a:r>
            <a:r>
              <a:rPr lang="en-US" altLang="ja-JP" sz="2800" dirty="0">
                <a:solidFill>
                  <a:schemeClr val="bg1"/>
                </a:solidFill>
                <a:latin typeface="Rockwell"/>
              </a:rPr>
              <a:t> </a:t>
            </a:r>
            <a:endParaRPr lang="en-US" sz="2800" dirty="0">
              <a:solidFill>
                <a:schemeClr val="bg1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7889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p_05_03_british_tr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85312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short term effects of the new British colonial policy on the colonies politically and socially?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The Situation in 1763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066800"/>
            <a:ext cx="777240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British Problems after the French &amp; Indian War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Should Colonists be allowed to settle in the Ohio River Valley?</a:t>
            </a:r>
          </a:p>
          <a:p>
            <a:pPr lvl="1">
              <a:defRPr/>
            </a:pPr>
            <a:r>
              <a:rPr lang="en-US" dirty="0" smtClean="0"/>
              <a:t>Native Americans?</a:t>
            </a:r>
          </a:p>
          <a:p>
            <a:pPr lvl="1">
              <a:defRPr/>
            </a:pPr>
            <a:r>
              <a:rPr lang="en-US" dirty="0" smtClean="0"/>
              <a:t>The British War Debt?</a:t>
            </a:r>
          </a:p>
          <a:p>
            <a:pPr>
              <a:defRPr/>
            </a:pPr>
            <a:r>
              <a:rPr lang="en-US" sz="2800" dirty="0" smtClean="0"/>
              <a:t>British solutions to these problems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Allowed the colonists to settle beyond the Appalachian Mts.</a:t>
            </a:r>
          </a:p>
          <a:p>
            <a:pPr lvl="1">
              <a:defRPr/>
            </a:pPr>
            <a:r>
              <a:rPr lang="en-US" dirty="0" smtClean="0"/>
              <a:t>Mistreatment of Native Americans</a:t>
            </a:r>
          </a:p>
          <a:p>
            <a:pPr lvl="1">
              <a:defRPr/>
            </a:pPr>
            <a:r>
              <a:rPr lang="en-US" dirty="0" smtClean="0"/>
              <a:t>Have the colonists help pay war debts</a:t>
            </a:r>
          </a:p>
        </p:txBody>
      </p:sp>
    </p:spTree>
    <p:extLst>
      <p:ext uri="{BB962C8B-B14F-4D97-AF65-F5344CB8AC3E}">
        <p14:creationId xmlns:p14="http://schemas.microsoft.com/office/powerpoint/2010/main" val="30950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cs typeface="+mj-cs"/>
              </a:rPr>
              <a:t>What resulted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Pontiac’s Rebellion</a:t>
            </a:r>
          </a:p>
          <a:p>
            <a:pPr lvl="1">
              <a:defRPr/>
            </a:pPr>
            <a:r>
              <a:rPr lang="en-US" sz="3200" dirty="0" smtClean="0"/>
              <a:t>A reaction to colonial settlement in the Ohio River Valley</a:t>
            </a:r>
          </a:p>
          <a:p>
            <a:pPr>
              <a:defRPr/>
            </a:pPr>
            <a:r>
              <a:rPr lang="en-US" sz="3600" dirty="0" smtClean="0"/>
              <a:t>The Proclamation Line of 1763</a:t>
            </a:r>
          </a:p>
          <a:p>
            <a:pPr lvl="1">
              <a:defRPr/>
            </a:pPr>
            <a:r>
              <a:rPr lang="en-US" sz="3200" dirty="0" smtClean="0"/>
              <a:t>Restricted colonial settlement</a:t>
            </a:r>
          </a:p>
          <a:p>
            <a:pPr>
              <a:defRPr/>
            </a:pPr>
            <a:r>
              <a:rPr lang="en-US" sz="3600" dirty="0" smtClean="0"/>
              <a:t>Passage of the Sugar Act (1764)</a:t>
            </a:r>
          </a:p>
          <a:p>
            <a:pPr lvl="1">
              <a:defRPr/>
            </a:pPr>
            <a:r>
              <a:rPr lang="en-US" sz="3200" dirty="0" smtClean="0"/>
              <a:t>To help pay for the War</a:t>
            </a:r>
          </a:p>
        </p:txBody>
      </p:sp>
    </p:spTree>
    <p:extLst>
      <p:ext uri="{BB962C8B-B14F-4D97-AF65-F5344CB8AC3E}">
        <p14:creationId xmlns:p14="http://schemas.microsoft.com/office/powerpoint/2010/main" val="42005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300" dirty="0">
                <a:solidFill>
                  <a:schemeClr val="tx1"/>
                </a:solidFill>
                <a:latin typeface="Rockwell"/>
                <a:cs typeface="Rockwell"/>
              </a:rPr>
              <a:t>The</a:t>
            </a: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 </a:t>
            </a:r>
            <a:r>
              <a:rPr lang="en-US" sz="4300" dirty="0">
                <a:solidFill>
                  <a:schemeClr val="tx1"/>
                </a:solidFill>
                <a:latin typeface="Rockwell"/>
                <a:cs typeface="Rockwell"/>
              </a:rPr>
              <a:t>Road</a:t>
            </a: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 </a:t>
            </a:r>
            <a:r>
              <a:rPr lang="en-US" sz="4300" dirty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 </a:t>
            </a:r>
            <a:r>
              <a:rPr lang="en-US" sz="4300" dirty="0">
                <a:solidFill>
                  <a:schemeClr val="tx1"/>
                </a:solidFill>
                <a:latin typeface="Rockwell"/>
                <a:cs typeface="Rockwell"/>
              </a:rPr>
              <a:t>Revolution</a:t>
            </a:r>
            <a:r>
              <a:rPr lang="en-US" sz="3200" dirty="0">
                <a:solidFill>
                  <a:schemeClr val="tx1"/>
                </a:solidFill>
                <a:latin typeface="Rockwell"/>
                <a:cs typeface="Rockwell"/>
              </a:rPr>
              <a:t> </a:t>
            </a:r>
            <a:r>
              <a:rPr lang="en-US" sz="4300" dirty="0">
                <a:solidFill>
                  <a:schemeClr val="tx1"/>
                </a:solidFill>
                <a:latin typeface="Rockwell"/>
                <a:cs typeface="Rockwell"/>
              </a:rPr>
              <a:t>(1763-1776)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The end of the French &amp; Indian War (1763), marked the start of the road towards the American Revolution:</a:t>
            </a:r>
          </a:p>
          <a:p>
            <a:pPr lvl="1"/>
            <a:r>
              <a:rPr lang="en-US" sz="3900" u="sng" dirty="0">
                <a:solidFill>
                  <a:srgbClr val="FFFFFF"/>
                </a:solidFill>
                <a:latin typeface="Rockwell"/>
                <a:cs typeface="Rockwell"/>
              </a:rPr>
              <a:t>1763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: Beginning of parliamentary sovereignty &amp; Proclamation Line</a:t>
            </a:r>
          </a:p>
          <a:p>
            <a:pPr lvl="1"/>
            <a:r>
              <a:rPr lang="en-US" sz="3900" u="sng" dirty="0">
                <a:solidFill>
                  <a:srgbClr val="FFFFFF"/>
                </a:solidFill>
                <a:latin typeface="Rockwell"/>
                <a:cs typeface="Rockwell"/>
              </a:rPr>
              <a:t>1765-67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: Stamp &amp; </a:t>
            </a:r>
            <a:r>
              <a:rPr lang="en-US" sz="3900" dirty="0" smtClean="0">
                <a:solidFill>
                  <a:srgbClr val="FFFFFF"/>
                </a:solidFill>
                <a:latin typeface="Rockwell"/>
                <a:cs typeface="Rockwell"/>
              </a:rPr>
              <a:t>Townshend 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Acts</a:t>
            </a:r>
          </a:p>
          <a:p>
            <a:pPr lvl="1"/>
            <a:r>
              <a:rPr lang="en-US" sz="3900" u="sng" dirty="0">
                <a:solidFill>
                  <a:srgbClr val="FFFFFF"/>
                </a:solidFill>
                <a:latin typeface="Rockwell"/>
                <a:cs typeface="Rockwell"/>
              </a:rPr>
              <a:t>1773-75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: Boston Tea Party, Intolerable</a:t>
            </a:r>
            <a:r>
              <a:rPr lang="en-US" sz="30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Acts,</a:t>
            </a:r>
            <a:r>
              <a:rPr lang="en-US" sz="30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Lexington</a:t>
            </a:r>
            <a:r>
              <a:rPr lang="en-US" sz="30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&amp;</a:t>
            </a:r>
            <a:r>
              <a:rPr lang="en-US" sz="30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Concord</a:t>
            </a:r>
          </a:p>
          <a:p>
            <a:pPr lvl="1"/>
            <a:r>
              <a:rPr lang="en-US" sz="3900" u="sng" dirty="0">
                <a:solidFill>
                  <a:srgbClr val="FFFFFF"/>
                </a:solidFill>
                <a:latin typeface="Rockwell"/>
                <a:cs typeface="Rockwell"/>
              </a:rPr>
              <a:t>1776</a:t>
            </a:r>
            <a:r>
              <a:rPr lang="en-US" sz="3900" dirty="0">
                <a:solidFill>
                  <a:srgbClr val="FFFFFF"/>
                </a:solidFill>
                <a:latin typeface="Rockwell"/>
                <a:cs typeface="Rockwell"/>
              </a:rPr>
              <a:t>: Declaration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123785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533400"/>
            <a:ext cx="9144001" cy="5592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latin typeface="Rockwell"/>
              </a:rPr>
              <a:t>The relationship between England and her colonies became more tense when Prime Minister George Grenville began a New Imperial Policy in </a:t>
            </a:r>
            <a:r>
              <a:rPr lang="en-US" sz="3600" dirty="0" smtClean="0">
                <a:latin typeface="Rockwell"/>
              </a:rPr>
              <a:t>1763 by </a:t>
            </a:r>
            <a:r>
              <a:rPr lang="en-US" sz="3600" dirty="0">
                <a:latin typeface="Rockwell"/>
              </a:rPr>
              <a:t>ordering the British navy to strictly enforce the Navigation Laws.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latin typeface="Rockwell"/>
              </a:rPr>
              <a:t>The Sugar Act was passed in 1764, which was the first law ever passed by Parliament for raising tax revenue in the colonies for the crown.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Rockwell"/>
              </a:rPr>
              <a:t>It was strictly enforced.</a:t>
            </a:r>
          </a:p>
        </p:txBody>
      </p:sp>
    </p:spTree>
    <p:extLst>
      <p:ext uri="{BB962C8B-B14F-4D97-AF65-F5344CB8AC3E}">
        <p14:creationId xmlns:p14="http://schemas.microsoft.com/office/powerpoint/2010/main" val="83506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Rockwell"/>
              </a:rPr>
              <a:t>The </a:t>
            </a:r>
            <a:r>
              <a:rPr lang="en-US" sz="3600" u="sng" dirty="0">
                <a:latin typeface="Rockwell"/>
              </a:rPr>
              <a:t>Quartering Act</a:t>
            </a:r>
            <a:r>
              <a:rPr lang="en-US" sz="3600" dirty="0">
                <a:latin typeface="Rockwell"/>
              </a:rPr>
              <a:t> of 1765 required certain colonies to provide food and quarters for British troops</a:t>
            </a:r>
            <a:r>
              <a:rPr lang="en-US" sz="3600" dirty="0" smtClean="0">
                <a:latin typeface="Rockwell"/>
              </a:rPr>
              <a:t>.</a:t>
            </a:r>
          </a:p>
          <a:p>
            <a:pPr lvl="1"/>
            <a:r>
              <a:rPr lang="en-US" dirty="0">
                <a:latin typeface="Rockwell"/>
              </a:rPr>
              <a:t>After the French and Indian War and </a:t>
            </a:r>
            <a:r>
              <a:rPr lang="en-US" dirty="0" smtClean="0">
                <a:latin typeface="Rockwell"/>
              </a:rPr>
              <a:t>Pontiac’s </a:t>
            </a:r>
            <a:r>
              <a:rPr lang="en-US" dirty="0">
                <a:latin typeface="Rockwell"/>
              </a:rPr>
              <a:t>Rebellion were over, the colonists saw no need for the presence of a standing army in the colonies, and that the real reason for their presence was to oppress them</a:t>
            </a:r>
            <a:r>
              <a:rPr lang="en-US" dirty="0" smtClean="0">
                <a:latin typeface="Rockwell"/>
              </a:rPr>
              <a:t>.</a:t>
            </a:r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049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ooks">
  <a:themeElements>
    <a:clrScheme name="Brooks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rooks">
  <a:themeElements>
    <a:clrScheme name="Brooks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2318</TotalTime>
  <Words>1043</Words>
  <Application>Microsoft Macintosh PowerPoint</Application>
  <PresentationFormat>On-screen Show (4:3)</PresentationFormat>
  <Paragraphs>93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Theme</vt:lpstr>
      <vt:lpstr>Brooks</vt:lpstr>
      <vt:lpstr>1_Brooks</vt:lpstr>
      <vt:lpstr>Do Now</vt:lpstr>
      <vt:lpstr>Becoming The United States: Road to Revolution &amp; Declaring Independence</vt:lpstr>
      <vt:lpstr>AP Prompt</vt:lpstr>
      <vt:lpstr>Key Concepts</vt:lpstr>
      <vt:lpstr>The Situation in 1763</vt:lpstr>
      <vt:lpstr>What resulted</vt:lpstr>
      <vt:lpstr>The Road to Revolution (1763-1776)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Stamp Act Congress </vt:lpstr>
      <vt:lpstr>PowerPoint Presentation</vt:lpstr>
      <vt:lpstr>3 Reasons for Resistance</vt:lpstr>
      <vt:lpstr>PowerPoint Presentation</vt:lpstr>
      <vt:lpstr>PowerPoint Presentation</vt:lpstr>
      <vt:lpstr>PowerPoint Presentation</vt:lpstr>
      <vt:lpstr>The Boston Massacre</vt:lpstr>
      <vt:lpstr>Boston Massacre</vt:lpstr>
      <vt:lpstr>PowerPoint Presentation</vt:lpstr>
      <vt:lpstr>1773 Tea Act</vt:lpstr>
      <vt:lpstr>PowerPoint Presentation</vt:lpstr>
      <vt:lpstr>PowerPoint Presentation</vt:lpstr>
      <vt:lpstr>First  Continental Congress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Jenifer Ford</cp:lastModifiedBy>
  <cp:revision>17</cp:revision>
  <dcterms:created xsi:type="dcterms:W3CDTF">2017-08-21T14:14:23Z</dcterms:created>
  <dcterms:modified xsi:type="dcterms:W3CDTF">2017-08-29T22:06:19Z</dcterms:modified>
</cp:coreProperties>
</file>