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2" r:id="rId4"/>
    <p:sldId id="267" r:id="rId5"/>
    <p:sldId id="286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5" r:id="rId21"/>
    <p:sldId id="266" r:id="rId22"/>
    <p:sldId id="257" r:id="rId23"/>
    <p:sldId id="258" r:id="rId24"/>
    <p:sldId id="259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76581-2228-9F41-A826-7CD455098D47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05D3-0814-654E-A59F-B8F87FC59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1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4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EXT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40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/>
            </a:lvl1pPr>
            <a:lvl2pPr marL="742950" lvl="1" indent="-635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/>
            </a:lvl2pPr>
            <a:lvl3pPr marL="1143000" lvl="2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/>
            </a:lvl3pPr>
            <a:lvl4pPr marL="1600200" lvl="3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4pPr>
            <a:lvl5pPr marL="2057400" lvl="4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5pPr>
            <a:lvl6pPr marL="2514600" lvl="5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6pPr>
            <a:lvl7pPr marL="2971800" lvl="6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7pPr>
            <a:lvl8pPr marL="3429000" lvl="7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8pPr>
            <a:lvl9pPr marL="3886200" lvl="8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540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/>
            </a:lvl1pPr>
            <a:lvl2pPr marL="742950" lvl="1" indent="-635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/>
            </a:lvl2pPr>
            <a:lvl3pPr marL="1143000" lvl="2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/>
            </a:lvl3pPr>
            <a:lvl4pPr marL="1600200" lvl="3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4pPr>
            <a:lvl5pPr marL="2057400" lvl="4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5pPr>
            <a:lvl6pPr marL="2514600" lvl="5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6pPr>
            <a:lvl7pPr marL="2971800" lvl="6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7pPr>
            <a:lvl8pPr marL="3429000" lvl="7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8pPr>
            <a:lvl9pPr marL="3886200" lvl="8" indent="-25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▪"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▪"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Char char="▪"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49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6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4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6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C460-537E-9F40-BE98-5BA5E784823F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DBE9-24CD-EB46-96C3-28307FD0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Cold War America-Containing Communism Abroad &amp; Fighting Communism at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2047"/>
            <a:ext cx="6400800" cy="1752600"/>
          </a:xfrm>
        </p:spPr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1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War Begins: Berlin Airlift (1948-1949)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0" y="814439"/>
            <a:ext cx="9144000" cy="1742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430"/>
              <a:buFont typeface="Arial"/>
              <a:buChar char="●"/>
            </a:pPr>
            <a:r>
              <a:rPr lang="en-US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Stalin wants Berlin all to himself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60430"/>
              <a:buFont typeface="Arial"/>
              <a:buChar char="●"/>
            </a:pPr>
            <a:r>
              <a:rPr lang="en-US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roads leading into west Berlin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60430"/>
              <a:buFont typeface="Arial"/>
              <a:buChar char="●"/>
            </a:pPr>
            <a:r>
              <a:rPr lang="en-US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Hopes to starve West Berlin and gain control of city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60430"/>
              <a:buFont typeface="Arial"/>
              <a:buChar char="●"/>
            </a:pPr>
            <a:r>
              <a:rPr lang="en-US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led airlift supplies Berlin and embarrasses USSR</a:t>
            </a:r>
          </a:p>
          <a:p>
            <a:pPr marL="1600200" marR="0" lvl="3" indent="-2286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60430"/>
              <a:buFont typeface="Arial"/>
              <a:buChar char="●"/>
            </a:pPr>
            <a:r>
              <a:rPr lang="en-US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plane lands every 30 seconds!!!!!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60430"/>
              <a:buFont typeface="Arial"/>
              <a:buChar char="●"/>
            </a:pPr>
            <a:r>
              <a:rPr lang="en-US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a year Stalin stops the blockade</a:t>
            </a:r>
          </a:p>
          <a:p>
            <a:pPr marL="742950" marR="0" lvl="1" indent="-1841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95588"/>
            <a:ext cx="4267198" cy="406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9469" y="2097434"/>
            <a:ext cx="4642447" cy="4868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81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00350"/>
            <a:ext cx="54102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486400" y="228600"/>
            <a:ext cx="3657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1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Iron Curtain Drops-</a:t>
            </a:r>
            <a:br>
              <a:rPr lang="en-US" sz="21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Symbolic and physical separation of Western and Eastern Europe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495798" cy="304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1828800"/>
            <a:ext cx="4038598" cy="3028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70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0"/>
            <a:ext cx="626744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57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143998" cy="594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05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Truman Doctrine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495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384"/>
              <a:buFont typeface="Arial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Greece is the verge of collapse to Communism and Truman is forced to make a momentous decision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5384"/>
              <a:buFont typeface="Arial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Truman Doctrine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5909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Policy of Containment is introduced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(Kennan)</a:t>
            </a:r>
            <a:endParaRPr lang="en-US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494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Communism is evil, and it must not be allowed to spread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5909"/>
              <a:buFont typeface="Arial"/>
              <a:buChar char="●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Marshall Plan: billions of dollars given to European nations to help them rebuild and survive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494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keep communism isolated</a:t>
            </a:r>
          </a:p>
          <a:p>
            <a:pPr marL="742950" marR="0" lvl="1" indent="-1841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0" y="1447800"/>
            <a:ext cx="4635499" cy="4952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014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934199" cy="6835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12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9010" y="4841525"/>
            <a:ext cx="3864988" cy="201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3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Guarantees Peace By Readying for War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0" y="650560"/>
            <a:ext cx="6179896" cy="34231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Security Act of 1947 creates the Department of Defense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1820"/>
              <a:buFont typeface="Arial"/>
              <a:buChar char="●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Pentagon is built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1820"/>
              <a:buFont typeface="Arial"/>
              <a:buChar char="●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Security Council is created to advise the President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6666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NSC-68: allowed for the President to quadruple military spending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1820"/>
              <a:buFont typeface="Arial"/>
              <a:buChar char="●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Peacetime draft is created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gets entangled in a foreign alliance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91820"/>
              <a:buFont typeface="Arial"/>
              <a:buChar char="●"/>
            </a:pPr>
            <a:r>
              <a:rPr lang="en-US" sz="1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NATO (1949): a defensive alliance to protect from Soviet aggression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6666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attack on one is an attack on all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6666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Warsaw Pact is the Soviet response to NATO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9896" y="1020600"/>
            <a:ext cx="2964102" cy="305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53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970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War in Asia	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0" y="588604"/>
            <a:ext cx="9144000" cy="26796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Gen. MacArthur rebuilt Japan into a peaceful and thriving democracy (that loves baseball)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Falls (1949)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became Communist (25% of the world)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Soviets detonated an atomic bomb in 1949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responded by developing the H-Bomb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Arms Race began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569" y="3571617"/>
            <a:ext cx="4232431" cy="3286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30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Containment Put to the Test:</a:t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0837"/>
            <a:ext cx="7086599" cy="48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5650" y="838200"/>
            <a:ext cx="2038349" cy="3428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1524000" y="4114800"/>
            <a:ext cx="7619999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Char char="●"/>
            </a:pPr>
            <a:r>
              <a:rPr lang="en-US" sz="18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Korean War: 1950-1953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 separated in two after WWII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USSR backing North Korea invaded South Korea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led coalition come to South Korea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aid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Containment Policy: do not allow communism to spread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and Forth war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eventually enters the war</a:t>
            </a:r>
          </a:p>
          <a:p>
            <a:pPr marL="1143000" marR="0" lvl="2" indent="-22860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MacArthur wants to nuke China and end this war quickly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 never officially ended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Koreas are still technically at war</a:t>
            </a:r>
          </a:p>
        </p:txBody>
      </p:sp>
    </p:spTree>
    <p:extLst>
      <p:ext uri="{BB962C8B-B14F-4D97-AF65-F5344CB8AC3E}">
        <p14:creationId xmlns:p14="http://schemas.microsoft.com/office/powerpoint/2010/main" val="418133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85799" y="12525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Massive Retaliation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0" y="1180100"/>
            <a:ext cx="4490998" cy="509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909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 Eisenhower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494"/>
              <a:buFont typeface="Arial"/>
              <a:buChar char="●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1952-1960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60430"/>
              <a:buFont typeface="Arial"/>
              <a:buChar char="●"/>
            </a:pPr>
            <a:r>
              <a:rPr lang="en-US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 fan of containment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5909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Promised to liberate captive people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5909"/>
              <a:buFont typeface="Arial"/>
              <a:buChar char="●"/>
            </a:pPr>
            <a:r>
              <a:rPr lang="en-US" sz="2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Massive Retaliation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494"/>
              <a:buFont typeface="Arial"/>
              <a:buChar char="●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 with us or our allies and we will use our nukes…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494"/>
              <a:buFont typeface="Arial"/>
              <a:buChar char="●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nuclear weapons as a first strike option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3333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army and smaller price tag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5909"/>
              <a:buFont typeface="Arial"/>
              <a:buChar char="●"/>
            </a:pPr>
            <a:r>
              <a:rPr lang="en-US" sz="22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Brinksmanship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go to the brink of war to show strength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5909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war is not something to get into over minor conflicts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494"/>
              <a:buFont typeface="Arial"/>
              <a:buChar char="●"/>
            </a:pPr>
            <a:r>
              <a:rPr lang="en-US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Hungarian Revolt of 1956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63333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Americans did nothing to assist the revolt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9637" y="1371600"/>
            <a:ext cx="4424362" cy="548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382628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Containment in Europe and the Middle East </a:t>
            </a:r>
          </a:p>
          <a:p>
            <a:pPr marL="990600" lvl="1" indent="-533400"/>
            <a:r>
              <a:rPr lang="en-US"/>
              <a:t>Truman Doctrine </a:t>
            </a:r>
          </a:p>
          <a:p>
            <a:pPr marL="990600" lvl="1" indent="-533400"/>
            <a:r>
              <a:rPr lang="en-US"/>
              <a:t>Marshall Plan </a:t>
            </a:r>
          </a:p>
          <a:p>
            <a:pPr marL="990600" lvl="1" indent="-533400"/>
            <a:r>
              <a:rPr lang="en-US"/>
              <a:t>Berlin crisis </a:t>
            </a:r>
          </a:p>
          <a:p>
            <a:pPr marL="990600" lvl="1" indent="-533400"/>
            <a:r>
              <a:rPr lang="en-US"/>
              <a:t>NATO </a:t>
            </a:r>
          </a:p>
          <a:p>
            <a:pPr marL="609600" indent="-609600"/>
            <a:r>
              <a:rPr lang="en-US"/>
              <a:t>Revolution in China </a:t>
            </a:r>
          </a:p>
          <a:p>
            <a:pPr marL="609600" indent="-609600"/>
            <a:r>
              <a:rPr lang="en-US"/>
              <a:t>Limited war: Korea, MacArthur </a:t>
            </a:r>
          </a:p>
        </p:txBody>
      </p:sp>
    </p:spTree>
    <p:extLst>
      <p:ext uri="{BB962C8B-B14F-4D97-AF65-F5344CB8AC3E}">
        <p14:creationId xmlns:p14="http://schemas.microsoft.com/office/powerpoint/2010/main" val="166785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 Black" charset="0"/>
              </a:rPr>
              <a:t>Eisenhower and </a:t>
            </a:r>
            <a:br>
              <a:rPr lang="en-US" sz="4000" dirty="0" smtClean="0">
                <a:latin typeface="Arial Black" charset="0"/>
              </a:rPr>
            </a:br>
            <a:r>
              <a:rPr lang="en-US" sz="4000" dirty="0" smtClean="0">
                <a:latin typeface="Arial Black" charset="0"/>
              </a:rPr>
              <a:t>Brinkmanship</a:t>
            </a:r>
            <a:endParaRPr lang="en-US" sz="4000" dirty="0">
              <a:latin typeface="Arial Black" charset="0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229600" cy="37833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Strong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err="1" smtClean="0">
                <a:ea typeface="+mn-ea"/>
              </a:rPr>
              <a:t>Wilsonian</a:t>
            </a:r>
            <a:r>
              <a:rPr lang="en-US" sz="2400" dirty="0" smtClean="0">
                <a:ea typeface="+mn-ea"/>
              </a:rPr>
              <a:t>- moral leadership, anti-communist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Created the idea of </a:t>
            </a:r>
            <a:r>
              <a:rPr lang="en-US" b="1" dirty="0" smtClean="0">
                <a:solidFill>
                  <a:schemeClr val="folHlink"/>
                </a:solidFill>
                <a:ea typeface="+mn-ea"/>
              </a:rPr>
              <a:t>Massive Retaliation-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Using Nuclear weapons instead of conventional forces to counter Communist threats throughout the world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Supported the </a:t>
            </a:r>
            <a:r>
              <a:rPr lang="en-US" sz="2400" dirty="0" smtClean="0">
                <a:solidFill>
                  <a:schemeClr val="folHlink"/>
                </a:solidFill>
                <a:ea typeface="+mn-ea"/>
              </a:rPr>
              <a:t>Arms Race-</a:t>
            </a:r>
            <a:r>
              <a:rPr lang="en-US" sz="2400" dirty="0" smtClean="0">
                <a:ea typeface="+mn-ea"/>
              </a:rPr>
              <a:t> build up of Atomic weapons and the missile program to deliver weapons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All used as a </a:t>
            </a:r>
            <a:r>
              <a:rPr lang="en-US" b="1" dirty="0" smtClean="0">
                <a:solidFill>
                  <a:schemeClr val="folHlink"/>
                </a:solidFill>
                <a:ea typeface="+mn-ea"/>
              </a:rPr>
              <a:t>Deterrence</a:t>
            </a:r>
            <a:r>
              <a:rPr lang="en-US" sz="2400" dirty="0" smtClean="0">
                <a:ea typeface="+mn-ea"/>
              </a:rPr>
              <a:t> to soviet Aggression and surprise attack (Idea was to deter any attack against the US)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Covert Operations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000" dirty="0" smtClean="0">
                <a:ea typeface="+mn-ea"/>
              </a:rPr>
              <a:t>Iran and Guatemala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400" dirty="0" smtClean="0">
              <a:ea typeface="+mn-ea"/>
            </a:endParaRPr>
          </a:p>
        </p:txBody>
      </p:sp>
      <p:pic>
        <p:nvPicPr>
          <p:cNvPr id="37892" name="Picture 4" descr="john foster dul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0"/>
            <a:ext cx="1701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8" y="5383548"/>
            <a:ext cx="8022732" cy="14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vs. Eisenhower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Containment:</a:t>
            </a:r>
          </a:p>
          <a:p>
            <a:pPr lvl="1"/>
            <a:r>
              <a:rPr lang="en-US" dirty="0" smtClean="0"/>
              <a:t>(George Kennan)</a:t>
            </a:r>
          </a:p>
          <a:p>
            <a:pPr lvl="2"/>
            <a:r>
              <a:rPr lang="en-US" dirty="0" smtClean="0"/>
              <a:t>Marshall Plan</a:t>
            </a:r>
          </a:p>
          <a:p>
            <a:pPr lvl="2"/>
            <a:r>
              <a:rPr lang="en-US" dirty="0" smtClean="0"/>
              <a:t>Truman Doctrine</a:t>
            </a:r>
          </a:p>
          <a:p>
            <a:pPr lvl="2"/>
            <a:r>
              <a:rPr lang="en-US" dirty="0" smtClean="0"/>
              <a:t>Berlin Airlift</a:t>
            </a:r>
          </a:p>
          <a:p>
            <a:pPr lvl="2"/>
            <a:r>
              <a:rPr lang="en-US" dirty="0" smtClean="0"/>
              <a:t>NATO</a:t>
            </a:r>
          </a:p>
          <a:p>
            <a:pPr lvl="2"/>
            <a:r>
              <a:rPr lang="en-US" dirty="0" smtClean="0"/>
              <a:t>NSC #68</a:t>
            </a:r>
          </a:p>
          <a:p>
            <a:pPr lvl="2"/>
            <a:r>
              <a:rPr lang="en-US" dirty="0" smtClean="0"/>
              <a:t>Korean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Brinkmanship:</a:t>
            </a:r>
          </a:p>
          <a:p>
            <a:pPr lvl="1"/>
            <a:r>
              <a:rPr lang="en-US" dirty="0" smtClean="0"/>
              <a:t>John Foster Dulles</a:t>
            </a:r>
          </a:p>
          <a:p>
            <a:pPr lvl="2"/>
            <a:r>
              <a:rPr lang="en-US" dirty="0" smtClean="0"/>
              <a:t>Mutual Security Agreements</a:t>
            </a:r>
          </a:p>
          <a:p>
            <a:pPr lvl="2"/>
            <a:r>
              <a:rPr lang="en-US" dirty="0" smtClean="0"/>
              <a:t>Massive retaliation</a:t>
            </a:r>
          </a:p>
          <a:p>
            <a:pPr lvl="2"/>
            <a:r>
              <a:rPr lang="en-US" dirty="0" smtClean="0"/>
              <a:t>MAD</a:t>
            </a:r>
          </a:p>
          <a:p>
            <a:pPr lvl="2"/>
            <a:r>
              <a:rPr lang="en-US" dirty="0" smtClean="0"/>
              <a:t>Domino Theory</a:t>
            </a:r>
          </a:p>
          <a:p>
            <a:pPr lvl="2"/>
            <a:r>
              <a:rPr lang="en-US" dirty="0" smtClean="0"/>
              <a:t>CIA </a:t>
            </a:r>
          </a:p>
          <a:p>
            <a:pPr lvl="2"/>
            <a:r>
              <a:rPr lang="en-US" dirty="0" smtClean="0"/>
              <a:t>Eisenhower Doctrine</a:t>
            </a:r>
          </a:p>
          <a:p>
            <a:pPr lvl="2"/>
            <a:r>
              <a:rPr lang="en-US" dirty="0" smtClean="0"/>
              <a:t>$ Diplomacy 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4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 descr="hu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609600"/>
            <a:ext cx="4897437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0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5" name="Picture 5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18" y="0"/>
            <a:ext cx="4676066" cy="73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9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blo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15000" y="1214438"/>
            <a:ext cx="342900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-June 1949-</a:t>
            </a:r>
          </a:p>
          <a:p>
            <a:pPr>
              <a:spcBef>
                <a:spcPct val="50000"/>
              </a:spcBef>
            </a:pPr>
            <a:r>
              <a:rPr lang="en-US" sz="3600"/>
              <a:t>What is the </a:t>
            </a:r>
            <a:r>
              <a:rPr lang="en-US" sz="3600" i="1"/>
              <a:t>Washington Post</a:t>
            </a:r>
            <a:r>
              <a:rPr lang="en-US" sz="3600"/>
              <a:t> cartoonist portraying in his drawing?</a:t>
            </a:r>
          </a:p>
        </p:txBody>
      </p:sp>
    </p:spTree>
    <p:extLst>
      <p:ext uri="{BB962C8B-B14F-4D97-AF65-F5344CB8AC3E}">
        <p14:creationId xmlns:p14="http://schemas.microsoft.com/office/powerpoint/2010/main" val="252475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bloc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08" y="0"/>
            <a:ext cx="5611852" cy="68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8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Presidents and the Cold War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1600"/>
              <a:t>Truman-(1945-1953)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Containment Policy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Truman Doctrine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Marshall Plan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Berlin Airlift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NATO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Korean War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Firing of MacArthur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H-Bomb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hlink"/>
                </a:solidFill>
              </a:rPr>
              <a:t>Eisenhower-</a:t>
            </a:r>
            <a:r>
              <a:rPr lang="en-US" sz="1600"/>
              <a:t> (1953-1961)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Korean War peace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Guatemala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Cuban Revolution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Vietnam support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Arms Race/Space Race</a:t>
            </a:r>
          </a:p>
          <a:p>
            <a:pPr>
              <a:lnSpc>
                <a:spcPct val="80000"/>
              </a:lnSpc>
            </a:pPr>
            <a:r>
              <a:rPr lang="en-US" sz="1600"/>
              <a:t>Kennedy (1961-1963)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Vietnam escalation (Military advisors and equipment sent)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Cuban Missile Crisis (the closest the US will come to Nuclear War)</a:t>
            </a:r>
          </a:p>
          <a:p>
            <a:pPr>
              <a:lnSpc>
                <a:spcPct val="80000"/>
              </a:lnSpc>
            </a:pPr>
            <a:r>
              <a:rPr lang="en-US" sz="1600"/>
              <a:t>Johnson (1963-1969)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Escalates Vietnam involvement (500K troops 1968)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chemeClr val="hlink"/>
                </a:solidFill>
              </a:rPr>
              <a:t>Nixon</a:t>
            </a:r>
            <a:r>
              <a:rPr lang="en-US" sz="1600"/>
              <a:t> (1969-1974)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Massive Bombing of North Vietnam and Cambodia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Negotiated Settlement of Vietnam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Visits China and begins Détente with Mao Tse Tong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762000"/>
            <a:ext cx="40386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>
                <a:solidFill>
                  <a:schemeClr val="hlink"/>
                </a:solidFill>
              </a:rPr>
              <a:t>Ford</a:t>
            </a:r>
            <a:r>
              <a:rPr lang="en-US" sz="1800"/>
              <a:t> (1974-1977)</a:t>
            </a:r>
          </a:p>
          <a:p>
            <a:pPr>
              <a:lnSpc>
                <a:spcPct val="80000"/>
              </a:lnSpc>
            </a:pPr>
            <a:r>
              <a:rPr lang="en-US" sz="1800"/>
              <a:t>Carter (1977-1981)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Russians invade Afghanistan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Aides Mujhadeen fighting Russians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Communists take over in Nicaragua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hlink"/>
                </a:solidFill>
              </a:rPr>
              <a:t>Reagan</a:t>
            </a:r>
            <a:r>
              <a:rPr lang="en-US" sz="1800"/>
              <a:t> (1981-1989)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Focuses American in building </a:t>
            </a:r>
            <a:r>
              <a:rPr lang="ja-JP" altLang="en-US" sz="1600">
                <a:latin typeface="Arial"/>
              </a:rPr>
              <a:t>“</a:t>
            </a:r>
            <a:r>
              <a:rPr lang="en-US" sz="1600"/>
              <a:t>Star Wars</a:t>
            </a:r>
            <a:r>
              <a:rPr lang="ja-JP" altLang="en-US" sz="1600">
                <a:latin typeface="Arial"/>
              </a:rPr>
              <a:t>”</a:t>
            </a:r>
            <a:r>
              <a:rPr lang="en-US" sz="1600"/>
              <a:t> anti-missile program and defense spending to counter Soviets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Causes Soviet economy to suffer-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Gorbachev begins Perestroika- opens frustrations created by Communist economy and peaceful revolution is begun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hlink"/>
                </a:solidFill>
              </a:rPr>
              <a:t>Bush</a:t>
            </a:r>
            <a:r>
              <a:rPr lang="en-US" sz="1800"/>
              <a:t> (41) (1989-1993)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1991 the Soviet Union is ended and chain reaction reverberates across Europe (Essentially communism and extreme socialism as an economic system is proven ineffective)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Nationalism takes over in formerly communist controlled regions of Europe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492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796033" y="1061128"/>
            <a:ext cx="7488431" cy="4524604"/>
            <a:chOff x="370583" y="678"/>
            <a:chExt cx="7488431" cy="4524604"/>
          </a:xfrm>
        </p:grpSpPr>
        <p:sp>
          <p:nvSpPr>
            <p:cNvPr id="118" name="Shape 118"/>
            <p:cNvSpPr/>
            <p:nvPr/>
          </p:nvSpPr>
          <p:spPr>
            <a:xfrm>
              <a:off x="3151358" y="2598399"/>
              <a:ext cx="1926883" cy="1926883"/>
            </a:xfrm>
            <a:prstGeom prst="ellipse">
              <a:avLst/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>
              <a:noFill/>
            </a:ln>
          </p:spPr>
          <p:txBody>
            <a:bodyPr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Cold War Begins</a:t>
              </a:r>
            </a:p>
          </p:txBody>
        </p:sp>
        <p:sp>
          <p:nvSpPr>
            <p:cNvPr id="119" name="Shape 119"/>
            <p:cNvSpPr/>
            <p:nvPr/>
          </p:nvSpPr>
          <p:spPr>
            <a:xfrm rot="10800000">
              <a:off x="1285851" y="3287260"/>
              <a:ext cx="1762901" cy="549161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ED4ED"/>
                </a:gs>
                <a:gs pos="100000">
                  <a:srgbClr val="EAF3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70583" y="2829625"/>
              <a:ext cx="1830537" cy="146442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4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Yalta Conference</a:t>
              </a:r>
            </a:p>
          </p:txBody>
        </p:sp>
        <p:sp>
          <p:nvSpPr>
            <p:cNvPr id="121" name="Shape 121"/>
            <p:cNvSpPr/>
            <p:nvPr/>
          </p:nvSpPr>
          <p:spPr>
            <a:xfrm rot="-8100000">
              <a:off x="1856261" y="1910171"/>
              <a:ext cx="1762899" cy="549161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ED4ED"/>
                </a:gs>
                <a:gs pos="100000">
                  <a:srgbClr val="EAF3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1199162" y="829258"/>
              <a:ext cx="1830537" cy="146442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4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Distrust between US &amp; USSR</a:t>
              </a:r>
            </a:p>
          </p:txBody>
        </p:sp>
        <p:sp>
          <p:nvSpPr>
            <p:cNvPr id="123" name="Shape 123"/>
            <p:cNvSpPr/>
            <p:nvPr/>
          </p:nvSpPr>
          <p:spPr>
            <a:xfrm rot="-5400000">
              <a:off x="3233349" y="1339765"/>
              <a:ext cx="1762901" cy="549161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ED4ED"/>
                </a:gs>
                <a:gs pos="100000">
                  <a:srgbClr val="EAF3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3199530" y="678"/>
              <a:ext cx="1830537" cy="146442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4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Difference in post-war world visions</a:t>
              </a:r>
            </a:p>
          </p:txBody>
        </p:sp>
        <p:sp>
          <p:nvSpPr>
            <p:cNvPr id="125" name="Shape 125"/>
            <p:cNvSpPr/>
            <p:nvPr/>
          </p:nvSpPr>
          <p:spPr>
            <a:xfrm rot="-2700000">
              <a:off x="4610435" y="1910172"/>
              <a:ext cx="1762899" cy="549161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ED4ED"/>
                </a:gs>
                <a:gs pos="100000">
                  <a:srgbClr val="EAF3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5199896" y="829258"/>
              <a:ext cx="1830537" cy="146442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4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German Problem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5180844" y="3287260"/>
              <a:ext cx="1762901" cy="549161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ED4ED"/>
                </a:gs>
                <a:gs pos="100000">
                  <a:srgbClr val="EAF3FF"/>
                </a:gs>
              </a:gsLst>
              <a:lin ang="162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6028476" y="2829625"/>
              <a:ext cx="1830537" cy="1464429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E7FCE"/>
                </a:gs>
                <a:gs pos="100000">
                  <a:srgbClr val="BFDCFF"/>
                </a:gs>
              </a:gsLst>
              <a:lin ang="16200000" scaled="0"/>
            </a:gra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84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Berlin Airlift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32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Communism: Second Red Scare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417638"/>
            <a:ext cx="8017001" cy="4708525"/>
          </a:xfrm>
        </p:spPr>
        <p:txBody>
          <a:bodyPr/>
          <a:lstStyle/>
          <a:p>
            <a:r>
              <a:rPr lang="en-US" dirty="0" smtClean="0"/>
              <a:t>Truman’s Executive Order 9835-Federal Employee Loyalty Program</a:t>
            </a:r>
          </a:p>
          <a:p>
            <a:pPr lvl="1"/>
            <a:r>
              <a:rPr lang="en-US" dirty="0" smtClean="0"/>
              <a:t>Dismissal from jobs in government for being associated with Communism</a:t>
            </a:r>
          </a:p>
          <a:p>
            <a:r>
              <a:rPr lang="en-US" dirty="0" smtClean="0"/>
              <a:t>HUAC</a:t>
            </a:r>
          </a:p>
          <a:p>
            <a:pPr lvl="1"/>
            <a:r>
              <a:rPr lang="en-US" dirty="0" smtClean="0"/>
              <a:t>Hollywood Ten</a:t>
            </a:r>
          </a:p>
          <a:p>
            <a:pPr lvl="1"/>
            <a:r>
              <a:rPr lang="en-US" dirty="0" smtClean="0"/>
              <a:t>Labor movement</a:t>
            </a:r>
          </a:p>
          <a:p>
            <a:r>
              <a:rPr lang="en-US" dirty="0" smtClean="0"/>
              <a:t>McCarthyism</a:t>
            </a:r>
          </a:p>
          <a:p>
            <a:pPr lvl="1"/>
            <a:r>
              <a:rPr lang="en-US" dirty="0" err="1" smtClean="0"/>
              <a:t>Eisenbergs</a:t>
            </a:r>
            <a:endParaRPr lang="en-US" dirty="0" smtClean="0"/>
          </a:p>
          <a:p>
            <a:pPr lvl="2"/>
            <a:r>
              <a:rPr lang="en-US" dirty="0" smtClean="0"/>
              <a:t>First American civilians to be killed for espionage</a:t>
            </a:r>
          </a:p>
          <a:p>
            <a:pPr lvl="1"/>
            <a:r>
              <a:rPr lang="en-US" dirty="0" smtClean="0"/>
              <a:t>Alger Hiss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6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Cold War: An Ideological Struggle (1945-1991)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Sides: Soviet &amp; Eastern Bloc Nations ‘Iron Curtain’ vs. US &amp; Western Democracies</a:t>
            </a:r>
          </a:p>
          <a:p>
            <a:r>
              <a:rPr lang="en-US" sz="2200" dirty="0" smtClean="0"/>
              <a:t>Goals: Spread world-wide Communism vs. Contain Communism until collapse</a:t>
            </a:r>
          </a:p>
          <a:p>
            <a:r>
              <a:rPr lang="en-US" sz="2200" dirty="0" smtClean="0"/>
              <a:t>Espionage: KGB vs. CIA</a:t>
            </a:r>
          </a:p>
          <a:p>
            <a:r>
              <a:rPr lang="en-US" sz="2200" dirty="0" smtClean="0"/>
              <a:t>Arms Race: Atomic Bomb/Hydrogen Bomb/Space Race</a:t>
            </a:r>
          </a:p>
          <a:p>
            <a:r>
              <a:rPr lang="en-US" sz="2200" dirty="0" smtClean="0"/>
              <a:t>Communist government/command economy vs. democratic government/capitalist economy 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sym typeface="Wingdings"/>
              </a:rPr>
              <a:t> </a:t>
            </a:r>
            <a:r>
              <a:rPr lang="en-US" sz="2200" dirty="0" smtClean="0">
                <a:sym typeface="Wingdings"/>
              </a:rPr>
              <a:t>Proxy Wars</a:t>
            </a:r>
          </a:p>
          <a:p>
            <a:r>
              <a:rPr lang="en-US" sz="2200" dirty="0" smtClean="0">
                <a:sym typeface="Wingdings"/>
              </a:rPr>
              <a:t>Bi-Polarization of Europe (NATO vs. Warsaw Pact)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44009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War Origins: Distrust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0" y="1600201"/>
            <a:ext cx="9144000" cy="3082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Distrust of One Another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Capitalism v. Communism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refused to recognize the Soviets for 16 years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US/British delayed opening up a 2</a:t>
            </a:r>
            <a:r>
              <a:rPr lang="en-US" sz="28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front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US/British opted for North Africa/Italy front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refused to give loans to the Soviets after the war</a:t>
            </a:r>
          </a:p>
        </p:txBody>
      </p:sp>
    </p:spTree>
    <p:extLst>
      <p:ext uri="{BB962C8B-B14F-4D97-AF65-F5344CB8AC3E}">
        <p14:creationId xmlns:p14="http://schemas.microsoft.com/office/powerpoint/2010/main" val="335190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War Origins: Post-War World Vision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495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Soviet Goals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tens of millions killed in both world wars the Soviets main goal was… “NEVER AGAIN!”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Soviets wanted buffer states of “friendly” governments to protect them from future invasion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revenge/reparations from Germany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495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Goals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Rebuild Europe/Germany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“Wilsonian” Peace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Self-determination or free elections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Decolonization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Disarmament</a:t>
            </a:r>
          </a:p>
          <a:p>
            <a: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4143375"/>
            <a:ext cx="2700799" cy="2714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88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7957" y="0"/>
            <a:ext cx="3256040" cy="4205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0" y="112889"/>
            <a:ext cx="5887959" cy="613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 War Origins: the German Problem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0" y="953565"/>
            <a:ext cx="5469465" cy="38636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812"/>
              <a:buFont typeface="Arial"/>
              <a:buChar char="●"/>
            </a:pPr>
            <a:r>
              <a:rPr lang="en-US"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Potsdam Conference (1945)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of Germany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= Rebuild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USSR = Punish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Nuremberg Trials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ranking Nazis are tried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Partition of Germany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France was given part of Germany as long as it came out of the Allies part</a:t>
            </a:r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Char char="●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Berlin is also split into sectors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85294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Germany gets split into two (West and East)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2875"/>
              <a:buFont typeface="Arial"/>
              <a:buChar char="●"/>
            </a:pPr>
            <a:r>
              <a:rPr lang="en-US"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Truman informs Stalin of the atomic bomb in an effort to intimidate him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4075" y="4332875"/>
            <a:ext cx="3599923" cy="252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21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1167</Words>
  <Application>Microsoft Macintosh PowerPoint</Application>
  <PresentationFormat>On-screen Show (4:3)</PresentationFormat>
  <Paragraphs>188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Cold War America-Containing Communism Abroad &amp; Fighting Communism at Home</vt:lpstr>
      <vt:lpstr>Outline</vt:lpstr>
      <vt:lpstr>Presidents and the Cold War</vt:lpstr>
      <vt:lpstr>PowerPoint Presentation</vt:lpstr>
      <vt:lpstr>Communism: Second Red Scare</vt:lpstr>
      <vt:lpstr>The Cold War: An Ideological Struggle (1945-1991)</vt:lpstr>
      <vt:lpstr>Cold War Origins: Distrust</vt:lpstr>
      <vt:lpstr>Cold War Origins: Post-War World Vision</vt:lpstr>
      <vt:lpstr>Cold War Origins: the German Problem</vt:lpstr>
      <vt:lpstr>Cold War Begins: Berlin Airlift (1948-1949) </vt:lpstr>
      <vt:lpstr>Iron Curtain Drops- Symbolic and physical separation of Western and Eastern Europe</vt:lpstr>
      <vt:lpstr>PowerPoint Presentation</vt:lpstr>
      <vt:lpstr>PowerPoint Presentation</vt:lpstr>
      <vt:lpstr>Truman Doctrine</vt:lpstr>
      <vt:lpstr>PowerPoint Presentation</vt:lpstr>
      <vt:lpstr>US Guarantees Peace By Readying for War</vt:lpstr>
      <vt:lpstr>Cold War in Asia </vt:lpstr>
      <vt:lpstr>Containment Put to the Test: </vt:lpstr>
      <vt:lpstr>Massive Retaliation</vt:lpstr>
      <vt:lpstr>Eisenhower and  Brinkmanship</vt:lpstr>
      <vt:lpstr>Truman vs. Eisenhower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America-Containing Communism Abroad &amp; Fighting Communism at Home</dc:title>
  <dc:creator>Craig Winchell</dc:creator>
  <cp:lastModifiedBy>Craig Winchell</cp:lastModifiedBy>
  <cp:revision>9</cp:revision>
  <dcterms:created xsi:type="dcterms:W3CDTF">2017-02-28T19:45:46Z</dcterms:created>
  <dcterms:modified xsi:type="dcterms:W3CDTF">2017-03-03T21:15:52Z</dcterms:modified>
</cp:coreProperties>
</file>