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7" r:id="rId2"/>
    <p:sldId id="256" r:id="rId3"/>
    <p:sldId id="258" r:id="rId4"/>
    <p:sldId id="259" r:id="rId5"/>
    <p:sldId id="260" r:id="rId6"/>
    <p:sldId id="261" r:id="rId7"/>
    <p:sldId id="277" r:id="rId8"/>
    <p:sldId id="262" r:id="rId9"/>
    <p:sldId id="263" r:id="rId10"/>
    <p:sldId id="278" r:id="rId11"/>
    <p:sldId id="279" r:id="rId12"/>
    <p:sldId id="282" r:id="rId13"/>
    <p:sldId id="264" r:id="rId14"/>
    <p:sldId id="266" r:id="rId15"/>
    <p:sldId id="267" r:id="rId16"/>
    <p:sldId id="268" r:id="rId17"/>
    <p:sldId id="281" r:id="rId18"/>
    <p:sldId id="270" r:id="rId19"/>
    <p:sldId id="271" r:id="rId20"/>
    <p:sldId id="272" r:id="rId21"/>
    <p:sldId id="274" r:id="rId22"/>
    <p:sldId id="273" r:id="rId23"/>
    <p:sldId id="275"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2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608D1-8506-BC48-BB9D-0C841D0F4C21}" type="datetimeFigureOut">
              <a:rPr lang="en-US" smtClean="0"/>
              <a:t>7/31/19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F40D3-0C44-6F45-9E8F-A9F15A803947}" type="slidenum">
              <a:rPr lang="en-US" smtClean="0"/>
              <a:t>‹#›</a:t>
            </a:fld>
            <a:endParaRPr lang="en-US"/>
          </a:p>
        </p:txBody>
      </p:sp>
    </p:spTree>
    <p:extLst>
      <p:ext uri="{BB962C8B-B14F-4D97-AF65-F5344CB8AC3E}">
        <p14:creationId xmlns:p14="http://schemas.microsoft.com/office/powerpoint/2010/main" val="2368130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4</a:t>
            </a:r>
          </a:p>
        </p:txBody>
      </p:sp>
      <p:sp>
        <p:nvSpPr>
          <p:cNvPr id="1843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7" name="Rectangle 6"/>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8"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4</a:t>
            </a:r>
          </a:p>
        </p:txBody>
      </p:sp>
      <p:sp>
        <p:nvSpPr>
          <p:cNvPr id="18439" name="Rectangle 8"/>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0" name="Rectangle 9"/>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1" name="Rectangle 10"/>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2" name="Rectangle 11"/>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4</a:t>
            </a:r>
          </a:p>
        </p:txBody>
      </p:sp>
      <p:sp>
        <p:nvSpPr>
          <p:cNvPr id="18443" name="Rectangle 12"/>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4" name="Rectangle 13"/>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5" name="Rectangle 14"/>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gn="r"/>
            <a:r>
              <a:rPr lang="en-US" sz="1200"/>
              <a:t>04/06/98</a:t>
            </a:r>
          </a:p>
        </p:txBody>
      </p:sp>
      <p:sp>
        <p:nvSpPr>
          <p:cNvPr id="18446" name="Rectangle 15"/>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t>4</a:t>
            </a:r>
          </a:p>
        </p:txBody>
      </p:sp>
      <p:sp>
        <p:nvSpPr>
          <p:cNvPr id="18447" name="Rectangle 16"/>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8" name="Rectangle 17"/>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9" name="Rectangle 18"/>
          <p:cNvSpPr>
            <a:spLocks noGrp="1" noRot="1" noChangeAspect="1" noChangeArrowheads="1" noTextEdit="1"/>
          </p:cNvSpPr>
          <p:nvPr>
            <p:ph type="sldImg"/>
          </p:nvPr>
        </p:nvSpPr>
        <p:spPr>
          <a:xfrm>
            <a:off x="1150938" y="692150"/>
            <a:ext cx="4556125" cy="3416300"/>
          </a:xfrm>
          <a:ln cap="flat"/>
        </p:spPr>
      </p:sp>
      <p:sp>
        <p:nvSpPr>
          <p:cNvPr id="18450" name="Rectangle 19"/>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98371667-D84A-8149-B3C9-81817EE24E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329C5E3B-CC1D-6B4B-87D2-1B0E85C290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Key Concepts 1.2.III.A, 1.2.III.B, 1.2.III.C, 2.1.I.C</a:t>
            </a:r>
          </a:p>
          <a:p>
            <a:pPr eaLnBrk="1" hangingPunct="1">
              <a:spcBef>
                <a:spcPct val="0"/>
              </a:spcBef>
            </a:pPr>
            <a:endParaRPr lang="en-US" altLang="en-US"/>
          </a:p>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xmlns="" id="{5C8F8845-C0BD-1C44-9820-EA3600756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16CF60C-36D4-3343-96B4-0872AD305711}" type="slidenum">
              <a:rPr lang="en-US" altLang="en-US" smtClean="0"/>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Key Concepts 1.2.I.A, 1.2.I.C</a:t>
            </a:r>
          </a:p>
          <a:p>
            <a:pPr eaLnBrk="1" hangingPunct="1">
              <a:spcBef>
                <a:spcPct val="0"/>
              </a:spcBef>
            </a:pPr>
            <a:endParaRPr lang="en-US">
              <a:latin typeface="Calibri"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DA75346-6171-E84C-BC6E-D5B1597286A3}" type="slidenum">
              <a:rPr lang="en-US"/>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3CF9E3-C4C3-4672-8260-F4FFEB8DD83D}" type="slidenum">
              <a:rPr lang="en-US" smtClean="0"/>
              <a:pPr/>
              <a:t>20</a:t>
            </a:fld>
            <a:endParaRPr lang="en-US"/>
          </a:p>
        </p:txBody>
      </p:sp>
    </p:spTree>
    <p:extLst>
      <p:ext uri="{BB962C8B-B14F-4D97-AF65-F5344CB8AC3E}">
        <p14:creationId xmlns:p14="http://schemas.microsoft.com/office/powerpoint/2010/main" val="198856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F19B2DAE-FDAA-604A-AA45-24B80FCCC8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3179DE5B-D8D8-B143-BC74-9877C177F2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Key Concepts 1.2.I.A, 1.2.I.C</a:t>
            </a:r>
          </a:p>
        </p:txBody>
      </p:sp>
      <p:sp>
        <p:nvSpPr>
          <p:cNvPr id="8196" name="Slide Number Placeholder 3">
            <a:extLst>
              <a:ext uri="{FF2B5EF4-FFF2-40B4-BE49-F238E27FC236}">
                <a16:creationId xmlns:a16="http://schemas.microsoft.com/office/drawing/2014/main" xmlns="" id="{E0BA1F59-7B9D-E04C-B2A0-0251C28E4B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1AA0214-36FE-214B-A075-07B6DEE7E0EE}" type="slidenum">
              <a:rPr lang="en-US" altLang="en-US" smtClean="0"/>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4374BA2E-7F69-404E-A848-A2F7595A0B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249F7143-82AD-BC40-98EC-BBFC96DE6C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Key Concepts 1.2.III.A, 1.2.III.B, 1.2.III.C, 2.1.I.B</a:t>
            </a:r>
          </a:p>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xmlns="" id="{5B0B7785-E7A4-7648-9D75-BB82CDB854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33E018B-15AA-8742-B65B-91EDE1C0BD67}" type="slidenum">
              <a:rPr lang="en-US" altLang="en-US" smtClean="0"/>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Key Concept 1.2.II.A, 1.2.II.B, 1.2.II.C, 1.2.II.D, 2.1.I.A</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C105956-37A2-3841-A211-E2DE48F3EB4E}" type="slidenum">
              <a:rPr lang="en-US"/>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Pueblo Revolt was the largest and most successful Native American uprising in North American history. It pointed to problems inherent in the Spanish style of colonization, as well as to the power that Native Americans could wield through collective resistance. </a:t>
            </a:r>
            <a:r>
              <a:rPr lang="en-US" dirty="0" err="1" smtClean="0"/>
              <a:t>Popé</a:t>
            </a:r>
            <a:r>
              <a:rPr lang="en-US" dirty="0" smtClean="0"/>
              <a:t> is still regarded as a hero among the tribes of New Mexico today.</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16</a:t>
            </a:fld>
            <a:endParaRPr lang="en-US"/>
          </a:p>
        </p:txBody>
      </p:sp>
    </p:spTree>
    <p:extLst>
      <p:ext uri="{BB962C8B-B14F-4D97-AF65-F5344CB8AC3E}">
        <p14:creationId xmlns:p14="http://schemas.microsoft.com/office/powerpoint/2010/main" val="319795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text on left, text on right">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a:solidFill>
                  <a:schemeClr val="dk1"/>
                </a:solidFill>
                <a:latin typeface="Rockwell"/>
                <a:ea typeface="Rockwell"/>
                <a:cs typeface="Rockwel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lang="en-US" dirty="0"/>
          </a:p>
        </p:txBody>
      </p:sp>
      <p:sp>
        <p:nvSpPr>
          <p:cNvPr id="56" name="Shape 5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Rockwell"/>
                <a:ea typeface="Rockwell"/>
                <a:cs typeface="Rockwel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lang="en-US" dirty="0"/>
          </a:p>
        </p:txBody>
      </p:sp>
      <p:sp>
        <p:nvSpPr>
          <p:cNvPr id="57" name="Shape 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a:defRPr>
                <a:latin typeface="Rockwell"/>
                <a:ea typeface="Rockwell"/>
                <a:cs typeface="Rockwell"/>
              </a:defRPr>
            </a:lvl1pPr>
          </a:lstStyle>
          <a:p>
            <a:pPr>
              <a:buSzPct val="25000"/>
            </a:pPr>
            <a:fld id="{00000000-1234-1234-1234-123412341234}" type="slidenum">
              <a:rPr lang="en-US" sz="1400" smtClean="0">
                <a:solidFill>
                  <a:schemeClr val="dk1"/>
                </a:solidFill>
                <a:sym typeface="Arial"/>
              </a:rPr>
              <a:pPr>
                <a:buSzPct val="25000"/>
              </a:pPr>
              <a:t>‹#›</a:t>
            </a:fld>
            <a:endParaRPr lang="en-US" sz="1400" dirty="0">
              <a:solidFill>
                <a:schemeClr val="dk1"/>
              </a:solidFill>
              <a:sym typeface="Arial"/>
            </a:endParaRPr>
          </a:p>
        </p:txBody>
      </p:sp>
    </p:spTree>
    <p:extLst>
      <p:ext uri="{BB962C8B-B14F-4D97-AF65-F5344CB8AC3E}">
        <p14:creationId xmlns:p14="http://schemas.microsoft.com/office/powerpoint/2010/main" val="163492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7/31/19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7/31/19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7/31/19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7/31/19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2 Column Brainstorm:</a:t>
            </a:r>
          </a:p>
          <a:p>
            <a:pPr lvl="1"/>
            <a:r>
              <a:rPr lang="en-US" dirty="0" smtClean="0"/>
              <a:t>Factors that PULLED people TO the Americas/New World</a:t>
            </a:r>
          </a:p>
          <a:p>
            <a:pPr lvl="1"/>
            <a:r>
              <a:rPr lang="en-US" dirty="0" smtClean="0"/>
              <a:t>Factors that PUSHED people out of Europe</a:t>
            </a:r>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cstate="print">
            <a:lum bright="-18000" contrast="42000"/>
          </a:blip>
          <a:srcRect l="781" t="9006" r="60969" b="52740"/>
          <a:stretch>
            <a:fillRect/>
          </a:stretch>
        </p:blipFill>
        <p:spPr bwMode="auto">
          <a:xfrm>
            <a:off x="914400" y="1149886"/>
            <a:ext cx="7315200" cy="5486400"/>
          </a:xfrm>
          <a:prstGeom prst="rect">
            <a:avLst/>
          </a:prstGeom>
          <a:noFill/>
          <a:ln w="12700">
            <a:noFill/>
            <a:miter lim="800000"/>
            <a:headEnd/>
            <a:tailEnd/>
          </a:ln>
          <a:effectLst/>
        </p:spPr>
      </p:pic>
      <p:sp>
        <p:nvSpPr>
          <p:cNvPr id="2" name="Title 1"/>
          <p:cNvSpPr>
            <a:spLocks noGrp="1"/>
          </p:cNvSpPr>
          <p:nvPr>
            <p:ph type="title"/>
          </p:nvPr>
        </p:nvSpPr>
        <p:spPr>
          <a:xfrm>
            <a:off x="685800" y="304800"/>
            <a:ext cx="7772400" cy="1143000"/>
          </a:xfrm>
        </p:spPr>
        <p:txBody>
          <a:bodyPr>
            <a:noAutofit/>
          </a:bodyPr>
          <a:lstStyle/>
          <a:p>
            <a:pPr algn="ctr"/>
            <a:r>
              <a:rPr lang="en-US" sz="3000" dirty="0"/>
              <a:t>Thus began the move </a:t>
            </a:r>
            <a:r>
              <a:rPr lang="en-US" sz="3000" dirty="0" smtClean="0"/>
              <a:t>from</a:t>
            </a:r>
            <a:br>
              <a:rPr lang="en-US" sz="3000" dirty="0" smtClean="0"/>
            </a:br>
            <a:r>
              <a:rPr lang="en-US" sz="3000" dirty="0" smtClean="0"/>
              <a:t> </a:t>
            </a:r>
            <a:r>
              <a:rPr lang="en-US" sz="3000" dirty="0"/>
              <a:t>the Old World to the New World</a:t>
            </a:r>
            <a:br>
              <a:rPr lang="en-US" sz="3000" dirty="0"/>
            </a:br>
            <a:endParaRPr lang="en-US" sz="3000" dirty="0"/>
          </a:p>
        </p:txBody>
      </p:sp>
    </p:spTree>
    <p:extLst>
      <p:ext uri="{BB962C8B-B14F-4D97-AF65-F5344CB8AC3E}">
        <p14:creationId xmlns:p14="http://schemas.microsoft.com/office/powerpoint/2010/main" val="3664181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12775" y="228600"/>
            <a:ext cx="8153399" cy="9905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en-US" sz="4000" b="0" i="0" u="none" strike="noStrike" cap="none" dirty="0">
                <a:solidFill>
                  <a:srgbClr val="FFFFFF"/>
                </a:solidFill>
                <a:latin typeface="Rockwell"/>
                <a:ea typeface="Rockwell"/>
                <a:cs typeface="Rockwell"/>
                <a:sym typeface="Arial"/>
              </a:rPr>
              <a:t>Both Britain and Spain </a:t>
            </a:r>
            <a:r>
              <a:rPr lang="en-US" sz="2800" b="0" i="1" u="none" strike="noStrike" cap="none" dirty="0" smtClean="0">
                <a:solidFill>
                  <a:srgbClr val="FFFFFF"/>
                </a:solidFill>
                <a:latin typeface="Rockwell"/>
                <a:ea typeface="Rockwell"/>
                <a:cs typeface="Rockwell"/>
                <a:sym typeface="Arial"/>
              </a:rPr>
              <a:t>in general</a:t>
            </a:r>
            <a:r>
              <a:rPr lang="is-IS" sz="2800" b="0" i="1" u="none" strike="noStrike" cap="none" dirty="0" smtClean="0">
                <a:solidFill>
                  <a:srgbClr val="FFFFFF"/>
                </a:solidFill>
                <a:latin typeface="Rockwell"/>
                <a:ea typeface="Rockwell"/>
                <a:cs typeface="Rockwell"/>
                <a:sym typeface="Arial"/>
              </a:rPr>
              <a:t>…</a:t>
            </a:r>
            <a:endParaRPr lang="en-US" sz="2800" b="0" i="1" u="none" strike="noStrike" cap="none" dirty="0">
              <a:solidFill>
                <a:srgbClr val="FFFFFF"/>
              </a:solidFill>
              <a:latin typeface="Rockwell"/>
              <a:ea typeface="Rockwell"/>
              <a:cs typeface="Rockwell"/>
              <a:sym typeface="Arial"/>
            </a:endParaRPr>
          </a:p>
        </p:txBody>
      </p:sp>
      <p:sp>
        <p:nvSpPr>
          <p:cNvPr id="173" name="Shape 173"/>
          <p:cNvSpPr txBox="1">
            <a:spLocks noGrp="1"/>
          </p:cNvSpPr>
          <p:nvPr>
            <p:ph idx="1"/>
          </p:nvPr>
        </p:nvSpPr>
        <p:spPr>
          <a:xfrm>
            <a:off x="304801" y="1024965"/>
            <a:ext cx="8461374" cy="2308060"/>
          </a:xfrm>
          <a:prstGeom prst="rect">
            <a:avLst/>
          </a:prstGeom>
          <a:noFill/>
          <a:ln>
            <a:noFill/>
          </a:ln>
        </p:spPr>
        <p:txBody>
          <a:bodyPr lIns="91425" tIns="45700" rIns="91425" bIns="45700" anchor="t" anchorCtr="0">
            <a:noAutofit/>
          </a:bodyPr>
          <a:lstStyle/>
          <a:p>
            <a:pPr>
              <a:spcBef>
                <a:spcPts val="0"/>
              </a:spcBef>
              <a:buClr>
                <a:schemeClr val="tx1"/>
              </a:buClr>
              <a:buSzPct val="59999"/>
            </a:pPr>
            <a:r>
              <a:rPr lang="en-US" sz="2400" b="0" i="0" u="none" strike="noStrike" cap="none" dirty="0">
                <a:solidFill>
                  <a:srgbClr val="FFFFFF"/>
                </a:solidFill>
                <a:latin typeface="Rockwell"/>
                <a:ea typeface="Rockwell"/>
                <a:cs typeface="Rockwell"/>
                <a:sym typeface="Arial"/>
              </a:rPr>
              <a:t>Motivated by Mercantilist goals (Gold, Glory, God!)</a:t>
            </a:r>
          </a:p>
          <a:p>
            <a:pPr marR="0" lvl="0" algn="l" rtl="0">
              <a:lnSpc>
                <a:spcPct val="100000"/>
              </a:lnSpc>
              <a:spcBef>
                <a:spcPts val="700"/>
              </a:spcBef>
              <a:spcAft>
                <a:spcPts val="0"/>
              </a:spcAft>
              <a:buClr>
                <a:schemeClr val="tx1"/>
              </a:buClr>
              <a:buSzPct val="59999"/>
            </a:pPr>
            <a:r>
              <a:rPr lang="en-US" sz="2400" b="0" i="0" u="none" strike="noStrike" cap="none" dirty="0">
                <a:solidFill>
                  <a:srgbClr val="FFFFFF"/>
                </a:solidFill>
                <a:latin typeface="Rockwell"/>
                <a:ea typeface="Rockwell"/>
                <a:cs typeface="Rockwell"/>
                <a:sym typeface="Arial"/>
              </a:rPr>
              <a:t>Used slavery and exploited native populations</a:t>
            </a:r>
          </a:p>
          <a:p>
            <a:pPr marR="0" lvl="0" algn="l" rtl="0">
              <a:lnSpc>
                <a:spcPct val="100000"/>
              </a:lnSpc>
              <a:spcBef>
                <a:spcPts val="700"/>
              </a:spcBef>
              <a:spcAft>
                <a:spcPts val="0"/>
              </a:spcAft>
              <a:buClr>
                <a:schemeClr val="tx1"/>
              </a:buClr>
              <a:buSzPct val="59999"/>
            </a:pPr>
            <a:r>
              <a:rPr lang="en-US" sz="2400" b="0" i="0" u="none" strike="noStrike" cap="none" dirty="0">
                <a:solidFill>
                  <a:srgbClr val="FFFFFF"/>
                </a:solidFill>
                <a:latin typeface="Rockwell"/>
                <a:ea typeface="Rockwell"/>
                <a:cs typeface="Rockwell"/>
                <a:sym typeface="Arial"/>
              </a:rPr>
              <a:t>Had hostile relationships with native populations</a:t>
            </a:r>
          </a:p>
        </p:txBody>
      </p:sp>
      <p:sp>
        <p:nvSpPr>
          <p:cNvPr id="174" name="Shape 174"/>
          <p:cNvSpPr txBox="1"/>
          <p:nvPr/>
        </p:nvSpPr>
        <p:spPr>
          <a:xfrm>
            <a:off x="304800" y="3688506"/>
            <a:ext cx="8839200" cy="28419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Arial"/>
              <a:buNone/>
            </a:pPr>
            <a:r>
              <a:rPr lang="en-US" sz="4000" i="0" u="none" strike="noStrike" cap="none" dirty="0" smtClean="0">
                <a:solidFill>
                  <a:srgbClr val="FFFFFF"/>
                </a:solidFill>
                <a:latin typeface="Rockwell"/>
                <a:ea typeface="Rockwell"/>
                <a:cs typeface="Rockwell"/>
                <a:sym typeface="Arial"/>
              </a:rPr>
              <a:t>The French &amp; Dutch</a:t>
            </a:r>
            <a:r>
              <a:rPr lang="en-US" sz="4000" dirty="0" smtClean="0">
                <a:solidFill>
                  <a:srgbClr val="FFFFFF"/>
                </a:solidFill>
                <a:latin typeface="Rockwell"/>
                <a:ea typeface="Rockwell"/>
                <a:cs typeface="Rockwell"/>
                <a:sym typeface="Arial"/>
              </a:rPr>
              <a:t>: </a:t>
            </a:r>
            <a:r>
              <a:rPr lang="en-US" sz="2800" i="1" u="none" strike="noStrike" cap="none" dirty="0" smtClean="0">
                <a:solidFill>
                  <a:srgbClr val="FFFFFF"/>
                </a:solidFill>
                <a:latin typeface="Rockwell"/>
                <a:ea typeface="Rockwell"/>
                <a:cs typeface="Rockwell"/>
                <a:sym typeface="Arial"/>
              </a:rPr>
              <a:t>a </a:t>
            </a:r>
            <a:r>
              <a:rPr lang="en-US" sz="2800" i="1" dirty="0">
                <a:solidFill>
                  <a:srgbClr val="FFFFFF"/>
                </a:solidFill>
                <a:latin typeface="Rockwell"/>
                <a:ea typeface="Rockwell"/>
                <a:cs typeface="Rockwell"/>
                <a:sym typeface="Arial"/>
              </a:rPr>
              <a:t>h</a:t>
            </a:r>
            <a:r>
              <a:rPr lang="en-US" sz="2800" i="1" u="none" strike="noStrike" cap="none" dirty="0" smtClean="0">
                <a:solidFill>
                  <a:srgbClr val="FFFFFF"/>
                </a:solidFill>
                <a:latin typeface="Rockwell"/>
                <a:ea typeface="Rockwell"/>
                <a:cs typeface="Rockwell"/>
                <a:sym typeface="Arial"/>
              </a:rPr>
              <a:t>ybrid </a:t>
            </a:r>
            <a:r>
              <a:rPr lang="en-US" sz="2800" i="1" dirty="0" smtClean="0">
                <a:solidFill>
                  <a:srgbClr val="FFFFFF"/>
                </a:solidFill>
                <a:latin typeface="Rockwell"/>
                <a:ea typeface="Rockwell"/>
                <a:cs typeface="Rockwell"/>
                <a:sym typeface="Arial"/>
              </a:rPr>
              <a:t>a</a:t>
            </a:r>
            <a:r>
              <a:rPr lang="en-US" sz="2800" i="1" u="none" strike="noStrike" cap="none" dirty="0" smtClean="0">
                <a:solidFill>
                  <a:srgbClr val="FFFFFF"/>
                </a:solidFill>
                <a:latin typeface="Rockwell"/>
                <a:ea typeface="Rockwell"/>
                <a:cs typeface="Rockwell"/>
                <a:sym typeface="Arial"/>
              </a:rPr>
              <a:t>pproach</a:t>
            </a:r>
            <a:endParaRPr lang="en-US" sz="2800" i="1" u="none" strike="noStrike" cap="none" dirty="0">
              <a:solidFill>
                <a:srgbClr val="FFFFFF"/>
              </a:solidFill>
              <a:latin typeface="Rockwell"/>
              <a:ea typeface="Rockwell"/>
              <a:cs typeface="Rockwell"/>
              <a:sym typeface="Arial"/>
            </a:endParaRPr>
          </a:p>
          <a:p>
            <a:pPr marL="457200" marR="0" lvl="0" indent="-457200" algn="l" rtl="0">
              <a:lnSpc>
                <a:spcPct val="100000"/>
              </a:lnSpc>
              <a:spcBef>
                <a:spcPts val="0"/>
              </a:spcBef>
              <a:spcAft>
                <a:spcPts val="0"/>
              </a:spcAft>
              <a:buClr>
                <a:schemeClr val="tx1"/>
              </a:buClr>
              <a:buSzPct val="100000"/>
              <a:buFont typeface="Arial"/>
              <a:buChar char="•"/>
            </a:pPr>
            <a:r>
              <a:rPr lang="en-US" sz="2400" b="0" i="0" u="none" strike="noStrike" cap="none" dirty="0" smtClean="0">
                <a:solidFill>
                  <a:srgbClr val="FFFFFF"/>
                </a:solidFill>
                <a:latin typeface="Rockwell"/>
                <a:ea typeface="Rockwell"/>
                <a:cs typeface="Rockwell"/>
                <a:sym typeface="Arial"/>
              </a:rPr>
              <a:t>Maintained </a:t>
            </a:r>
            <a:r>
              <a:rPr lang="en-US" sz="2400" b="0" i="0" u="none" strike="noStrike" cap="none" dirty="0">
                <a:solidFill>
                  <a:srgbClr val="FFFFFF"/>
                </a:solidFill>
                <a:latin typeface="Rockwell"/>
                <a:ea typeface="Rockwell"/>
                <a:cs typeface="Rockwell"/>
                <a:sym typeface="Arial"/>
              </a:rPr>
              <a:t>a much looser hold on their colonies (</a:t>
            </a:r>
            <a:r>
              <a:rPr lang="en-US" sz="2400" b="0" i="0" u="none" strike="noStrike" cap="none" dirty="0" smtClean="0">
                <a:solidFill>
                  <a:srgbClr val="FFFFFF"/>
                </a:solidFill>
                <a:latin typeface="Rockwell"/>
                <a:ea typeface="Rockwell"/>
                <a:cs typeface="Rockwell"/>
                <a:sym typeface="Arial"/>
              </a:rPr>
              <a:t>different </a:t>
            </a:r>
            <a:r>
              <a:rPr lang="en-US" sz="2400" b="0" i="0" u="none" strike="noStrike" cap="none" dirty="0">
                <a:solidFill>
                  <a:srgbClr val="FFFFFF"/>
                </a:solidFill>
                <a:latin typeface="Rockwell"/>
                <a:ea typeface="Rockwell"/>
                <a:cs typeface="Rockwell"/>
                <a:sym typeface="Arial"/>
              </a:rPr>
              <a:t>from above)</a:t>
            </a:r>
          </a:p>
          <a:p>
            <a:pPr marL="457200" marR="0" lvl="0" indent="-457200" algn="l" rtl="0">
              <a:lnSpc>
                <a:spcPct val="100000"/>
              </a:lnSpc>
              <a:spcBef>
                <a:spcPts val="0"/>
              </a:spcBef>
              <a:spcAft>
                <a:spcPts val="0"/>
              </a:spcAft>
              <a:buClr>
                <a:schemeClr val="tx1"/>
              </a:buClr>
              <a:buSzPct val="100000"/>
              <a:buFont typeface="Arial"/>
              <a:buChar char="•"/>
            </a:pPr>
            <a:r>
              <a:rPr lang="en-US" sz="2400" b="0" i="0" u="none" strike="noStrike" cap="none" dirty="0" smtClean="0">
                <a:solidFill>
                  <a:srgbClr val="FFFFFF"/>
                </a:solidFill>
                <a:latin typeface="Rockwell"/>
                <a:ea typeface="Rockwell"/>
                <a:cs typeface="Rockwell"/>
                <a:sym typeface="Arial"/>
              </a:rPr>
              <a:t>Few </a:t>
            </a:r>
            <a:r>
              <a:rPr lang="en-US" sz="2400" b="0" i="0" u="none" strike="noStrike" cap="none" dirty="0">
                <a:solidFill>
                  <a:srgbClr val="FFFFFF"/>
                </a:solidFill>
                <a:latin typeface="Rockwell"/>
                <a:ea typeface="Rockwell"/>
                <a:cs typeface="Rockwell"/>
                <a:sym typeface="Arial"/>
              </a:rPr>
              <a:t>Europeans came over</a:t>
            </a:r>
          </a:p>
          <a:p>
            <a:pPr marL="457200" marR="0" lvl="0" indent="-457200" algn="l" rtl="0">
              <a:lnSpc>
                <a:spcPct val="100000"/>
              </a:lnSpc>
              <a:spcBef>
                <a:spcPts val="0"/>
              </a:spcBef>
              <a:spcAft>
                <a:spcPts val="0"/>
              </a:spcAft>
              <a:buClr>
                <a:schemeClr val="tx1"/>
              </a:buClr>
              <a:buSzPct val="100000"/>
              <a:buFont typeface="Arial"/>
              <a:buChar char="•"/>
            </a:pPr>
            <a:r>
              <a:rPr lang="en-US" sz="2400" b="0" i="0" u="none" strike="noStrike" cap="none" dirty="0" smtClean="0">
                <a:solidFill>
                  <a:srgbClr val="FFFFFF"/>
                </a:solidFill>
                <a:latin typeface="Rockwell"/>
                <a:ea typeface="Rockwell"/>
                <a:cs typeface="Rockwell"/>
                <a:sym typeface="Arial"/>
              </a:rPr>
              <a:t>Used </a:t>
            </a:r>
            <a:r>
              <a:rPr lang="en-US" sz="2400" b="0" i="0" u="none" strike="noStrike" cap="none" dirty="0">
                <a:solidFill>
                  <a:srgbClr val="FFFFFF"/>
                </a:solidFill>
                <a:latin typeface="Rockwell"/>
                <a:ea typeface="Rockwell"/>
                <a:cs typeface="Rockwell"/>
                <a:sym typeface="Arial"/>
              </a:rPr>
              <a:t>trade alliances and intermarriage with American Indians to acquire furs, etc. for export.</a:t>
            </a:r>
          </a:p>
        </p:txBody>
      </p:sp>
    </p:spTree>
    <p:extLst>
      <p:ext uri="{BB962C8B-B14F-4D97-AF65-F5344CB8AC3E}">
        <p14:creationId xmlns:p14="http://schemas.microsoft.com/office/powerpoint/2010/main" val="104193941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F8395-A4FF-1845-B42A-3619ADE34C41}"/>
              </a:ext>
            </a:extLst>
          </p:cNvPr>
          <p:cNvSpPr>
            <a:spLocks noGrp="1"/>
          </p:cNvSpPr>
          <p:nvPr>
            <p:ph type="title"/>
          </p:nvPr>
        </p:nvSpPr>
        <p:spPr>
          <a:xfrm>
            <a:off x="34925" y="0"/>
            <a:ext cx="9109075" cy="876300"/>
          </a:xfrm>
        </p:spPr>
        <p:txBody>
          <a:bodyPr/>
          <a:lstStyle/>
          <a:p>
            <a:pPr>
              <a:defRPr/>
            </a:pPr>
            <a:r>
              <a:rPr lang="en-US" dirty="0"/>
              <a:t>The French in America</a:t>
            </a:r>
          </a:p>
        </p:txBody>
      </p:sp>
      <p:sp>
        <p:nvSpPr>
          <p:cNvPr id="3" name="Content Placeholder 2">
            <a:extLst>
              <a:ext uri="{FF2B5EF4-FFF2-40B4-BE49-F238E27FC236}">
                <a16:creationId xmlns:a16="http://schemas.microsoft.com/office/drawing/2014/main" xmlns="" id="{7BAB466E-16FB-894B-9046-A4558D34B45E}"/>
              </a:ext>
            </a:extLst>
          </p:cNvPr>
          <p:cNvSpPr>
            <a:spLocks noGrp="1"/>
          </p:cNvSpPr>
          <p:nvPr>
            <p:ph sz="half" idx="1"/>
          </p:nvPr>
        </p:nvSpPr>
        <p:spPr>
          <a:xfrm>
            <a:off x="152400" y="990600"/>
            <a:ext cx="4613275" cy="5867400"/>
          </a:xfrm>
        </p:spPr>
        <p:txBody>
          <a:bodyPr/>
          <a:lstStyle/>
          <a:p>
            <a:pPr>
              <a:buFont typeface="Arial" charset="0"/>
              <a:buChar char="►"/>
              <a:defRPr/>
            </a:pPr>
            <a:r>
              <a:rPr lang="en-US" sz="3200"/>
              <a:t>Royal Colonies</a:t>
            </a:r>
          </a:p>
          <a:p>
            <a:pPr>
              <a:buFont typeface="Arial" charset="0"/>
              <a:buChar char="►"/>
              <a:defRPr/>
            </a:pPr>
            <a:r>
              <a:rPr lang="en-US" sz="3200"/>
              <a:t>Jesuits and Catholic Conversion</a:t>
            </a:r>
          </a:p>
          <a:p>
            <a:pPr>
              <a:buFont typeface="Arial" charset="0"/>
              <a:buChar char="►"/>
              <a:defRPr/>
            </a:pPr>
            <a:r>
              <a:rPr lang="en-US" sz="3200"/>
              <a:t>Fur Trade</a:t>
            </a:r>
          </a:p>
          <a:p>
            <a:pPr lvl="1">
              <a:defRPr/>
            </a:pPr>
            <a:r>
              <a:rPr lang="en-US" sz="2800"/>
              <a:t>Coureurs de Bois (runner of the woods)</a:t>
            </a:r>
          </a:p>
          <a:p>
            <a:pPr>
              <a:buFont typeface="Arial" charset="0"/>
              <a:buChar char="►"/>
              <a:defRPr/>
            </a:pPr>
            <a:r>
              <a:rPr lang="en-US" sz="3200"/>
              <a:t>Native Relations</a:t>
            </a:r>
          </a:p>
          <a:p>
            <a:pPr lvl="1">
              <a:defRPr/>
            </a:pPr>
            <a:r>
              <a:rPr lang="en-US" sz="2800"/>
              <a:t>Trade Networks</a:t>
            </a:r>
          </a:p>
          <a:p>
            <a:pPr lvl="1">
              <a:defRPr/>
            </a:pPr>
            <a:r>
              <a:rPr lang="en-US" sz="2800"/>
              <a:t>Alliances</a:t>
            </a:r>
          </a:p>
          <a:p>
            <a:pPr lvl="1">
              <a:defRPr/>
            </a:pPr>
            <a:r>
              <a:rPr lang="en-US" sz="2800"/>
              <a:t>Intermarriage</a:t>
            </a:r>
          </a:p>
          <a:p>
            <a:pPr lvl="1">
              <a:defRPr/>
            </a:pPr>
            <a:endParaRPr lang="en-US" sz="2800"/>
          </a:p>
        </p:txBody>
      </p:sp>
      <p:pic>
        <p:nvPicPr>
          <p:cNvPr id="26628" name="Content Placeholder 4">
            <a:extLst>
              <a:ext uri="{FF2B5EF4-FFF2-40B4-BE49-F238E27FC236}">
                <a16:creationId xmlns:a16="http://schemas.microsoft.com/office/drawing/2014/main" xmlns="" id="{153848B9-B568-BC45-A780-B3C430B9C36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65675" y="1066800"/>
            <a:ext cx="4194175" cy="3036888"/>
          </a:xfrm>
        </p:spPr>
      </p:pic>
    </p:spTree>
    <p:extLst>
      <p:ext uri="{BB962C8B-B14F-4D97-AF65-F5344CB8AC3E}">
        <p14:creationId xmlns:p14="http://schemas.microsoft.com/office/powerpoint/2010/main" val="333591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0" y="0"/>
            <a:ext cx="9144000" cy="107273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000" b="1" i="0" u="none" strike="noStrike" cap="none" dirty="0" smtClean="0">
                <a:solidFill>
                  <a:srgbClr val="FFFFFF"/>
                </a:solidFill>
                <a:latin typeface="Rockwell"/>
                <a:ea typeface="Rockwell"/>
                <a:cs typeface="Rockwell"/>
                <a:sym typeface="Arial"/>
              </a:rPr>
              <a:t>Comparing </a:t>
            </a:r>
            <a:r>
              <a:rPr lang="en-US" sz="3000" b="1" i="0" u="none" strike="noStrike" cap="none" dirty="0">
                <a:solidFill>
                  <a:srgbClr val="FFFFFF"/>
                </a:solidFill>
                <a:latin typeface="Rockwell"/>
                <a:ea typeface="Rockwell"/>
                <a:cs typeface="Rockwell"/>
                <a:sym typeface="Arial"/>
              </a:rPr>
              <a:t>the Colonization Process</a:t>
            </a:r>
          </a:p>
        </p:txBody>
      </p:sp>
      <p:sp>
        <p:nvSpPr>
          <p:cNvPr id="161" name="Shape 161"/>
          <p:cNvSpPr txBox="1">
            <a:spLocks noGrp="1"/>
          </p:cNvSpPr>
          <p:nvPr>
            <p:ph type="body" idx="1"/>
          </p:nvPr>
        </p:nvSpPr>
        <p:spPr>
          <a:xfrm>
            <a:off x="-202037" y="1765220"/>
            <a:ext cx="4697837" cy="3738722"/>
          </a:xfrm>
          <a:prstGeom prst="rect">
            <a:avLst/>
          </a:prstGeom>
          <a:noFill/>
          <a:ln>
            <a:noFill/>
          </a:ln>
        </p:spPr>
        <p:txBody>
          <a:bodyPr lIns="91425" tIns="45700" rIns="91425" bIns="45700" anchor="t" anchorCtr="0">
            <a:noAutofit/>
          </a:bodyPr>
          <a:lstStyle/>
          <a:p>
            <a:pPr marL="698500" marR="0" lvl="1" indent="-342900" algn="l" rtl="0">
              <a:spcBef>
                <a:spcPts val="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Funded by crown</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Very direct control</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Strong Catholic missionary impulse</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More complex socio-political system (race based hierarchy where intermingling of races common)</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Relatively few women over to colonize</a:t>
            </a:r>
          </a:p>
        </p:txBody>
      </p:sp>
      <p:sp>
        <p:nvSpPr>
          <p:cNvPr id="162" name="Shape 162"/>
          <p:cNvSpPr txBox="1">
            <a:spLocks noGrp="1"/>
          </p:cNvSpPr>
          <p:nvPr>
            <p:ph sz="half" idx="2"/>
          </p:nvPr>
        </p:nvSpPr>
        <p:spPr>
          <a:xfrm>
            <a:off x="4170631" y="1689020"/>
            <a:ext cx="4973369" cy="5415121"/>
          </a:xfrm>
          <a:prstGeom prst="rect">
            <a:avLst/>
          </a:prstGeom>
          <a:noFill/>
          <a:ln>
            <a:noFill/>
          </a:ln>
        </p:spPr>
        <p:txBody>
          <a:bodyPr lIns="91425" tIns="45700" rIns="91425" bIns="45700" anchor="t" anchorCtr="0">
            <a:noAutofit/>
          </a:bodyPr>
          <a:lstStyle/>
          <a:p>
            <a:pPr marL="698500" marR="0" lvl="1" indent="-342900" algn="l" rtl="0">
              <a:spcBef>
                <a:spcPts val="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Joint Stock Companies raised funds &amp; were granted charters (later the crown takes over more directly)</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Economic development more independent from Mother Country</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More variance in background, motivation, etc. of colonists</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Little intermixing with native </a:t>
            </a:r>
            <a:r>
              <a:rPr lang="en-US" sz="2000" b="0" i="0" u="none" strike="noStrike" cap="none" dirty="0" smtClean="0">
                <a:solidFill>
                  <a:srgbClr val="FFFFFF"/>
                </a:solidFill>
                <a:latin typeface="Rockwell"/>
                <a:ea typeface="Rockwell"/>
                <a:cs typeface="Rockwell"/>
                <a:sym typeface="Arial"/>
              </a:rPr>
              <a:t>population - </a:t>
            </a:r>
            <a:r>
              <a:rPr lang="en-US" sz="2000" b="0" i="0" u="none" strike="noStrike" cap="none" dirty="0">
                <a:solidFill>
                  <a:srgbClr val="FFFFFF"/>
                </a:solidFill>
                <a:latin typeface="Rockwell"/>
                <a:ea typeface="Rockwell"/>
                <a:cs typeface="Rockwell"/>
                <a:sym typeface="Arial"/>
              </a:rPr>
              <a:t>very rigid racial hierarchy</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Relatively more women </a:t>
            </a:r>
            <a:r>
              <a:rPr lang="en-US" sz="2000" b="0" i="0" u="none" strike="noStrike" cap="none" dirty="0" smtClean="0">
                <a:solidFill>
                  <a:srgbClr val="FFFFFF"/>
                </a:solidFill>
                <a:latin typeface="Rockwell"/>
                <a:ea typeface="Rockwell"/>
                <a:cs typeface="Rockwell"/>
                <a:sym typeface="Arial"/>
              </a:rPr>
              <a:t>come over</a:t>
            </a:r>
            <a:r>
              <a:rPr lang="en-US" sz="2000" b="0" i="0" u="none" strike="noStrike" cap="none" dirty="0">
                <a:solidFill>
                  <a:srgbClr val="FFFFFF"/>
                </a:solidFill>
                <a:latin typeface="Rockwell"/>
                <a:ea typeface="Rockwell"/>
                <a:cs typeface="Rockwell"/>
                <a:sym typeface="Arial"/>
              </a:rPr>
              <a:t>, as aim was to acquire land and populate colonies rather than simply turn a profit</a:t>
            </a:r>
          </a:p>
        </p:txBody>
      </p:sp>
      <p:sp>
        <p:nvSpPr>
          <p:cNvPr id="163" name="Shape 163"/>
          <p:cNvSpPr txBox="1">
            <a:spLocks noGrp="1"/>
          </p:cNvSpPr>
          <p:nvPr>
            <p:ph type="body" sz="quarter" idx="3"/>
          </p:nvPr>
        </p:nvSpPr>
        <p:spPr>
          <a:xfrm>
            <a:off x="129881" y="1072732"/>
            <a:ext cx="4365919" cy="639762"/>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2"/>
              </a:buClr>
              <a:buSzPct val="25000"/>
              <a:buFont typeface="Noto Symbol"/>
              <a:buNone/>
            </a:pPr>
            <a:r>
              <a:rPr lang="en-US" sz="2000" b="1" i="0" u="none" strike="noStrike" cap="none" dirty="0">
                <a:solidFill>
                  <a:srgbClr val="FFFFFF"/>
                </a:solidFill>
                <a:latin typeface="Rockwell"/>
                <a:ea typeface="Rockwell"/>
                <a:cs typeface="Rockwell"/>
                <a:sym typeface="Arial"/>
              </a:rPr>
              <a:t>SPANISH</a:t>
            </a:r>
          </a:p>
        </p:txBody>
      </p:sp>
      <p:sp>
        <p:nvSpPr>
          <p:cNvPr id="164" name="Shape 164"/>
          <p:cNvSpPr txBox="1">
            <a:spLocks noGrp="1"/>
          </p:cNvSpPr>
          <p:nvPr>
            <p:ph sz="quarter" idx="4"/>
          </p:nvPr>
        </p:nvSpPr>
        <p:spPr>
          <a:xfrm>
            <a:off x="4646862" y="1073684"/>
            <a:ext cx="4222490" cy="639762"/>
          </a:xfrm>
          <a:prstGeom prst="rect">
            <a:avLst/>
          </a:prstGeom>
          <a:solidFill>
            <a:srgbClr val="39639D"/>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2"/>
              </a:buClr>
              <a:buSzPct val="25000"/>
              <a:buFont typeface="Noto Symbol"/>
              <a:buNone/>
            </a:pPr>
            <a:r>
              <a:rPr lang="en-US" sz="2000" b="1" i="0" u="none" strike="noStrike" cap="none" dirty="0">
                <a:solidFill>
                  <a:srgbClr val="FFFFFF"/>
                </a:solidFill>
                <a:latin typeface="Rockwell"/>
                <a:ea typeface="Rockwell"/>
                <a:cs typeface="Rockwell"/>
                <a:sym typeface="Arial"/>
              </a:rPr>
              <a:t>BRITISH</a:t>
            </a:r>
          </a:p>
        </p:txBody>
      </p:sp>
    </p:spTree>
    <p:extLst>
      <p:ext uri="{BB962C8B-B14F-4D97-AF65-F5344CB8AC3E}">
        <p14:creationId xmlns:p14="http://schemas.microsoft.com/office/powerpoint/2010/main" val="11579762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a:latin typeface="Rockwell"/>
                <a:cs typeface="Rockwell"/>
              </a:rPr>
              <a:t>The Spanish in America</a:t>
            </a:r>
          </a:p>
        </p:txBody>
      </p:sp>
      <p:sp>
        <p:nvSpPr>
          <p:cNvPr id="3" name="Content Placeholder 2"/>
          <p:cNvSpPr>
            <a:spLocks noGrp="1"/>
          </p:cNvSpPr>
          <p:nvPr>
            <p:ph sz="half" idx="1"/>
          </p:nvPr>
        </p:nvSpPr>
        <p:spPr>
          <a:xfrm>
            <a:off x="0" y="914400"/>
            <a:ext cx="3962400" cy="5943600"/>
          </a:xfrm>
        </p:spPr>
        <p:txBody>
          <a:bodyPr/>
          <a:lstStyle/>
          <a:p>
            <a:pPr>
              <a:defRPr/>
            </a:pPr>
            <a:r>
              <a:rPr lang="en-US" sz="2400" dirty="0" smtClean="0"/>
              <a:t>Royal Colonies</a:t>
            </a:r>
          </a:p>
          <a:p>
            <a:pPr lvl="1">
              <a:buFont typeface="Wingdings" panose="05000000000000000000" pitchFamily="2" charset="2"/>
              <a:buChar char="§"/>
              <a:defRPr/>
            </a:pPr>
            <a:r>
              <a:rPr lang="en-US" dirty="0" smtClean="0"/>
              <a:t>Council of Indies</a:t>
            </a:r>
          </a:p>
          <a:p>
            <a:pPr lvl="1">
              <a:buFont typeface="Wingdings" panose="05000000000000000000" pitchFamily="2" charset="2"/>
              <a:buChar char="§"/>
              <a:defRPr/>
            </a:pPr>
            <a:r>
              <a:rPr lang="en-US" dirty="0" smtClean="0"/>
              <a:t>Viceroys</a:t>
            </a:r>
          </a:p>
          <a:p>
            <a:pPr>
              <a:defRPr/>
            </a:pPr>
            <a:r>
              <a:rPr lang="en-US" sz="2400" dirty="0" smtClean="0"/>
              <a:t>Relations with Natives</a:t>
            </a:r>
          </a:p>
          <a:p>
            <a:pPr lvl="1">
              <a:buFont typeface="Wingdings" panose="05000000000000000000" pitchFamily="2" charset="2"/>
              <a:buChar char="§"/>
              <a:defRPr/>
            </a:pPr>
            <a:r>
              <a:rPr lang="en-US" dirty="0" smtClean="0"/>
              <a:t>Catholic Conversion and Missions</a:t>
            </a:r>
          </a:p>
          <a:p>
            <a:pPr lvl="1">
              <a:buFont typeface="Wingdings" panose="05000000000000000000" pitchFamily="2" charset="2"/>
              <a:buChar char="§"/>
              <a:defRPr/>
            </a:pPr>
            <a:r>
              <a:rPr lang="en-US" dirty="0" smtClean="0"/>
              <a:t>Pueblo Revolt (1680)</a:t>
            </a:r>
          </a:p>
          <a:p>
            <a:pPr>
              <a:defRPr/>
            </a:pPr>
            <a:r>
              <a:rPr lang="en-US" sz="2400" dirty="0" smtClean="0"/>
              <a:t>Labor</a:t>
            </a:r>
          </a:p>
          <a:p>
            <a:pPr lvl="1">
              <a:buFont typeface="Wingdings" panose="05000000000000000000" pitchFamily="2" charset="2"/>
              <a:buChar char="§"/>
              <a:defRPr/>
            </a:pPr>
            <a:r>
              <a:rPr lang="en-US" dirty="0" err="1" smtClean="0"/>
              <a:t>Encomienda</a:t>
            </a:r>
            <a:r>
              <a:rPr lang="en-US" dirty="0" smtClean="0"/>
              <a:t> System</a:t>
            </a:r>
          </a:p>
          <a:p>
            <a:pPr lvl="1">
              <a:buFont typeface="Wingdings" panose="05000000000000000000" pitchFamily="2" charset="2"/>
              <a:buChar char="§"/>
              <a:defRPr/>
            </a:pPr>
            <a:r>
              <a:rPr lang="en-US" dirty="0" err="1" smtClean="0"/>
              <a:t>Asiento</a:t>
            </a:r>
            <a:r>
              <a:rPr lang="en-US" dirty="0" smtClean="0"/>
              <a:t> System</a:t>
            </a:r>
          </a:p>
          <a:p>
            <a:pPr>
              <a:defRPr/>
            </a:pPr>
            <a:r>
              <a:rPr lang="en-US" sz="2400" dirty="0" smtClean="0"/>
              <a:t>Spanish Caste System</a:t>
            </a:r>
          </a:p>
          <a:p>
            <a:pPr>
              <a:defRPr/>
            </a:pPr>
            <a:endParaRPr lang="en-US" dirty="0" smtClean="0">
              <a:ea typeface="+mn-ea"/>
            </a:endParaRPr>
          </a:p>
        </p:txBody>
      </p:sp>
      <p:pic>
        <p:nvPicPr>
          <p:cNvPr id="19460"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7163" y="1066800"/>
            <a:ext cx="5176837" cy="3886200"/>
          </a:xfrm>
        </p:spPr>
      </p:pic>
    </p:spTree>
    <p:extLst>
      <p:ext uri="{BB962C8B-B14F-4D97-AF65-F5344CB8AC3E}">
        <p14:creationId xmlns:p14="http://schemas.microsoft.com/office/powerpoint/2010/main" val="30436814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1333"/>
          </a:xfrm>
        </p:spPr>
        <p:txBody>
          <a:bodyPr/>
          <a:lstStyle/>
          <a:p>
            <a:r>
              <a:rPr lang="en-US" dirty="0" smtClean="0"/>
              <a:t>The Spanish in America</a:t>
            </a:r>
            <a:endParaRPr lang="en-US" dirty="0"/>
          </a:p>
        </p:txBody>
      </p:sp>
      <p:sp>
        <p:nvSpPr>
          <p:cNvPr id="3" name="Text Placeholder 2"/>
          <p:cNvSpPr>
            <a:spLocks noGrp="1"/>
          </p:cNvSpPr>
          <p:nvPr>
            <p:ph type="body" idx="1"/>
          </p:nvPr>
        </p:nvSpPr>
        <p:spPr>
          <a:xfrm>
            <a:off x="457200" y="611452"/>
            <a:ext cx="4040188" cy="639762"/>
          </a:xfrm>
        </p:spPr>
        <p:txBody>
          <a:bodyPr/>
          <a:lstStyle/>
          <a:p>
            <a:r>
              <a:rPr lang="en-US" dirty="0" smtClean="0"/>
              <a:t>De Las Casas</a:t>
            </a:r>
            <a:endParaRPr lang="en-US" dirty="0"/>
          </a:p>
        </p:txBody>
      </p:sp>
      <p:sp>
        <p:nvSpPr>
          <p:cNvPr id="4" name="Content Placeholder 3"/>
          <p:cNvSpPr>
            <a:spLocks noGrp="1"/>
          </p:cNvSpPr>
          <p:nvPr>
            <p:ph sz="half" idx="2"/>
          </p:nvPr>
        </p:nvSpPr>
        <p:spPr>
          <a:xfrm>
            <a:off x="-1" y="1251214"/>
            <a:ext cx="4645025" cy="5606786"/>
          </a:xfrm>
        </p:spPr>
        <p:txBody>
          <a:bodyPr>
            <a:noAutofit/>
          </a:bodyPr>
          <a:lstStyle/>
          <a:p>
            <a:r>
              <a:rPr lang="en-US" sz="1500" dirty="0">
                <a:latin typeface="Rockwell"/>
                <a:cs typeface="Rockwell"/>
              </a:rPr>
              <a:t>They are by nature the most humble, patient, and peaceable, holding no grudges, free from embroilments, neither excitable nor quarrelsome</a:t>
            </a:r>
            <a:r>
              <a:rPr lang="is-IS" sz="1500" dirty="0">
                <a:latin typeface="Rockwell"/>
                <a:cs typeface="Rockwell"/>
              </a:rPr>
              <a:t>… They are also poor people, for they not only possess little but have no desire to possess worldly goods. For this reason they are not arrogant, embittered, or greedy... They are very clean in their person, with alert, intelligent minds, docile and open to doctrine, very apt to receive our holy Catholic faith... And once they begin to hear the tidings of the Faith, they are so insistent on knowing more and on taking the sacraments of the Church and on observing the divine cult that...the missionaries who are here need to be endowed by God with great patience in order to cope with such eagerness... Yet into this sheepfold, into this land of meek outcasts there came some Spaniards who immediately behaved like ravening beasts, wolves, tigers, or lions that had been starved for many days...”</a:t>
            </a:r>
            <a:endParaRPr lang="en-US" sz="1500" dirty="0">
              <a:latin typeface="Rockwell"/>
              <a:cs typeface="Rockwell"/>
            </a:endParaRPr>
          </a:p>
          <a:p>
            <a:endParaRPr lang="en-US" sz="1500" dirty="0">
              <a:latin typeface="Rockwell"/>
              <a:cs typeface="Rockwell"/>
            </a:endParaRPr>
          </a:p>
        </p:txBody>
      </p:sp>
      <p:sp>
        <p:nvSpPr>
          <p:cNvPr id="5" name="Text Placeholder 4"/>
          <p:cNvSpPr>
            <a:spLocks noGrp="1"/>
          </p:cNvSpPr>
          <p:nvPr>
            <p:ph type="body" sz="quarter" idx="3"/>
          </p:nvPr>
        </p:nvSpPr>
        <p:spPr>
          <a:xfrm>
            <a:off x="4645025" y="611452"/>
            <a:ext cx="4041775" cy="639762"/>
          </a:xfrm>
        </p:spPr>
        <p:txBody>
          <a:bodyPr/>
          <a:lstStyle/>
          <a:p>
            <a:r>
              <a:rPr lang="en-US" dirty="0" smtClean="0"/>
              <a:t>Sepulveda</a:t>
            </a:r>
            <a:endParaRPr lang="en-US" dirty="0"/>
          </a:p>
        </p:txBody>
      </p:sp>
      <p:sp>
        <p:nvSpPr>
          <p:cNvPr id="6" name="Content Placeholder 5"/>
          <p:cNvSpPr>
            <a:spLocks noGrp="1"/>
          </p:cNvSpPr>
          <p:nvPr>
            <p:ph sz="quarter" idx="4"/>
          </p:nvPr>
        </p:nvSpPr>
        <p:spPr>
          <a:xfrm>
            <a:off x="4342824" y="1251214"/>
            <a:ext cx="4801175" cy="5606786"/>
          </a:xfrm>
        </p:spPr>
        <p:txBody>
          <a:bodyPr>
            <a:noAutofit/>
          </a:bodyPr>
          <a:lstStyle/>
          <a:p>
            <a:r>
              <a:rPr lang="en-US" sz="1450" dirty="0">
                <a:latin typeface="Rockwell"/>
                <a:cs typeface="Rockwell"/>
              </a:rPr>
              <a:t>The Spanish have a perfect right to rule these barbarians of the New World</a:t>
            </a:r>
            <a:r>
              <a:rPr lang="is-IS" sz="1450" dirty="0">
                <a:latin typeface="Rockwell"/>
                <a:cs typeface="Rockwell"/>
              </a:rPr>
              <a:t>…who in prudence, skill, virtues, and humanity are as inferior to the Spanish as children to adults, or women to men, for there exists between the two as great a difference as...I might even say, between apes and men. ...you will barely find the vestiges of humanity, who not only do not possess any learning at all, but are not even literate or in possession of any monument to their history...;nor do they have written laws, but barbarian institutions and customs. Well, then, if we are dealing with virtue, what temperance or mercy can you expect from men who committed to all types of intemperance and base frivolity, and eat human flesh? And do not believe that before the arrival of the Christians they lived in that pacific kingdom of Saturn which the poets invented; for, on the contrary, they waged continual and ferocious war upon one another with such fierceness that they did not consider a victory at all worthwhile unless they sated their monstruous hunger with the flesh of their enemies...</a:t>
            </a:r>
            <a:endParaRPr lang="en-US" sz="1450" dirty="0">
              <a:latin typeface="Rockwell"/>
              <a:cs typeface="Rockwell"/>
            </a:endParaRPr>
          </a:p>
          <a:p>
            <a:endParaRPr lang="en-US" sz="1450" dirty="0">
              <a:latin typeface="Rockwell"/>
              <a:cs typeface="Rockwell"/>
            </a:endParaRPr>
          </a:p>
        </p:txBody>
      </p:sp>
    </p:spTree>
    <p:extLst>
      <p:ext uri="{BB962C8B-B14F-4D97-AF65-F5344CB8AC3E}">
        <p14:creationId xmlns:p14="http://schemas.microsoft.com/office/powerpoint/2010/main" val="42146938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Pueblo Revolt</a:t>
            </a:r>
            <a:endParaRPr lang="en-US" dirty="0"/>
          </a:p>
        </p:txBody>
      </p:sp>
      <p:sp>
        <p:nvSpPr>
          <p:cNvPr id="3" name="Content Placeholder 2"/>
          <p:cNvSpPr>
            <a:spLocks noGrp="1"/>
          </p:cNvSpPr>
          <p:nvPr>
            <p:ph idx="1"/>
          </p:nvPr>
        </p:nvSpPr>
        <p:spPr/>
        <p:txBody>
          <a:bodyPr>
            <a:normAutofit lnSpcReduction="10000"/>
          </a:bodyPr>
          <a:lstStyle/>
          <a:p>
            <a:r>
              <a:rPr lang="en-US" dirty="0" smtClean="0"/>
              <a:t>Spanish tight control over New Mexico</a:t>
            </a:r>
          </a:p>
          <a:p>
            <a:r>
              <a:rPr lang="en-US" dirty="0" smtClean="0"/>
              <a:t>Resistance=Increased Cruelty</a:t>
            </a:r>
          </a:p>
          <a:p>
            <a:r>
              <a:rPr lang="en-US" dirty="0" smtClean="0"/>
              <a:t>Encomienda System (Native Slavery)</a:t>
            </a:r>
          </a:p>
          <a:p>
            <a:pPr lvl="1"/>
            <a:r>
              <a:rPr lang="en-US" dirty="0" smtClean="0"/>
              <a:t>Forced Catholicism</a:t>
            </a:r>
          </a:p>
          <a:p>
            <a:r>
              <a:rPr lang="en-US" dirty="0" smtClean="0"/>
              <a:t>1680: Response by Pueblo Natives (</a:t>
            </a:r>
            <a:r>
              <a:rPr lang="en-US" dirty="0" err="1" smtClean="0"/>
              <a:t>Popé</a:t>
            </a:r>
            <a:r>
              <a:rPr lang="en-US" dirty="0" smtClean="0"/>
              <a:t>) successful</a:t>
            </a:r>
          </a:p>
          <a:p>
            <a:pPr lvl="1"/>
            <a:r>
              <a:rPr lang="en-US" dirty="0" smtClean="0"/>
              <a:t>Independence from Spanish for approx. 12 years.</a:t>
            </a:r>
            <a:endParaRPr lang="en-US" dirty="0"/>
          </a:p>
        </p:txBody>
      </p:sp>
    </p:spTree>
    <p:extLst>
      <p:ext uri="{BB962C8B-B14F-4D97-AF65-F5344CB8AC3E}">
        <p14:creationId xmlns:p14="http://schemas.microsoft.com/office/powerpoint/2010/main" val="42363413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8CC60C-A166-0445-8C27-340EB337486A}"/>
              </a:ext>
            </a:extLst>
          </p:cNvPr>
          <p:cNvSpPr>
            <a:spLocks noGrp="1"/>
          </p:cNvSpPr>
          <p:nvPr>
            <p:ph type="title"/>
          </p:nvPr>
        </p:nvSpPr>
        <p:spPr>
          <a:xfrm>
            <a:off x="0" y="0"/>
            <a:ext cx="9144000" cy="762000"/>
          </a:xfrm>
        </p:spPr>
        <p:txBody>
          <a:bodyPr/>
          <a:lstStyle/>
          <a:p>
            <a:pPr>
              <a:defRPr/>
            </a:pPr>
            <a:r>
              <a:rPr lang="en-US" dirty="0"/>
              <a:t>The English in America</a:t>
            </a:r>
          </a:p>
        </p:txBody>
      </p:sp>
      <p:sp>
        <p:nvSpPr>
          <p:cNvPr id="3" name="Content Placeholder 2">
            <a:extLst>
              <a:ext uri="{FF2B5EF4-FFF2-40B4-BE49-F238E27FC236}">
                <a16:creationId xmlns:a16="http://schemas.microsoft.com/office/drawing/2014/main" xmlns="" id="{4208627F-812D-B44B-A4A4-A1EFFD88A8C3}"/>
              </a:ext>
            </a:extLst>
          </p:cNvPr>
          <p:cNvSpPr>
            <a:spLocks noGrp="1"/>
          </p:cNvSpPr>
          <p:nvPr>
            <p:ph sz="half" idx="1"/>
          </p:nvPr>
        </p:nvSpPr>
        <p:spPr>
          <a:xfrm>
            <a:off x="0" y="990600"/>
            <a:ext cx="4191000" cy="5867400"/>
          </a:xfrm>
        </p:spPr>
        <p:txBody>
          <a:bodyPr>
            <a:normAutofit lnSpcReduction="10000"/>
          </a:bodyPr>
          <a:lstStyle/>
          <a:p>
            <a:pPr>
              <a:buFont typeface="Arial" charset="0"/>
              <a:buChar char="►"/>
              <a:defRPr/>
            </a:pPr>
            <a:r>
              <a:rPr lang="en-US" dirty="0"/>
              <a:t>Charters and Joint-Stock Companies</a:t>
            </a:r>
          </a:p>
          <a:p>
            <a:pPr>
              <a:buFont typeface="Arial" charset="0"/>
              <a:buChar char="►"/>
              <a:defRPr/>
            </a:pPr>
            <a:r>
              <a:rPr lang="en-US" dirty="0"/>
              <a:t>Population Growth</a:t>
            </a:r>
          </a:p>
          <a:p>
            <a:pPr lvl="1">
              <a:buFont typeface="Wingdings" charset="2"/>
              <a:buChar char="§"/>
              <a:defRPr/>
            </a:pPr>
            <a:r>
              <a:rPr lang="en-US" dirty="0"/>
              <a:t>Indentured Servants</a:t>
            </a:r>
          </a:p>
          <a:p>
            <a:pPr>
              <a:buFont typeface="Arial" charset="0"/>
              <a:buChar char="►"/>
              <a:defRPr/>
            </a:pPr>
            <a:r>
              <a:rPr lang="en-US" dirty="0"/>
              <a:t>Native Relations</a:t>
            </a:r>
          </a:p>
          <a:p>
            <a:pPr lvl="1">
              <a:buFont typeface="Wingdings" charset="2"/>
              <a:buChar char="§"/>
              <a:defRPr/>
            </a:pPr>
            <a:r>
              <a:rPr lang="en-US" dirty="0"/>
              <a:t>Early Native Assistance</a:t>
            </a:r>
          </a:p>
          <a:p>
            <a:pPr lvl="1">
              <a:buFont typeface="Wingdings" charset="2"/>
              <a:buChar char="§"/>
              <a:defRPr/>
            </a:pPr>
            <a:r>
              <a:rPr lang="en-US" dirty="0"/>
              <a:t>Animosity and Exclusion</a:t>
            </a:r>
          </a:p>
          <a:p>
            <a:pPr lvl="2">
              <a:buFont typeface="Arial" charset="0"/>
              <a:buChar char="►"/>
              <a:defRPr/>
            </a:pPr>
            <a:r>
              <a:rPr lang="en-US" dirty="0"/>
              <a:t>Anglo-Powhatan Wars</a:t>
            </a:r>
          </a:p>
          <a:p>
            <a:pPr lvl="2">
              <a:buFont typeface="Arial" charset="0"/>
              <a:buChar char="►"/>
              <a:defRPr/>
            </a:pPr>
            <a:r>
              <a:rPr lang="en-US" dirty="0"/>
              <a:t>Pequot Wars (1636-1638)</a:t>
            </a:r>
          </a:p>
          <a:p>
            <a:pPr lvl="2">
              <a:buFont typeface="Arial" charset="0"/>
              <a:buChar char="►"/>
              <a:defRPr/>
            </a:pPr>
            <a:r>
              <a:rPr lang="en-US" dirty="0"/>
              <a:t>King Philip’s War (1675-1678)</a:t>
            </a:r>
          </a:p>
        </p:txBody>
      </p:sp>
      <p:pic>
        <p:nvPicPr>
          <p:cNvPr id="28676" name="Content Placeholder 4">
            <a:extLst>
              <a:ext uri="{FF2B5EF4-FFF2-40B4-BE49-F238E27FC236}">
                <a16:creationId xmlns:a16="http://schemas.microsoft.com/office/drawing/2014/main" xmlns="" id="{1321F862-9444-F049-A53F-9B9FCE66CF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18000" y="990600"/>
            <a:ext cx="4711700" cy="2819400"/>
          </a:xfrm>
        </p:spPr>
      </p:pic>
      <p:sp>
        <p:nvSpPr>
          <p:cNvPr id="28677" name="TextBox 1">
            <a:extLst>
              <a:ext uri="{FF2B5EF4-FFF2-40B4-BE49-F238E27FC236}">
                <a16:creationId xmlns:a16="http://schemas.microsoft.com/office/drawing/2014/main" xmlns="" id="{C0968217-E099-7742-9366-0450248157E6}"/>
              </a:ext>
            </a:extLst>
          </p:cNvPr>
          <p:cNvSpPr txBox="1">
            <a:spLocks noChangeArrowheads="1"/>
          </p:cNvSpPr>
          <p:nvPr/>
        </p:nvSpPr>
        <p:spPr bwMode="auto">
          <a:xfrm>
            <a:off x="4806950" y="3924300"/>
            <a:ext cx="3733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500" dirty="0">
                <a:latin typeface="Rockwell"/>
                <a:cs typeface="Rockwell"/>
              </a:rPr>
              <a:t>“Our fathers had plenty of deer and skins, our plains were full of deer, as also our woods, and of </a:t>
            </a:r>
            <a:r>
              <a:rPr lang="en-US" altLang="en-US" sz="1500" dirty="0" err="1">
                <a:latin typeface="Rockwell"/>
                <a:cs typeface="Rockwell"/>
              </a:rPr>
              <a:t>turkies</a:t>
            </a:r>
            <a:r>
              <a:rPr lang="en-US" altLang="en-US" sz="1500" dirty="0">
                <a:latin typeface="Rockwell"/>
                <a:cs typeface="Rockwell"/>
              </a:rPr>
              <a:t>, and our coves full of fish and fowl. But these English have gotten our land, they with scythes cut down the grass, and with axes fell the trees; their cows and horses eat the grass, and their hogs spoil our clam banks, and we shall all be starved.” – </a:t>
            </a:r>
            <a:r>
              <a:rPr lang="en-US" altLang="en-US" sz="1500" dirty="0" err="1">
                <a:latin typeface="Rockwell"/>
                <a:cs typeface="Rockwell"/>
              </a:rPr>
              <a:t>Miantonomi</a:t>
            </a:r>
            <a:r>
              <a:rPr lang="en-US" altLang="en-US" sz="1500" dirty="0">
                <a:latin typeface="Rockwell"/>
                <a:cs typeface="Rockwell"/>
              </a:rPr>
              <a:t>, Narragansett sachem, 1642.</a:t>
            </a:r>
          </a:p>
        </p:txBody>
      </p:sp>
    </p:spTree>
    <p:extLst>
      <p:ext uri="{BB962C8B-B14F-4D97-AF65-F5344CB8AC3E}">
        <p14:creationId xmlns:p14="http://schemas.microsoft.com/office/powerpoint/2010/main" val="68275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372600" cy="1143000"/>
          </a:xfrm>
        </p:spPr>
        <p:txBody>
          <a:bodyPr>
            <a:normAutofit fontScale="90000"/>
          </a:bodyPr>
          <a:lstStyle/>
          <a:p>
            <a:r>
              <a:rPr lang="en-US" sz="4200" dirty="0" smtClean="0"/>
              <a:t>Who Came, and Where did They Settle?</a:t>
            </a:r>
            <a:endParaRPr lang="en-US" sz="4200" dirty="0"/>
          </a:p>
        </p:txBody>
      </p:sp>
      <p:graphicFrame>
        <p:nvGraphicFramePr>
          <p:cNvPr id="6" name="Table 5"/>
          <p:cNvGraphicFramePr>
            <a:graphicFrameLocks noGrp="1"/>
          </p:cNvGraphicFramePr>
          <p:nvPr>
            <p:extLst>
              <p:ext uri="{D42A27DB-BD31-4B8C-83A1-F6EECF244321}">
                <p14:modId xmlns:p14="http://schemas.microsoft.com/office/powerpoint/2010/main" val="1324249687"/>
              </p:ext>
            </p:extLst>
          </p:nvPr>
        </p:nvGraphicFramePr>
        <p:xfrm>
          <a:off x="238112" y="1397000"/>
          <a:ext cx="8667776" cy="5402385"/>
        </p:xfrm>
        <a:graphic>
          <a:graphicData uri="http://schemas.openxmlformats.org/drawingml/2006/table">
            <a:tbl>
              <a:tblPr firstRow="1" bandRow="1">
                <a:tableStyleId>{5940675A-B579-460E-94D1-54222C63F5DA}</a:tableStyleId>
              </a:tblPr>
              <a:tblGrid>
                <a:gridCol w="2741634"/>
                <a:gridCol w="5926142"/>
              </a:tblGrid>
              <a:tr h="1319683">
                <a:tc>
                  <a:txBody>
                    <a:bodyPr/>
                    <a:lstStyle/>
                    <a:p>
                      <a:r>
                        <a:rPr lang="en-US" sz="2800" dirty="0" smtClean="0"/>
                        <a:t>Spanish</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built settlements in the Caribbean, South America and Central America</a:t>
                      </a:r>
                    </a:p>
                  </a:txBody>
                  <a:tcPr/>
                </a:tc>
              </a:tr>
              <a:tr h="1006538">
                <a:tc>
                  <a:txBody>
                    <a:bodyPr/>
                    <a:lstStyle/>
                    <a:p>
                      <a:r>
                        <a:rPr lang="en-US" sz="2800" dirty="0" smtClean="0"/>
                        <a:t>English</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settled in North America (present day United States)</a:t>
                      </a:r>
                    </a:p>
                    <a:p>
                      <a:endParaRPr lang="en-US" sz="2000" dirty="0"/>
                    </a:p>
                  </a:txBody>
                  <a:tcPr/>
                </a:tc>
              </a:tr>
              <a:tr h="693393">
                <a:tc>
                  <a:txBody>
                    <a:bodyPr/>
                    <a:lstStyle/>
                    <a:p>
                      <a:r>
                        <a:rPr lang="en-US" sz="2800" dirty="0" smtClean="0"/>
                        <a:t>French</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settled in present-day </a:t>
                      </a:r>
                      <a:r>
                        <a:rPr lang="en-US" sz="2000" dirty="0" smtClean="0"/>
                        <a:t>Canada/Mississippi</a:t>
                      </a:r>
                      <a:r>
                        <a:rPr lang="en-US" sz="2000" baseline="0" dirty="0" smtClean="0"/>
                        <a:t> Valley</a:t>
                      </a:r>
                      <a:endParaRPr lang="en-US" sz="2000" dirty="0" smtClean="0"/>
                    </a:p>
                    <a:p>
                      <a:endParaRPr lang="en-US" sz="2000" dirty="0"/>
                    </a:p>
                  </a:txBody>
                  <a:tcPr/>
                </a:tc>
              </a:tr>
              <a:tr h="693393">
                <a:tc>
                  <a:txBody>
                    <a:bodyPr/>
                    <a:lstStyle/>
                    <a:p>
                      <a:r>
                        <a:rPr lang="en-US" sz="2800" dirty="0" smtClean="0"/>
                        <a:t>Dutch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settled in present-day New </a:t>
                      </a:r>
                      <a:r>
                        <a:rPr lang="en-US" sz="2000" dirty="0" smtClean="0"/>
                        <a:t>York (New Amsterdam)</a:t>
                      </a:r>
                      <a:endParaRPr lang="en-US" sz="2000" dirty="0" smtClean="0"/>
                    </a:p>
                    <a:p>
                      <a:endParaRPr lang="en-US" sz="2000" dirty="0"/>
                    </a:p>
                  </a:txBody>
                  <a:tcPr/>
                </a:tc>
              </a:tr>
              <a:tr h="1064484">
                <a:tc>
                  <a:txBody>
                    <a:bodyPr/>
                    <a:lstStyle/>
                    <a:p>
                      <a:r>
                        <a:rPr lang="en-US" sz="2800" dirty="0" smtClean="0"/>
                        <a:t>Africans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were brought to work on large plantations in the Caribbean and Southern English colonies</a:t>
                      </a:r>
                    </a:p>
                    <a:p>
                      <a:endParaRPr lang="en-US" sz="2000" dirty="0"/>
                    </a:p>
                  </a:txBody>
                  <a:tcPr/>
                </a:tc>
              </a:tr>
            </a:tbl>
          </a:graphicData>
        </a:graphic>
      </p:graphicFrame>
    </p:spTree>
    <p:extLst>
      <p:ext uri="{BB962C8B-B14F-4D97-AF65-F5344CB8AC3E}">
        <p14:creationId xmlns:p14="http://schemas.microsoft.com/office/powerpoint/2010/main" val="41726702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609600" y="0"/>
            <a:ext cx="7470775" cy="381000"/>
          </a:xfrm>
        </p:spPr>
        <p:txBody>
          <a:bodyPr>
            <a:normAutofit fontScale="90000"/>
          </a:bodyPr>
          <a:lstStyle/>
          <a:p>
            <a:pPr eaLnBrk="1" hangingPunct="1"/>
            <a:r>
              <a:rPr lang="en-US" sz="4000" dirty="0">
                <a:latin typeface="Rockwell"/>
                <a:cs typeface="Rockwell"/>
              </a:rPr>
              <a:t>European Colonies</a:t>
            </a:r>
          </a:p>
        </p:txBody>
      </p:sp>
      <p:pic>
        <p:nvPicPr>
          <p:cNvPr id="13315" name="Picture 4" descr="EuroColo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33400"/>
            <a:ext cx="49149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877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606"/>
            <a:ext cx="7772400" cy="1470025"/>
          </a:xfrm>
        </p:spPr>
        <p:txBody>
          <a:bodyPr>
            <a:normAutofit fontScale="90000"/>
          </a:bodyPr>
          <a:lstStyle/>
          <a:p>
            <a:r>
              <a:rPr lang="en-US" dirty="0" smtClean="0"/>
              <a:t>1. Cultural Interactions: The Columbian Exchange and Native Societies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1-2</a:t>
            </a:r>
            <a:endParaRPr lang="en-US" dirty="0"/>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Discovery</a:t>
            </a:r>
            <a:endParaRPr lang="en-US" dirty="0"/>
          </a:p>
        </p:txBody>
      </p:sp>
      <p:sp>
        <p:nvSpPr>
          <p:cNvPr id="3" name="Content Placeholder 2"/>
          <p:cNvSpPr>
            <a:spLocks noGrp="1"/>
          </p:cNvSpPr>
          <p:nvPr>
            <p:ph idx="1"/>
          </p:nvPr>
        </p:nvSpPr>
        <p:spPr/>
        <p:txBody>
          <a:bodyPr>
            <a:normAutofit/>
          </a:bodyPr>
          <a:lstStyle/>
          <a:p>
            <a:r>
              <a:rPr lang="en-US" sz="2800" b="1" dirty="0" smtClean="0"/>
              <a:t>Colonization</a:t>
            </a:r>
            <a:r>
              <a:rPr lang="en-US" sz="2800" dirty="0" smtClean="0"/>
              <a:t>: The establishment of distant settlements controlled by parent country.</a:t>
            </a:r>
          </a:p>
          <a:p>
            <a:pPr marL="0" indent="0">
              <a:buNone/>
            </a:pPr>
            <a:endParaRPr lang="en-US" sz="2800" dirty="0" smtClean="0"/>
          </a:p>
          <a:p>
            <a:pPr lvl="1"/>
            <a:r>
              <a:rPr lang="en-US" sz="2400" dirty="0" smtClean="0"/>
              <a:t>Often times natives were forced into work on plantations</a:t>
            </a:r>
          </a:p>
          <a:p>
            <a:endParaRPr lang="en-US" sz="2800" dirty="0" smtClean="0"/>
          </a:p>
          <a:p>
            <a:r>
              <a:rPr lang="en-US" sz="2800" dirty="0" smtClean="0"/>
              <a:t>An </a:t>
            </a:r>
            <a:r>
              <a:rPr lang="en-US" sz="2800" b="1" dirty="0" smtClean="0"/>
              <a:t>exchange</a:t>
            </a:r>
            <a:r>
              <a:rPr lang="en-US" sz="2800" dirty="0" smtClean="0"/>
              <a:t> begins between the old world and the new.</a:t>
            </a:r>
          </a:p>
        </p:txBody>
      </p:sp>
    </p:spTree>
    <p:extLst>
      <p:ext uri="{BB962C8B-B14F-4D97-AF65-F5344CB8AC3E}">
        <p14:creationId xmlns:p14="http://schemas.microsoft.com/office/powerpoint/2010/main" val="2415323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85800"/>
          </a:xfrm>
        </p:spPr>
        <p:txBody>
          <a:bodyPr>
            <a:normAutofit fontScale="90000"/>
          </a:bodyPr>
          <a:lstStyle/>
          <a:p>
            <a:r>
              <a:rPr lang="en-US" dirty="0" smtClean="0"/>
              <a:t>The Columbian Exchange</a:t>
            </a:r>
            <a:endParaRPr lang="en-US" dirty="0"/>
          </a:p>
        </p:txBody>
      </p:sp>
      <p:sp>
        <p:nvSpPr>
          <p:cNvPr id="3" name="Content Placeholder 2"/>
          <p:cNvSpPr>
            <a:spLocks noGrp="1"/>
          </p:cNvSpPr>
          <p:nvPr>
            <p:ph idx="1"/>
          </p:nvPr>
        </p:nvSpPr>
        <p:spPr>
          <a:xfrm>
            <a:off x="228600" y="1852153"/>
            <a:ext cx="8610600" cy="1371600"/>
          </a:xfrm>
        </p:spPr>
        <p:txBody>
          <a:bodyPr/>
          <a:lstStyle/>
          <a:p>
            <a:r>
              <a:rPr lang="en-US" sz="2800" b="1" dirty="0" smtClean="0"/>
              <a:t>An exchange of living things between the Old World (Europe, Asia, Africa) and the New World (the Americas)</a:t>
            </a:r>
          </a:p>
        </p:txBody>
      </p:sp>
      <p:pic>
        <p:nvPicPr>
          <p:cNvPr id="5" name="Picture 2" descr="http://mrthompson.org/text/2-3%20The%20Impact%20of%20Colonization_files/image019.jpg"/>
          <p:cNvPicPr>
            <a:picLocks noChangeAspect="1" noChangeArrowheads="1"/>
          </p:cNvPicPr>
          <p:nvPr/>
        </p:nvPicPr>
        <p:blipFill rotWithShape="1">
          <a:blip r:embed="rId2" cstate="print"/>
          <a:srcRect l="4498" r="4551"/>
          <a:stretch/>
        </p:blipFill>
        <p:spPr bwMode="auto">
          <a:xfrm>
            <a:off x="38100" y="990600"/>
            <a:ext cx="9067800" cy="5791200"/>
          </a:xfrm>
          <a:prstGeom prst="rect">
            <a:avLst/>
          </a:prstGeom>
          <a:noFill/>
        </p:spPr>
      </p:pic>
    </p:spTree>
    <p:extLst>
      <p:ext uri="{BB962C8B-B14F-4D97-AF65-F5344CB8AC3E}">
        <p14:creationId xmlns:p14="http://schemas.microsoft.com/office/powerpoint/2010/main" val="414189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Trading Food is Good… Trading Disease is BAD!</a:t>
            </a:r>
            <a:endParaRPr lang="en-US" dirty="0"/>
          </a:p>
        </p:txBody>
      </p:sp>
      <p:sp>
        <p:nvSpPr>
          <p:cNvPr id="3" name="Content Placeholder 2"/>
          <p:cNvSpPr>
            <a:spLocks noGrp="1"/>
          </p:cNvSpPr>
          <p:nvPr>
            <p:ph idx="1"/>
          </p:nvPr>
        </p:nvSpPr>
        <p:spPr>
          <a:xfrm>
            <a:off x="0" y="1981200"/>
            <a:ext cx="4724400" cy="4114800"/>
          </a:xfrm>
        </p:spPr>
        <p:txBody>
          <a:bodyPr>
            <a:normAutofit/>
          </a:bodyPr>
          <a:lstStyle/>
          <a:p>
            <a:r>
              <a:rPr lang="en-US" sz="2800" dirty="0" smtClean="0"/>
              <a:t>Population decrease estimates between 1/3 and 1/2 of native population.</a:t>
            </a:r>
          </a:p>
          <a:p>
            <a:r>
              <a:rPr lang="en-US" sz="2800" dirty="0" smtClean="0"/>
              <a:t>Decrease in population means decrease in workforce.</a:t>
            </a:r>
          </a:p>
          <a:p>
            <a:r>
              <a:rPr lang="en-US" sz="2800" dirty="0" smtClean="0"/>
              <a:t>What will the Europeans do???</a:t>
            </a:r>
            <a:endParaRPr lang="en-US" sz="2800" dirty="0"/>
          </a:p>
        </p:txBody>
      </p:sp>
      <p:pic>
        <p:nvPicPr>
          <p:cNvPr id="2050" name="Picture 2" descr="http://rwor.org/i/091/smallpox600.jpg"/>
          <p:cNvPicPr>
            <a:picLocks noChangeAspect="1" noChangeArrowheads="1"/>
          </p:cNvPicPr>
          <p:nvPr/>
        </p:nvPicPr>
        <p:blipFill>
          <a:blip r:embed="rId2" cstate="print"/>
          <a:srcRect/>
          <a:stretch>
            <a:fillRect/>
          </a:stretch>
        </p:blipFill>
        <p:spPr bwMode="auto">
          <a:xfrm>
            <a:off x="4724400" y="3124200"/>
            <a:ext cx="4642649" cy="3733800"/>
          </a:xfrm>
          <a:prstGeom prst="rect">
            <a:avLst/>
          </a:prstGeom>
          <a:noFill/>
        </p:spPr>
      </p:pic>
    </p:spTree>
    <p:extLst>
      <p:ext uri="{BB962C8B-B14F-4D97-AF65-F5344CB8AC3E}">
        <p14:creationId xmlns:p14="http://schemas.microsoft.com/office/powerpoint/2010/main" val="1114171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4)">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 Trade Begins</a:t>
            </a:r>
            <a:endParaRPr lang="en-US" dirty="0"/>
          </a:p>
        </p:txBody>
      </p:sp>
      <p:sp>
        <p:nvSpPr>
          <p:cNvPr id="3" name="Content Placeholder 2"/>
          <p:cNvSpPr>
            <a:spLocks noGrp="1"/>
          </p:cNvSpPr>
          <p:nvPr>
            <p:ph idx="1"/>
          </p:nvPr>
        </p:nvSpPr>
        <p:spPr/>
        <p:txBody>
          <a:bodyPr/>
          <a:lstStyle/>
          <a:p>
            <a:r>
              <a:rPr lang="en-US" sz="2800" dirty="0" smtClean="0"/>
              <a:t>With so many Natives dying of disease, Europeans turned to the slave trade to replenish labor force. </a:t>
            </a:r>
          </a:p>
          <a:p>
            <a:r>
              <a:rPr lang="en-US" sz="2800" dirty="0" smtClean="0"/>
              <a:t>Africans were more resistant to Old World disease and less familiar with New World (less likely to escape).</a:t>
            </a:r>
          </a:p>
          <a:p>
            <a:r>
              <a:rPr lang="en-US" sz="2800" dirty="0" smtClean="0"/>
              <a:t>Europeans began using these slaves in the New World.</a:t>
            </a:r>
          </a:p>
          <a:p>
            <a:endParaRPr lang="en-US" dirty="0"/>
          </a:p>
        </p:txBody>
      </p:sp>
    </p:spTree>
    <p:extLst>
      <p:ext uri="{BB962C8B-B14F-4D97-AF65-F5344CB8AC3E}">
        <p14:creationId xmlns:p14="http://schemas.microsoft.com/office/powerpoint/2010/main" val="532069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short term effects of European exploration and colonization on the Americas.</a:t>
            </a:r>
            <a:endParaRPr lang="en-US" dirty="0"/>
          </a:p>
        </p:txBody>
      </p:sp>
    </p:spTree>
    <p:extLst>
      <p:ext uri="{BB962C8B-B14F-4D97-AF65-F5344CB8AC3E}">
        <p14:creationId xmlns:p14="http://schemas.microsoft.com/office/powerpoint/2010/main" val="28112729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short term effects of European exploration and colonization on the Americas.</a:t>
            </a:r>
          </a:p>
          <a:p>
            <a:pPr marL="0" indent="0">
              <a:buNone/>
            </a:pPr>
            <a:endParaRPr lang="en-US" dirty="0"/>
          </a:p>
        </p:txBody>
      </p:sp>
    </p:spTree>
    <p:extLst>
      <p:ext uri="{BB962C8B-B14F-4D97-AF65-F5344CB8AC3E}">
        <p14:creationId xmlns:p14="http://schemas.microsoft.com/office/powerpoint/2010/main" val="296918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Natives Before Colonization</a:t>
            </a:r>
          </a:p>
          <a:p>
            <a:r>
              <a:rPr lang="en-US" dirty="0" smtClean="0"/>
              <a:t>Europe Before Colonization</a:t>
            </a:r>
          </a:p>
          <a:p>
            <a:r>
              <a:rPr lang="en-US" dirty="0" smtClean="0"/>
              <a:t>Early Colonization</a:t>
            </a:r>
          </a:p>
          <a:p>
            <a:r>
              <a:rPr lang="en-US" dirty="0" smtClean="0"/>
              <a:t>Comparison: European Nations and Colonization</a:t>
            </a:r>
          </a:p>
          <a:p>
            <a:r>
              <a:rPr lang="en-US" dirty="0" smtClean="0"/>
              <a:t>Effects of the Columbian Exchange</a:t>
            </a:r>
            <a:endParaRPr lang="en-US" dirty="0" smtClean="0"/>
          </a:p>
          <a:p>
            <a:endParaRPr lang="en-US" dirty="0"/>
          </a:p>
        </p:txBody>
      </p:sp>
    </p:spTree>
    <p:extLst>
      <p:ext uri="{BB962C8B-B14F-4D97-AF65-F5344CB8AC3E}">
        <p14:creationId xmlns:p14="http://schemas.microsoft.com/office/powerpoint/2010/main" val="6744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2"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4"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5" name="Rectangle 9"/>
          <p:cNvSpPr>
            <a:spLocks noChangeArrowheads="1"/>
          </p:cNvSpPr>
          <p:nvPr/>
        </p:nvSpPr>
        <p:spPr bwMode="auto">
          <a:xfrm>
            <a:off x="304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6" name="Rectangle 10"/>
          <p:cNvSpPr>
            <a:spLocks noChangeArrowheads="1"/>
          </p:cNvSpPr>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30" name="Rectangle 11"/>
          <p:cNvSpPr>
            <a:spLocks noGrp="1" noChangeArrowheads="1"/>
          </p:cNvSpPr>
          <p:nvPr>
            <p:ph type="title"/>
          </p:nvPr>
        </p:nvSpPr>
        <p:spPr>
          <a:xfrm>
            <a:off x="381000" y="228600"/>
            <a:ext cx="8610600" cy="990600"/>
          </a:xfrm>
          <a:noFill/>
        </p:spPr>
        <p:txBody>
          <a:bodyPr wrap="square" lIns="90488" tIns="44450" rIns="90488" bIns="44450" numCol="1" anchorCtr="0" compatLnSpc="1">
            <a:prstTxWarp prst="textNoShape">
              <a:avLst/>
            </a:prstTxWarp>
            <a:noAutofit/>
          </a:bodyPr>
          <a:lstStyle/>
          <a:p>
            <a:pPr eaLnBrk="1" hangingPunct="1">
              <a:defRPr/>
            </a:pPr>
            <a:r>
              <a:rPr lang="en-US" sz="3000" dirty="0">
                <a:cs typeface="+mj-cs"/>
              </a:rPr>
              <a:t>Locations of Major Native American Groups </a:t>
            </a:r>
            <a:r>
              <a:rPr lang="en-US" sz="3000" dirty="0" smtClean="0">
                <a:cs typeface="+mj-cs"/>
              </a:rPr>
              <a:t/>
            </a:r>
            <a:br>
              <a:rPr lang="en-US" sz="3000" dirty="0" smtClean="0">
                <a:cs typeface="+mj-cs"/>
              </a:rPr>
            </a:br>
            <a:r>
              <a:rPr lang="en-US" sz="3000" dirty="0" smtClean="0">
                <a:cs typeface="+mj-cs"/>
              </a:rPr>
              <a:t>and </a:t>
            </a:r>
            <a:r>
              <a:rPr lang="en-US" sz="3000" dirty="0">
                <a:cs typeface="+mj-cs"/>
              </a:rPr>
              <a:t>Culture Areas in the 1600s</a:t>
            </a:r>
          </a:p>
        </p:txBody>
      </p:sp>
      <p:pic>
        <p:nvPicPr>
          <p:cNvPr id="103437" name="Picture 13" descr="DIVI72330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93" b="2793"/>
          <a:stretch>
            <a:fillRect/>
          </a:stretch>
        </p:blipFill>
        <p:spPr>
          <a:xfrm>
            <a:off x="381000" y="1432572"/>
            <a:ext cx="8534400" cy="4693591"/>
          </a:xfrm>
          <a:noFill/>
        </p:spPr>
      </p:pic>
    </p:spTree>
    <p:extLst>
      <p:ext uri="{BB962C8B-B14F-4D97-AF65-F5344CB8AC3E}">
        <p14:creationId xmlns:p14="http://schemas.microsoft.com/office/powerpoint/2010/main" val="8558618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03437"/>
                                        </p:tgtEl>
                                      </p:cBhvr>
                                      <p:by x="150000" y="150000"/>
                                    </p:animScale>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1034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20261"/>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t="25555"/>
          <a:stretch>
            <a:fillRect/>
          </a:stretch>
        </p:blipFill>
        <p:spPr bwMode="auto">
          <a:xfrm>
            <a:off x="304800" y="0"/>
            <a:ext cx="8610600" cy="67992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88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4BE6B044-FB91-5945-B2F1-EC50528DDA8A}"/>
              </a:ext>
            </a:extLst>
          </p:cNvPr>
          <p:cNvSpPr>
            <a:spLocks noGrp="1" noRot="1" noChangeArrowheads="1"/>
          </p:cNvSpPr>
          <p:nvPr>
            <p:ph type="title"/>
          </p:nvPr>
        </p:nvSpPr>
        <p:spPr>
          <a:xfrm>
            <a:off x="304800" y="0"/>
            <a:ext cx="8540750" cy="914400"/>
          </a:xfrm>
        </p:spPr>
        <p:txBody>
          <a:bodyPr/>
          <a:lstStyle/>
          <a:p>
            <a:pPr eaLnBrk="1" hangingPunct="1">
              <a:defRPr/>
            </a:pPr>
            <a:r>
              <a:rPr lang="en-US" dirty="0"/>
              <a:t>Europe Before Exploration</a:t>
            </a:r>
          </a:p>
        </p:txBody>
      </p:sp>
      <p:sp>
        <p:nvSpPr>
          <p:cNvPr id="32771" name="Rectangle 3">
            <a:extLst>
              <a:ext uri="{FF2B5EF4-FFF2-40B4-BE49-F238E27FC236}">
                <a16:creationId xmlns:a16="http://schemas.microsoft.com/office/drawing/2014/main" xmlns="" id="{FE08A7AB-F34A-A744-940E-D9C76BAC7F81}"/>
              </a:ext>
            </a:extLst>
          </p:cNvPr>
          <p:cNvSpPr>
            <a:spLocks noGrp="1" noRot="1" noChangeArrowheads="1"/>
          </p:cNvSpPr>
          <p:nvPr>
            <p:ph sz="half" idx="1"/>
          </p:nvPr>
        </p:nvSpPr>
        <p:spPr>
          <a:xfrm>
            <a:off x="0" y="1354138"/>
            <a:ext cx="3810000" cy="5503862"/>
          </a:xfrm>
        </p:spPr>
        <p:txBody>
          <a:bodyPr>
            <a:normAutofit fontScale="92500"/>
          </a:bodyPr>
          <a:lstStyle/>
          <a:p>
            <a:pPr eaLnBrk="1" hangingPunct="1">
              <a:buFont typeface="Arial" charset="0"/>
              <a:buChar char="►"/>
              <a:defRPr/>
            </a:pPr>
            <a:r>
              <a:rPr lang="en-US" sz="2400" dirty="0"/>
              <a:t>Renaissance</a:t>
            </a:r>
          </a:p>
          <a:p>
            <a:pPr lvl="1" eaLnBrk="1" hangingPunct="1">
              <a:defRPr/>
            </a:pPr>
            <a:r>
              <a:rPr lang="en-US" sz="2000" dirty="0"/>
              <a:t>Technological innovations</a:t>
            </a:r>
          </a:p>
          <a:p>
            <a:pPr eaLnBrk="1" hangingPunct="1">
              <a:buFont typeface="Arial" charset="0"/>
              <a:buChar char="►"/>
              <a:defRPr/>
            </a:pPr>
            <a:r>
              <a:rPr lang="en-US" sz="2400" dirty="0"/>
              <a:t>Growth of Nation-States</a:t>
            </a:r>
          </a:p>
          <a:p>
            <a:pPr lvl="1" eaLnBrk="1" hangingPunct="1">
              <a:defRPr/>
            </a:pPr>
            <a:r>
              <a:rPr lang="en-US" sz="2000" dirty="0"/>
              <a:t>England, France, Spain, Portugal, Holland</a:t>
            </a:r>
          </a:p>
          <a:p>
            <a:pPr eaLnBrk="1" hangingPunct="1">
              <a:buFont typeface="Arial" charset="0"/>
              <a:buChar char="►"/>
              <a:defRPr/>
            </a:pPr>
            <a:r>
              <a:rPr lang="en-US" sz="2400" dirty="0"/>
              <a:t>Protestant Reformation and Religious Wars</a:t>
            </a:r>
          </a:p>
          <a:p>
            <a:pPr lvl="1" eaLnBrk="1" hangingPunct="1">
              <a:defRPr/>
            </a:pPr>
            <a:r>
              <a:rPr lang="en-US" sz="2000" dirty="0"/>
              <a:t>Lutheranism</a:t>
            </a:r>
          </a:p>
          <a:p>
            <a:pPr lvl="1" eaLnBrk="1" hangingPunct="1">
              <a:defRPr/>
            </a:pPr>
            <a:r>
              <a:rPr lang="en-US" sz="2000" dirty="0"/>
              <a:t>Calvinism</a:t>
            </a:r>
          </a:p>
          <a:p>
            <a:pPr lvl="2" eaLnBrk="1" hangingPunct="1">
              <a:buFont typeface="Arial" charset="0"/>
              <a:buChar char="►"/>
              <a:defRPr/>
            </a:pPr>
            <a:r>
              <a:rPr lang="en-US" sz="1800" dirty="0"/>
              <a:t>Predestination</a:t>
            </a:r>
          </a:p>
          <a:p>
            <a:pPr lvl="1" eaLnBrk="1" hangingPunct="1">
              <a:defRPr/>
            </a:pPr>
            <a:r>
              <a:rPr lang="en-US" sz="2000" dirty="0"/>
              <a:t>Church of England aka Anglican Church</a:t>
            </a:r>
          </a:p>
          <a:p>
            <a:pPr lvl="1" eaLnBrk="1" hangingPunct="1">
              <a:defRPr/>
            </a:pPr>
            <a:r>
              <a:rPr lang="en-US" sz="2000" dirty="0"/>
              <a:t>Catholic Counter-Reformation</a:t>
            </a:r>
          </a:p>
        </p:txBody>
      </p:sp>
      <p:pic>
        <p:nvPicPr>
          <p:cNvPr id="7172" name="Content Placeholder 2">
            <a:extLst>
              <a:ext uri="{FF2B5EF4-FFF2-40B4-BE49-F238E27FC236}">
                <a16:creationId xmlns:a16="http://schemas.microsoft.com/office/drawing/2014/main" xmlns="" id="{1E369C65-8E1A-1947-B008-195EE13D27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0" y="1354138"/>
            <a:ext cx="5229225" cy="3556000"/>
          </a:xfrm>
        </p:spPr>
      </p:pic>
    </p:spTree>
    <p:extLst>
      <p:ext uri="{BB962C8B-B14F-4D97-AF65-F5344CB8AC3E}">
        <p14:creationId xmlns:p14="http://schemas.microsoft.com/office/powerpoint/2010/main" val="395829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Shape 161"/>
          <p:cNvSpPr txBox="1"/>
          <p:nvPr/>
        </p:nvSpPr>
        <p:spPr>
          <a:xfrm>
            <a:off x="262048" y="1295400"/>
            <a:ext cx="8577151" cy="5053012"/>
          </a:xfrm>
          <a:prstGeom prst="rect">
            <a:avLst/>
          </a:prstGeom>
          <a:noFill/>
          <a:ln>
            <a:noFill/>
          </a:ln>
        </p:spPr>
        <p:txBody>
          <a:bodyPr lIns="91425" tIns="45700" rIns="91425" bIns="45700" anchor="t" anchorCtr="0">
            <a:noAutofit/>
          </a:bodyPr>
          <a:lstStyle/>
          <a:p>
            <a:pPr marL="515937" indent="-515937" defTabSz="914400">
              <a:buSzPct val="100000"/>
              <a:buFont typeface="Arial"/>
              <a:buAutoNum type="arabicPeriod"/>
            </a:pPr>
            <a:r>
              <a:rPr lang="en-US" sz="2600" kern="0" dirty="0">
                <a:latin typeface="+mj-lt"/>
                <a:ea typeface="Comic Sans MS"/>
                <a:cs typeface="Comic Sans MS"/>
                <a:sym typeface="Comic Sans MS"/>
              </a:rPr>
              <a:t>Crusades → by-pass intermediaries to get to Asia.</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Renaissance → curiosity about other lands and peoples.</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Reformation → refugees &amp; missionaries.</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Monarchs seeking new sources of revenue.</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Technological advances.</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Fame and fortune.</a:t>
            </a:r>
          </a:p>
        </p:txBody>
      </p:sp>
      <p:sp>
        <p:nvSpPr>
          <p:cNvPr id="2" name="TextBox 1"/>
          <p:cNvSpPr txBox="1"/>
          <p:nvPr/>
        </p:nvSpPr>
        <p:spPr>
          <a:xfrm>
            <a:off x="0" y="0"/>
            <a:ext cx="9143999" cy="1077218"/>
          </a:xfrm>
          <a:prstGeom prst="rect">
            <a:avLst/>
          </a:prstGeom>
          <a:noFill/>
        </p:spPr>
        <p:txBody>
          <a:bodyPr wrap="square" rtlCol="0">
            <a:spAutoFit/>
          </a:bodyPr>
          <a:lstStyle/>
          <a:p>
            <a:pPr algn="ctr"/>
            <a:r>
              <a:rPr lang="en-US" sz="3200" dirty="0" smtClean="0"/>
              <a:t>Motives For European Exploration &amp; Colonization</a:t>
            </a:r>
            <a:endParaRPr lang="en-US" sz="3200" dirty="0"/>
          </a:p>
        </p:txBody>
      </p:sp>
    </p:spTree>
    <p:extLst>
      <p:ext uri="{BB962C8B-B14F-4D97-AF65-F5344CB8AC3E}">
        <p14:creationId xmlns:p14="http://schemas.microsoft.com/office/powerpoint/2010/main" val="583142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5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500"/>
                                        <p:tgtEl>
                                          <p:spTgt spid="1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Effect transition="in" filter="fade">
                                      <p:cBhvr>
                                        <p:cTn id="22" dur="500"/>
                                        <p:tgtEl>
                                          <p:spTgt spid="1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Effect transition="in" filter="fade">
                                      <p:cBhvr>
                                        <p:cTn id="27" dur="500"/>
                                        <p:tgtEl>
                                          <p:spTgt spid="1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Effect transition="in" filter="fade">
                                      <p:cBhvr>
                                        <p:cTn id="32" dur="500"/>
                                        <p:tgtEl>
                                          <p:spTgt spid="1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4294967295"/>
          </p:nvPr>
        </p:nvSpPr>
        <p:spPr>
          <a:xfrm>
            <a:off x="0" y="1854331"/>
            <a:ext cx="9144000" cy="4165469"/>
          </a:xfrm>
          <a:prstGeom prst="rect">
            <a:avLst/>
          </a:prstGeom>
          <a:noFill/>
          <a:ln>
            <a:noFill/>
          </a:ln>
        </p:spPr>
        <p:txBody>
          <a:bodyPr lIns="91425" tIns="45700" rIns="91425" bIns="45700" anchor="t" anchorCtr="0">
            <a:noAutofit/>
          </a:bodyPr>
          <a:lstStyle/>
          <a:p>
            <a:pPr>
              <a:lnSpc>
                <a:spcPct val="90000"/>
              </a:lnSpc>
              <a:spcBef>
                <a:spcPts val="0"/>
              </a:spcBef>
              <a:buClr>
                <a:srgbClr val="A50021"/>
              </a:buClr>
              <a:buSzPct val="100000"/>
            </a:pPr>
            <a:r>
              <a:rPr lang="en-US" sz="2600" i="1" u="sng" strike="noStrike" cap="none" dirty="0">
                <a:latin typeface="Rockwell"/>
                <a:ea typeface="Rockwell"/>
                <a:cs typeface="Rockwell"/>
                <a:sym typeface="Arial"/>
              </a:rPr>
              <a:t>Political</a:t>
            </a:r>
            <a:r>
              <a:rPr lang="en-US" sz="2600" i="1" u="none" strike="noStrike" cap="none" dirty="0">
                <a:latin typeface="Rockwell"/>
                <a:ea typeface="Rockwell"/>
                <a:cs typeface="Rockwell"/>
                <a:sym typeface="Arial"/>
              </a:rPr>
              <a:t>:</a:t>
            </a:r>
            <a:r>
              <a:rPr lang="en-US" sz="2600" i="0" u="none" strike="noStrike" cap="none" dirty="0">
                <a:latin typeface="Rockwell"/>
                <a:ea typeface="Rockwell"/>
                <a:cs typeface="Rockwell"/>
                <a:sym typeface="Arial"/>
              </a:rPr>
              <a:t>  Become a world power through </a:t>
            </a:r>
            <a:r>
              <a:rPr lang="en-US" sz="2600" i="0" u="none" strike="noStrike" cap="none" dirty="0" smtClean="0">
                <a:latin typeface="Rockwell"/>
                <a:ea typeface="Rockwell"/>
                <a:cs typeface="Rockwell"/>
                <a:sym typeface="Arial"/>
              </a:rPr>
              <a:t>gaining wealth </a:t>
            </a:r>
            <a:r>
              <a:rPr lang="en-US" sz="2600" i="0" u="none" strike="noStrike" cap="none" dirty="0">
                <a:latin typeface="Rockwell"/>
                <a:ea typeface="Rockwell"/>
                <a:cs typeface="Rockwell"/>
                <a:sym typeface="Arial"/>
              </a:rPr>
              <a:t>and land.  </a:t>
            </a:r>
            <a:r>
              <a:rPr lang="en-US" sz="2600" i="1" u="sng" strike="noStrike" cap="none" dirty="0">
                <a:latin typeface="Rockwell"/>
                <a:ea typeface="Rockwell"/>
                <a:cs typeface="Rockwell"/>
                <a:sym typeface="Arial"/>
              </a:rPr>
              <a:t>(GLORY)</a:t>
            </a:r>
          </a:p>
          <a:p>
            <a:pPr>
              <a:lnSpc>
                <a:spcPct val="90000"/>
              </a:lnSpc>
              <a:spcBef>
                <a:spcPts val="640"/>
              </a:spcBef>
              <a:buClr>
                <a:srgbClr val="A50021"/>
              </a:buClr>
              <a:buSzPct val="100000"/>
            </a:pPr>
            <a:r>
              <a:rPr lang="en-US" sz="2600" i="1" u="sng" strike="noStrike" cap="none" dirty="0">
                <a:latin typeface="Rockwell"/>
                <a:ea typeface="Rockwell"/>
                <a:cs typeface="Rockwell"/>
                <a:sym typeface="Arial"/>
              </a:rPr>
              <a:t>Economic</a:t>
            </a:r>
            <a:r>
              <a:rPr lang="en-US" sz="2600" i="0" u="none" strike="noStrike" cap="none" dirty="0">
                <a:latin typeface="Rockwell"/>
                <a:ea typeface="Rockwell"/>
                <a:cs typeface="Rockwell"/>
                <a:sym typeface="Arial"/>
              </a:rPr>
              <a:t>: Search for new trade routes with direct access to Asian/African luxury goods would enrich individuals and their nations  </a:t>
            </a:r>
            <a:r>
              <a:rPr lang="en-US" sz="2600" i="1" u="sng" strike="noStrike" cap="none" dirty="0">
                <a:latin typeface="Rockwell"/>
                <a:ea typeface="Rockwell"/>
                <a:cs typeface="Rockwell"/>
                <a:sym typeface="Arial"/>
              </a:rPr>
              <a:t>(GOLD)</a:t>
            </a:r>
          </a:p>
          <a:p>
            <a:pPr>
              <a:lnSpc>
                <a:spcPct val="90000"/>
              </a:lnSpc>
              <a:spcBef>
                <a:spcPts val="640"/>
              </a:spcBef>
              <a:buClr>
                <a:srgbClr val="A50021"/>
              </a:buClr>
              <a:buSzPct val="100000"/>
            </a:pPr>
            <a:r>
              <a:rPr lang="en-US" sz="2600" i="1" u="sng" strike="noStrike" cap="none" dirty="0">
                <a:latin typeface="Rockwell"/>
                <a:ea typeface="Rockwell"/>
                <a:cs typeface="Rockwell"/>
                <a:sym typeface="Arial"/>
              </a:rPr>
              <a:t>Religious</a:t>
            </a:r>
            <a:r>
              <a:rPr lang="en-US" sz="2600" i="1" u="none" strike="noStrike" cap="none" dirty="0">
                <a:latin typeface="Rockwell"/>
                <a:ea typeface="Rockwell"/>
                <a:cs typeface="Rockwell"/>
                <a:sym typeface="Arial"/>
              </a:rPr>
              <a:t>:</a:t>
            </a:r>
            <a:r>
              <a:rPr lang="en-US" sz="2600" i="0" u="none" strike="noStrike" cap="none" dirty="0">
                <a:latin typeface="Rockwell"/>
                <a:ea typeface="Rockwell"/>
                <a:cs typeface="Rockwell"/>
                <a:sym typeface="Arial"/>
              </a:rPr>
              <a:t>  spread Christianity and weaken Middle Eastern Muslims.  </a:t>
            </a:r>
            <a:r>
              <a:rPr lang="en-US" sz="2600" i="1" u="sng" strike="noStrike" cap="none" dirty="0">
                <a:latin typeface="Rockwell"/>
                <a:ea typeface="Rockwell"/>
                <a:cs typeface="Rockwell"/>
                <a:sym typeface="Arial"/>
              </a:rPr>
              <a:t>(GOD</a:t>
            </a:r>
            <a:r>
              <a:rPr lang="en-US" sz="2600" i="1" u="sng" strike="noStrike" cap="none" dirty="0" smtClean="0">
                <a:latin typeface="Rockwell"/>
                <a:ea typeface="Rockwell"/>
                <a:cs typeface="Rockwell"/>
                <a:sym typeface="Arial"/>
              </a:rPr>
              <a:t>)</a:t>
            </a:r>
          </a:p>
          <a:p>
            <a:pPr marL="0" indent="0">
              <a:lnSpc>
                <a:spcPct val="90000"/>
              </a:lnSpc>
              <a:spcBef>
                <a:spcPts val="640"/>
              </a:spcBef>
              <a:buClr>
                <a:srgbClr val="A50021"/>
              </a:buClr>
              <a:buSzPct val="100000"/>
              <a:buNone/>
            </a:pPr>
            <a:endParaRPr lang="en-US" sz="2600" i="1" u="sng" strike="noStrike" cap="none" dirty="0">
              <a:latin typeface="Rockwell"/>
              <a:ea typeface="Rockwell"/>
              <a:cs typeface="Rockwell"/>
              <a:sym typeface="Arial"/>
            </a:endParaRPr>
          </a:p>
          <a:p>
            <a:pPr marL="0" indent="0" algn="ctr">
              <a:lnSpc>
                <a:spcPct val="90000"/>
              </a:lnSpc>
              <a:spcBef>
                <a:spcPts val="880"/>
              </a:spcBef>
              <a:buClr>
                <a:schemeClr val="dk1"/>
              </a:buClr>
              <a:buSzPct val="25000"/>
              <a:buNone/>
            </a:pPr>
            <a:r>
              <a:rPr lang="en-US" sz="4400" b="0" i="0" u="none" strike="noStrike" cap="none" dirty="0">
                <a:latin typeface="Rockwell"/>
                <a:ea typeface="Rockwell"/>
                <a:cs typeface="Rockwell"/>
                <a:sym typeface="Impact"/>
              </a:rPr>
              <a:t>The 3 motives </a:t>
            </a:r>
            <a:r>
              <a:rPr lang="en-US" sz="4400" b="0" i="0" u="sng" strike="noStrike" cap="none" dirty="0">
                <a:latin typeface="Rockwell"/>
                <a:ea typeface="Rockwell"/>
                <a:cs typeface="Rockwell"/>
                <a:sym typeface="Impact"/>
              </a:rPr>
              <a:t>reinforce</a:t>
            </a:r>
            <a:r>
              <a:rPr lang="en-US" sz="4400" b="0" i="0" u="none" strike="noStrike" cap="none" dirty="0">
                <a:latin typeface="Rockwell"/>
                <a:ea typeface="Rockwell"/>
                <a:cs typeface="Rockwell"/>
                <a:sym typeface="Impact"/>
              </a:rPr>
              <a:t> each other</a:t>
            </a:r>
          </a:p>
        </p:txBody>
      </p:sp>
      <p:sp>
        <p:nvSpPr>
          <p:cNvPr id="286" name="Shape 286"/>
          <p:cNvSpPr txBox="1"/>
          <p:nvPr/>
        </p:nvSpPr>
        <p:spPr>
          <a:xfrm>
            <a:off x="0" y="457200"/>
            <a:ext cx="91440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Impact"/>
              <a:buNone/>
            </a:pPr>
            <a:r>
              <a:rPr lang="en-US" sz="4400" i="0" u="none" dirty="0">
                <a:solidFill>
                  <a:srgbClr val="FFFFFF"/>
                </a:solidFill>
                <a:latin typeface="Rockwell"/>
                <a:ea typeface="Rockwell"/>
                <a:cs typeface="Rockwell"/>
                <a:sym typeface="Impact"/>
              </a:rPr>
              <a:t>Direct Causes = 3 G’s</a:t>
            </a:r>
          </a:p>
        </p:txBody>
      </p:sp>
    </p:spTree>
    <p:extLst>
      <p:ext uri="{BB962C8B-B14F-4D97-AF65-F5344CB8AC3E}">
        <p14:creationId xmlns:p14="http://schemas.microsoft.com/office/powerpoint/2010/main" val="4204341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5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5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5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4" end="4"/>
                                            </p:txEl>
                                          </p:spTgt>
                                        </p:tgtEl>
                                        <p:attrNameLst>
                                          <p:attrName>style.visibility</p:attrName>
                                        </p:attrNameLst>
                                      </p:cBhvr>
                                      <p:to>
                                        <p:strVal val="visible"/>
                                      </p:to>
                                    </p:set>
                                    <p:animEffect transition="in" filter="fade">
                                      <p:cBhvr>
                                        <p:cTn id="22" dur="500"/>
                                        <p:tgtEl>
                                          <p:spTgt spid="2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2695</TotalTime>
  <Words>1459</Words>
  <Application>Microsoft Macintosh PowerPoint</Application>
  <PresentationFormat>On-screen Show (4:3)</PresentationFormat>
  <Paragraphs>154</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Do Now</vt:lpstr>
      <vt:lpstr>1. Cultural Interactions: The Columbian Exchange and Native Societies</vt:lpstr>
      <vt:lpstr>AP Prompt</vt:lpstr>
      <vt:lpstr>Outline</vt:lpstr>
      <vt:lpstr>Locations of Major Native American Groups  and Culture Areas in the 1600s</vt:lpstr>
      <vt:lpstr>PowerPoint Presentation</vt:lpstr>
      <vt:lpstr>Europe Before Exploration</vt:lpstr>
      <vt:lpstr>PowerPoint Presentation</vt:lpstr>
      <vt:lpstr>PowerPoint Presentation</vt:lpstr>
      <vt:lpstr>Thus began the move from  the Old World to the New World </vt:lpstr>
      <vt:lpstr>Both Britain and Spain in general…</vt:lpstr>
      <vt:lpstr>The French in America</vt:lpstr>
      <vt:lpstr>Comparing the Colonization Process</vt:lpstr>
      <vt:lpstr>The Spanish in America</vt:lpstr>
      <vt:lpstr>The Spanish in America</vt:lpstr>
      <vt:lpstr>Pueblo Revolt</vt:lpstr>
      <vt:lpstr>The English in America</vt:lpstr>
      <vt:lpstr>Who Came, and Where did They Settle?</vt:lpstr>
      <vt:lpstr>European Colonies</vt:lpstr>
      <vt:lpstr>Impact of Discovery</vt:lpstr>
      <vt:lpstr>The Columbian Exchange</vt:lpstr>
      <vt:lpstr>Trading Food is Good… Trading Disease is BAD!</vt:lpstr>
      <vt:lpstr>Slave Trade Begins</vt:lpstr>
      <vt:lpstr>AP Prompt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9</cp:revision>
  <dcterms:created xsi:type="dcterms:W3CDTF">2019-07-30T18:40:06Z</dcterms:created>
  <dcterms:modified xsi:type="dcterms:W3CDTF">2019-08-02T13:57:59Z</dcterms:modified>
</cp:coreProperties>
</file>