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25"/>
  </p:notesMasterIdLst>
  <p:sldIdLst>
    <p:sldId id="256" r:id="rId2"/>
    <p:sldId id="257" r:id="rId3"/>
    <p:sldId id="258" r:id="rId4"/>
    <p:sldId id="274" r:id="rId5"/>
    <p:sldId id="263" r:id="rId6"/>
    <p:sldId id="260" r:id="rId7"/>
    <p:sldId id="261" r:id="rId8"/>
    <p:sldId id="262" r:id="rId9"/>
    <p:sldId id="266" r:id="rId10"/>
    <p:sldId id="265" r:id="rId11"/>
    <p:sldId id="267" r:id="rId12"/>
    <p:sldId id="268" r:id="rId13"/>
    <p:sldId id="269" r:id="rId14"/>
    <p:sldId id="264" r:id="rId15"/>
    <p:sldId id="275" r:id="rId16"/>
    <p:sldId id="276" r:id="rId17"/>
    <p:sldId id="277" r:id="rId18"/>
    <p:sldId id="278" r:id="rId19"/>
    <p:sldId id="279" r:id="rId20"/>
    <p:sldId id="270" r:id="rId21"/>
    <p:sldId id="272" r:id="rId22"/>
    <p:sldId id="273" r:id="rId23"/>
    <p:sldId id="271"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0" d="100"/>
          <a:sy n="50" d="100"/>
        </p:scale>
        <p:origin x="-67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881D99-9882-0D4D-939C-9F8B1F0D2BDD}" type="datetimeFigureOut">
              <a:rPr lang="en-US" smtClean="0"/>
              <a:t>8/8/17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53A7F-0487-8F43-A55D-062C44D96E80}" type="slidenum">
              <a:rPr lang="en-US" smtClean="0"/>
              <a:t>‹#›</a:t>
            </a:fld>
            <a:endParaRPr lang="en-US"/>
          </a:p>
        </p:txBody>
      </p:sp>
    </p:spTree>
    <p:extLst>
      <p:ext uri="{BB962C8B-B14F-4D97-AF65-F5344CB8AC3E}">
        <p14:creationId xmlns:p14="http://schemas.microsoft.com/office/powerpoint/2010/main" val="23974481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8434"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p>
            <a:pPr algn="r"/>
            <a:r>
              <a:rPr lang="en-US" sz="1000" i="1"/>
              <a:t>4</a:t>
            </a:r>
          </a:p>
        </p:txBody>
      </p:sp>
      <p:sp>
        <p:nvSpPr>
          <p:cNvPr id="18435"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8436"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8437"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8438"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p>
            <a:pPr algn="r"/>
            <a:r>
              <a:rPr lang="en-US" sz="1000" i="1"/>
              <a:t>4</a:t>
            </a:r>
          </a:p>
        </p:txBody>
      </p:sp>
      <p:sp>
        <p:nvSpPr>
          <p:cNvPr id="18439"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8440"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8441"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8442"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p>
            <a:pPr algn="r"/>
            <a:r>
              <a:rPr lang="en-US" sz="1000" i="1"/>
              <a:t>4</a:t>
            </a:r>
          </a:p>
        </p:txBody>
      </p:sp>
      <p:sp>
        <p:nvSpPr>
          <p:cNvPr id="18443"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8444"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8445"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algn="r"/>
            <a:r>
              <a:rPr lang="en-US" sz="1200"/>
              <a:t>04/06/98</a:t>
            </a:r>
          </a:p>
        </p:txBody>
      </p:sp>
      <p:sp>
        <p:nvSpPr>
          <p:cNvPr id="18446"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r"/>
            <a:r>
              <a:rPr lang="en-US" sz="1200"/>
              <a:t>4</a:t>
            </a:r>
          </a:p>
        </p:txBody>
      </p:sp>
      <p:sp>
        <p:nvSpPr>
          <p:cNvPr id="18447"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8448"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8449" name="Rectangle 18"/>
          <p:cNvSpPr>
            <a:spLocks noGrp="1" noRot="1" noChangeAspect="1" noChangeArrowheads="1" noTextEdit="1"/>
          </p:cNvSpPr>
          <p:nvPr>
            <p:ph type="sldImg"/>
          </p:nvPr>
        </p:nvSpPr>
        <p:spPr>
          <a:xfrm>
            <a:off x="1150938" y="692150"/>
            <a:ext cx="4556125" cy="3416300"/>
          </a:xfrm>
          <a:ln cap="flat"/>
        </p:spPr>
      </p:sp>
      <p:sp>
        <p:nvSpPr>
          <p:cNvPr id="18450" name="Rectangle 19"/>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p>
        </p:txBody>
      </p:sp>
      <p:sp>
        <p:nvSpPr>
          <p:cNvPr id="45058" name="Rectangle 3"/>
          <p:cNvSpPr>
            <a:spLocks noGrp="1" noRot="1" noChangeAspect="1" noChangeArrowheads="1" noTextEdit="1"/>
          </p:cNvSpPr>
          <p:nvPr>
            <p:ph type="sldImg"/>
          </p:nvPr>
        </p:nvSpPr>
        <p:spPr>
          <a:xfrm>
            <a:off x="1150938" y="692150"/>
            <a:ext cx="4556125" cy="3416300"/>
          </a:xfrm>
          <a:ln cap="flat">
            <a:solidFill>
              <a:schemeClr val="tx1"/>
            </a:solid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3CF9E3-C4C3-4672-8260-F4FFEB8DD83D}" type="slidenum">
              <a:rPr lang="en-US" smtClean="0"/>
              <a:pPr/>
              <a:t>20</a:t>
            </a:fld>
            <a:endParaRPr lang="en-US"/>
          </a:p>
        </p:txBody>
      </p:sp>
    </p:spTree>
    <p:extLst>
      <p:ext uri="{BB962C8B-B14F-4D97-AF65-F5344CB8AC3E}">
        <p14:creationId xmlns:p14="http://schemas.microsoft.com/office/powerpoint/2010/main" val="198856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80" name="Shape 2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Shape 3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43" name="Shape 3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Shape 4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11" name="Shape 4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70" name="Shape 1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p>
        </p:txBody>
      </p:sp>
      <p:sp>
        <p:nvSpPr>
          <p:cNvPr id="38914" name="Rectangle 3"/>
          <p:cNvSpPr>
            <a:spLocks noGrp="1" noRot="1" noChangeAspect="1" noChangeArrowheads="1" noTextEdit="1"/>
          </p:cNvSpPr>
          <p:nvPr>
            <p:ph type="sldImg"/>
          </p:nvPr>
        </p:nvSpPr>
        <p:spPr>
          <a:xfrm>
            <a:off x="1150938" y="692150"/>
            <a:ext cx="4556125" cy="3416300"/>
          </a:xfrm>
          <a:ln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p>
        </p:txBody>
      </p:sp>
      <p:sp>
        <p:nvSpPr>
          <p:cNvPr id="40962" name="Rectangle 3"/>
          <p:cNvSpPr>
            <a:spLocks noGrp="1" noRot="1" noChangeAspect="1" noChangeArrowheads="1" noTextEdit="1"/>
          </p:cNvSpPr>
          <p:nvPr>
            <p:ph type="sldImg"/>
          </p:nvPr>
        </p:nvSpPr>
        <p:spPr>
          <a:xfrm>
            <a:off x="1150938" y="692150"/>
            <a:ext cx="4556125" cy="3416300"/>
          </a:xfrm>
          <a:ln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E81CEA-B34B-6049-B624-0996DAA6EAC5}" type="datetimeFigureOut">
              <a:rPr lang="en-US" smtClean="0"/>
              <a:t>8/8/17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3634C-3D8F-D942-BD73-1092F1976DF8}" type="slidenum">
              <a:rPr lang="en-US" smtClean="0"/>
              <a:t>‹#›</a:t>
            </a:fld>
            <a:endParaRPr lang="en-US"/>
          </a:p>
        </p:txBody>
      </p:sp>
    </p:spTree>
    <p:extLst>
      <p:ext uri="{BB962C8B-B14F-4D97-AF65-F5344CB8AC3E}">
        <p14:creationId xmlns:p14="http://schemas.microsoft.com/office/powerpoint/2010/main" val="1143681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E81CEA-B34B-6049-B624-0996DAA6EAC5}" type="datetimeFigureOut">
              <a:rPr lang="en-US" smtClean="0"/>
              <a:t>8/8/17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3634C-3D8F-D942-BD73-1092F1976DF8}" type="slidenum">
              <a:rPr lang="en-US" smtClean="0"/>
              <a:t>‹#›</a:t>
            </a:fld>
            <a:endParaRPr lang="en-US"/>
          </a:p>
        </p:txBody>
      </p:sp>
    </p:spTree>
    <p:extLst>
      <p:ext uri="{BB962C8B-B14F-4D97-AF65-F5344CB8AC3E}">
        <p14:creationId xmlns:p14="http://schemas.microsoft.com/office/powerpoint/2010/main" val="3720388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E81CEA-B34B-6049-B624-0996DAA6EAC5}" type="datetimeFigureOut">
              <a:rPr lang="en-US" smtClean="0"/>
              <a:t>8/8/17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3634C-3D8F-D942-BD73-1092F1976DF8}" type="slidenum">
              <a:rPr lang="en-US" smtClean="0"/>
              <a:t>‹#›</a:t>
            </a:fld>
            <a:endParaRPr lang="en-US"/>
          </a:p>
        </p:txBody>
      </p:sp>
    </p:spTree>
    <p:extLst>
      <p:ext uri="{BB962C8B-B14F-4D97-AF65-F5344CB8AC3E}">
        <p14:creationId xmlns:p14="http://schemas.microsoft.com/office/powerpoint/2010/main" val="261482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ColTx">
  <p:cSld name="Title, text on left, text on right">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400" b="0" i="0" u="none">
                <a:solidFill>
                  <a:schemeClr val="dk1"/>
                </a:solidFill>
                <a:latin typeface="Rockwell"/>
                <a:ea typeface="Rockwell"/>
                <a:cs typeface="Rockwel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lang="en-US" dirty="0"/>
          </a:p>
        </p:txBody>
      </p:sp>
      <p:sp>
        <p:nvSpPr>
          <p:cNvPr id="56" name="Shape 56"/>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Rockwell"/>
                <a:ea typeface="Rockwell"/>
                <a:cs typeface="Rockwel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lang="en-US" dirty="0"/>
          </a:p>
        </p:txBody>
      </p:sp>
      <p:sp>
        <p:nvSpPr>
          <p:cNvPr id="57" name="Shape 57"/>
          <p:cNvSpPr txBox="1">
            <a:spLocks noGrp="1"/>
          </p:cNvSpPr>
          <p:nvPr>
            <p:ph type="sldNum" idx="12"/>
          </p:nvPr>
        </p:nvSpPr>
        <p:spPr>
          <a:xfrm>
            <a:off x="6553200" y="6248400"/>
            <a:ext cx="1904999" cy="457200"/>
          </a:xfrm>
          <a:prstGeom prst="rect">
            <a:avLst/>
          </a:prstGeom>
          <a:noFill/>
          <a:ln>
            <a:noFill/>
          </a:ln>
        </p:spPr>
        <p:txBody>
          <a:bodyPr lIns="91425" tIns="45700" rIns="91425" bIns="45700" anchor="t" anchorCtr="0">
            <a:noAutofit/>
          </a:bodyPr>
          <a:lstStyle>
            <a:lvl1pPr>
              <a:defRPr>
                <a:latin typeface="Rockwell"/>
                <a:ea typeface="Rockwell"/>
                <a:cs typeface="Rockwell"/>
              </a:defRPr>
            </a:lvl1pPr>
          </a:lstStyle>
          <a:p>
            <a:pPr>
              <a:buSzPct val="25000"/>
            </a:pPr>
            <a:fld id="{00000000-1234-1234-1234-123412341234}" type="slidenum">
              <a:rPr lang="en-US" sz="1400" smtClean="0">
                <a:solidFill>
                  <a:schemeClr val="dk1"/>
                </a:solidFill>
                <a:sym typeface="Arial"/>
              </a:rPr>
              <a:pPr>
                <a:buSzPct val="25000"/>
              </a:pPr>
              <a:t>‹#›</a:t>
            </a:fld>
            <a:endParaRPr lang="en-US" sz="1400" dirty="0">
              <a:solidFill>
                <a:schemeClr val="dk1"/>
              </a:solidFill>
              <a:sym typeface="Arial"/>
            </a:endParaRPr>
          </a:p>
        </p:txBody>
      </p:sp>
    </p:spTree>
    <p:extLst>
      <p:ext uri="{BB962C8B-B14F-4D97-AF65-F5344CB8AC3E}">
        <p14:creationId xmlns:p14="http://schemas.microsoft.com/office/powerpoint/2010/main" val="4174688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E81CEA-B34B-6049-B624-0996DAA6EAC5}" type="datetimeFigureOut">
              <a:rPr lang="en-US" smtClean="0"/>
              <a:t>8/8/17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3634C-3D8F-D942-BD73-1092F1976DF8}" type="slidenum">
              <a:rPr lang="en-US" smtClean="0"/>
              <a:t>‹#›</a:t>
            </a:fld>
            <a:endParaRPr lang="en-US"/>
          </a:p>
        </p:txBody>
      </p:sp>
    </p:spTree>
    <p:extLst>
      <p:ext uri="{BB962C8B-B14F-4D97-AF65-F5344CB8AC3E}">
        <p14:creationId xmlns:p14="http://schemas.microsoft.com/office/powerpoint/2010/main" val="955151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E81CEA-B34B-6049-B624-0996DAA6EAC5}" type="datetimeFigureOut">
              <a:rPr lang="en-US" smtClean="0"/>
              <a:t>8/8/17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3634C-3D8F-D942-BD73-1092F1976DF8}" type="slidenum">
              <a:rPr lang="en-US" smtClean="0"/>
              <a:t>‹#›</a:t>
            </a:fld>
            <a:endParaRPr lang="en-US"/>
          </a:p>
        </p:txBody>
      </p:sp>
    </p:spTree>
    <p:extLst>
      <p:ext uri="{BB962C8B-B14F-4D97-AF65-F5344CB8AC3E}">
        <p14:creationId xmlns:p14="http://schemas.microsoft.com/office/powerpoint/2010/main" val="2174822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E81CEA-B34B-6049-B624-0996DAA6EAC5}" type="datetimeFigureOut">
              <a:rPr lang="en-US" smtClean="0"/>
              <a:t>8/8/17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03634C-3D8F-D942-BD73-1092F1976DF8}" type="slidenum">
              <a:rPr lang="en-US" smtClean="0"/>
              <a:t>‹#›</a:t>
            </a:fld>
            <a:endParaRPr lang="en-US"/>
          </a:p>
        </p:txBody>
      </p:sp>
    </p:spTree>
    <p:extLst>
      <p:ext uri="{BB962C8B-B14F-4D97-AF65-F5344CB8AC3E}">
        <p14:creationId xmlns:p14="http://schemas.microsoft.com/office/powerpoint/2010/main" val="3742440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E81CEA-B34B-6049-B624-0996DAA6EAC5}" type="datetimeFigureOut">
              <a:rPr lang="en-US" smtClean="0"/>
              <a:t>8/8/17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03634C-3D8F-D942-BD73-1092F1976DF8}" type="slidenum">
              <a:rPr lang="en-US" smtClean="0"/>
              <a:t>‹#›</a:t>
            </a:fld>
            <a:endParaRPr lang="en-US"/>
          </a:p>
        </p:txBody>
      </p:sp>
    </p:spTree>
    <p:extLst>
      <p:ext uri="{BB962C8B-B14F-4D97-AF65-F5344CB8AC3E}">
        <p14:creationId xmlns:p14="http://schemas.microsoft.com/office/powerpoint/2010/main" val="3989536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E81CEA-B34B-6049-B624-0996DAA6EAC5}" type="datetimeFigureOut">
              <a:rPr lang="en-US" smtClean="0"/>
              <a:t>8/8/17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03634C-3D8F-D942-BD73-1092F1976DF8}" type="slidenum">
              <a:rPr lang="en-US" smtClean="0"/>
              <a:t>‹#›</a:t>
            </a:fld>
            <a:endParaRPr lang="en-US"/>
          </a:p>
        </p:txBody>
      </p:sp>
    </p:spTree>
    <p:extLst>
      <p:ext uri="{BB962C8B-B14F-4D97-AF65-F5344CB8AC3E}">
        <p14:creationId xmlns:p14="http://schemas.microsoft.com/office/powerpoint/2010/main" val="325276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E81CEA-B34B-6049-B624-0996DAA6EAC5}" type="datetimeFigureOut">
              <a:rPr lang="en-US" smtClean="0"/>
              <a:t>8/8/17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03634C-3D8F-D942-BD73-1092F1976DF8}" type="slidenum">
              <a:rPr lang="en-US" smtClean="0"/>
              <a:t>‹#›</a:t>
            </a:fld>
            <a:endParaRPr lang="en-US"/>
          </a:p>
        </p:txBody>
      </p:sp>
    </p:spTree>
    <p:extLst>
      <p:ext uri="{BB962C8B-B14F-4D97-AF65-F5344CB8AC3E}">
        <p14:creationId xmlns:p14="http://schemas.microsoft.com/office/powerpoint/2010/main" val="3717575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E81CEA-B34B-6049-B624-0996DAA6EAC5}" type="datetimeFigureOut">
              <a:rPr lang="en-US" smtClean="0"/>
              <a:t>8/8/17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03634C-3D8F-D942-BD73-1092F1976DF8}" type="slidenum">
              <a:rPr lang="en-US" smtClean="0"/>
              <a:t>‹#›</a:t>
            </a:fld>
            <a:endParaRPr lang="en-US"/>
          </a:p>
        </p:txBody>
      </p:sp>
    </p:spTree>
    <p:extLst>
      <p:ext uri="{BB962C8B-B14F-4D97-AF65-F5344CB8AC3E}">
        <p14:creationId xmlns:p14="http://schemas.microsoft.com/office/powerpoint/2010/main" val="2950225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E81CEA-B34B-6049-B624-0996DAA6EAC5}" type="datetimeFigureOut">
              <a:rPr lang="en-US" smtClean="0"/>
              <a:t>8/8/17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03634C-3D8F-D942-BD73-1092F1976DF8}" type="slidenum">
              <a:rPr lang="en-US" smtClean="0"/>
              <a:t>‹#›</a:t>
            </a:fld>
            <a:endParaRPr lang="en-US"/>
          </a:p>
        </p:txBody>
      </p:sp>
    </p:spTree>
    <p:extLst>
      <p:ext uri="{BB962C8B-B14F-4D97-AF65-F5344CB8AC3E}">
        <p14:creationId xmlns:p14="http://schemas.microsoft.com/office/powerpoint/2010/main" val="18248365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E81CEA-B34B-6049-B624-0996DAA6EAC5}" type="datetimeFigureOut">
              <a:rPr lang="en-US" smtClean="0"/>
              <a:t>8/8/17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03634C-3D8F-D942-BD73-1092F1976DF8}" type="slidenum">
              <a:rPr lang="en-US" smtClean="0"/>
              <a:t>‹#›</a:t>
            </a:fld>
            <a:endParaRPr lang="en-US"/>
          </a:p>
        </p:txBody>
      </p:sp>
    </p:spTree>
    <p:extLst>
      <p:ext uri="{BB962C8B-B14F-4D97-AF65-F5344CB8AC3E}">
        <p14:creationId xmlns:p14="http://schemas.microsoft.com/office/powerpoint/2010/main" val="3180398624"/>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European Exploration and Early Colonization</a:t>
            </a:r>
            <a:endParaRPr lang="en-US" dirty="0"/>
          </a:p>
        </p:txBody>
      </p:sp>
      <p:sp>
        <p:nvSpPr>
          <p:cNvPr id="3" name="Subtitle 2"/>
          <p:cNvSpPr>
            <a:spLocks noGrp="1"/>
          </p:cNvSpPr>
          <p:nvPr>
            <p:ph type="subTitle" idx="1"/>
          </p:nvPr>
        </p:nvSpPr>
        <p:spPr/>
        <p:txBody>
          <a:bodyPr/>
          <a:lstStyle/>
          <a:p>
            <a:r>
              <a:rPr lang="en-US" dirty="0" smtClean="0"/>
              <a:t>Mr. Winchell</a:t>
            </a:r>
          </a:p>
          <a:p>
            <a:r>
              <a:rPr lang="en-US" dirty="0" smtClean="0"/>
              <a:t>APUSH</a:t>
            </a:r>
          </a:p>
          <a:p>
            <a:r>
              <a:rPr lang="en-US" dirty="0" smtClean="0"/>
              <a:t>Period 1-2</a:t>
            </a:r>
            <a:endParaRPr lang="en-US" dirty="0"/>
          </a:p>
        </p:txBody>
      </p:sp>
    </p:spTree>
    <p:extLst>
      <p:ext uri="{BB962C8B-B14F-4D97-AF65-F5344CB8AC3E}">
        <p14:creationId xmlns:p14="http://schemas.microsoft.com/office/powerpoint/2010/main" val="14449259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612775" y="228600"/>
            <a:ext cx="8153399" cy="990599"/>
          </a:xfrm>
          <a:prstGeom prst="rect">
            <a:avLst/>
          </a:prstGeom>
          <a:noFill/>
          <a:ln>
            <a:noFill/>
          </a:ln>
        </p:spPr>
        <p:txBody>
          <a:bodyPr lIns="91425" tIns="45700" rIns="91425" bIns="45700" anchor="ctr" anchorCtr="0">
            <a:noAutofit/>
          </a:bodyPr>
          <a:lstStyle/>
          <a:p>
            <a:pPr marL="0" marR="0" lvl="0" indent="0" rtl="0">
              <a:lnSpc>
                <a:spcPct val="100000"/>
              </a:lnSpc>
              <a:spcBef>
                <a:spcPts val="0"/>
              </a:spcBef>
              <a:spcAft>
                <a:spcPts val="0"/>
              </a:spcAft>
              <a:buClr>
                <a:schemeClr val="dk2"/>
              </a:buClr>
              <a:buSzPct val="25000"/>
              <a:buFont typeface="Arial"/>
              <a:buNone/>
            </a:pPr>
            <a:r>
              <a:rPr lang="en-US" b="0" i="0" u="none" strike="noStrike" cap="none" dirty="0">
                <a:solidFill>
                  <a:srgbClr val="FFFFFF"/>
                </a:solidFill>
                <a:latin typeface="Rockwell"/>
                <a:ea typeface="Rockwell"/>
                <a:cs typeface="Rockwell"/>
                <a:sym typeface="Arial"/>
              </a:rPr>
              <a:t>Both Britain and Spain </a:t>
            </a:r>
            <a:r>
              <a:rPr lang="en-US" sz="3000" b="0" i="1" u="none" strike="noStrike" cap="none" dirty="0" smtClean="0">
                <a:solidFill>
                  <a:srgbClr val="FFFFFF"/>
                </a:solidFill>
                <a:latin typeface="Rockwell"/>
                <a:ea typeface="Rockwell"/>
                <a:cs typeface="Rockwell"/>
                <a:sym typeface="Arial"/>
              </a:rPr>
              <a:t>in general</a:t>
            </a:r>
            <a:r>
              <a:rPr lang="is-IS" sz="3000" b="0" i="1" u="none" strike="noStrike" cap="none" dirty="0" smtClean="0">
                <a:solidFill>
                  <a:srgbClr val="FFFFFF"/>
                </a:solidFill>
                <a:latin typeface="Rockwell"/>
                <a:ea typeface="Rockwell"/>
                <a:cs typeface="Rockwell"/>
                <a:sym typeface="Arial"/>
              </a:rPr>
              <a:t>…</a:t>
            </a:r>
            <a:endParaRPr lang="en-US" sz="3000" b="0" i="1" u="none" strike="noStrike" cap="none" dirty="0">
              <a:solidFill>
                <a:srgbClr val="FFFFFF"/>
              </a:solidFill>
              <a:latin typeface="Rockwell"/>
              <a:ea typeface="Rockwell"/>
              <a:cs typeface="Rockwell"/>
              <a:sym typeface="Arial"/>
            </a:endParaRPr>
          </a:p>
        </p:txBody>
      </p:sp>
      <p:sp>
        <p:nvSpPr>
          <p:cNvPr id="173" name="Shape 173"/>
          <p:cNvSpPr txBox="1">
            <a:spLocks noGrp="1"/>
          </p:cNvSpPr>
          <p:nvPr>
            <p:ph idx="1"/>
          </p:nvPr>
        </p:nvSpPr>
        <p:spPr>
          <a:xfrm>
            <a:off x="304801" y="1219200"/>
            <a:ext cx="8461374" cy="2308060"/>
          </a:xfrm>
          <a:prstGeom prst="rect">
            <a:avLst/>
          </a:prstGeom>
          <a:noFill/>
          <a:ln>
            <a:noFill/>
          </a:ln>
        </p:spPr>
        <p:txBody>
          <a:bodyPr lIns="91425" tIns="45700" rIns="91425" bIns="45700" anchor="t" anchorCtr="0">
            <a:noAutofit/>
          </a:bodyPr>
          <a:lstStyle/>
          <a:p>
            <a:pPr>
              <a:spcBef>
                <a:spcPts val="0"/>
              </a:spcBef>
              <a:buClr>
                <a:schemeClr val="tx1"/>
              </a:buClr>
              <a:buSzPct val="59999"/>
            </a:pPr>
            <a:r>
              <a:rPr lang="en-US" sz="2800" b="0" i="0" u="none" strike="noStrike" cap="none" dirty="0">
                <a:solidFill>
                  <a:srgbClr val="FFFFFF"/>
                </a:solidFill>
                <a:latin typeface="Rockwell"/>
                <a:ea typeface="Rockwell"/>
                <a:cs typeface="Rockwell"/>
                <a:sym typeface="Arial"/>
              </a:rPr>
              <a:t>Motivated by Mercantilist goals (Gold, Glory, God!)</a:t>
            </a:r>
          </a:p>
          <a:p>
            <a:pPr marR="0" lvl="0" algn="l" rtl="0">
              <a:lnSpc>
                <a:spcPct val="100000"/>
              </a:lnSpc>
              <a:spcBef>
                <a:spcPts val="700"/>
              </a:spcBef>
              <a:spcAft>
                <a:spcPts val="0"/>
              </a:spcAft>
              <a:buClr>
                <a:schemeClr val="tx1"/>
              </a:buClr>
              <a:buSzPct val="59999"/>
            </a:pPr>
            <a:r>
              <a:rPr lang="en-US" sz="2800" b="0" i="0" u="none" strike="noStrike" cap="none" dirty="0">
                <a:solidFill>
                  <a:srgbClr val="FFFFFF"/>
                </a:solidFill>
                <a:latin typeface="Rockwell"/>
                <a:ea typeface="Rockwell"/>
                <a:cs typeface="Rockwell"/>
                <a:sym typeface="Arial"/>
              </a:rPr>
              <a:t>Used slavery and exploited native populations</a:t>
            </a:r>
          </a:p>
          <a:p>
            <a:pPr marR="0" lvl="0" algn="l" rtl="0">
              <a:lnSpc>
                <a:spcPct val="100000"/>
              </a:lnSpc>
              <a:spcBef>
                <a:spcPts val="700"/>
              </a:spcBef>
              <a:spcAft>
                <a:spcPts val="0"/>
              </a:spcAft>
              <a:buClr>
                <a:schemeClr val="tx1"/>
              </a:buClr>
              <a:buSzPct val="59999"/>
            </a:pPr>
            <a:r>
              <a:rPr lang="en-US" sz="2800" b="0" i="0" u="none" strike="noStrike" cap="none" dirty="0">
                <a:solidFill>
                  <a:srgbClr val="FFFFFF"/>
                </a:solidFill>
                <a:latin typeface="Rockwell"/>
                <a:ea typeface="Rockwell"/>
                <a:cs typeface="Rockwell"/>
                <a:sym typeface="Arial"/>
              </a:rPr>
              <a:t>Had hostile relationships with native populations</a:t>
            </a:r>
          </a:p>
        </p:txBody>
      </p:sp>
      <p:sp>
        <p:nvSpPr>
          <p:cNvPr id="174" name="Shape 174"/>
          <p:cNvSpPr txBox="1"/>
          <p:nvPr/>
        </p:nvSpPr>
        <p:spPr>
          <a:xfrm>
            <a:off x="304800" y="3688506"/>
            <a:ext cx="8839200" cy="28419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7030A0"/>
              </a:buClr>
              <a:buSzPct val="25000"/>
              <a:buFont typeface="Arial"/>
              <a:buNone/>
            </a:pPr>
            <a:r>
              <a:rPr lang="en-US" sz="4400" i="0" u="none" strike="noStrike" cap="none" dirty="0" smtClean="0">
                <a:solidFill>
                  <a:srgbClr val="FFFFFF"/>
                </a:solidFill>
                <a:latin typeface="Rockwell"/>
                <a:ea typeface="Rockwell"/>
                <a:cs typeface="Rockwell"/>
                <a:sym typeface="Arial"/>
              </a:rPr>
              <a:t>The French &amp; Dutch</a:t>
            </a:r>
            <a:r>
              <a:rPr lang="en-US" sz="4400" dirty="0" smtClean="0">
                <a:solidFill>
                  <a:srgbClr val="FFFFFF"/>
                </a:solidFill>
                <a:latin typeface="Rockwell"/>
                <a:ea typeface="Rockwell"/>
                <a:cs typeface="Rockwell"/>
                <a:sym typeface="Arial"/>
              </a:rPr>
              <a:t>: </a:t>
            </a:r>
            <a:r>
              <a:rPr lang="en-US" sz="3000" i="1" u="none" strike="noStrike" cap="none" dirty="0" smtClean="0">
                <a:solidFill>
                  <a:srgbClr val="FFFFFF"/>
                </a:solidFill>
                <a:latin typeface="Rockwell"/>
                <a:ea typeface="Rockwell"/>
                <a:cs typeface="Rockwell"/>
                <a:sym typeface="Arial"/>
              </a:rPr>
              <a:t>a </a:t>
            </a:r>
            <a:r>
              <a:rPr lang="en-US" sz="3000" i="1" dirty="0">
                <a:solidFill>
                  <a:srgbClr val="FFFFFF"/>
                </a:solidFill>
                <a:latin typeface="Rockwell"/>
                <a:ea typeface="Rockwell"/>
                <a:cs typeface="Rockwell"/>
                <a:sym typeface="Arial"/>
              </a:rPr>
              <a:t>h</a:t>
            </a:r>
            <a:r>
              <a:rPr lang="en-US" sz="3000" i="1" u="none" strike="noStrike" cap="none" dirty="0" smtClean="0">
                <a:solidFill>
                  <a:srgbClr val="FFFFFF"/>
                </a:solidFill>
                <a:latin typeface="Rockwell"/>
                <a:ea typeface="Rockwell"/>
                <a:cs typeface="Rockwell"/>
                <a:sym typeface="Arial"/>
              </a:rPr>
              <a:t>ybrid </a:t>
            </a:r>
            <a:r>
              <a:rPr lang="en-US" sz="3000" i="1" dirty="0" smtClean="0">
                <a:solidFill>
                  <a:srgbClr val="FFFFFF"/>
                </a:solidFill>
                <a:latin typeface="Rockwell"/>
                <a:ea typeface="Rockwell"/>
                <a:cs typeface="Rockwell"/>
                <a:sym typeface="Arial"/>
              </a:rPr>
              <a:t>a</a:t>
            </a:r>
            <a:r>
              <a:rPr lang="en-US" sz="3000" i="1" u="none" strike="noStrike" cap="none" dirty="0" smtClean="0">
                <a:solidFill>
                  <a:srgbClr val="FFFFFF"/>
                </a:solidFill>
                <a:latin typeface="Rockwell"/>
                <a:ea typeface="Rockwell"/>
                <a:cs typeface="Rockwell"/>
                <a:sym typeface="Arial"/>
              </a:rPr>
              <a:t>pproach</a:t>
            </a:r>
          </a:p>
          <a:p>
            <a:pPr marL="0" marR="0" lvl="0" indent="0" algn="ctr" rtl="0">
              <a:lnSpc>
                <a:spcPct val="60000"/>
              </a:lnSpc>
              <a:spcBef>
                <a:spcPts val="0"/>
              </a:spcBef>
              <a:spcAft>
                <a:spcPts val="0"/>
              </a:spcAft>
              <a:buClr>
                <a:srgbClr val="7030A0"/>
              </a:buClr>
              <a:buSzPct val="25000"/>
              <a:buFont typeface="Arial"/>
              <a:buNone/>
            </a:pPr>
            <a:endParaRPr lang="en-US" sz="3200" i="1" u="none" strike="noStrike" cap="none" dirty="0">
              <a:solidFill>
                <a:srgbClr val="FFFFFF"/>
              </a:solidFill>
              <a:latin typeface="Rockwell"/>
              <a:ea typeface="Rockwell"/>
              <a:cs typeface="Rockwell"/>
              <a:sym typeface="Arial"/>
            </a:endParaRPr>
          </a:p>
          <a:p>
            <a:pPr marL="457200" marR="0" lvl="0" indent="-457200" algn="l" rtl="0">
              <a:lnSpc>
                <a:spcPct val="100000"/>
              </a:lnSpc>
              <a:spcBef>
                <a:spcPts val="0"/>
              </a:spcBef>
              <a:spcAft>
                <a:spcPts val="0"/>
              </a:spcAft>
              <a:buClr>
                <a:schemeClr val="tx1"/>
              </a:buClr>
              <a:buSzPct val="100000"/>
              <a:buFont typeface="Arial"/>
              <a:buChar char="•"/>
            </a:pPr>
            <a:r>
              <a:rPr lang="en-US" sz="2800" b="0" i="0" u="none" strike="noStrike" cap="none" dirty="0" smtClean="0">
                <a:solidFill>
                  <a:srgbClr val="FFFFFF"/>
                </a:solidFill>
                <a:latin typeface="Rockwell"/>
                <a:ea typeface="Rockwell"/>
                <a:cs typeface="Rockwell"/>
                <a:sym typeface="Arial"/>
              </a:rPr>
              <a:t>Maintained </a:t>
            </a:r>
            <a:r>
              <a:rPr lang="en-US" sz="2800" b="0" i="0" u="none" strike="noStrike" cap="none" dirty="0">
                <a:solidFill>
                  <a:srgbClr val="FFFFFF"/>
                </a:solidFill>
                <a:latin typeface="Rockwell"/>
                <a:ea typeface="Rockwell"/>
                <a:cs typeface="Rockwell"/>
                <a:sym typeface="Arial"/>
              </a:rPr>
              <a:t>a much looser hold on their colonies (diff from above)</a:t>
            </a:r>
          </a:p>
          <a:p>
            <a:pPr marL="457200" marR="0" lvl="0" indent="-457200" algn="l" rtl="0">
              <a:lnSpc>
                <a:spcPct val="100000"/>
              </a:lnSpc>
              <a:spcBef>
                <a:spcPts val="0"/>
              </a:spcBef>
              <a:spcAft>
                <a:spcPts val="0"/>
              </a:spcAft>
              <a:buClr>
                <a:schemeClr val="tx1"/>
              </a:buClr>
              <a:buSzPct val="100000"/>
              <a:buFont typeface="Arial"/>
              <a:buChar char="•"/>
            </a:pPr>
            <a:r>
              <a:rPr lang="en-US" sz="2800" b="0" i="0" u="none" strike="noStrike" cap="none" dirty="0" smtClean="0">
                <a:solidFill>
                  <a:srgbClr val="FFFFFF"/>
                </a:solidFill>
                <a:latin typeface="Rockwell"/>
                <a:ea typeface="Rockwell"/>
                <a:cs typeface="Rockwell"/>
                <a:sym typeface="Arial"/>
              </a:rPr>
              <a:t>Few </a:t>
            </a:r>
            <a:r>
              <a:rPr lang="en-US" sz="2800" b="0" i="0" u="none" strike="noStrike" cap="none" dirty="0">
                <a:solidFill>
                  <a:srgbClr val="FFFFFF"/>
                </a:solidFill>
                <a:latin typeface="Rockwell"/>
                <a:ea typeface="Rockwell"/>
                <a:cs typeface="Rockwell"/>
                <a:sym typeface="Arial"/>
              </a:rPr>
              <a:t>Europeans came over</a:t>
            </a:r>
          </a:p>
          <a:p>
            <a:pPr marL="457200" marR="0" lvl="0" indent="-457200" algn="l" rtl="0">
              <a:lnSpc>
                <a:spcPct val="100000"/>
              </a:lnSpc>
              <a:spcBef>
                <a:spcPts val="0"/>
              </a:spcBef>
              <a:spcAft>
                <a:spcPts val="0"/>
              </a:spcAft>
              <a:buClr>
                <a:schemeClr val="tx1"/>
              </a:buClr>
              <a:buSzPct val="100000"/>
              <a:buFont typeface="Arial"/>
              <a:buChar char="•"/>
            </a:pPr>
            <a:r>
              <a:rPr lang="en-US" sz="2800" b="0" i="0" u="none" strike="noStrike" cap="none" dirty="0" smtClean="0">
                <a:solidFill>
                  <a:srgbClr val="FFFFFF"/>
                </a:solidFill>
                <a:latin typeface="Rockwell"/>
                <a:ea typeface="Rockwell"/>
                <a:cs typeface="Rockwell"/>
                <a:sym typeface="Arial"/>
              </a:rPr>
              <a:t>Used </a:t>
            </a:r>
            <a:r>
              <a:rPr lang="en-US" sz="2800" b="0" i="0" u="none" strike="noStrike" cap="none" dirty="0">
                <a:solidFill>
                  <a:srgbClr val="FFFFFF"/>
                </a:solidFill>
                <a:latin typeface="Rockwell"/>
                <a:ea typeface="Rockwell"/>
                <a:cs typeface="Rockwell"/>
                <a:sym typeface="Arial"/>
              </a:rPr>
              <a:t>trade alliances and intermarriage with American Indians to acquire furs, etc. for export.</a:t>
            </a:r>
          </a:p>
        </p:txBody>
      </p:sp>
    </p:spTree>
    <p:extLst>
      <p:ext uri="{BB962C8B-B14F-4D97-AF65-F5344CB8AC3E}">
        <p14:creationId xmlns:p14="http://schemas.microsoft.com/office/powerpoint/2010/main" val="1686639484"/>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2"/>
          <p:cNvPicPr>
            <a:picLocks noChangeAspect="1" noChangeArrowheads="1"/>
          </p:cNvPicPr>
          <p:nvPr/>
        </p:nvPicPr>
        <p:blipFill>
          <a:blip r:embed="rId2" cstate="print">
            <a:lum bright="-18000" contrast="42000"/>
          </a:blip>
          <a:srcRect l="781" t="9006" r="60969" b="52740"/>
          <a:stretch>
            <a:fillRect/>
          </a:stretch>
        </p:blipFill>
        <p:spPr bwMode="auto">
          <a:xfrm>
            <a:off x="914400" y="1149886"/>
            <a:ext cx="7315200" cy="5486400"/>
          </a:xfrm>
          <a:prstGeom prst="rect">
            <a:avLst/>
          </a:prstGeom>
          <a:noFill/>
          <a:ln w="12700">
            <a:noFill/>
            <a:miter lim="800000"/>
            <a:headEnd/>
            <a:tailEnd/>
          </a:ln>
          <a:effectLst/>
        </p:spPr>
      </p:pic>
      <p:sp>
        <p:nvSpPr>
          <p:cNvPr id="2" name="Title 1"/>
          <p:cNvSpPr>
            <a:spLocks noGrp="1"/>
          </p:cNvSpPr>
          <p:nvPr>
            <p:ph type="title"/>
          </p:nvPr>
        </p:nvSpPr>
        <p:spPr>
          <a:xfrm>
            <a:off x="685800" y="304800"/>
            <a:ext cx="7772400" cy="1143000"/>
          </a:xfrm>
        </p:spPr>
        <p:txBody>
          <a:bodyPr>
            <a:noAutofit/>
          </a:bodyPr>
          <a:lstStyle/>
          <a:p>
            <a:pPr algn="ctr"/>
            <a:r>
              <a:rPr lang="en-US" sz="3000" dirty="0"/>
              <a:t>Thus began the move </a:t>
            </a:r>
            <a:r>
              <a:rPr lang="en-US" sz="3000" dirty="0" smtClean="0"/>
              <a:t>from</a:t>
            </a:r>
            <a:br>
              <a:rPr lang="en-US" sz="3000" dirty="0" smtClean="0"/>
            </a:br>
            <a:r>
              <a:rPr lang="en-US" sz="3000" dirty="0" smtClean="0"/>
              <a:t> </a:t>
            </a:r>
            <a:r>
              <a:rPr lang="en-US" sz="3000" dirty="0"/>
              <a:t>the Old World to the New World</a:t>
            </a:r>
            <a:br>
              <a:rPr lang="en-US" sz="3000" dirty="0"/>
            </a:br>
            <a:endParaRPr lang="en-US" sz="3000" dirty="0"/>
          </a:p>
        </p:txBody>
      </p:sp>
    </p:spTree>
    <p:extLst>
      <p:ext uri="{BB962C8B-B14F-4D97-AF65-F5344CB8AC3E}">
        <p14:creationId xmlns:p14="http://schemas.microsoft.com/office/powerpoint/2010/main" val="28171432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372600" cy="1143000"/>
          </a:xfrm>
        </p:spPr>
        <p:txBody>
          <a:bodyPr>
            <a:normAutofit fontScale="90000"/>
          </a:bodyPr>
          <a:lstStyle/>
          <a:p>
            <a:r>
              <a:rPr lang="en-US" sz="4200" dirty="0" smtClean="0"/>
              <a:t>Who Came, and Where did They Settle?</a:t>
            </a:r>
            <a:endParaRPr lang="en-US" sz="4200" dirty="0"/>
          </a:p>
        </p:txBody>
      </p:sp>
      <p:graphicFrame>
        <p:nvGraphicFramePr>
          <p:cNvPr id="6" name="Table 5"/>
          <p:cNvGraphicFramePr>
            <a:graphicFrameLocks noGrp="1"/>
          </p:cNvGraphicFramePr>
          <p:nvPr>
            <p:extLst>
              <p:ext uri="{D42A27DB-BD31-4B8C-83A1-F6EECF244321}">
                <p14:modId xmlns:p14="http://schemas.microsoft.com/office/powerpoint/2010/main" val="4143872664"/>
              </p:ext>
            </p:extLst>
          </p:nvPr>
        </p:nvGraphicFramePr>
        <p:xfrm>
          <a:off x="238112" y="1397000"/>
          <a:ext cx="8667776" cy="5047984"/>
        </p:xfrm>
        <a:graphic>
          <a:graphicData uri="http://schemas.openxmlformats.org/drawingml/2006/table">
            <a:tbl>
              <a:tblPr firstRow="1" bandRow="1">
                <a:tableStyleId>{5940675A-B579-460E-94D1-54222C63F5DA}</a:tableStyleId>
              </a:tblPr>
              <a:tblGrid>
                <a:gridCol w="2741634"/>
                <a:gridCol w="5926142"/>
              </a:tblGrid>
              <a:tr h="1319683">
                <a:tc>
                  <a:txBody>
                    <a:bodyPr/>
                    <a:lstStyle/>
                    <a:p>
                      <a:r>
                        <a:rPr lang="en-US" sz="2800" dirty="0" smtClean="0"/>
                        <a:t>Spanish</a:t>
                      </a:r>
                      <a:endParaRPr lang="en-US" sz="28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built settlements in the Caribbean, South America and Central America</a:t>
                      </a:r>
                    </a:p>
                  </a:txBody>
                  <a:tcPr/>
                </a:tc>
              </a:tr>
              <a:tr h="1006538">
                <a:tc>
                  <a:txBody>
                    <a:bodyPr/>
                    <a:lstStyle/>
                    <a:p>
                      <a:r>
                        <a:rPr lang="en-US" sz="2800" dirty="0" smtClean="0"/>
                        <a:t>English</a:t>
                      </a:r>
                      <a:endParaRPr lang="en-US" sz="28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settled in North America (present day United States)</a:t>
                      </a:r>
                    </a:p>
                    <a:p>
                      <a:endParaRPr lang="en-US" sz="2000" dirty="0"/>
                    </a:p>
                  </a:txBody>
                  <a:tcPr/>
                </a:tc>
              </a:tr>
              <a:tr h="693393">
                <a:tc>
                  <a:txBody>
                    <a:bodyPr/>
                    <a:lstStyle/>
                    <a:p>
                      <a:r>
                        <a:rPr lang="en-US" sz="2800" dirty="0" smtClean="0"/>
                        <a:t>French</a:t>
                      </a:r>
                      <a:endParaRPr lang="en-US" sz="28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settled in present-day Canada </a:t>
                      </a:r>
                    </a:p>
                    <a:p>
                      <a:endParaRPr lang="en-US" sz="2000" dirty="0"/>
                    </a:p>
                  </a:txBody>
                  <a:tcPr/>
                </a:tc>
              </a:tr>
              <a:tr h="693393">
                <a:tc>
                  <a:txBody>
                    <a:bodyPr/>
                    <a:lstStyle/>
                    <a:p>
                      <a:r>
                        <a:rPr lang="en-US" sz="2800" dirty="0" smtClean="0"/>
                        <a:t>Dutch</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settled in present-day New York</a:t>
                      </a:r>
                    </a:p>
                    <a:p>
                      <a:endParaRPr lang="en-US" sz="2000" dirty="0"/>
                    </a:p>
                  </a:txBody>
                  <a:tcPr/>
                </a:tc>
              </a:tr>
              <a:tr h="1319683">
                <a:tc>
                  <a:txBody>
                    <a:bodyPr/>
                    <a:lstStyle/>
                    <a:p>
                      <a:r>
                        <a:rPr lang="en-US" sz="2800" dirty="0" smtClean="0"/>
                        <a:t>Africans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were brought to work on large plantations in the Caribbean and Southern English colonies</a:t>
                      </a:r>
                    </a:p>
                    <a:p>
                      <a:endParaRPr lang="en-US" sz="2000" dirty="0"/>
                    </a:p>
                  </a:txBody>
                  <a:tcPr/>
                </a:tc>
              </a:tr>
            </a:tbl>
          </a:graphicData>
        </a:graphic>
      </p:graphicFrame>
    </p:spTree>
    <p:extLst>
      <p:ext uri="{BB962C8B-B14F-4D97-AF65-F5344CB8AC3E}">
        <p14:creationId xmlns:p14="http://schemas.microsoft.com/office/powerpoint/2010/main" val="140670031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0500"/>
            <a:ext cx="7772400" cy="1143000"/>
          </a:xfrm>
        </p:spPr>
        <p:txBody>
          <a:bodyPr/>
          <a:lstStyle/>
          <a:p>
            <a:r>
              <a:rPr lang="en-US" dirty="0" smtClean="0"/>
              <a:t>Comparing Three Worlds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747399"/>
              </p:ext>
            </p:extLst>
          </p:nvPr>
        </p:nvGraphicFramePr>
        <p:xfrm>
          <a:off x="228600" y="952500"/>
          <a:ext cx="8761699" cy="5448301"/>
        </p:xfrm>
        <a:graphic>
          <a:graphicData uri="http://schemas.openxmlformats.org/drawingml/2006/table">
            <a:tbl>
              <a:tblPr firstRow="1">
                <a:tableStyleId>{69012ECD-51FC-41F1-AA8D-1B2483CD663E}</a:tableStyleId>
              </a:tblPr>
              <a:tblGrid>
                <a:gridCol w="1815782"/>
                <a:gridCol w="2297972"/>
                <a:gridCol w="2457520"/>
                <a:gridCol w="2190425"/>
              </a:tblGrid>
              <a:tr h="533860">
                <a:tc>
                  <a:txBody>
                    <a:bodyPr/>
                    <a:lstStyle/>
                    <a:p>
                      <a:endParaRPr lang="en-US" dirty="0">
                        <a:solidFill>
                          <a:srgbClr val="FFFFFF"/>
                        </a:solidFill>
                        <a:latin typeface="+mj-lt"/>
                      </a:endParaRPr>
                    </a:p>
                  </a:txBody>
                  <a:tcPr anchor="ctr"/>
                </a:tc>
                <a:tc>
                  <a:txBody>
                    <a:bodyPr/>
                    <a:lstStyle/>
                    <a:p>
                      <a:pPr marL="0" marR="0">
                        <a:spcBef>
                          <a:spcPts val="0"/>
                        </a:spcBef>
                        <a:spcAft>
                          <a:spcPts val="0"/>
                        </a:spcAft>
                      </a:pPr>
                      <a:r>
                        <a:rPr lang="en-US" sz="1400" dirty="0">
                          <a:solidFill>
                            <a:srgbClr val="FFFFFF"/>
                          </a:solidFill>
                        </a:rPr>
                        <a:t>American Indians</a:t>
                      </a:r>
                      <a:endParaRPr lang="en-US" sz="1200" dirty="0">
                        <a:solidFill>
                          <a:srgbClr val="FFFFFF"/>
                        </a:solidFill>
                        <a:latin typeface="+mj-lt"/>
                        <a:ea typeface="Times New Roman"/>
                      </a:endParaRPr>
                    </a:p>
                  </a:txBody>
                  <a:tcPr marL="68580" marR="68580" marT="0" marB="0" anchor="ctr"/>
                </a:tc>
                <a:tc>
                  <a:txBody>
                    <a:bodyPr/>
                    <a:lstStyle/>
                    <a:p>
                      <a:pPr marL="0" marR="0">
                        <a:spcBef>
                          <a:spcPts val="0"/>
                        </a:spcBef>
                        <a:spcAft>
                          <a:spcPts val="0"/>
                        </a:spcAft>
                      </a:pPr>
                      <a:r>
                        <a:rPr lang="en-US" sz="1400" dirty="0">
                          <a:solidFill>
                            <a:srgbClr val="FFFFFF"/>
                          </a:solidFill>
                        </a:rPr>
                        <a:t>Europeans</a:t>
                      </a:r>
                      <a:endParaRPr lang="en-US" sz="1200" dirty="0">
                        <a:solidFill>
                          <a:srgbClr val="FFFFFF"/>
                        </a:solidFill>
                        <a:latin typeface="+mj-lt"/>
                        <a:ea typeface="Times New Roman"/>
                      </a:endParaRPr>
                    </a:p>
                  </a:txBody>
                  <a:tcPr marL="68580" marR="68580" marT="0" marB="0" anchor="ctr"/>
                </a:tc>
                <a:tc>
                  <a:txBody>
                    <a:bodyPr/>
                    <a:lstStyle/>
                    <a:p>
                      <a:pPr marL="0" marR="0">
                        <a:spcBef>
                          <a:spcPts val="0"/>
                        </a:spcBef>
                        <a:spcAft>
                          <a:spcPts val="0"/>
                        </a:spcAft>
                      </a:pPr>
                      <a:r>
                        <a:rPr lang="en-US" sz="1400" dirty="0">
                          <a:solidFill>
                            <a:srgbClr val="FFFFFF"/>
                          </a:solidFill>
                        </a:rPr>
                        <a:t>West Africans</a:t>
                      </a:r>
                      <a:endParaRPr lang="en-US" sz="1200" dirty="0">
                        <a:solidFill>
                          <a:srgbClr val="FFFFFF"/>
                        </a:solidFill>
                        <a:latin typeface="+mj-lt"/>
                        <a:ea typeface="Times New Roman"/>
                      </a:endParaRPr>
                    </a:p>
                  </a:txBody>
                  <a:tcPr marL="68580" marR="68580" marT="0" marB="0" anchor="ctr"/>
                </a:tc>
              </a:tr>
              <a:tr h="921458">
                <a:tc>
                  <a:txBody>
                    <a:bodyPr/>
                    <a:lstStyle/>
                    <a:p>
                      <a:pPr marL="0" marR="0">
                        <a:spcBef>
                          <a:spcPts val="0"/>
                        </a:spcBef>
                        <a:spcAft>
                          <a:spcPts val="0"/>
                        </a:spcAft>
                      </a:pPr>
                      <a:r>
                        <a:rPr lang="en-US" sz="1400" dirty="0"/>
                        <a:t>What were their religious beliefs?</a:t>
                      </a:r>
                      <a:endParaRPr lang="en-US" sz="1200" b="1" dirty="0">
                        <a:latin typeface="+mj-lt"/>
                        <a:ea typeface="Times New Roman"/>
                      </a:endParaRPr>
                    </a:p>
                  </a:txBody>
                  <a:tcPr marL="68580" marR="68580" marT="0" marB="0" anchor="ctr"/>
                </a:tc>
                <a:tc>
                  <a:txBody>
                    <a:bodyPr/>
                    <a:lstStyle/>
                    <a:p>
                      <a:pPr marL="0" marR="0">
                        <a:spcBef>
                          <a:spcPts val="0"/>
                        </a:spcBef>
                        <a:spcAft>
                          <a:spcPts val="0"/>
                        </a:spcAft>
                      </a:pPr>
                      <a:r>
                        <a:rPr lang="en-US" sz="1400" dirty="0"/>
                        <a:t>Nature-based</a:t>
                      </a:r>
                      <a:endParaRPr lang="en-US" sz="1200" dirty="0"/>
                    </a:p>
                    <a:p>
                      <a:pPr marL="0" marR="0">
                        <a:spcBef>
                          <a:spcPts val="0"/>
                        </a:spcBef>
                        <a:spcAft>
                          <a:spcPts val="0"/>
                        </a:spcAft>
                      </a:pPr>
                      <a:r>
                        <a:rPr lang="en-US" sz="1400" dirty="0"/>
                        <a:t>Spiritual relationship between man and Earth</a:t>
                      </a:r>
                      <a:endParaRPr lang="en-US" sz="1200" dirty="0">
                        <a:latin typeface="+mj-lt"/>
                        <a:ea typeface="Times New Roman"/>
                      </a:endParaRPr>
                    </a:p>
                  </a:txBody>
                  <a:tcPr marL="68580" marR="68580" marT="0" marB="0" anchor="ctr"/>
                </a:tc>
                <a:tc>
                  <a:txBody>
                    <a:bodyPr/>
                    <a:lstStyle/>
                    <a:p>
                      <a:pPr marL="0" marR="0">
                        <a:spcBef>
                          <a:spcPts val="0"/>
                        </a:spcBef>
                        <a:spcAft>
                          <a:spcPts val="0"/>
                        </a:spcAft>
                      </a:pPr>
                      <a:r>
                        <a:rPr lang="en-US" sz="1400" dirty="0" smtClean="0"/>
                        <a:t>Spread Christianity </a:t>
                      </a:r>
                      <a:endParaRPr lang="en-US" sz="1200" dirty="0"/>
                    </a:p>
                    <a:p>
                      <a:pPr marL="0" marR="0">
                        <a:spcBef>
                          <a:spcPts val="0"/>
                        </a:spcBef>
                        <a:spcAft>
                          <a:spcPts val="0"/>
                        </a:spcAft>
                      </a:pPr>
                      <a:r>
                        <a:rPr lang="en-US" sz="1400" dirty="0"/>
                        <a:t>Everyone should be Christian</a:t>
                      </a:r>
                      <a:endParaRPr lang="en-US" sz="1200" dirty="0">
                        <a:latin typeface="+mj-lt"/>
                        <a:ea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 mix:</a:t>
                      </a:r>
                      <a:r>
                        <a:rPr lang="en-US" sz="1200" baseline="0" dirty="0" smtClean="0"/>
                        <a:t>  </a:t>
                      </a:r>
                      <a:r>
                        <a:rPr lang="en-US" sz="1400" dirty="0" smtClean="0"/>
                        <a:t>Islam </a:t>
                      </a:r>
                      <a:r>
                        <a:rPr lang="en-US" sz="1400" dirty="0"/>
                        <a:t>(in some areas</a:t>
                      </a:r>
                      <a:r>
                        <a:rPr lang="en-US" sz="1400" dirty="0" smtClean="0"/>
                        <a:t>); Nature-based </a:t>
                      </a:r>
                      <a:r>
                        <a:rPr lang="en-US" sz="1400" dirty="0"/>
                        <a:t>(in other places</a:t>
                      </a:r>
                      <a:r>
                        <a:rPr lang="en-US" sz="1400" dirty="0" smtClean="0"/>
                        <a:t>)</a:t>
                      </a:r>
                      <a:endParaRPr lang="en-US" sz="1200" b="1" dirty="0">
                        <a:latin typeface="+mj-lt"/>
                        <a:ea typeface="Times New Roman"/>
                      </a:endParaRPr>
                    </a:p>
                  </a:txBody>
                  <a:tcPr marL="68580" marR="68580" marT="0" marB="0" anchor="ctr"/>
                </a:tc>
              </a:tr>
              <a:tr h="921458">
                <a:tc>
                  <a:txBody>
                    <a:bodyPr/>
                    <a:lstStyle/>
                    <a:p>
                      <a:pPr marL="0" marR="0">
                        <a:spcBef>
                          <a:spcPts val="0"/>
                        </a:spcBef>
                        <a:spcAft>
                          <a:spcPts val="0"/>
                        </a:spcAft>
                      </a:pPr>
                      <a:r>
                        <a:rPr lang="en-US" sz="1400" dirty="0"/>
                        <a:t>What was their government? </a:t>
                      </a:r>
                      <a:endParaRPr lang="en-US" sz="1200" b="1" dirty="0">
                        <a:latin typeface="+mj-lt"/>
                        <a:ea typeface="Times New Roman"/>
                      </a:endParaRPr>
                    </a:p>
                  </a:txBody>
                  <a:tcPr marL="68580" marR="68580" marT="0" marB="0" anchor="ctr"/>
                </a:tc>
                <a:tc>
                  <a:txBody>
                    <a:bodyPr/>
                    <a:lstStyle/>
                    <a:p>
                      <a:pPr marL="0" marR="0">
                        <a:spcBef>
                          <a:spcPts val="0"/>
                        </a:spcBef>
                        <a:spcAft>
                          <a:spcPts val="0"/>
                        </a:spcAft>
                      </a:pPr>
                      <a:r>
                        <a:rPr lang="en-US" sz="1400" dirty="0"/>
                        <a:t>tribes (simple)  confederations  empires (complex)</a:t>
                      </a:r>
                      <a:endParaRPr lang="en-US" sz="1200" dirty="0">
                        <a:latin typeface="+mj-lt"/>
                        <a:ea typeface="Times New Roman"/>
                      </a:endParaRPr>
                    </a:p>
                  </a:txBody>
                  <a:tcPr marL="68580" marR="68580" marT="0" marB="0" anchor="ctr"/>
                </a:tc>
                <a:tc>
                  <a:txBody>
                    <a:bodyPr/>
                    <a:lstStyle/>
                    <a:p>
                      <a:pPr marL="0" marR="0">
                        <a:spcBef>
                          <a:spcPts val="0"/>
                        </a:spcBef>
                        <a:spcAft>
                          <a:spcPts val="0"/>
                        </a:spcAft>
                      </a:pPr>
                      <a:r>
                        <a:rPr lang="en-US" sz="1400" dirty="0"/>
                        <a:t>nations and kings</a:t>
                      </a:r>
                      <a:endParaRPr lang="en-US" sz="1200" dirty="0"/>
                    </a:p>
                    <a:p>
                      <a:pPr marL="0" marR="0">
                        <a:spcBef>
                          <a:spcPts val="0"/>
                        </a:spcBef>
                        <a:spcAft>
                          <a:spcPts val="0"/>
                        </a:spcAft>
                      </a:pPr>
                      <a:r>
                        <a:rPr lang="en-US" sz="1400" dirty="0"/>
                        <a:t>beginning to have ideas about individual rights</a:t>
                      </a:r>
                      <a:endParaRPr lang="en-US" sz="1200" dirty="0">
                        <a:latin typeface="+mj-lt"/>
                        <a:ea typeface="Times New Roman"/>
                      </a:endParaRPr>
                    </a:p>
                  </a:txBody>
                  <a:tcPr marL="68580" marR="68580" marT="0" marB="0" anchor="ctr"/>
                </a:tc>
                <a:tc>
                  <a:txBody>
                    <a:bodyPr/>
                    <a:lstStyle/>
                    <a:p>
                      <a:pPr marL="0" marR="0">
                        <a:spcBef>
                          <a:spcPts val="0"/>
                        </a:spcBef>
                        <a:spcAft>
                          <a:spcPts val="0"/>
                        </a:spcAft>
                      </a:pPr>
                      <a:r>
                        <a:rPr lang="en-US" sz="1400" dirty="0"/>
                        <a:t>Kingdoms w/ rulers</a:t>
                      </a:r>
                      <a:endParaRPr lang="en-US" sz="1200" dirty="0"/>
                    </a:p>
                    <a:p>
                      <a:pPr marL="0" marR="0">
                        <a:spcBef>
                          <a:spcPts val="0"/>
                        </a:spcBef>
                        <a:spcAft>
                          <a:spcPts val="0"/>
                        </a:spcAft>
                      </a:pPr>
                      <a:r>
                        <a:rPr lang="en-US" sz="1400" dirty="0"/>
                        <a:t>Council of elders</a:t>
                      </a:r>
                      <a:endParaRPr lang="en-US" sz="1200" b="1" dirty="0">
                        <a:latin typeface="+mj-lt"/>
                        <a:ea typeface="Times New Roman"/>
                      </a:endParaRPr>
                    </a:p>
                  </a:txBody>
                  <a:tcPr marL="68580" marR="68580" marT="0" marB="0" anchor="ctr"/>
                </a:tc>
              </a:tr>
              <a:tr h="1842915">
                <a:tc>
                  <a:txBody>
                    <a:bodyPr/>
                    <a:lstStyle/>
                    <a:p>
                      <a:pPr marL="0" marR="0">
                        <a:spcBef>
                          <a:spcPts val="0"/>
                        </a:spcBef>
                        <a:spcAft>
                          <a:spcPts val="0"/>
                        </a:spcAft>
                      </a:pPr>
                      <a:r>
                        <a:rPr lang="en-US" sz="1400" dirty="0"/>
                        <a:t>What were their economic systems?</a:t>
                      </a:r>
                      <a:endParaRPr lang="en-US" sz="1200" b="1" dirty="0">
                        <a:latin typeface="+mj-lt"/>
                        <a:ea typeface="Times New Roman"/>
                      </a:endParaRPr>
                    </a:p>
                  </a:txBody>
                  <a:tcPr marL="68580" marR="68580" marT="0" marB="0" anchor="ctr"/>
                </a:tc>
                <a:tc>
                  <a:txBody>
                    <a:bodyPr/>
                    <a:lstStyle/>
                    <a:p>
                      <a:pPr marL="0" marR="0">
                        <a:spcBef>
                          <a:spcPts val="0"/>
                        </a:spcBef>
                        <a:spcAft>
                          <a:spcPts val="0"/>
                        </a:spcAft>
                      </a:pPr>
                      <a:r>
                        <a:rPr lang="en-US" sz="1400" dirty="0" smtClean="0"/>
                        <a:t>Communal </a:t>
                      </a:r>
                      <a:r>
                        <a:rPr lang="en-US" sz="1400" dirty="0"/>
                        <a:t>ownership of land</a:t>
                      </a:r>
                      <a:endParaRPr lang="en-US" sz="1200" dirty="0"/>
                    </a:p>
                    <a:p>
                      <a:pPr marL="0" marR="0">
                        <a:spcBef>
                          <a:spcPts val="0"/>
                        </a:spcBef>
                        <a:spcAft>
                          <a:spcPts val="0"/>
                        </a:spcAft>
                      </a:pPr>
                      <a:r>
                        <a:rPr lang="en-US" sz="1400" dirty="0"/>
                        <a:t>Live in harmony with land -- use it to sustain life and not to create wealth</a:t>
                      </a:r>
                      <a:endParaRPr lang="en-US" sz="1200" dirty="0">
                        <a:latin typeface="+mj-lt"/>
                        <a:ea typeface="Times New Roman"/>
                      </a:endParaRPr>
                    </a:p>
                  </a:txBody>
                  <a:tcPr marL="68580" marR="68580" marT="0" marB="0" anchor="ctr"/>
                </a:tc>
                <a:tc>
                  <a:txBody>
                    <a:bodyPr/>
                    <a:lstStyle/>
                    <a:p>
                      <a:pPr marL="0" marR="0">
                        <a:spcBef>
                          <a:spcPts val="0"/>
                        </a:spcBef>
                        <a:spcAft>
                          <a:spcPts val="0"/>
                        </a:spcAft>
                      </a:pPr>
                      <a:r>
                        <a:rPr lang="en-US" sz="1400" dirty="0"/>
                        <a:t>Private ownership of property</a:t>
                      </a:r>
                      <a:endParaRPr lang="en-US" sz="1200" dirty="0"/>
                    </a:p>
                    <a:p>
                      <a:pPr marL="0" marR="0">
                        <a:spcBef>
                          <a:spcPts val="0"/>
                        </a:spcBef>
                        <a:spcAft>
                          <a:spcPts val="0"/>
                        </a:spcAft>
                      </a:pPr>
                      <a:r>
                        <a:rPr lang="en-US" sz="1400" dirty="0"/>
                        <a:t>Labor + land = wealth</a:t>
                      </a:r>
                      <a:endParaRPr lang="en-US" sz="1200" dirty="0">
                        <a:latin typeface="+mj-lt"/>
                        <a:ea typeface="Times New Roman"/>
                      </a:endParaRPr>
                    </a:p>
                  </a:txBody>
                  <a:tcPr marL="68580" marR="68580" marT="0" marB="0" anchor="ctr"/>
                </a:tc>
                <a:tc>
                  <a:txBody>
                    <a:bodyPr/>
                    <a:lstStyle/>
                    <a:p>
                      <a:pPr marL="0" marR="0">
                        <a:spcBef>
                          <a:spcPts val="0"/>
                        </a:spcBef>
                        <a:spcAft>
                          <a:spcPts val="0"/>
                        </a:spcAft>
                      </a:pPr>
                      <a:r>
                        <a:rPr lang="en-US" sz="1400" dirty="0"/>
                        <a:t>Communal </a:t>
                      </a:r>
                      <a:r>
                        <a:rPr lang="en-US" sz="1400" dirty="0" smtClean="0"/>
                        <a:t>ownership </a:t>
                      </a:r>
                      <a:r>
                        <a:rPr lang="en-US" sz="1400" dirty="0"/>
                        <a:t>of land</a:t>
                      </a:r>
                      <a:endParaRPr lang="en-US" sz="1200" dirty="0"/>
                    </a:p>
                    <a:p>
                      <a:pPr marL="0" marR="0">
                        <a:spcBef>
                          <a:spcPts val="0"/>
                        </a:spcBef>
                        <a:spcAft>
                          <a:spcPts val="0"/>
                        </a:spcAft>
                      </a:pPr>
                      <a:r>
                        <a:rPr lang="en-US" sz="1400" dirty="0"/>
                        <a:t>Extensive trade in a variety of goods</a:t>
                      </a:r>
                      <a:endParaRPr lang="en-US" sz="1200" dirty="0">
                        <a:latin typeface="+mj-lt"/>
                        <a:ea typeface="Times New Roman"/>
                      </a:endParaRPr>
                    </a:p>
                  </a:txBody>
                  <a:tcPr marL="68580" marR="68580" marT="0" marB="0" anchor="ctr"/>
                </a:tc>
              </a:tr>
              <a:tr h="1228610">
                <a:tc>
                  <a:txBody>
                    <a:bodyPr/>
                    <a:lstStyle/>
                    <a:p>
                      <a:pPr marL="0" marR="0">
                        <a:spcBef>
                          <a:spcPts val="0"/>
                        </a:spcBef>
                        <a:spcAft>
                          <a:spcPts val="0"/>
                        </a:spcAft>
                      </a:pPr>
                      <a:r>
                        <a:rPr lang="en-US" sz="1400" dirty="0"/>
                        <a:t>What kind of technology did they have?</a:t>
                      </a:r>
                      <a:endParaRPr lang="en-US" sz="1200" b="1" dirty="0">
                        <a:latin typeface="+mj-lt"/>
                        <a:ea typeface="Times New Roman"/>
                      </a:endParaRPr>
                    </a:p>
                  </a:txBody>
                  <a:tcPr marL="68580" marR="68580" marT="0" marB="0" anchor="ctr"/>
                </a:tc>
                <a:tc>
                  <a:txBody>
                    <a:bodyPr/>
                    <a:lstStyle/>
                    <a:p>
                      <a:pPr marL="0" marR="0">
                        <a:spcBef>
                          <a:spcPts val="0"/>
                        </a:spcBef>
                        <a:spcAft>
                          <a:spcPts val="0"/>
                        </a:spcAft>
                      </a:pPr>
                      <a:r>
                        <a:rPr lang="en-US" sz="1400" dirty="0"/>
                        <a:t>Bows, arrows, spears and tomahawks</a:t>
                      </a:r>
                      <a:endParaRPr lang="en-US" sz="1200" dirty="0"/>
                    </a:p>
                    <a:p>
                      <a:pPr marL="0" marR="0">
                        <a:spcBef>
                          <a:spcPts val="0"/>
                        </a:spcBef>
                        <a:spcAft>
                          <a:spcPts val="0"/>
                        </a:spcAft>
                      </a:pPr>
                      <a:r>
                        <a:rPr lang="en-US" sz="1400" dirty="0"/>
                        <a:t>Simple farming and hunting tools </a:t>
                      </a:r>
                      <a:endParaRPr lang="en-US" sz="1200" b="1" dirty="0">
                        <a:latin typeface="+mj-lt"/>
                        <a:ea typeface="Times New Roman"/>
                      </a:endParaRPr>
                    </a:p>
                  </a:txBody>
                  <a:tcPr marL="68580" marR="68580" marT="0" marB="0" anchor="ctr"/>
                </a:tc>
                <a:tc>
                  <a:txBody>
                    <a:bodyPr/>
                    <a:lstStyle/>
                    <a:p>
                      <a:pPr marL="0" marR="0">
                        <a:spcBef>
                          <a:spcPts val="0"/>
                        </a:spcBef>
                        <a:spcAft>
                          <a:spcPts val="0"/>
                        </a:spcAft>
                      </a:pPr>
                      <a:r>
                        <a:rPr lang="en-US" sz="1400" dirty="0"/>
                        <a:t>Advanced </a:t>
                      </a:r>
                      <a:r>
                        <a:rPr lang="en-US" sz="1400" dirty="0" smtClean="0"/>
                        <a:t>weapons, </a:t>
                      </a:r>
                      <a:r>
                        <a:rPr lang="en-US" sz="1400" dirty="0"/>
                        <a:t>including guns, cannons and armor</a:t>
                      </a:r>
                      <a:endParaRPr lang="en-US" sz="1200" dirty="0"/>
                    </a:p>
                    <a:p>
                      <a:pPr marL="0" marR="0">
                        <a:spcBef>
                          <a:spcPts val="0"/>
                        </a:spcBef>
                        <a:spcAft>
                          <a:spcPts val="0"/>
                        </a:spcAft>
                      </a:pPr>
                      <a:r>
                        <a:rPr lang="en-US" sz="1400" dirty="0"/>
                        <a:t>Navigational abilities</a:t>
                      </a:r>
                      <a:endParaRPr lang="en-US" sz="1200" dirty="0">
                        <a:latin typeface="+mj-lt"/>
                        <a:ea typeface="Times New Roman"/>
                      </a:endParaRPr>
                    </a:p>
                  </a:txBody>
                  <a:tcPr marL="68580" marR="68580" marT="0" marB="0" anchor="ctr"/>
                </a:tc>
                <a:tc>
                  <a:txBody>
                    <a:bodyPr/>
                    <a:lstStyle/>
                    <a:p>
                      <a:pPr marL="0" marR="0">
                        <a:spcBef>
                          <a:spcPts val="0"/>
                        </a:spcBef>
                        <a:spcAft>
                          <a:spcPts val="0"/>
                        </a:spcAft>
                      </a:pPr>
                      <a:r>
                        <a:rPr lang="en-US" sz="1400" dirty="0" smtClean="0"/>
                        <a:t>Depends</a:t>
                      </a:r>
                      <a:r>
                        <a:rPr lang="en-US" sz="1400" baseline="0" dirty="0" smtClean="0"/>
                        <a:t> </a:t>
                      </a:r>
                      <a:r>
                        <a:rPr lang="en-US" sz="1400" dirty="0" smtClean="0"/>
                        <a:t>on </a:t>
                      </a:r>
                      <a:r>
                        <a:rPr lang="en-US" sz="1400" dirty="0"/>
                        <a:t>area – simple farming tools or complex trading equipment</a:t>
                      </a:r>
                      <a:endParaRPr lang="en-US" sz="1200" dirty="0">
                        <a:latin typeface="+mj-lt"/>
                        <a:ea typeface="Times New Roman"/>
                      </a:endParaRPr>
                    </a:p>
                  </a:txBody>
                  <a:tcPr marL="68580" marR="68580" marT="0" marB="0" anchor="ctr"/>
                </a:tc>
              </a:tr>
            </a:tbl>
          </a:graphicData>
        </a:graphic>
      </p:graphicFrame>
    </p:spTree>
    <p:extLst>
      <p:ext uri="{BB962C8B-B14F-4D97-AF65-F5344CB8AC3E}">
        <p14:creationId xmlns:p14="http://schemas.microsoft.com/office/powerpoint/2010/main" val="1948096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endParaRPr lang="en-US">
              <a:latin typeface="Times New Roman" charset="0"/>
            </a:endParaRPr>
          </a:p>
        </p:txBody>
      </p:sp>
      <p:sp>
        <p:nvSpPr>
          <p:cNvPr id="52227" name="Content Placeholder 2"/>
          <p:cNvSpPr>
            <a:spLocks noGrp="1"/>
          </p:cNvSpPr>
          <p:nvPr>
            <p:ph sz="half" idx="1"/>
          </p:nvPr>
        </p:nvSpPr>
        <p:spPr/>
        <p:txBody>
          <a:bodyPr/>
          <a:lstStyle/>
          <a:p>
            <a:pPr eaLnBrk="1" hangingPunct="1"/>
            <a:endParaRPr lang="en-US" dirty="0">
              <a:latin typeface="Rockwell"/>
            </a:endParaRPr>
          </a:p>
        </p:txBody>
      </p:sp>
      <p:sp>
        <p:nvSpPr>
          <p:cNvPr id="52228" name="Content Placeholder 3"/>
          <p:cNvSpPr>
            <a:spLocks noGrp="1"/>
          </p:cNvSpPr>
          <p:nvPr>
            <p:ph sz="half" idx="2"/>
          </p:nvPr>
        </p:nvSpPr>
        <p:spPr/>
        <p:txBody>
          <a:bodyPr/>
          <a:lstStyle/>
          <a:p>
            <a:pPr eaLnBrk="1" hangingPunct="1"/>
            <a:endParaRPr lang="en-US" dirty="0">
              <a:latin typeface="Rockwell"/>
            </a:endParaRPr>
          </a:p>
        </p:txBody>
      </p:sp>
      <p:pic>
        <p:nvPicPr>
          <p:cNvPr id="52229" name="Picture 5" descr="triangle_trad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8"/>
            <a:ext cx="9144000" cy="664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411959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8100"/>
            <a:ext cx="7772400" cy="990600"/>
          </a:xfrm>
        </p:spPr>
        <p:txBody>
          <a:bodyPr wrap="square" lIns="91440" tIns="45720" rIns="91440" bIns="45720" numCol="1" anchorCtr="0" compatLnSpc="1">
            <a:prstTxWarp prst="textNoShape">
              <a:avLst/>
            </a:prstTxWarp>
          </a:bodyPr>
          <a:lstStyle/>
          <a:p>
            <a:pPr eaLnBrk="1" hangingPunct="1">
              <a:defRPr/>
            </a:pPr>
            <a:r>
              <a:rPr lang="en-US" dirty="0">
                <a:effectLst/>
                <a:latin typeface="Rockwell"/>
                <a:cs typeface="+mj-cs"/>
              </a:rPr>
              <a:t>The English Colonies</a:t>
            </a:r>
          </a:p>
        </p:txBody>
      </p:sp>
      <p:sp>
        <p:nvSpPr>
          <p:cNvPr id="36866" name="Rectangle 3"/>
          <p:cNvSpPr>
            <a:spLocks noGrp="1" noChangeArrowheads="1"/>
          </p:cNvSpPr>
          <p:nvPr>
            <p:ph idx="1"/>
          </p:nvPr>
        </p:nvSpPr>
        <p:spPr>
          <a:xfrm>
            <a:off x="359058" y="1447800"/>
            <a:ext cx="8425884" cy="5105400"/>
          </a:xfrm>
        </p:spPr>
        <p:txBody>
          <a:bodyPr>
            <a:normAutofit/>
          </a:bodyPr>
          <a:lstStyle/>
          <a:p>
            <a:pPr marL="0" indent="0" eaLnBrk="1" hangingPunct="1">
              <a:lnSpc>
                <a:spcPct val="95000"/>
              </a:lnSpc>
              <a:spcBef>
                <a:spcPct val="15000"/>
              </a:spcBef>
              <a:buNone/>
            </a:pPr>
            <a:r>
              <a:rPr lang="en-US" sz="2800" dirty="0">
                <a:latin typeface="Rockwell"/>
              </a:rPr>
              <a:t>In the 1600s, English settlers arrived in North America</a:t>
            </a:r>
          </a:p>
          <a:p>
            <a:pPr marL="0" indent="0" eaLnBrk="1" hangingPunct="1">
              <a:lnSpc>
                <a:spcPct val="95000"/>
              </a:lnSpc>
              <a:spcBef>
                <a:spcPct val="15000"/>
              </a:spcBef>
              <a:buNone/>
            </a:pPr>
            <a:endParaRPr lang="en-US" sz="2800" dirty="0">
              <a:latin typeface="Rockwell"/>
            </a:endParaRPr>
          </a:p>
          <a:p>
            <a:pPr lvl="1" eaLnBrk="1" hangingPunct="1">
              <a:lnSpc>
                <a:spcPct val="95000"/>
              </a:lnSpc>
              <a:spcBef>
                <a:spcPct val="15000"/>
              </a:spcBef>
              <a:buClr>
                <a:schemeClr val="tx1"/>
              </a:buClr>
              <a:buFont typeface="Arial"/>
              <a:buChar char="•"/>
            </a:pPr>
            <a:r>
              <a:rPr lang="en-US" dirty="0">
                <a:latin typeface="Rockwell"/>
              </a:rPr>
              <a:t>English colonization differed from Spanish &amp; French because the English </a:t>
            </a:r>
            <a:r>
              <a:rPr lang="en-US" dirty="0" smtClean="0">
                <a:latin typeface="Rockwell"/>
              </a:rPr>
              <a:t>government</a:t>
            </a:r>
            <a:r>
              <a:rPr lang="en-US" altLang="ja-JP" dirty="0" smtClean="0">
                <a:latin typeface="Rockwell"/>
              </a:rPr>
              <a:t> </a:t>
            </a:r>
            <a:r>
              <a:rPr lang="en-US" altLang="ja-JP" dirty="0">
                <a:latin typeface="Rockwell"/>
              </a:rPr>
              <a:t>had no desire to create a centralized empire in the New </a:t>
            </a:r>
            <a:r>
              <a:rPr lang="en-US" altLang="ja-JP" dirty="0" smtClean="0">
                <a:latin typeface="Rockwell"/>
              </a:rPr>
              <a:t>World</a:t>
            </a:r>
          </a:p>
          <a:p>
            <a:pPr marL="457200" lvl="1" indent="0" eaLnBrk="1" hangingPunct="1">
              <a:lnSpc>
                <a:spcPct val="95000"/>
              </a:lnSpc>
              <a:spcBef>
                <a:spcPct val="15000"/>
              </a:spcBef>
              <a:buClr>
                <a:schemeClr val="tx1"/>
              </a:buClr>
              <a:buNone/>
            </a:pPr>
            <a:endParaRPr lang="en-US" dirty="0">
              <a:latin typeface="Rockwell"/>
            </a:endParaRPr>
          </a:p>
          <a:p>
            <a:pPr lvl="1" eaLnBrk="1" hangingPunct="1">
              <a:lnSpc>
                <a:spcPct val="95000"/>
              </a:lnSpc>
              <a:spcBef>
                <a:spcPct val="15000"/>
              </a:spcBef>
              <a:buClr>
                <a:schemeClr val="tx1"/>
              </a:buClr>
              <a:buFont typeface="Arial"/>
              <a:buChar char="•"/>
            </a:pPr>
            <a:r>
              <a:rPr lang="en-US" dirty="0">
                <a:latin typeface="Rockwell"/>
              </a:rPr>
              <a:t>Different motivations by English settlers led to different types of colonies</a:t>
            </a:r>
          </a:p>
        </p:txBody>
      </p:sp>
    </p:spTree>
    <p:extLst>
      <p:ext uri="{BB962C8B-B14F-4D97-AF65-F5344CB8AC3E}">
        <p14:creationId xmlns:p14="http://schemas.microsoft.com/office/powerpoint/2010/main" val="61799601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ChangeArrowheads="1"/>
          </p:cNvSpPr>
          <p:nvPr/>
        </p:nvSpPr>
        <p:spPr bwMode="auto">
          <a:xfrm>
            <a:off x="6858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37890" name="Rectangle 3"/>
          <p:cNvSpPr>
            <a:spLocks noChangeArrowheads="1"/>
          </p:cNvSpPr>
          <p:nvPr/>
        </p:nvSpPr>
        <p:spPr bwMode="auto">
          <a:xfrm>
            <a:off x="31242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7412" name="Rectangle 4"/>
          <p:cNvSpPr>
            <a:spLocks noGrp="1" noChangeArrowheads="1"/>
          </p:cNvSpPr>
          <p:nvPr>
            <p:ph type="title"/>
          </p:nvPr>
        </p:nvSpPr>
        <p:spPr>
          <a:xfrm>
            <a:off x="141103" y="262025"/>
            <a:ext cx="8621897" cy="1109575"/>
          </a:xfrm>
        </p:spPr>
        <p:txBody>
          <a:bodyPr wrap="square" lIns="90488" tIns="44450" rIns="90488" bIns="44450" numCol="1" anchorCtr="0" compatLnSpc="1">
            <a:prstTxWarp prst="textNoShape">
              <a:avLst/>
            </a:prstTxWarp>
            <a:noAutofit/>
          </a:bodyPr>
          <a:lstStyle/>
          <a:p>
            <a:pPr eaLnBrk="1" hangingPunct="1">
              <a:defRPr/>
            </a:pPr>
            <a:r>
              <a:rPr lang="en-US" dirty="0">
                <a:latin typeface="Rockwell"/>
                <a:cs typeface="+mj-cs"/>
              </a:rPr>
              <a:t>Migrating to the English Colonies</a:t>
            </a:r>
          </a:p>
        </p:txBody>
      </p:sp>
      <p:sp>
        <p:nvSpPr>
          <p:cNvPr id="37892" name="Rectangle 5"/>
          <p:cNvSpPr>
            <a:spLocks noGrp="1" noChangeArrowheads="1"/>
          </p:cNvSpPr>
          <p:nvPr>
            <p:ph idx="1"/>
          </p:nvPr>
        </p:nvSpPr>
        <p:spPr>
          <a:xfrm>
            <a:off x="282207" y="1600200"/>
            <a:ext cx="8480793" cy="3962400"/>
          </a:xfrm>
        </p:spPr>
        <p:txBody>
          <a:bodyPr lIns="90488" tIns="44450" rIns="90488" bIns="44450">
            <a:noAutofit/>
          </a:bodyPr>
          <a:lstStyle/>
          <a:p>
            <a:pPr>
              <a:lnSpc>
                <a:spcPct val="95000"/>
              </a:lnSpc>
              <a:spcBef>
                <a:spcPct val="10000"/>
              </a:spcBef>
              <a:buClr>
                <a:schemeClr val="tx1"/>
              </a:buClr>
            </a:pPr>
            <a:r>
              <a:rPr lang="en-US" sz="2800" dirty="0">
                <a:latin typeface="Rockwell"/>
              </a:rPr>
              <a:t>17</a:t>
            </a:r>
            <a:r>
              <a:rPr lang="en-US" sz="2800" baseline="30000" dirty="0">
                <a:latin typeface="Rockwell"/>
              </a:rPr>
              <a:t>th</a:t>
            </a:r>
            <a:r>
              <a:rPr lang="en-US" sz="2800" dirty="0">
                <a:latin typeface="Rockwell"/>
              </a:rPr>
              <a:t> century England faced major social changes:</a:t>
            </a:r>
          </a:p>
          <a:p>
            <a:pPr>
              <a:lnSpc>
                <a:spcPct val="95000"/>
              </a:lnSpc>
              <a:spcBef>
                <a:spcPct val="10000"/>
              </a:spcBef>
              <a:buClr>
                <a:schemeClr val="tx1"/>
              </a:buClr>
            </a:pPr>
            <a:endParaRPr lang="en-US" sz="2800" dirty="0">
              <a:latin typeface="Rockwell"/>
            </a:endParaRPr>
          </a:p>
          <a:p>
            <a:pPr lvl="1">
              <a:lnSpc>
                <a:spcPct val="95000"/>
              </a:lnSpc>
              <a:spcBef>
                <a:spcPct val="10000"/>
              </a:spcBef>
              <a:buClr>
                <a:schemeClr val="tx1"/>
              </a:buClr>
              <a:buFont typeface="Arial"/>
              <a:buChar char="•"/>
            </a:pPr>
            <a:r>
              <a:rPr lang="en-US" dirty="0">
                <a:latin typeface="Rockwell"/>
              </a:rPr>
              <a:t>The most significantly was a boom in population; Competition for land, food, jobs led to a large mobile population (vagrants?)</a:t>
            </a:r>
          </a:p>
          <a:p>
            <a:pPr lvl="1">
              <a:lnSpc>
                <a:spcPct val="95000"/>
              </a:lnSpc>
              <a:spcBef>
                <a:spcPct val="10000"/>
              </a:spcBef>
              <a:buClr>
                <a:schemeClr val="tx1"/>
              </a:buClr>
              <a:buFont typeface="Arial"/>
              <a:buChar char="•"/>
            </a:pPr>
            <a:endParaRPr lang="en-US" dirty="0">
              <a:latin typeface="Rockwell"/>
            </a:endParaRPr>
          </a:p>
          <a:p>
            <a:pPr lvl="1">
              <a:lnSpc>
                <a:spcPct val="95000"/>
              </a:lnSpc>
              <a:spcBef>
                <a:spcPct val="10000"/>
              </a:spcBef>
              <a:buClr>
                <a:schemeClr val="tx1"/>
              </a:buClr>
              <a:buFont typeface="Arial"/>
              <a:buChar char="•"/>
            </a:pPr>
            <a:r>
              <a:rPr lang="en-US" dirty="0">
                <a:latin typeface="Rockwell"/>
              </a:rPr>
              <a:t>People had choices: could move to cities, Ireland, Netherlands, or America (but this was most expensive &amp; dangerous)</a:t>
            </a:r>
          </a:p>
        </p:txBody>
      </p:sp>
    </p:spTree>
    <p:extLst>
      <p:ext uri="{BB962C8B-B14F-4D97-AF65-F5344CB8AC3E}">
        <p14:creationId xmlns:p14="http://schemas.microsoft.com/office/powerpoint/2010/main" val="237627704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ChangeArrowheads="1"/>
          </p:cNvSpPr>
          <p:nvPr/>
        </p:nvSpPr>
        <p:spPr bwMode="auto">
          <a:xfrm>
            <a:off x="6858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39938" name="Rectangle 3"/>
          <p:cNvSpPr>
            <a:spLocks noChangeArrowheads="1"/>
          </p:cNvSpPr>
          <p:nvPr/>
        </p:nvSpPr>
        <p:spPr bwMode="auto">
          <a:xfrm>
            <a:off x="31242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8436" name="Rectangle 4"/>
          <p:cNvSpPr>
            <a:spLocks noGrp="1" noChangeArrowheads="1"/>
          </p:cNvSpPr>
          <p:nvPr>
            <p:ph type="title"/>
          </p:nvPr>
        </p:nvSpPr>
        <p:spPr>
          <a:xfrm>
            <a:off x="457200" y="0"/>
            <a:ext cx="8229600" cy="1524000"/>
          </a:xfrm>
        </p:spPr>
        <p:txBody>
          <a:bodyPr wrap="square" lIns="90488" tIns="44450" rIns="90488" bIns="44450" numCol="1" anchorCtr="0" compatLnSpc="1">
            <a:prstTxWarp prst="textNoShape">
              <a:avLst/>
            </a:prstTxWarp>
            <a:noAutofit/>
          </a:bodyPr>
          <a:lstStyle/>
          <a:p>
            <a:pPr eaLnBrk="1" hangingPunct="1">
              <a:defRPr/>
            </a:pPr>
            <a:r>
              <a:rPr lang="en-US" dirty="0">
                <a:effectLst/>
                <a:latin typeface="Rockwell"/>
                <a:cs typeface="+mj-cs"/>
              </a:rPr>
              <a:t>Migrating to the </a:t>
            </a:r>
            <a:r>
              <a:rPr lang="en-US" dirty="0" smtClean="0">
                <a:effectLst/>
                <a:latin typeface="Rockwell"/>
                <a:cs typeface="+mj-cs"/>
              </a:rPr>
              <a:t/>
            </a:r>
            <a:br>
              <a:rPr lang="en-US" dirty="0" smtClean="0">
                <a:effectLst/>
                <a:latin typeface="Rockwell"/>
                <a:cs typeface="+mj-cs"/>
              </a:rPr>
            </a:br>
            <a:r>
              <a:rPr lang="en-US" dirty="0" smtClean="0">
                <a:effectLst/>
                <a:latin typeface="Rockwell"/>
                <a:cs typeface="+mj-cs"/>
              </a:rPr>
              <a:t>English </a:t>
            </a:r>
            <a:r>
              <a:rPr lang="en-US" dirty="0">
                <a:effectLst/>
                <a:latin typeface="Rockwell"/>
                <a:cs typeface="+mj-cs"/>
              </a:rPr>
              <a:t>Colonies</a:t>
            </a:r>
          </a:p>
        </p:txBody>
      </p:sp>
      <p:sp>
        <p:nvSpPr>
          <p:cNvPr id="39940" name="Rectangle 5"/>
          <p:cNvSpPr>
            <a:spLocks noGrp="1" noChangeArrowheads="1"/>
          </p:cNvSpPr>
          <p:nvPr>
            <p:ph idx="1"/>
          </p:nvPr>
        </p:nvSpPr>
        <p:spPr>
          <a:xfrm>
            <a:off x="685800" y="1676400"/>
            <a:ext cx="7848600" cy="4419600"/>
          </a:xfrm>
        </p:spPr>
        <p:txBody>
          <a:bodyPr lIns="90488" tIns="44450" rIns="90488" bIns="44450">
            <a:normAutofit/>
          </a:bodyPr>
          <a:lstStyle/>
          <a:p>
            <a:pPr eaLnBrk="1" hangingPunct="1">
              <a:lnSpc>
                <a:spcPct val="95000"/>
              </a:lnSpc>
              <a:buClr>
                <a:schemeClr val="tx1"/>
              </a:buClr>
            </a:pPr>
            <a:r>
              <a:rPr lang="en-US" sz="2800" dirty="0">
                <a:latin typeface="Rockwell"/>
              </a:rPr>
              <a:t>Motives for migration to America:</a:t>
            </a:r>
          </a:p>
          <a:p>
            <a:pPr lvl="1" eaLnBrk="1" hangingPunct="1">
              <a:lnSpc>
                <a:spcPct val="95000"/>
              </a:lnSpc>
              <a:buClr>
                <a:schemeClr val="tx1"/>
              </a:buClr>
              <a:buSzPct val="75000"/>
            </a:pPr>
            <a:r>
              <a:rPr lang="en-US" dirty="0">
                <a:latin typeface="Rockwell"/>
              </a:rPr>
              <a:t>Religious: purer form of worship</a:t>
            </a:r>
          </a:p>
          <a:p>
            <a:pPr lvl="1" eaLnBrk="1" hangingPunct="1">
              <a:lnSpc>
                <a:spcPct val="95000"/>
              </a:lnSpc>
              <a:buClr>
                <a:schemeClr val="tx1"/>
              </a:buClr>
              <a:buSzPct val="75000"/>
            </a:pPr>
            <a:r>
              <a:rPr lang="en-US" dirty="0">
                <a:latin typeface="Rockwell"/>
              </a:rPr>
              <a:t>Economic: Escape poverty or the threat of lifelong poverty</a:t>
            </a:r>
          </a:p>
          <a:p>
            <a:pPr lvl="1" eaLnBrk="1" hangingPunct="1">
              <a:lnSpc>
                <a:spcPct val="95000"/>
              </a:lnSpc>
              <a:buClr>
                <a:schemeClr val="tx1"/>
              </a:buClr>
              <a:buSzPct val="75000"/>
            </a:pPr>
            <a:r>
              <a:rPr lang="en-US" dirty="0">
                <a:latin typeface="Rockwell"/>
              </a:rPr>
              <a:t>Personal: to escape bad marriages or jail terms</a:t>
            </a:r>
          </a:p>
          <a:p>
            <a:pPr marL="457200" lvl="1" indent="0" eaLnBrk="1" hangingPunct="1">
              <a:lnSpc>
                <a:spcPct val="95000"/>
              </a:lnSpc>
              <a:buClr>
                <a:schemeClr val="tx1"/>
              </a:buClr>
              <a:buSzPct val="75000"/>
              <a:buNone/>
            </a:pPr>
            <a:endParaRPr lang="en-US" dirty="0">
              <a:latin typeface="Rockwell"/>
            </a:endParaRPr>
          </a:p>
          <a:p>
            <a:pPr eaLnBrk="1" hangingPunct="1">
              <a:lnSpc>
                <a:spcPct val="95000"/>
              </a:lnSpc>
              <a:buClr>
                <a:schemeClr val="tx1"/>
              </a:buClr>
              <a:buSzPct val="75000"/>
            </a:pPr>
            <a:r>
              <a:rPr lang="en-US" sz="2800" dirty="0">
                <a:latin typeface="Rockwell"/>
              </a:rPr>
              <a:t>Migration to America was facilitated by the English Civil War &amp; Glorious Revolution </a:t>
            </a:r>
          </a:p>
        </p:txBody>
      </p:sp>
    </p:spTree>
    <p:extLst>
      <p:ext uri="{BB962C8B-B14F-4D97-AF65-F5344CB8AC3E}">
        <p14:creationId xmlns:p14="http://schemas.microsoft.com/office/powerpoint/2010/main" val="244013455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ChangeArrowheads="1"/>
          </p:cNvSpPr>
          <p:nvPr/>
        </p:nvSpPr>
        <p:spPr bwMode="auto">
          <a:xfrm>
            <a:off x="6858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44034" name="Rectangle 3"/>
          <p:cNvSpPr>
            <a:spLocks noChangeArrowheads="1"/>
          </p:cNvSpPr>
          <p:nvPr/>
        </p:nvSpPr>
        <p:spPr bwMode="auto">
          <a:xfrm>
            <a:off x="31242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20484" name="Rectangle 4"/>
          <p:cNvSpPr>
            <a:spLocks noGrp="1" noChangeArrowheads="1"/>
          </p:cNvSpPr>
          <p:nvPr>
            <p:ph type="title"/>
          </p:nvPr>
        </p:nvSpPr>
        <p:spPr>
          <a:xfrm>
            <a:off x="457200" y="49662"/>
            <a:ext cx="8183563" cy="1050925"/>
          </a:xfrm>
        </p:spPr>
        <p:txBody>
          <a:bodyPr wrap="square" lIns="90488" tIns="44450" rIns="90488" bIns="44450" numCol="1" anchorCtr="0" compatLnSpc="1">
            <a:prstTxWarp prst="textNoShape">
              <a:avLst/>
            </a:prstTxWarp>
          </a:bodyPr>
          <a:lstStyle/>
          <a:p>
            <a:pPr eaLnBrk="1" hangingPunct="1">
              <a:defRPr/>
            </a:pPr>
            <a:r>
              <a:rPr lang="en-US" dirty="0">
                <a:latin typeface="Rockwell"/>
                <a:cs typeface="+mj-cs"/>
              </a:rPr>
              <a:t>Four Colonial Subcultures</a:t>
            </a:r>
          </a:p>
        </p:txBody>
      </p:sp>
      <p:sp>
        <p:nvSpPr>
          <p:cNvPr id="44036" name="Rectangle 5"/>
          <p:cNvSpPr>
            <a:spLocks noGrp="1" noChangeArrowheads="1"/>
          </p:cNvSpPr>
          <p:nvPr>
            <p:ph idx="1"/>
          </p:nvPr>
        </p:nvSpPr>
        <p:spPr>
          <a:xfrm>
            <a:off x="457200" y="1100587"/>
            <a:ext cx="8077200" cy="5376413"/>
          </a:xfrm>
        </p:spPr>
        <p:txBody>
          <a:bodyPr lIns="90488" tIns="44450" rIns="90488" bIns="44450">
            <a:normAutofit/>
          </a:bodyPr>
          <a:lstStyle/>
          <a:p>
            <a:pPr eaLnBrk="1" hangingPunct="1"/>
            <a:r>
              <a:rPr lang="en-US" sz="2800" dirty="0">
                <a:latin typeface="Rockwell"/>
              </a:rPr>
              <a:t>The values of the migrants dictated </a:t>
            </a:r>
            <a:r>
              <a:rPr lang="en-US" sz="2800" dirty="0" smtClean="0">
                <a:latin typeface="Rockwell"/>
              </a:rPr>
              <a:t>the “</a:t>
            </a:r>
            <a:r>
              <a:rPr lang="en-US" altLang="ja-JP" sz="2800" dirty="0" smtClean="0">
                <a:latin typeface="Rockwell"/>
              </a:rPr>
              <a:t>personality” </a:t>
            </a:r>
            <a:r>
              <a:rPr lang="en-US" altLang="ja-JP" sz="2800" dirty="0">
                <a:latin typeface="Rockwell"/>
              </a:rPr>
              <a:t>of the newly created colonies; led to distinct (not unified) colonies</a:t>
            </a:r>
          </a:p>
          <a:p>
            <a:pPr lvl="1" eaLnBrk="1" hangingPunct="1">
              <a:buFont typeface="Arial"/>
              <a:buChar char="•"/>
            </a:pPr>
            <a:r>
              <a:rPr lang="en-US" dirty="0">
                <a:latin typeface="Rockwell"/>
              </a:rPr>
              <a:t>The Chesapeake</a:t>
            </a:r>
          </a:p>
          <a:p>
            <a:pPr lvl="1" eaLnBrk="1" hangingPunct="1">
              <a:buFont typeface="Arial"/>
              <a:buChar char="•"/>
            </a:pPr>
            <a:r>
              <a:rPr lang="en-US" dirty="0">
                <a:latin typeface="Rockwell"/>
              </a:rPr>
              <a:t>New England</a:t>
            </a:r>
          </a:p>
          <a:p>
            <a:pPr lvl="1" eaLnBrk="1" hangingPunct="1">
              <a:buFont typeface="Arial"/>
              <a:buChar char="•"/>
            </a:pPr>
            <a:r>
              <a:rPr lang="en-US" dirty="0">
                <a:latin typeface="Rockwell"/>
              </a:rPr>
              <a:t>Middle Colonies</a:t>
            </a:r>
          </a:p>
          <a:p>
            <a:pPr lvl="1" eaLnBrk="1" hangingPunct="1">
              <a:buFont typeface="Arial"/>
              <a:buChar char="•"/>
            </a:pPr>
            <a:r>
              <a:rPr lang="en-US" dirty="0">
                <a:latin typeface="Rockwell"/>
              </a:rPr>
              <a:t>The Carolinas &amp; Georgia</a:t>
            </a:r>
          </a:p>
        </p:txBody>
      </p:sp>
    </p:spTree>
    <p:extLst>
      <p:ext uri="{BB962C8B-B14F-4D97-AF65-F5344CB8AC3E}">
        <p14:creationId xmlns:p14="http://schemas.microsoft.com/office/powerpoint/2010/main" val="15490757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03238" y="4983163"/>
            <a:ext cx="8183562" cy="1052512"/>
          </a:xfrm>
        </p:spPr>
        <p:txBody>
          <a:bodyPr/>
          <a:lstStyle/>
          <a:p>
            <a:pPr eaLnBrk="1" fontAlgn="auto" hangingPunct="1">
              <a:spcAft>
                <a:spcPts val="0"/>
              </a:spcAft>
              <a:defRPr/>
            </a:pPr>
            <a:endParaRPr lang="en-US" smtClean="0">
              <a:solidFill>
                <a:schemeClr val="accent1">
                  <a:tint val="88000"/>
                  <a:satMod val="150000"/>
                </a:schemeClr>
              </a:solidFill>
              <a:ea typeface="+mj-ea"/>
              <a:cs typeface="+mj-cs"/>
            </a:endParaRPr>
          </a:p>
        </p:txBody>
      </p:sp>
      <p:sp>
        <p:nvSpPr>
          <p:cNvPr id="46082" name="Rectangle 3"/>
          <p:cNvSpPr>
            <a:spLocks noGrp="1" noChangeArrowheads="1"/>
          </p:cNvSpPr>
          <p:nvPr>
            <p:ph idx="1"/>
          </p:nvPr>
        </p:nvSpPr>
        <p:spPr>
          <a:xfrm>
            <a:off x="503238" y="530225"/>
            <a:ext cx="8183562" cy="4187825"/>
          </a:xfrm>
        </p:spPr>
        <p:txBody>
          <a:bodyPr/>
          <a:lstStyle/>
          <a:p>
            <a:pPr eaLnBrk="1" hangingPunct="1"/>
            <a:endParaRPr lang="en-US" dirty="0">
              <a:latin typeface="Rockwell"/>
            </a:endParaRPr>
          </a:p>
        </p:txBody>
      </p:sp>
      <p:sp>
        <p:nvSpPr>
          <p:cNvPr id="46083" name="Rectangle 4"/>
          <p:cNvSpPr>
            <a:spLocks noChangeArrowheads="1"/>
          </p:cNvSpPr>
          <p:nvPr/>
        </p:nvSpPr>
        <p:spPr bwMode="auto">
          <a:xfrm>
            <a:off x="0" y="0"/>
            <a:ext cx="9144000" cy="7086600"/>
          </a:xfrm>
          <a:prstGeom prst="rect">
            <a:avLst/>
          </a:prstGeom>
          <a:solidFill>
            <a:schemeClr val="accent1"/>
          </a:solidFill>
          <a:ln w="12700">
            <a:solidFill>
              <a:schemeClr val="tx1"/>
            </a:solidFill>
            <a:miter lim="800000"/>
            <a:headEnd/>
            <a:tailEnd/>
          </a:ln>
        </p:spPr>
        <p:txBody>
          <a:bodyPr wrap="none" anchor="ctr"/>
          <a:lstStyle/>
          <a:p>
            <a:endParaRPr lang="en-US"/>
          </a:p>
        </p:txBody>
      </p:sp>
      <p:pic>
        <p:nvPicPr>
          <p:cNvPr id="46084" name="Picture 6" descr="13Colon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0"/>
            <a:ext cx="6716713" cy="716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717865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Prompt</a:t>
            </a:r>
            <a:endParaRPr lang="en-US" dirty="0"/>
          </a:p>
        </p:txBody>
      </p:sp>
      <p:sp>
        <p:nvSpPr>
          <p:cNvPr id="3" name="Content Placeholder 2"/>
          <p:cNvSpPr>
            <a:spLocks noGrp="1"/>
          </p:cNvSpPr>
          <p:nvPr>
            <p:ph idx="1"/>
          </p:nvPr>
        </p:nvSpPr>
        <p:spPr/>
        <p:txBody>
          <a:bodyPr/>
          <a:lstStyle/>
          <a:p>
            <a:r>
              <a:rPr lang="en-US" dirty="0" smtClean="0"/>
              <a:t>Evaluate the short term effects of European Exploration and Colonization on the Americas.</a:t>
            </a:r>
            <a:endParaRPr lang="en-US" dirty="0"/>
          </a:p>
        </p:txBody>
      </p:sp>
    </p:spTree>
    <p:extLst>
      <p:ext uri="{BB962C8B-B14F-4D97-AF65-F5344CB8AC3E}">
        <p14:creationId xmlns:p14="http://schemas.microsoft.com/office/powerpoint/2010/main" val="52553625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Discovery</a:t>
            </a:r>
            <a:endParaRPr lang="en-US" dirty="0"/>
          </a:p>
        </p:txBody>
      </p:sp>
      <p:sp>
        <p:nvSpPr>
          <p:cNvPr id="3" name="Content Placeholder 2"/>
          <p:cNvSpPr>
            <a:spLocks noGrp="1"/>
          </p:cNvSpPr>
          <p:nvPr>
            <p:ph idx="1"/>
          </p:nvPr>
        </p:nvSpPr>
        <p:spPr/>
        <p:txBody>
          <a:bodyPr>
            <a:normAutofit/>
          </a:bodyPr>
          <a:lstStyle/>
          <a:p>
            <a:r>
              <a:rPr lang="en-US" sz="2800" b="1" dirty="0" smtClean="0"/>
              <a:t>Colonization</a:t>
            </a:r>
            <a:r>
              <a:rPr lang="en-US" sz="2800" dirty="0" smtClean="0"/>
              <a:t>: The establishment of distant settlements controlled by parent country.</a:t>
            </a:r>
          </a:p>
          <a:p>
            <a:pPr marL="0" indent="0">
              <a:buNone/>
            </a:pPr>
            <a:endParaRPr lang="en-US" sz="2800" dirty="0" smtClean="0"/>
          </a:p>
          <a:p>
            <a:r>
              <a:rPr lang="en-US" sz="2800" dirty="0" smtClean="0"/>
              <a:t>Often times natives were forced into work on plantations</a:t>
            </a:r>
          </a:p>
          <a:p>
            <a:endParaRPr lang="en-US" sz="2800" dirty="0" smtClean="0"/>
          </a:p>
          <a:p>
            <a:r>
              <a:rPr lang="en-US" sz="2800" dirty="0" smtClean="0"/>
              <a:t>An </a:t>
            </a:r>
            <a:r>
              <a:rPr lang="en-US" sz="2800" b="1" dirty="0" smtClean="0"/>
              <a:t>exchange</a:t>
            </a:r>
            <a:r>
              <a:rPr lang="en-US" sz="2800" dirty="0" smtClean="0"/>
              <a:t> begins between the old world and the new.</a:t>
            </a:r>
          </a:p>
        </p:txBody>
      </p:sp>
    </p:spTree>
    <p:extLst>
      <p:ext uri="{BB962C8B-B14F-4D97-AF65-F5344CB8AC3E}">
        <p14:creationId xmlns:p14="http://schemas.microsoft.com/office/powerpoint/2010/main" val="6496764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Trading Food is Good… Trading Disease is BAD!</a:t>
            </a:r>
            <a:endParaRPr lang="en-US" dirty="0"/>
          </a:p>
        </p:txBody>
      </p:sp>
      <p:sp>
        <p:nvSpPr>
          <p:cNvPr id="3" name="Content Placeholder 2"/>
          <p:cNvSpPr>
            <a:spLocks noGrp="1"/>
          </p:cNvSpPr>
          <p:nvPr>
            <p:ph idx="1"/>
          </p:nvPr>
        </p:nvSpPr>
        <p:spPr>
          <a:xfrm>
            <a:off x="0" y="1981200"/>
            <a:ext cx="4724400" cy="4114800"/>
          </a:xfrm>
        </p:spPr>
        <p:txBody>
          <a:bodyPr>
            <a:normAutofit/>
          </a:bodyPr>
          <a:lstStyle/>
          <a:p>
            <a:r>
              <a:rPr lang="en-US" sz="2800" dirty="0" smtClean="0"/>
              <a:t>Population decrease estimates between 1/3 and 1/2 of native population.</a:t>
            </a:r>
          </a:p>
          <a:p>
            <a:r>
              <a:rPr lang="en-US" sz="2800" dirty="0" smtClean="0"/>
              <a:t>Decrease in population means decrease in workforce.</a:t>
            </a:r>
          </a:p>
          <a:p>
            <a:r>
              <a:rPr lang="en-US" sz="2800" dirty="0" smtClean="0"/>
              <a:t>What will the Europeans do???</a:t>
            </a:r>
            <a:endParaRPr lang="en-US" sz="2800" dirty="0"/>
          </a:p>
        </p:txBody>
      </p:sp>
      <p:pic>
        <p:nvPicPr>
          <p:cNvPr id="2050" name="Picture 2" descr="http://rwor.org/i/091/smallpox600.jpg"/>
          <p:cNvPicPr>
            <a:picLocks noChangeAspect="1" noChangeArrowheads="1"/>
          </p:cNvPicPr>
          <p:nvPr/>
        </p:nvPicPr>
        <p:blipFill>
          <a:blip r:embed="rId2" cstate="print"/>
          <a:srcRect/>
          <a:stretch>
            <a:fillRect/>
          </a:stretch>
        </p:blipFill>
        <p:spPr bwMode="auto">
          <a:xfrm>
            <a:off x="4501351" y="2057400"/>
            <a:ext cx="4642649" cy="3733800"/>
          </a:xfrm>
          <a:prstGeom prst="rect">
            <a:avLst/>
          </a:prstGeom>
          <a:noFill/>
        </p:spPr>
      </p:pic>
    </p:spTree>
    <p:extLst>
      <p:ext uri="{BB962C8B-B14F-4D97-AF65-F5344CB8AC3E}">
        <p14:creationId xmlns:p14="http://schemas.microsoft.com/office/powerpoint/2010/main" val="7435951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4)">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Slave Trade Begins</a:t>
            </a:r>
            <a:endParaRPr lang="en-US" dirty="0"/>
          </a:p>
        </p:txBody>
      </p:sp>
      <p:sp>
        <p:nvSpPr>
          <p:cNvPr id="3" name="Content Placeholder 2"/>
          <p:cNvSpPr>
            <a:spLocks noGrp="1"/>
          </p:cNvSpPr>
          <p:nvPr>
            <p:ph idx="1"/>
          </p:nvPr>
        </p:nvSpPr>
        <p:spPr/>
        <p:txBody>
          <a:bodyPr/>
          <a:lstStyle/>
          <a:p>
            <a:r>
              <a:rPr lang="en-US" sz="2800" dirty="0" smtClean="0"/>
              <a:t>With so many Natives dying of disease, Europeans turned to the slave trade to replenish labor force. </a:t>
            </a:r>
          </a:p>
          <a:p>
            <a:r>
              <a:rPr lang="en-US" sz="2800" dirty="0" smtClean="0"/>
              <a:t>Africans were more resistant to Old World disease and less familiar with New World (less likely to escape).</a:t>
            </a:r>
          </a:p>
          <a:p>
            <a:r>
              <a:rPr lang="en-US" sz="2800" dirty="0" smtClean="0"/>
              <a:t>Europeans began using these slaves in the New World.</a:t>
            </a:r>
          </a:p>
          <a:p>
            <a:endParaRPr lang="en-US" dirty="0"/>
          </a:p>
        </p:txBody>
      </p:sp>
    </p:spTree>
    <p:extLst>
      <p:ext uri="{BB962C8B-B14F-4D97-AF65-F5344CB8AC3E}">
        <p14:creationId xmlns:p14="http://schemas.microsoft.com/office/powerpoint/2010/main" val="229203705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685800"/>
          </a:xfrm>
        </p:spPr>
        <p:txBody>
          <a:bodyPr>
            <a:normAutofit fontScale="90000"/>
          </a:bodyPr>
          <a:lstStyle/>
          <a:p>
            <a:r>
              <a:rPr lang="en-US" dirty="0" smtClean="0"/>
              <a:t>The Columbian Exchange</a:t>
            </a:r>
            <a:endParaRPr lang="en-US" dirty="0"/>
          </a:p>
        </p:txBody>
      </p:sp>
      <p:sp>
        <p:nvSpPr>
          <p:cNvPr id="3" name="Content Placeholder 2"/>
          <p:cNvSpPr>
            <a:spLocks noGrp="1"/>
          </p:cNvSpPr>
          <p:nvPr>
            <p:ph idx="1"/>
          </p:nvPr>
        </p:nvSpPr>
        <p:spPr>
          <a:xfrm>
            <a:off x="228600" y="1852153"/>
            <a:ext cx="8610600" cy="1371600"/>
          </a:xfrm>
        </p:spPr>
        <p:txBody>
          <a:bodyPr/>
          <a:lstStyle/>
          <a:p>
            <a:r>
              <a:rPr lang="en-US" sz="2800" b="1" dirty="0" smtClean="0"/>
              <a:t>An exchange of living things between the Old World (Europe, Asia, Africa) and the New World (the Americas)</a:t>
            </a:r>
          </a:p>
        </p:txBody>
      </p:sp>
      <p:pic>
        <p:nvPicPr>
          <p:cNvPr id="5" name="Picture 2" descr="http://mrthompson.org/text/2-3%20The%20Impact%20of%20Colonization_files/image019.jpg"/>
          <p:cNvPicPr>
            <a:picLocks noChangeAspect="1" noChangeArrowheads="1"/>
          </p:cNvPicPr>
          <p:nvPr/>
        </p:nvPicPr>
        <p:blipFill rotWithShape="1">
          <a:blip r:embed="rId2" cstate="print"/>
          <a:srcRect l="4498" r="4551"/>
          <a:stretch/>
        </p:blipFill>
        <p:spPr bwMode="auto">
          <a:xfrm>
            <a:off x="38100" y="990600"/>
            <a:ext cx="9067800" cy="5791200"/>
          </a:xfrm>
          <a:prstGeom prst="rect">
            <a:avLst/>
          </a:prstGeom>
          <a:noFill/>
        </p:spPr>
      </p:pic>
    </p:spTree>
    <p:extLst>
      <p:ext uri="{BB962C8B-B14F-4D97-AF65-F5344CB8AC3E}">
        <p14:creationId xmlns:p14="http://schemas.microsoft.com/office/powerpoint/2010/main" val="13088186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Key Concepts-REFERENCE KC REVIEW</a:t>
            </a:r>
            <a:endParaRPr lang="en-US" dirty="0"/>
          </a:p>
        </p:txBody>
      </p:sp>
      <p:sp>
        <p:nvSpPr>
          <p:cNvPr id="3" name="Content Placeholder 2"/>
          <p:cNvSpPr>
            <a:spLocks noGrp="1"/>
          </p:cNvSpPr>
          <p:nvPr>
            <p:ph idx="1"/>
          </p:nvPr>
        </p:nvSpPr>
        <p:spPr/>
        <p:txBody>
          <a:bodyPr/>
          <a:lstStyle/>
          <a:p>
            <a:r>
              <a:rPr lang="en-US" dirty="0" smtClean="0"/>
              <a:t>2.1.I: Spanish, French, Dutch, and British colonizers had different economic and imperial goals involving land and labor that shaped the social and political development of their colonies as well as their relationships with native populations.</a:t>
            </a:r>
            <a:endParaRPr lang="en-US" dirty="0"/>
          </a:p>
        </p:txBody>
      </p:sp>
    </p:spTree>
    <p:extLst>
      <p:ext uri="{BB962C8B-B14F-4D97-AF65-F5344CB8AC3E}">
        <p14:creationId xmlns:p14="http://schemas.microsoft.com/office/powerpoint/2010/main" val="69351105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7410"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7411"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7412"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7413"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7414"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7415" name="Rectangle 9"/>
          <p:cNvSpPr>
            <a:spLocks noChangeArrowheads="1"/>
          </p:cNvSpPr>
          <p:nvPr/>
        </p:nvSpPr>
        <p:spPr bwMode="auto">
          <a:xfrm>
            <a:off x="304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7416" name="Rectangle 10"/>
          <p:cNvSpPr>
            <a:spLocks noChangeArrowheads="1"/>
          </p:cNvSpPr>
          <p:nvPr/>
        </p:nvSpPr>
        <p:spPr bwMode="auto">
          <a:xfrm>
            <a:off x="35814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5130" name="Rectangle 11"/>
          <p:cNvSpPr>
            <a:spLocks noGrp="1" noChangeArrowheads="1"/>
          </p:cNvSpPr>
          <p:nvPr>
            <p:ph type="title"/>
          </p:nvPr>
        </p:nvSpPr>
        <p:spPr>
          <a:xfrm>
            <a:off x="381000" y="228600"/>
            <a:ext cx="8610600" cy="990600"/>
          </a:xfrm>
          <a:noFill/>
        </p:spPr>
        <p:txBody>
          <a:bodyPr wrap="square" lIns="90488" tIns="44450" rIns="90488" bIns="44450" numCol="1" anchorCtr="0" compatLnSpc="1">
            <a:prstTxWarp prst="textNoShape">
              <a:avLst/>
            </a:prstTxWarp>
            <a:noAutofit/>
          </a:bodyPr>
          <a:lstStyle/>
          <a:p>
            <a:pPr eaLnBrk="1" hangingPunct="1">
              <a:defRPr/>
            </a:pPr>
            <a:r>
              <a:rPr lang="en-US" sz="3000" dirty="0">
                <a:cs typeface="+mj-cs"/>
              </a:rPr>
              <a:t>Locations of Major Native American Groups </a:t>
            </a:r>
            <a:r>
              <a:rPr lang="en-US" sz="3000" dirty="0" smtClean="0">
                <a:cs typeface="+mj-cs"/>
              </a:rPr>
              <a:t/>
            </a:r>
            <a:br>
              <a:rPr lang="en-US" sz="3000" dirty="0" smtClean="0">
                <a:cs typeface="+mj-cs"/>
              </a:rPr>
            </a:br>
            <a:r>
              <a:rPr lang="en-US" sz="3000" dirty="0" smtClean="0">
                <a:cs typeface="+mj-cs"/>
              </a:rPr>
              <a:t>and </a:t>
            </a:r>
            <a:r>
              <a:rPr lang="en-US" sz="3000" dirty="0">
                <a:cs typeface="+mj-cs"/>
              </a:rPr>
              <a:t>Culture Areas in the 1600s</a:t>
            </a:r>
          </a:p>
        </p:txBody>
      </p:sp>
      <p:pic>
        <p:nvPicPr>
          <p:cNvPr id="103437" name="Picture 13" descr="DIVI723300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t="2793" b="2793"/>
          <a:stretch>
            <a:fillRect/>
          </a:stretch>
        </p:blipFill>
        <p:spPr>
          <a:xfrm>
            <a:off x="381000" y="1432572"/>
            <a:ext cx="8534400" cy="4693591"/>
          </a:xfrm>
          <a:noFill/>
        </p:spPr>
      </p:pic>
    </p:spTree>
    <p:extLst>
      <p:ext uri="{BB962C8B-B14F-4D97-AF65-F5344CB8AC3E}">
        <p14:creationId xmlns:p14="http://schemas.microsoft.com/office/powerpoint/2010/main" val="1278263897"/>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nodeType="clickEffect">
                                  <p:stCondLst>
                                    <p:cond delay="0"/>
                                  </p:stCondLst>
                                  <p:childTnLst>
                                    <p:animScale>
                                      <p:cBhvr>
                                        <p:cTn id="6" dur="2000" fill="hold"/>
                                        <p:tgtEl>
                                          <p:spTgt spid="103437"/>
                                        </p:tgtEl>
                                      </p:cBhvr>
                                      <p:by x="150000" y="150000"/>
                                    </p:animScale>
                                  </p:childTnLst>
                                </p:cTn>
                              </p:par>
                              <p:par>
                                <p:cTn id="7" presetID="35" presetClass="path" presetSubtype="0" accel="50000" decel="50000" fill="hold" nodeType="withEffect">
                                  <p:stCondLst>
                                    <p:cond delay="0"/>
                                  </p:stCondLst>
                                  <p:childTnLst>
                                    <p:animMotion origin="layout" path="M 0 0  L -0.25 0  E" pathEditMode="relative" ptsTypes="">
                                      <p:cBhvr>
                                        <p:cTn id="8" dur="2000" fill="hold"/>
                                        <p:tgtEl>
                                          <p:spTgt spid="10343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p:nvPr/>
        </p:nvSpPr>
        <p:spPr>
          <a:xfrm>
            <a:off x="0" y="322492"/>
            <a:ext cx="8991600" cy="944332"/>
          </a:xfrm>
          <a:prstGeom prst="rect">
            <a:avLst/>
          </a:prstGeom>
          <a:noFill/>
          <a:ln>
            <a:noFill/>
          </a:ln>
          <a:effectLst>
            <a:outerShdw blurRad="63500" dist="35921" dir="2700000">
              <a:srgbClr val="C24F00"/>
            </a:outerShdw>
          </a:effectLst>
        </p:spPr>
        <p:txBody>
          <a:bodyPr lIns="91425" tIns="45700" rIns="91425" bIns="45700" anchor="t" anchorCtr="0">
            <a:noAutofit/>
          </a:bodyPr>
          <a:lstStyle/>
          <a:p>
            <a:pPr algn="ctr" defTabSz="914400">
              <a:buClr>
                <a:srgbClr val="333399"/>
              </a:buClr>
              <a:buSzPct val="25000"/>
              <a:buFont typeface="Comic Sans MS"/>
              <a:buNone/>
            </a:pPr>
            <a:r>
              <a:rPr lang="en-US" sz="3000" kern="0" dirty="0">
                <a:solidFill>
                  <a:srgbClr val="FFFFFF"/>
                </a:solidFill>
                <a:effectLst/>
                <a:latin typeface="+mj-lt"/>
                <a:ea typeface="Comic Sans MS"/>
                <a:cs typeface="Comic Sans MS"/>
                <a:sym typeface="Comic Sans MS"/>
              </a:rPr>
              <a:t>Motives for European Exploration</a:t>
            </a:r>
          </a:p>
        </p:txBody>
      </p:sp>
      <p:sp>
        <p:nvSpPr>
          <p:cNvPr id="161" name="Shape 161"/>
          <p:cNvSpPr txBox="1"/>
          <p:nvPr/>
        </p:nvSpPr>
        <p:spPr>
          <a:xfrm>
            <a:off x="262048" y="1295400"/>
            <a:ext cx="8577151" cy="5053012"/>
          </a:xfrm>
          <a:prstGeom prst="rect">
            <a:avLst/>
          </a:prstGeom>
          <a:noFill/>
          <a:ln>
            <a:noFill/>
          </a:ln>
        </p:spPr>
        <p:txBody>
          <a:bodyPr lIns="91425" tIns="45700" rIns="91425" bIns="45700" anchor="t" anchorCtr="0">
            <a:noAutofit/>
          </a:bodyPr>
          <a:lstStyle/>
          <a:p>
            <a:pPr marL="515937" indent="-515937" defTabSz="914400">
              <a:buSzPct val="100000"/>
              <a:buFont typeface="Arial"/>
              <a:buAutoNum type="arabicPeriod"/>
            </a:pPr>
            <a:r>
              <a:rPr lang="en-US" sz="2600" kern="0" dirty="0">
                <a:latin typeface="+mj-lt"/>
                <a:ea typeface="Comic Sans MS"/>
                <a:cs typeface="Comic Sans MS"/>
                <a:sym typeface="Comic Sans MS"/>
              </a:rPr>
              <a:t>Crusades → by-pass intermediaries to get to Asia.</a:t>
            </a:r>
          </a:p>
          <a:p>
            <a:pPr marL="515937" indent="-515937" defTabSz="914400">
              <a:spcBef>
                <a:spcPts val="1300"/>
              </a:spcBef>
              <a:buSzPct val="100000"/>
              <a:buFont typeface="Arial"/>
              <a:buAutoNum type="arabicPeriod"/>
            </a:pPr>
            <a:r>
              <a:rPr lang="en-US" sz="2600" kern="0" dirty="0">
                <a:latin typeface="+mj-lt"/>
                <a:ea typeface="Comic Sans MS"/>
                <a:cs typeface="Comic Sans MS"/>
                <a:sym typeface="Comic Sans MS"/>
              </a:rPr>
              <a:t>Renaissance → curiosity about other lands and peoples.</a:t>
            </a:r>
          </a:p>
          <a:p>
            <a:pPr marL="515937" indent="-515937" defTabSz="914400">
              <a:spcBef>
                <a:spcPts val="1300"/>
              </a:spcBef>
              <a:buSzPct val="100000"/>
              <a:buFont typeface="Arial"/>
              <a:buAutoNum type="arabicPeriod"/>
            </a:pPr>
            <a:r>
              <a:rPr lang="en-US" sz="2600" kern="0" dirty="0">
                <a:latin typeface="+mj-lt"/>
                <a:ea typeface="Comic Sans MS"/>
                <a:cs typeface="Comic Sans MS"/>
                <a:sym typeface="Comic Sans MS"/>
              </a:rPr>
              <a:t>Reformation → refugees &amp; missionaries.</a:t>
            </a:r>
          </a:p>
          <a:p>
            <a:pPr marL="515937" indent="-515937" defTabSz="914400">
              <a:spcBef>
                <a:spcPts val="1300"/>
              </a:spcBef>
              <a:buSzPct val="100000"/>
              <a:buFont typeface="Arial"/>
              <a:buAutoNum type="arabicPeriod"/>
            </a:pPr>
            <a:r>
              <a:rPr lang="en-US" sz="2600" kern="0" dirty="0">
                <a:latin typeface="+mj-lt"/>
                <a:ea typeface="Comic Sans MS"/>
                <a:cs typeface="Comic Sans MS"/>
                <a:sym typeface="Comic Sans MS"/>
              </a:rPr>
              <a:t>Monarchs seeking new sources of revenue.</a:t>
            </a:r>
          </a:p>
          <a:p>
            <a:pPr marL="515937" indent="-515937" defTabSz="914400">
              <a:spcBef>
                <a:spcPts val="1300"/>
              </a:spcBef>
              <a:buSzPct val="100000"/>
              <a:buFont typeface="Arial"/>
              <a:buAutoNum type="arabicPeriod"/>
            </a:pPr>
            <a:r>
              <a:rPr lang="en-US" sz="2600" kern="0" dirty="0">
                <a:latin typeface="+mj-lt"/>
                <a:ea typeface="Comic Sans MS"/>
                <a:cs typeface="Comic Sans MS"/>
                <a:sym typeface="Comic Sans MS"/>
              </a:rPr>
              <a:t>Technological advances.</a:t>
            </a:r>
          </a:p>
          <a:p>
            <a:pPr marL="515937" indent="-515937" defTabSz="914400">
              <a:spcBef>
                <a:spcPts val="1300"/>
              </a:spcBef>
              <a:buSzPct val="100000"/>
              <a:buFont typeface="Arial"/>
              <a:buAutoNum type="arabicPeriod"/>
            </a:pPr>
            <a:r>
              <a:rPr lang="en-US" sz="2600" kern="0" dirty="0">
                <a:latin typeface="+mj-lt"/>
                <a:ea typeface="Comic Sans MS"/>
                <a:cs typeface="Comic Sans MS"/>
                <a:sym typeface="Comic Sans MS"/>
              </a:rPr>
              <a:t>Fame and fortune.</a:t>
            </a:r>
          </a:p>
        </p:txBody>
      </p:sp>
    </p:spTree>
    <p:extLst>
      <p:ext uri="{BB962C8B-B14F-4D97-AF65-F5344CB8AC3E}">
        <p14:creationId xmlns:p14="http://schemas.microsoft.com/office/powerpoint/2010/main" val="31394320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1">
                                            <p:txEl>
                                              <p:pRg st="0" end="0"/>
                                            </p:txEl>
                                          </p:spTgt>
                                        </p:tgtEl>
                                        <p:attrNameLst>
                                          <p:attrName>style.visibility</p:attrName>
                                        </p:attrNameLst>
                                      </p:cBhvr>
                                      <p:to>
                                        <p:strVal val="visible"/>
                                      </p:to>
                                    </p:set>
                                    <p:animEffect transition="in" filter="fade">
                                      <p:cBhvr>
                                        <p:cTn id="7" dur="500"/>
                                        <p:tgtEl>
                                          <p:spTgt spid="1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1">
                                            <p:txEl>
                                              <p:pRg st="1" end="1"/>
                                            </p:txEl>
                                          </p:spTgt>
                                        </p:tgtEl>
                                        <p:attrNameLst>
                                          <p:attrName>style.visibility</p:attrName>
                                        </p:attrNameLst>
                                      </p:cBhvr>
                                      <p:to>
                                        <p:strVal val="visible"/>
                                      </p:to>
                                    </p:set>
                                    <p:animEffect transition="in" filter="fade">
                                      <p:cBhvr>
                                        <p:cTn id="12" dur="500"/>
                                        <p:tgtEl>
                                          <p:spTgt spid="16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1">
                                            <p:txEl>
                                              <p:pRg st="2" end="2"/>
                                            </p:txEl>
                                          </p:spTgt>
                                        </p:tgtEl>
                                        <p:attrNameLst>
                                          <p:attrName>style.visibility</p:attrName>
                                        </p:attrNameLst>
                                      </p:cBhvr>
                                      <p:to>
                                        <p:strVal val="visible"/>
                                      </p:to>
                                    </p:set>
                                    <p:animEffect transition="in" filter="fade">
                                      <p:cBhvr>
                                        <p:cTn id="17" dur="500"/>
                                        <p:tgtEl>
                                          <p:spTgt spid="16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1">
                                            <p:txEl>
                                              <p:pRg st="3" end="3"/>
                                            </p:txEl>
                                          </p:spTgt>
                                        </p:tgtEl>
                                        <p:attrNameLst>
                                          <p:attrName>style.visibility</p:attrName>
                                        </p:attrNameLst>
                                      </p:cBhvr>
                                      <p:to>
                                        <p:strVal val="visible"/>
                                      </p:to>
                                    </p:set>
                                    <p:animEffect transition="in" filter="fade">
                                      <p:cBhvr>
                                        <p:cTn id="22" dur="500"/>
                                        <p:tgtEl>
                                          <p:spTgt spid="16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1">
                                            <p:txEl>
                                              <p:pRg st="4" end="4"/>
                                            </p:txEl>
                                          </p:spTgt>
                                        </p:tgtEl>
                                        <p:attrNameLst>
                                          <p:attrName>style.visibility</p:attrName>
                                        </p:attrNameLst>
                                      </p:cBhvr>
                                      <p:to>
                                        <p:strVal val="visible"/>
                                      </p:to>
                                    </p:set>
                                    <p:animEffect transition="in" filter="fade">
                                      <p:cBhvr>
                                        <p:cTn id="27" dur="500"/>
                                        <p:tgtEl>
                                          <p:spTgt spid="16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1">
                                            <p:txEl>
                                              <p:pRg st="5" end="5"/>
                                            </p:txEl>
                                          </p:spTgt>
                                        </p:tgtEl>
                                        <p:attrNameLst>
                                          <p:attrName>style.visibility</p:attrName>
                                        </p:attrNameLst>
                                      </p:cBhvr>
                                      <p:to>
                                        <p:strVal val="visible"/>
                                      </p:to>
                                    </p:set>
                                    <p:animEffect transition="in" filter="fade">
                                      <p:cBhvr>
                                        <p:cTn id="32" dur="500"/>
                                        <p:tgtEl>
                                          <p:spTgt spid="16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body" idx="4294967295"/>
          </p:nvPr>
        </p:nvSpPr>
        <p:spPr>
          <a:xfrm>
            <a:off x="0" y="1854331"/>
            <a:ext cx="9144000" cy="4165469"/>
          </a:xfrm>
          <a:prstGeom prst="rect">
            <a:avLst/>
          </a:prstGeom>
          <a:noFill/>
          <a:ln>
            <a:noFill/>
          </a:ln>
        </p:spPr>
        <p:txBody>
          <a:bodyPr lIns="91425" tIns="45700" rIns="91425" bIns="45700" anchor="t" anchorCtr="0">
            <a:noAutofit/>
          </a:bodyPr>
          <a:lstStyle/>
          <a:p>
            <a:pPr>
              <a:lnSpc>
                <a:spcPct val="90000"/>
              </a:lnSpc>
              <a:spcBef>
                <a:spcPts val="0"/>
              </a:spcBef>
              <a:buClr>
                <a:srgbClr val="A50021"/>
              </a:buClr>
              <a:buSzPct val="100000"/>
            </a:pPr>
            <a:r>
              <a:rPr lang="en-US" sz="2600" i="1" u="sng" strike="noStrike" cap="none" dirty="0">
                <a:latin typeface="Rockwell"/>
                <a:ea typeface="Rockwell"/>
                <a:cs typeface="Rockwell"/>
                <a:sym typeface="Arial"/>
              </a:rPr>
              <a:t>Political</a:t>
            </a:r>
            <a:r>
              <a:rPr lang="en-US" sz="2600" i="1" u="none" strike="noStrike" cap="none" dirty="0">
                <a:latin typeface="Rockwell"/>
                <a:ea typeface="Rockwell"/>
                <a:cs typeface="Rockwell"/>
                <a:sym typeface="Arial"/>
              </a:rPr>
              <a:t>:</a:t>
            </a:r>
            <a:r>
              <a:rPr lang="en-US" sz="2600" i="0" u="none" strike="noStrike" cap="none" dirty="0">
                <a:latin typeface="Rockwell"/>
                <a:ea typeface="Rockwell"/>
                <a:cs typeface="Rockwell"/>
                <a:sym typeface="Arial"/>
              </a:rPr>
              <a:t>  Become a world power through </a:t>
            </a:r>
            <a:r>
              <a:rPr lang="en-US" sz="2600" i="0" u="none" strike="noStrike" cap="none" dirty="0" smtClean="0">
                <a:latin typeface="Rockwell"/>
                <a:ea typeface="Rockwell"/>
                <a:cs typeface="Rockwell"/>
                <a:sym typeface="Arial"/>
              </a:rPr>
              <a:t>gaining wealth </a:t>
            </a:r>
            <a:r>
              <a:rPr lang="en-US" sz="2600" i="0" u="none" strike="noStrike" cap="none" dirty="0">
                <a:latin typeface="Rockwell"/>
                <a:ea typeface="Rockwell"/>
                <a:cs typeface="Rockwell"/>
                <a:sym typeface="Arial"/>
              </a:rPr>
              <a:t>and land.  </a:t>
            </a:r>
            <a:r>
              <a:rPr lang="en-US" sz="2600" i="1" u="sng" strike="noStrike" cap="none" dirty="0">
                <a:latin typeface="Rockwell"/>
                <a:ea typeface="Rockwell"/>
                <a:cs typeface="Rockwell"/>
                <a:sym typeface="Arial"/>
              </a:rPr>
              <a:t>(GLORY)</a:t>
            </a:r>
          </a:p>
          <a:p>
            <a:pPr>
              <a:lnSpc>
                <a:spcPct val="90000"/>
              </a:lnSpc>
              <a:spcBef>
                <a:spcPts val="640"/>
              </a:spcBef>
              <a:buClr>
                <a:srgbClr val="A50021"/>
              </a:buClr>
              <a:buSzPct val="100000"/>
            </a:pPr>
            <a:r>
              <a:rPr lang="en-US" sz="2600" i="1" u="sng" strike="noStrike" cap="none" dirty="0">
                <a:latin typeface="Rockwell"/>
                <a:ea typeface="Rockwell"/>
                <a:cs typeface="Rockwell"/>
                <a:sym typeface="Arial"/>
              </a:rPr>
              <a:t>Economic</a:t>
            </a:r>
            <a:r>
              <a:rPr lang="en-US" sz="2600" i="0" u="none" strike="noStrike" cap="none" dirty="0">
                <a:latin typeface="Rockwell"/>
                <a:ea typeface="Rockwell"/>
                <a:cs typeface="Rockwell"/>
                <a:sym typeface="Arial"/>
              </a:rPr>
              <a:t>: Search for new trade routes with direct access to Asian/African luxury goods would enrich individuals and their nations  </a:t>
            </a:r>
            <a:r>
              <a:rPr lang="en-US" sz="2600" i="1" u="sng" strike="noStrike" cap="none" dirty="0">
                <a:latin typeface="Rockwell"/>
                <a:ea typeface="Rockwell"/>
                <a:cs typeface="Rockwell"/>
                <a:sym typeface="Arial"/>
              </a:rPr>
              <a:t>(GOLD)</a:t>
            </a:r>
          </a:p>
          <a:p>
            <a:pPr>
              <a:lnSpc>
                <a:spcPct val="90000"/>
              </a:lnSpc>
              <a:spcBef>
                <a:spcPts val="640"/>
              </a:spcBef>
              <a:buClr>
                <a:srgbClr val="A50021"/>
              </a:buClr>
              <a:buSzPct val="100000"/>
            </a:pPr>
            <a:r>
              <a:rPr lang="en-US" sz="2600" i="1" u="sng" strike="noStrike" cap="none" dirty="0">
                <a:latin typeface="Rockwell"/>
                <a:ea typeface="Rockwell"/>
                <a:cs typeface="Rockwell"/>
                <a:sym typeface="Arial"/>
              </a:rPr>
              <a:t>Religious</a:t>
            </a:r>
            <a:r>
              <a:rPr lang="en-US" sz="2600" i="1" u="none" strike="noStrike" cap="none" dirty="0">
                <a:latin typeface="Rockwell"/>
                <a:ea typeface="Rockwell"/>
                <a:cs typeface="Rockwell"/>
                <a:sym typeface="Arial"/>
              </a:rPr>
              <a:t>:</a:t>
            </a:r>
            <a:r>
              <a:rPr lang="en-US" sz="2600" i="0" u="none" strike="noStrike" cap="none" dirty="0">
                <a:latin typeface="Rockwell"/>
                <a:ea typeface="Rockwell"/>
                <a:cs typeface="Rockwell"/>
                <a:sym typeface="Arial"/>
              </a:rPr>
              <a:t>  spread Christianity and weaken Middle Eastern Muslims.  </a:t>
            </a:r>
            <a:r>
              <a:rPr lang="en-US" sz="2600" i="1" u="sng" strike="noStrike" cap="none" dirty="0">
                <a:latin typeface="Rockwell"/>
                <a:ea typeface="Rockwell"/>
                <a:cs typeface="Rockwell"/>
                <a:sym typeface="Arial"/>
              </a:rPr>
              <a:t>(GOD)</a:t>
            </a:r>
          </a:p>
          <a:p>
            <a:pPr marL="0" indent="0" algn="ctr">
              <a:lnSpc>
                <a:spcPct val="90000"/>
              </a:lnSpc>
              <a:spcBef>
                <a:spcPts val="880"/>
              </a:spcBef>
              <a:buClr>
                <a:schemeClr val="dk1"/>
              </a:buClr>
              <a:buSzPct val="25000"/>
              <a:buNone/>
            </a:pPr>
            <a:r>
              <a:rPr lang="en-US" sz="4400" b="0" i="0" u="none" strike="noStrike" cap="none" dirty="0">
                <a:latin typeface="Rockwell"/>
                <a:ea typeface="Rockwell"/>
                <a:cs typeface="Rockwell"/>
                <a:sym typeface="Impact"/>
              </a:rPr>
              <a:t>The 3 motives </a:t>
            </a:r>
            <a:r>
              <a:rPr lang="en-US" sz="4400" b="0" i="0" u="sng" strike="noStrike" cap="none" dirty="0">
                <a:latin typeface="Rockwell"/>
                <a:ea typeface="Rockwell"/>
                <a:cs typeface="Rockwell"/>
                <a:sym typeface="Impact"/>
              </a:rPr>
              <a:t>reinforce</a:t>
            </a:r>
            <a:r>
              <a:rPr lang="en-US" sz="4400" b="0" i="0" u="none" strike="noStrike" cap="none" dirty="0">
                <a:latin typeface="Rockwell"/>
                <a:ea typeface="Rockwell"/>
                <a:cs typeface="Rockwell"/>
                <a:sym typeface="Impact"/>
              </a:rPr>
              <a:t> each other</a:t>
            </a:r>
          </a:p>
        </p:txBody>
      </p:sp>
      <p:sp>
        <p:nvSpPr>
          <p:cNvPr id="286" name="Shape 286"/>
          <p:cNvSpPr txBox="1"/>
          <p:nvPr/>
        </p:nvSpPr>
        <p:spPr>
          <a:xfrm>
            <a:off x="0" y="457200"/>
            <a:ext cx="9144000" cy="9144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Impact"/>
              <a:buNone/>
            </a:pPr>
            <a:r>
              <a:rPr lang="en-US" sz="4400" i="0" u="none" dirty="0">
                <a:solidFill>
                  <a:srgbClr val="FFFFFF"/>
                </a:solidFill>
                <a:latin typeface="Rockwell"/>
                <a:ea typeface="Rockwell"/>
                <a:cs typeface="Rockwell"/>
                <a:sym typeface="Impact"/>
              </a:rPr>
              <a:t>Direct Causes = 3 G’s</a:t>
            </a:r>
          </a:p>
        </p:txBody>
      </p:sp>
    </p:spTree>
    <p:extLst>
      <p:ext uri="{BB962C8B-B14F-4D97-AF65-F5344CB8AC3E}">
        <p14:creationId xmlns:p14="http://schemas.microsoft.com/office/powerpoint/2010/main" val="613075265"/>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2">
                                            <p:txEl>
                                              <p:pRg st="0" end="0"/>
                                            </p:txEl>
                                          </p:spTgt>
                                        </p:tgtEl>
                                        <p:attrNameLst>
                                          <p:attrName>style.visibility</p:attrName>
                                        </p:attrNameLst>
                                      </p:cBhvr>
                                      <p:to>
                                        <p:strVal val="visible"/>
                                      </p:to>
                                    </p:set>
                                    <p:animEffect transition="in" filter="fade">
                                      <p:cBhvr>
                                        <p:cTn id="7" dur="500"/>
                                        <p:tgtEl>
                                          <p:spTgt spid="2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2">
                                            <p:txEl>
                                              <p:pRg st="1" end="1"/>
                                            </p:txEl>
                                          </p:spTgt>
                                        </p:tgtEl>
                                        <p:attrNameLst>
                                          <p:attrName>style.visibility</p:attrName>
                                        </p:attrNameLst>
                                      </p:cBhvr>
                                      <p:to>
                                        <p:strVal val="visible"/>
                                      </p:to>
                                    </p:set>
                                    <p:animEffect transition="in" filter="fade">
                                      <p:cBhvr>
                                        <p:cTn id="12" dur="500"/>
                                        <p:tgtEl>
                                          <p:spTgt spid="2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2">
                                            <p:txEl>
                                              <p:pRg st="2" end="2"/>
                                            </p:txEl>
                                          </p:spTgt>
                                        </p:tgtEl>
                                        <p:attrNameLst>
                                          <p:attrName>style.visibility</p:attrName>
                                        </p:attrNameLst>
                                      </p:cBhvr>
                                      <p:to>
                                        <p:strVal val="visible"/>
                                      </p:to>
                                    </p:set>
                                    <p:animEffect transition="in" filter="fade">
                                      <p:cBhvr>
                                        <p:cTn id="17" dur="500"/>
                                        <p:tgtEl>
                                          <p:spTgt spid="28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2">
                                            <p:txEl>
                                              <p:pRg st="3" end="3"/>
                                            </p:txEl>
                                          </p:spTgt>
                                        </p:tgtEl>
                                        <p:attrNameLst>
                                          <p:attrName>style.visibility</p:attrName>
                                        </p:attrNameLst>
                                      </p:cBhvr>
                                      <p:to>
                                        <p:strVal val="visible"/>
                                      </p:to>
                                    </p:set>
                                    <p:animEffect transition="in" filter="fade">
                                      <p:cBhvr>
                                        <p:cTn id="22" dur="500"/>
                                        <p:tgtEl>
                                          <p:spTgt spid="28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9" name="Shape 349"/>
          <p:cNvSpPr txBox="1"/>
          <p:nvPr/>
        </p:nvSpPr>
        <p:spPr>
          <a:xfrm>
            <a:off x="228600" y="1371599"/>
            <a:ext cx="8915400" cy="5138713"/>
          </a:xfrm>
          <a:prstGeom prst="rect">
            <a:avLst/>
          </a:prstGeom>
          <a:noFill/>
          <a:ln w="76200" cap="flat" cmpd="tri">
            <a:noFill/>
            <a:prstDash val="solid"/>
            <a:miter/>
            <a:headEnd type="none" w="med" len="med"/>
            <a:tailEnd type="none" w="med" len="med"/>
          </a:ln>
        </p:spPr>
        <p:txBody>
          <a:bodyPr lIns="91425" tIns="45700" rIns="91425" bIns="45700" anchor="t" anchorCtr="0">
            <a:noAutofit/>
          </a:bodyPr>
          <a:lstStyle/>
          <a:p>
            <a:pPr marR="0" lvl="0" rtl="0">
              <a:lnSpc>
                <a:spcPct val="90000"/>
              </a:lnSpc>
              <a:spcBef>
                <a:spcPts val="0"/>
              </a:spcBef>
              <a:spcAft>
                <a:spcPts val="0"/>
              </a:spcAft>
              <a:buClr>
                <a:schemeClr val="tx1"/>
              </a:buClr>
              <a:buSzPct val="25000"/>
            </a:pPr>
            <a:r>
              <a:rPr lang="en-US" sz="4000" b="0" i="0" u="sng" dirty="0" smtClean="0">
                <a:solidFill>
                  <a:srgbClr val="FFFFFF"/>
                </a:solidFill>
                <a:latin typeface="+mj-lt"/>
                <a:ea typeface="Arial Black"/>
                <a:cs typeface="Arial Black"/>
                <a:sym typeface="Arial Black"/>
              </a:rPr>
              <a:t>Effects</a:t>
            </a:r>
            <a:endParaRPr lang="en-US" sz="4000" b="0" i="0" u="sng" dirty="0">
              <a:solidFill>
                <a:srgbClr val="FFFFFF"/>
              </a:solidFill>
              <a:latin typeface="+mj-lt"/>
              <a:ea typeface="Arial Black"/>
              <a:cs typeface="Arial Black"/>
              <a:sym typeface="Arial Black"/>
            </a:endParaRPr>
          </a:p>
          <a:p>
            <a:pPr marL="457200" marR="0" lvl="0" indent="-457200" rtl="0">
              <a:lnSpc>
                <a:spcPct val="90000"/>
              </a:lnSpc>
              <a:spcBef>
                <a:spcPts val="1400"/>
              </a:spcBef>
              <a:spcAft>
                <a:spcPts val="0"/>
              </a:spcAft>
              <a:buClr>
                <a:schemeClr val="tx1"/>
              </a:buClr>
              <a:buSzPct val="100000"/>
              <a:buFont typeface="Arial"/>
              <a:buChar char="•"/>
            </a:pPr>
            <a:r>
              <a:rPr lang="en-US" sz="2800" b="0" i="0" u="none" dirty="0">
                <a:solidFill>
                  <a:srgbClr val="FFFFFF"/>
                </a:solidFill>
                <a:latin typeface="+mj-lt"/>
                <a:ea typeface="Arial Black"/>
                <a:cs typeface="Arial Black"/>
                <a:sym typeface="Arial Black"/>
              </a:rPr>
              <a:t>Europeans reach and settle Americas </a:t>
            </a:r>
          </a:p>
          <a:p>
            <a:pPr marL="457200" marR="0" lvl="0" indent="-457200" rtl="0">
              <a:lnSpc>
                <a:spcPct val="90000"/>
              </a:lnSpc>
              <a:spcBef>
                <a:spcPts val="1400"/>
              </a:spcBef>
              <a:spcAft>
                <a:spcPts val="0"/>
              </a:spcAft>
              <a:buClr>
                <a:schemeClr val="tx1"/>
              </a:buClr>
              <a:buSzPct val="100000"/>
              <a:buFont typeface="Arial"/>
              <a:buChar char="•"/>
            </a:pPr>
            <a:r>
              <a:rPr lang="en-US" sz="2800" b="0" i="0" u="none" dirty="0">
                <a:solidFill>
                  <a:srgbClr val="FFFFFF"/>
                </a:solidFill>
                <a:latin typeface="+mj-lt"/>
                <a:ea typeface="Arial Black"/>
                <a:cs typeface="Arial Black"/>
                <a:sym typeface="Arial Black"/>
              </a:rPr>
              <a:t>Expanded knowledge of world geography</a:t>
            </a:r>
          </a:p>
          <a:p>
            <a:pPr marL="457200" marR="0" lvl="0" indent="-457200" rtl="0">
              <a:lnSpc>
                <a:spcPct val="90000"/>
              </a:lnSpc>
              <a:spcBef>
                <a:spcPts val="1400"/>
              </a:spcBef>
              <a:spcAft>
                <a:spcPts val="0"/>
              </a:spcAft>
              <a:buClr>
                <a:schemeClr val="tx1"/>
              </a:buClr>
              <a:buSzPct val="100000"/>
              <a:buFont typeface="Arial"/>
              <a:buChar char="•"/>
            </a:pPr>
            <a:r>
              <a:rPr lang="en-US" sz="2800" b="0" i="0" u="none" dirty="0">
                <a:solidFill>
                  <a:srgbClr val="FFFFFF"/>
                </a:solidFill>
                <a:latin typeface="+mj-lt"/>
                <a:ea typeface="Arial Black"/>
                <a:cs typeface="Arial Black"/>
                <a:sym typeface="Arial Black"/>
              </a:rPr>
              <a:t>Growth of trade, mercantilism and capitalism</a:t>
            </a:r>
          </a:p>
          <a:p>
            <a:pPr marL="457200" marR="0" lvl="0" indent="-457200" rtl="0">
              <a:lnSpc>
                <a:spcPct val="90000"/>
              </a:lnSpc>
              <a:spcBef>
                <a:spcPts val="1400"/>
              </a:spcBef>
              <a:spcAft>
                <a:spcPts val="0"/>
              </a:spcAft>
              <a:buClr>
                <a:schemeClr val="tx1"/>
              </a:buClr>
              <a:buSzPct val="100000"/>
              <a:buFont typeface="Arial"/>
              <a:buChar char="•"/>
            </a:pPr>
            <a:r>
              <a:rPr lang="en-US" sz="2800" b="0" i="0" u="none" dirty="0">
                <a:solidFill>
                  <a:srgbClr val="FFFFFF"/>
                </a:solidFill>
                <a:latin typeface="+mj-lt"/>
                <a:ea typeface="Arial Black"/>
                <a:cs typeface="Arial Black"/>
                <a:sym typeface="Arial Black"/>
              </a:rPr>
              <a:t>Indian conflicts over land and impact of disease on Indian populations</a:t>
            </a:r>
          </a:p>
          <a:p>
            <a:pPr marL="457200" marR="0" lvl="0" indent="-457200" rtl="0">
              <a:lnSpc>
                <a:spcPct val="90000"/>
              </a:lnSpc>
              <a:spcBef>
                <a:spcPts val="1400"/>
              </a:spcBef>
              <a:spcAft>
                <a:spcPts val="0"/>
              </a:spcAft>
              <a:buClr>
                <a:schemeClr val="tx1"/>
              </a:buClr>
              <a:buSzPct val="100000"/>
              <a:buFont typeface="Arial"/>
              <a:buChar char="•"/>
            </a:pPr>
            <a:r>
              <a:rPr lang="en-US" sz="2800" b="0" i="0" u="none" dirty="0">
                <a:solidFill>
                  <a:srgbClr val="FFFFFF"/>
                </a:solidFill>
                <a:latin typeface="+mj-lt"/>
                <a:ea typeface="Arial Black"/>
                <a:cs typeface="Arial Black"/>
                <a:sym typeface="Arial Black"/>
              </a:rPr>
              <a:t>Introduction of the institution of slavery</a:t>
            </a:r>
          </a:p>
          <a:p>
            <a:pPr marL="457200" marR="0" lvl="0" indent="-457200" rtl="0">
              <a:lnSpc>
                <a:spcPct val="90000"/>
              </a:lnSpc>
              <a:spcBef>
                <a:spcPts val="1400"/>
              </a:spcBef>
              <a:spcAft>
                <a:spcPts val="0"/>
              </a:spcAft>
              <a:buClr>
                <a:schemeClr val="tx1"/>
              </a:buClr>
              <a:buSzPct val="100000"/>
              <a:buFont typeface="Arial"/>
              <a:buChar char="•"/>
            </a:pPr>
            <a:r>
              <a:rPr lang="en-US" sz="2800" b="0" i="0" u="none" dirty="0">
                <a:solidFill>
                  <a:srgbClr val="FFFFFF"/>
                </a:solidFill>
                <a:latin typeface="+mj-lt"/>
                <a:ea typeface="Arial Black"/>
                <a:cs typeface="Arial Black"/>
                <a:sym typeface="Arial Black"/>
              </a:rPr>
              <a:t>Columbian Exchange</a:t>
            </a:r>
          </a:p>
        </p:txBody>
      </p:sp>
      <p:sp>
        <p:nvSpPr>
          <p:cNvPr id="4" name="Shape 286"/>
          <p:cNvSpPr txBox="1"/>
          <p:nvPr/>
        </p:nvSpPr>
        <p:spPr>
          <a:xfrm>
            <a:off x="0" y="0"/>
            <a:ext cx="9144000" cy="13716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Impact"/>
              <a:buNone/>
            </a:pPr>
            <a:r>
              <a:rPr lang="en-US" sz="4400" i="0" u="none" dirty="0" smtClean="0">
                <a:solidFill>
                  <a:srgbClr val="FFFFFF"/>
                </a:solidFill>
                <a:latin typeface="Rockwell"/>
                <a:ea typeface="Rockwell"/>
                <a:cs typeface="Rockwell"/>
                <a:sym typeface="Impact"/>
              </a:rPr>
              <a:t>European Exploration </a:t>
            </a:r>
          </a:p>
          <a:p>
            <a:pPr marL="0" marR="0" lvl="0" indent="0" algn="ctr" rtl="0">
              <a:lnSpc>
                <a:spcPct val="100000"/>
              </a:lnSpc>
              <a:spcBef>
                <a:spcPts val="0"/>
              </a:spcBef>
              <a:spcAft>
                <a:spcPts val="0"/>
              </a:spcAft>
              <a:buClr>
                <a:schemeClr val="dk1"/>
              </a:buClr>
              <a:buSzPct val="25000"/>
              <a:buFont typeface="Impact"/>
              <a:buNone/>
            </a:pPr>
            <a:r>
              <a:rPr lang="en-US" sz="4400" dirty="0" smtClean="0">
                <a:solidFill>
                  <a:srgbClr val="FFFFFF"/>
                </a:solidFill>
                <a:latin typeface="Rockwell"/>
                <a:ea typeface="Rockwell"/>
                <a:cs typeface="Rockwell"/>
                <a:sym typeface="Impact"/>
              </a:rPr>
              <a:t>1400s to 1600s</a:t>
            </a:r>
            <a:endParaRPr lang="en-US" sz="4400" i="0" u="none" dirty="0">
              <a:solidFill>
                <a:srgbClr val="FFFFFF"/>
              </a:solidFill>
              <a:latin typeface="Rockwell"/>
              <a:ea typeface="Rockwell"/>
              <a:cs typeface="Rockwell"/>
              <a:sym typeface="Impact"/>
            </a:endParaRPr>
          </a:p>
        </p:txBody>
      </p:sp>
    </p:spTree>
    <p:extLst>
      <p:ext uri="{BB962C8B-B14F-4D97-AF65-F5344CB8AC3E}">
        <p14:creationId xmlns:p14="http://schemas.microsoft.com/office/powerpoint/2010/main" val="1866945180"/>
      </p:ext>
    </p:extLst>
  </p:cSld>
  <p:clrMapOvr>
    <a:masterClrMapping/>
  </p:clrMapOvr>
  <p:transition xmlns:p14="http://schemas.microsoft.com/office/powerpoint/2010/main" spd="med">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9"/>
                                        </p:tgtEl>
                                        <p:attrNameLst>
                                          <p:attrName>style.visibility</p:attrName>
                                        </p:attrNameLst>
                                      </p:cBhvr>
                                      <p:to>
                                        <p:strVal val="visible"/>
                                      </p:to>
                                    </p:set>
                                    <p:animEffect transition="in" filter="fade">
                                      <p:cBhvr>
                                        <p:cTn id="7" dur="500"/>
                                        <p:tgtEl>
                                          <p:spTgt spid="3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9">
                                            <p:txEl>
                                              <p:pRg st="0" end="0"/>
                                            </p:txEl>
                                          </p:spTgt>
                                        </p:tgtEl>
                                        <p:attrNameLst>
                                          <p:attrName>style.visibility</p:attrName>
                                        </p:attrNameLst>
                                      </p:cBhvr>
                                      <p:to>
                                        <p:strVal val="visible"/>
                                      </p:to>
                                    </p:set>
                                    <p:animEffect transition="in" filter="fade">
                                      <p:cBhvr>
                                        <p:cTn id="12" dur="500"/>
                                        <p:tgtEl>
                                          <p:spTgt spid="34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49">
                                            <p:txEl>
                                              <p:pRg st="1" end="1"/>
                                            </p:txEl>
                                          </p:spTgt>
                                        </p:tgtEl>
                                        <p:attrNameLst>
                                          <p:attrName>style.visibility</p:attrName>
                                        </p:attrNameLst>
                                      </p:cBhvr>
                                      <p:to>
                                        <p:strVal val="visible"/>
                                      </p:to>
                                    </p:set>
                                    <p:animEffect transition="in" filter="fade">
                                      <p:cBhvr>
                                        <p:cTn id="17" dur="500"/>
                                        <p:tgtEl>
                                          <p:spTgt spid="34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9">
                                            <p:txEl>
                                              <p:pRg st="2" end="2"/>
                                            </p:txEl>
                                          </p:spTgt>
                                        </p:tgtEl>
                                        <p:attrNameLst>
                                          <p:attrName>style.visibility</p:attrName>
                                        </p:attrNameLst>
                                      </p:cBhvr>
                                      <p:to>
                                        <p:strVal val="visible"/>
                                      </p:to>
                                    </p:set>
                                    <p:animEffect transition="in" filter="fade">
                                      <p:cBhvr>
                                        <p:cTn id="22" dur="500"/>
                                        <p:tgtEl>
                                          <p:spTgt spid="34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49">
                                            <p:txEl>
                                              <p:pRg st="3" end="3"/>
                                            </p:txEl>
                                          </p:spTgt>
                                        </p:tgtEl>
                                        <p:attrNameLst>
                                          <p:attrName>style.visibility</p:attrName>
                                        </p:attrNameLst>
                                      </p:cBhvr>
                                      <p:to>
                                        <p:strVal val="visible"/>
                                      </p:to>
                                    </p:set>
                                    <p:animEffect transition="in" filter="fade">
                                      <p:cBhvr>
                                        <p:cTn id="27" dur="500"/>
                                        <p:tgtEl>
                                          <p:spTgt spid="34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49">
                                            <p:txEl>
                                              <p:pRg st="4" end="4"/>
                                            </p:txEl>
                                          </p:spTgt>
                                        </p:tgtEl>
                                        <p:attrNameLst>
                                          <p:attrName>style.visibility</p:attrName>
                                        </p:attrNameLst>
                                      </p:cBhvr>
                                      <p:to>
                                        <p:strVal val="visible"/>
                                      </p:to>
                                    </p:set>
                                    <p:animEffect transition="in" filter="fade">
                                      <p:cBhvr>
                                        <p:cTn id="32" dur="500"/>
                                        <p:tgtEl>
                                          <p:spTgt spid="34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49">
                                            <p:txEl>
                                              <p:pRg st="5" end="5"/>
                                            </p:txEl>
                                          </p:spTgt>
                                        </p:tgtEl>
                                        <p:attrNameLst>
                                          <p:attrName>style.visibility</p:attrName>
                                        </p:attrNameLst>
                                      </p:cBhvr>
                                      <p:to>
                                        <p:strVal val="visible"/>
                                      </p:to>
                                    </p:set>
                                    <p:animEffect transition="in" filter="fade">
                                      <p:cBhvr>
                                        <p:cTn id="37" dur="500"/>
                                        <p:tgtEl>
                                          <p:spTgt spid="34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49">
                                            <p:txEl>
                                              <p:pRg st="6" end="6"/>
                                            </p:txEl>
                                          </p:spTgt>
                                        </p:tgtEl>
                                        <p:attrNameLst>
                                          <p:attrName>style.visibility</p:attrName>
                                        </p:attrNameLst>
                                      </p:cBhvr>
                                      <p:to>
                                        <p:strVal val="visible"/>
                                      </p:to>
                                    </p:set>
                                    <p:animEffect transition="in" filter="fade">
                                      <p:cBhvr>
                                        <p:cTn id="42" dur="500"/>
                                        <p:tgtEl>
                                          <p:spTgt spid="34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Shape 413"/>
          <p:cNvSpPr/>
          <p:nvPr/>
        </p:nvSpPr>
        <p:spPr>
          <a:xfrm>
            <a:off x="-1625600" y="-2114550"/>
            <a:ext cx="9144000" cy="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414" name="Shape 414"/>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415" name="Shape 415"/>
          <p:cNvSpPr txBox="1">
            <a:spLocks noGrp="1"/>
          </p:cNvSpPr>
          <p:nvPr>
            <p:ph type="title" idx="4294967295"/>
          </p:nvPr>
        </p:nvSpPr>
        <p:spPr>
          <a:xfrm>
            <a:off x="0" y="152400"/>
            <a:ext cx="7772400" cy="1524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900" b="0" i="0" u="none" strike="noStrike" cap="none" dirty="0">
                <a:solidFill>
                  <a:schemeClr val="dk1"/>
                </a:solidFill>
                <a:latin typeface="Rockwell"/>
                <a:ea typeface="Rockwell"/>
                <a:cs typeface="Rockwell"/>
                <a:sym typeface="Arial"/>
              </a:rPr>
              <a:t>F/I War 1750</a:t>
            </a:r>
          </a:p>
        </p:txBody>
      </p:sp>
    </p:spTree>
    <p:extLst>
      <p:ext uri="{BB962C8B-B14F-4D97-AF65-F5344CB8AC3E}">
        <p14:creationId xmlns:p14="http://schemas.microsoft.com/office/powerpoint/2010/main" val="515194110"/>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0" y="0"/>
            <a:ext cx="9144000" cy="1072732"/>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000" b="1" i="0" u="none" strike="noStrike" cap="none" dirty="0" smtClean="0">
                <a:solidFill>
                  <a:srgbClr val="FFFFFF"/>
                </a:solidFill>
                <a:latin typeface="Rockwell"/>
                <a:ea typeface="Rockwell"/>
                <a:cs typeface="Rockwell"/>
                <a:sym typeface="Arial"/>
              </a:rPr>
              <a:t>Comparing </a:t>
            </a:r>
            <a:r>
              <a:rPr lang="en-US" sz="3000" b="1" i="0" u="none" strike="noStrike" cap="none" dirty="0">
                <a:solidFill>
                  <a:srgbClr val="FFFFFF"/>
                </a:solidFill>
                <a:latin typeface="Rockwell"/>
                <a:ea typeface="Rockwell"/>
                <a:cs typeface="Rockwell"/>
                <a:sym typeface="Arial"/>
              </a:rPr>
              <a:t>the Colonization Process</a:t>
            </a:r>
          </a:p>
        </p:txBody>
      </p:sp>
      <p:sp>
        <p:nvSpPr>
          <p:cNvPr id="161" name="Shape 161"/>
          <p:cNvSpPr txBox="1">
            <a:spLocks noGrp="1"/>
          </p:cNvSpPr>
          <p:nvPr>
            <p:ph type="body" idx="1"/>
          </p:nvPr>
        </p:nvSpPr>
        <p:spPr>
          <a:xfrm>
            <a:off x="302364" y="1765220"/>
            <a:ext cx="4193436" cy="3738722"/>
          </a:xfrm>
          <a:prstGeom prst="rect">
            <a:avLst/>
          </a:prstGeom>
          <a:noFill/>
          <a:ln>
            <a:noFill/>
          </a:ln>
        </p:spPr>
        <p:txBody>
          <a:bodyPr lIns="91425" tIns="45700" rIns="91425" bIns="45700" anchor="t" anchorCtr="0">
            <a:noAutofit/>
          </a:bodyPr>
          <a:lstStyle/>
          <a:p>
            <a:pPr marL="698500" marR="0" lvl="1" indent="-342900" algn="l" rtl="0">
              <a:spcBef>
                <a:spcPts val="0"/>
              </a:spcBef>
              <a:spcAft>
                <a:spcPts val="0"/>
              </a:spcAft>
              <a:buClr>
                <a:schemeClr val="tx1"/>
              </a:buClr>
              <a:buSzPct val="70000"/>
              <a:buFont typeface="Arial"/>
              <a:buChar char="•"/>
            </a:pPr>
            <a:r>
              <a:rPr lang="en-US" sz="2000" b="0" i="0" u="none" strike="noStrike" cap="none" dirty="0">
                <a:solidFill>
                  <a:srgbClr val="FFFFFF"/>
                </a:solidFill>
                <a:latin typeface="Rockwell"/>
                <a:ea typeface="Rockwell"/>
                <a:cs typeface="Rockwell"/>
                <a:sym typeface="Arial"/>
              </a:rPr>
              <a:t>Funded by crown</a:t>
            </a:r>
          </a:p>
          <a:p>
            <a:pPr marL="698500" marR="0" lvl="1" indent="-342900" algn="l" rtl="0">
              <a:spcBef>
                <a:spcPts val="500"/>
              </a:spcBef>
              <a:spcAft>
                <a:spcPts val="0"/>
              </a:spcAft>
              <a:buClr>
                <a:schemeClr val="tx1"/>
              </a:buClr>
              <a:buSzPct val="70000"/>
              <a:buFont typeface="Arial"/>
              <a:buChar char="•"/>
            </a:pPr>
            <a:r>
              <a:rPr lang="en-US" sz="2000" b="0" i="0" u="none" strike="noStrike" cap="none" dirty="0">
                <a:solidFill>
                  <a:srgbClr val="FFFFFF"/>
                </a:solidFill>
                <a:latin typeface="Rockwell"/>
                <a:ea typeface="Rockwell"/>
                <a:cs typeface="Rockwell"/>
                <a:sym typeface="Arial"/>
              </a:rPr>
              <a:t>Very direct control</a:t>
            </a:r>
          </a:p>
          <a:p>
            <a:pPr marL="698500" marR="0" lvl="1" indent="-342900" algn="l" rtl="0">
              <a:spcBef>
                <a:spcPts val="500"/>
              </a:spcBef>
              <a:spcAft>
                <a:spcPts val="0"/>
              </a:spcAft>
              <a:buClr>
                <a:schemeClr val="tx1"/>
              </a:buClr>
              <a:buSzPct val="70000"/>
              <a:buFont typeface="Arial"/>
              <a:buChar char="•"/>
            </a:pPr>
            <a:r>
              <a:rPr lang="en-US" sz="2000" b="0" i="0" u="none" strike="noStrike" cap="none" dirty="0">
                <a:solidFill>
                  <a:srgbClr val="FFFFFF"/>
                </a:solidFill>
                <a:latin typeface="Rockwell"/>
                <a:ea typeface="Rockwell"/>
                <a:cs typeface="Rockwell"/>
                <a:sym typeface="Arial"/>
              </a:rPr>
              <a:t>Strong Catholic missionary impulse</a:t>
            </a:r>
          </a:p>
          <a:p>
            <a:pPr marL="698500" marR="0" lvl="1" indent="-342900" algn="l" rtl="0">
              <a:spcBef>
                <a:spcPts val="500"/>
              </a:spcBef>
              <a:spcAft>
                <a:spcPts val="0"/>
              </a:spcAft>
              <a:buClr>
                <a:schemeClr val="tx1"/>
              </a:buClr>
              <a:buSzPct val="70000"/>
              <a:buFont typeface="Arial"/>
              <a:buChar char="•"/>
            </a:pPr>
            <a:r>
              <a:rPr lang="en-US" sz="2000" b="0" i="0" u="none" strike="noStrike" cap="none" dirty="0">
                <a:solidFill>
                  <a:srgbClr val="FFFFFF"/>
                </a:solidFill>
                <a:latin typeface="Rockwell"/>
                <a:ea typeface="Rockwell"/>
                <a:cs typeface="Rockwell"/>
                <a:sym typeface="Arial"/>
              </a:rPr>
              <a:t>More complex socio-political system (race based hierarchy where intermingling of races common)</a:t>
            </a:r>
          </a:p>
          <a:p>
            <a:pPr marL="698500" marR="0" lvl="1" indent="-342900" algn="l" rtl="0">
              <a:spcBef>
                <a:spcPts val="500"/>
              </a:spcBef>
              <a:spcAft>
                <a:spcPts val="0"/>
              </a:spcAft>
              <a:buClr>
                <a:schemeClr val="tx1"/>
              </a:buClr>
              <a:buSzPct val="70000"/>
              <a:buFont typeface="Arial"/>
              <a:buChar char="•"/>
            </a:pPr>
            <a:r>
              <a:rPr lang="en-US" sz="2000" b="0" i="0" u="none" strike="noStrike" cap="none" dirty="0">
                <a:solidFill>
                  <a:srgbClr val="FFFFFF"/>
                </a:solidFill>
                <a:latin typeface="Rockwell"/>
                <a:ea typeface="Rockwell"/>
                <a:cs typeface="Rockwell"/>
                <a:sym typeface="Arial"/>
              </a:rPr>
              <a:t>Relatively few women over to colonize</a:t>
            </a:r>
          </a:p>
        </p:txBody>
      </p:sp>
      <p:sp>
        <p:nvSpPr>
          <p:cNvPr id="162" name="Shape 162"/>
          <p:cNvSpPr txBox="1">
            <a:spLocks noGrp="1"/>
          </p:cNvSpPr>
          <p:nvPr>
            <p:ph sz="half" idx="2"/>
          </p:nvPr>
        </p:nvSpPr>
        <p:spPr>
          <a:xfrm>
            <a:off x="4333888" y="1689020"/>
            <a:ext cx="4535464" cy="5415121"/>
          </a:xfrm>
          <a:prstGeom prst="rect">
            <a:avLst/>
          </a:prstGeom>
          <a:noFill/>
          <a:ln>
            <a:noFill/>
          </a:ln>
        </p:spPr>
        <p:txBody>
          <a:bodyPr lIns="91425" tIns="45700" rIns="91425" bIns="45700" anchor="t" anchorCtr="0">
            <a:noAutofit/>
          </a:bodyPr>
          <a:lstStyle/>
          <a:p>
            <a:pPr marL="698500" marR="0" lvl="1" indent="-342900" algn="l" rtl="0">
              <a:spcBef>
                <a:spcPts val="0"/>
              </a:spcBef>
              <a:spcAft>
                <a:spcPts val="0"/>
              </a:spcAft>
              <a:buClr>
                <a:schemeClr val="tx1"/>
              </a:buClr>
              <a:buSzPct val="70000"/>
              <a:buFont typeface="Arial"/>
              <a:buChar char="•"/>
            </a:pPr>
            <a:r>
              <a:rPr lang="en-US" sz="2000" b="0" i="0" u="none" strike="noStrike" cap="none" dirty="0">
                <a:solidFill>
                  <a:srgbClr val="FFFFFF"/>
                </a:solidFill>
                <a:latin typeface="Rockwell"/>
                <a:ea typeface="Rockwell"/>
                <a:cs typeface="Rockwell"/>
                <a:sym typeface="Arial"/>
              </a:rPr>
              <a:t>Joint Stock Companies raised funds &amp; were granted charters (later the crown takes over more directly)</a:t>
            </a:r>
          </a:p>
          <a:p>
            <a:pPr marL="698500" marR="0" lvl="1" indent="-342900" algn="l" rtl="0">
              <a:spcBef>
                <a:spcPts val="500"/>
              </a:spcBef>
              <a:spcAft>
                <a:spcPts val="0"/>
              </a:spcAft>
              <a:buClr>
                <a:schemeClr val="tx1"/>
              </a:buClr>
              <a:buSzPct val="70000"/>
              <a:buFont typeface="Arial"/>
              <a:buChar char="•"/>
            </a:pPr>
            <a:r>
              <a:rPr lang="en-US" sz="2000" b="0" i="0" u="none" strike="noStrike" cap="none" dirty="0">
                <a:solidFill>
                  <a:srgbClr val="FFFFFF"/>
                </a:solidFill>
                <a:latin typeface="Rockwell"/>
                <a:ea typeface="Rockwell"/>
                <a:cs typeface="Rockwell"/>
                <a:sym typeface="Arial"/>
              </a:rPr>
              <a:t>Economic development more independent from Mother Country</a:t>
            </a:r>
          </a:p>
          <a:p>
            <a:pPr marL="698500" marR="0" lvl="1" indent="-342900" algn="l" rtl="0">
              <a:spcBef>
                <a:spcPts val="500"/>
              </a:spcBef>
              <a:spcAft>
                <a:spcPts val="0"/>
              </a:spcAft>
              <a:buClr>
                <a:schemeClr val="tx1"/>
              </a:buClr>
              <a:buSzPct val="70000"/>
              <a:buFont typeface="Arial"/>
              <a:buChar char="•"/>
            </a:pPr>
            <a:r>
              <a:rPr lang="en-US" sz="2000" b="0" i="0" u="none" strike="noStrike" cap="none" dirty="0">
                <a:solidFill>
                  <a:srgbClr val="FFFFFF"/>
                </a:solidFill>
                <a:latin typeface="Rockwell"/>
                <a:ea typeface="Rockwell"/>
                <a:cs typeface="Rockwell"/>
                <a:sym typeface="Arial"/>
              </a:rPr>
              <a:t>More variance in background, motivation, etc. of colonists</a:t>
            </a:r>
          </a:p>
          <a:p>
            <a:pPr marL="698500" marR="0" lvl="1" indent="-342900" algn="l" rtl="0">
              <a:spcBef>
                <a:spcPts val="500"/>
              </a:spcBef>
              <a:spcAft>
                <a:spcPts val="0"/>
              </a:spcAft>
              <a:buClr>
                <a:schemeClr val="tx1"/>
              </a:buClr>
              <a:buSzPct val="70000"/>
              <a:buFont typeface="Arial"/>
              <a:buChar char="•"/>
            </a:pPr>
            <a:r>
              <a:rPr lang="en-US" sz="2000" b="0" i="0" u="none" strike="noStrike" cap="none" dirty="0">
                <a:solidFill>
                  <a:srgbClr val="FFFFFF"/>
                </a:solidFill>
                <a:latin typeface="Rockwell"/>
                <a:ea typeface="Rockwell"/>
                <a:cs typeface="Rockwell"/>
                <a:sym typeface="Arial"/>
              </a:rPr>
              <a:t>Little intermixing with native population- very rigid racial hierarchy</a:t>
            </a:r>
          </a:p>
          <a:p>
            <a:pPr marL="698500" marR="0" lvl="1" indent="-342900" algn="l" rtl="0">
              <a:spcBef>
                <a:spcPts val="500"/>
              </a:spcBef>
              <a:spcAft>
                <a:spcPts val="0"/>
              </a:spcAft>
              <a:buClr>
                <a:schemeClr val="tx1"/>
              </a:buClr>
              <a:buSzPct val="70000"/>
              <a:buFont typeface="Arial"/>
              <a:buChar char="•"/>
            </a:pPr>
            <a:r>
              <a:rPr lang="en-US" sz="2000" b="0" i="0" u="none" strike="noStrike" cap="none" dirty="0">
                <a:solidFill>
                  <a:srgbClr val="FFFFFF"/>
                </a:solidFill>
                <a:latin typeface="Rockwell"/>
                <a:ea typeface="Rockwell"/>
                <a:cs typeface="Rockwell"/>
                <a:sym typeface="Arial"/>
              </a:rPr>
              <a:t>Relatively more women over, as aim was to acquire land and populate colonies rather than simply turn a profit</a:t>
            </a:r>
          </a:p>
        </p:txBody>
      </p:sp>
      <p:sp>
        <p:nvSpPr>
          <p:cNvPr id="163" name="Shape 163"/>
          <p:cNvSpPr txBox="1">
            <a:spLocks noGrp="1"/>
          </p:cNvSpPr>
          <p:nvPr>
            <p:ph type="body" sz="quarter" idx="3"/>
          </p:nvPr>
        </p:nvSpPr>
        <p:spPr>
          <a:xfrm>
            <a:off x="609600" y="1072732"/>
            <a:ext cx="3886200" cy="639762"/>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accent2"/>
              </a:buClr>
              <a:buSzPct val="25000"/>
              <a:buFont typeface="Noto Symbol"/>
              <a:buNone/>
            </a:pPr>
            <a:r>
              <a:rPr lang="en-US" sz="2000" b="1" i="0" u="none" strike="noStrike" cap="none" dirty="0">
                <a:solidFill>
                  <a:srgbClr val="FFFFFF"/>
                </a:solidFill>
                <a:latin typeface="Rockwell"/>
                <a:ea typeface="Rockwell"/>
                <a:cs typeface="Rockwell"/>
                <a:sym typeface="Arial"/>
              </a:rPr>
              <a:t>SPANISH</a:t>
            </a:r>
          </a:p>
        </p:txBody>
      </p:sp>
      <p:sp>
        <p:nvSpPr>
          <p:cNvPr id="164" name="Shape 164"/>
          <p:cNvSpPr txBox="1">
            <a:spLocks noGrp="1"/>
          </p:cNvSpPr>
          <p:nvPr>
            <p:ph sz="quarter" idx="4"/>
          </p:nvPr>
        </p:nvSpPr>
        <p:spPr>
          <a:xfrm>
            <a:off x="4800600" y="1073684"/>
            <a:ext cx="3886200" cy="639762"/>
          </a:xfrm>
          <a:prstGeom prst="rect">
            <a:avLst/>
          </a:prstGeom>
          <a:solidFill>
            <a:srgbClr val="39639D"/>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accent2"/>
              </a:buClr>
              <a:buSzPct val="25000"/>
              <a:buFont typeface="Noto Symbol"/>
              <a:buNone/>
            </a:pPr>
            <a:r>
              <a:rPr lang="en-US" sz="2000" b="1" i="0" u="none" strike="noStrike" cap="none" dirty="0">
                <a:solidFill>
                  <a:srgbClr val="FFFFFF"/>
                </a:solidFill>
                <a:latin typeface="Rockwell"/>
                <a:ea typeface="Rockwell"/>
                <a:cs typeface="Rockwell"/>
                <a:sym typeface="Arial"/>
              </a:rPr>
              <a:t>BRITISH</a:t>
            </a:r>
          </a:p>
        </p:txBody>
      </p:sp>
    </p:spTree>
    <p:extLst>
      <p:ext uri="{BB962C8B-B14F-4D97-AF65-F5344CB8AC3E}">
        <p14:creationId xmlns:p14="http://schemas.microsoft.com/office/powerpoint/2010/main" val="2469213414"/>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My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My Theme.thmx</Template>
  <TotalTime>1126</TotalTime>
  <Words>1009</Words>
  <Application>Microsoft Macintosh PowerPoint</Application>
  <PresentationFormat>On-screen Show (4:3)</PresentationFormat>
  <Paragraphs>141</Paragraphs>
  <Slides>23</Slides>
  <Notes>11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My Theme</vt:lpstr>
      <vt:lpstr>European Exploration and Early Colonization</vt:lpstr>
      <vt:lpstr>AP Prompt</vt:lpstr>
      <vt:lpstr>Key Concepts-REFERENCE KC REVIEW</vt:lpstr>
      <vt:lpstr>Locations of Major Native American Groups  and Culture Areas in the 1600s</vt:lpstr>
      <vt:lpstr>PowerPoint Presentation</vt:lpstr>
      <vt:lpstr>PowerPoint Presentation</vt:lpstr>
      <vt:lpstr>PowerPoint Presentation</vt:lpstr>
      <vt:lpstr>F/I War 1750</vt:lpstr>
      <vt:lpstr>Comparing the Colonization Process</vt:lpstr>
      <vt:lpstr>Both Britain and Spain in general…</vt:lpstr>
      <vt:lpstr>Thus began the move from  the Old World to the New World </vt:lpstr>
      <vt:lpstr>Who Came, and Where did They Settle?</vt:lpstr>
      <vt:lpstr>Comparing Three Worlds</vt:lpstr>
      <vt:lpstr>PowerPoint Presentation</vt:lpstr>
      <vt:lpstr>The English Colonies</vt:lpstr>
      <vt:lpstr>Migrating to the English Colonies</vt:lpstr>
      <vt:lpstr>Migrating to the  English Colonies</vt:lpstr>
      <vt:lpstr>Four Colonial Subcultures</vt:lpstr>
      <vt:lpstr>PowerPoint Presentation</vt:lpstr>
      <vt:lpstr>Impact of Discovery</vt:lpstr>
      <vt:lpstr>Trading Food is Good… Trading Disease is BAD!</vt:lpstr>
      <vt:lpstr>Slave Trade Begins</vt:lpstr>
      <vt:lpstr>The Columbian Exchange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Exploration and Early Colonization</dc:title>
  <dc:creator>Craig Winchell</dc:creator>
  <cp:lastModifiedBy>Craig Winchell</cp:lastModifiedBy>
  <cp:revision>19</cp:revision>
  <dcterms:created xsi:type="dcterms:W3CDTF">2017-07-10T19:46:31Z</dcterms:created>
  <dcterms:modified xsi:type="dcterms:W3CDTF">2017-08-08T13:47:03Z</dcterms:modified>
</cp:coreProperties>
</file>