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56" r:id="rId3"/>
    <p:sldId id="258" r:id="rId4"/>
    <p:sldId id="264" r:id="rId5"/>
    <p:sldId id="266" r:id="rId6"/>
    <p:sldId id="262" r:id="rId7"/>
    <p:sldId id="261" r:id="rId8"/>
    <p:sldId id="279" r:id="rId9"/>
    <p:sldId id="271" r:id="rId10"/>
    <p:sldId id="280" r:id="rId11"/>
    <p:sldId id="272" r:id="rId12"/>
    <p:sldId id="278" r:id="rId13"/>
    <p:sldId id="273" r:id="rId14"/>
    <p:sldId id="274" r:id="rId15"/>
    <p:sldId id="267" r:id="rId16"/>
    <p:sldId id="268" r:id="rId17"/>
    <p:sldId id="275" r:id="rId18"/>
    <p:sldId id="277"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3" d="100"/>
          <a:sy n="63" d="100"/>
        </p:scale>
        <p:origin x="-744"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745A0-86EB-0742-93F1-A868C334830D}" type="datetimeFigureOut">
              <a:rPr lang="en-US" smtClean="0"/>
              <a:t>8/29/16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3CC27-C8C8-D840-8853-C6DAF4AE0CD4}" type="slidenum">
              <a:rPr lang="en-US" smtClean="0"/>
              <a:t>‹#›</a:t>
            </a:fld>
            <a:endParaRPr lang="en-US"/>
          </a:p>
        </p:txBody>
      </p:sp>
    </p:spTree>
    <p:extLst>
      <p:ext uri="{BB962C8B-B14F-4D97-AF65-F5344CB8AC3E}">
        <p14:creationId xmlns:p14="http://schemas.microsoft.com/office/powerpoint/2010/main" val="1726449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91" name="Shape 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5F703-3DBA-334A-A0D7-75EAC9DBD7BB}" type="slidenum">
              <a:rPr lang="en-US"/>
              <a:pPr/>
              <a:t>10</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986D03-9984-6145-99DA-805CFB4AF85D}"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D58089E-FBE8-484A-BE40-2ED01C9D01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86D03-9984-6145-99DA-805CFB4AF85D}"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8089E-FBE8-484A-BE40-2ED01C9D01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86D03-9984-6145-99DA-805CFB4AF85D}"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8089E-FBE8-484A-BE40-2ED01C9D01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986D03-9984-6145-99DA-805CFB4AF85D}"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8089E-FBE8-484A-BE40-2ED01C9D01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4986D03-9984-6145-99DA-805CFB4AF85D}" type="datetimeFigureOut">
              <a:rPr lang="en-US" smtClean="0"/>
              <a:t>8/29/16</a:t>
            </a:fld>
            <a:endParaRPr lang="en-US"/>
          </a:p>
        </p:txBody>
      </p:sp>
      <p:sp>
        <p:nvSpPr>
          <p:cNvPr id="8" name="Slide Number Placeholder 7"/>
          <p:cNvSpPr>
            <a:spLocks noGrp="1"/>
          </p:cNvSpPr>
          <p:nvPr>
            <p:ph type="sldNum" sz="quarter" idx="11"/>
          </p:nvPr>
        </p:nvSpPr>
        <p:spPr/>
        <p:txBody>
          <a:bodyPr/>
          <a:lstStyle/>
          <a:p>
            <a:fld id="{2D58089E-FBE8-484A-BE40-2ED01C9D019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986D03-9984-6145-99DA-805CFB4AF85D}"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8089E-FBE8-484A-BE40-2ED01C9D01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986D03-9984-6145-99DA-805CFB4AF85D}" type="datetimeFigureOut">
              <a:rPr lang="en-US" smtClean="0"/>
              <a:t>8/29/16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8089E-FBE8-484A-BE40-2ED01C9D01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86D03-9984-6145-99DA-805CFB4AF85D}" type="datetimeFigureOut">
              <a:rPr lang="en-US" smtClean="0"/>
              <a:t>8/29/16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8089E-FBE8-484A-BE40-2ED01C9D01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86D03-9984-6145-99DA-805CFB4AF85D}" type="datetimeFigureOut">
              <a:rPr lang="en-US" smtClean="0"/>
              <a:t>8/29/16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8089E-FBE8-484A-BE40-2ED01C9D01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86D03-9984-6145-99DA-805CFB4AF85D}"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8089E-FBE8-484A-BE40-2ED01C9D019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86D03-9984-6145-99DA-805CFB4AF85D}"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D58089E-FBE8-484A-BE40-2ED01C9D0195}"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4986D03-9984-6145-99DA-805CFB4AF85D}" type="datetimeFigureOut">
              <a:rPr lang="en-US" smtClean="0"/>
              <a:t>8/29/16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D58089E-FBE8-484A-BE40-2ED01C9D0195}"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t>
            </a:r>
            <a:r>
              <a:rPr lang="en-US" dirty="0" smtClean="0"/>
              <a:t>Now</a:t>
            </a:r>
            <a:r>
              <a:rPr lang="en-US" dirty="0" smtClean="0"/>
              <a:t>-DISCUSS</a:t>
            </a:r>
            <a:endParaRPr lang="en-US" dirty="0"/>
          </a:p>
        </p:txBody>
      </p:sp>
      <p:sp>
        <p:nvSpPr>
          <p:cNvPr id="3" name="Content Placeholder 2"/>
          <p:cNvSpPr>
            <a:spLocks noGrp="1"/>
          </p:cNvSpPr>
          <p:nvPr>
            <p:ph idx="1"/>
          </p:nvPr>
        </p:nvSpPr>
        <p:spPr/>
        <p:txBody>
          <a:bodyPr/>
          <a:lstStyle/>
          <a:p>
            <a:endParaRPr lang="en-US" dirty="0"/>
          </a:p>
          <a:p>
            <a:r>
              <a:rPr lang="en-US" dirty="0" smtClean="0"/>
              <a:t>-What is salutary neglect? How did the French and Indian War impact this British policy?</a:t>
            </a:r>
            <a:endParaRPr lang="en-US" dirty="0"/>
          </a:p>
        </p:txBody>
      </p:sp>
    </p:spTree>
    <p:extLst>
      <p:ext uri="{BB962C8B-B14F-4D97-AF65-F5344CB8AC3E}">
        <p14:creationId xmlns:p14="http://schemas.microsoft.com/office/powerpoint/2010/main" val="314409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map 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60338"/>
            <a:ext cx="6115050" cy="653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4838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Albany Plan</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The war was going poorly for England.</a:t>
            </a:r>
          </a:p>
          <a:p>
            <a:pPr marL="342900" indent="-342900">
              <a:buFont typeface="Arial"/>
              <a:buChar char="•"/>
            </a:pPr>
            <a:r>
              <a:rPr lang="en-US" dirty="0" smtClean="0"/>
              <a:t>The British Government recognized the need for more coordination and called for representatives from the colonies to meet in Albany in 1754.</a:t>
            </a:r>
          </a:p>
          <a:p>
            <a:pPr marL="342900" indent="-342900">
              <a:buFont typeface="Arial"/>
              <a:buChar char="•"/>
            </a:pPr>
            <a:r>
              <a:rPr lang="en-US" dirty="0" smtClean="0"/>
              <a:t>The Albany Plan of Union—designed by Benjamin Franklin—provided an </a:t>
            </a:r>
            <a:r>
              <a:rPr lang="en-US" dirty="0" err="1" smtClean="0"/>
              <a:t>intercolonial</a:t>
            </a:r>
            <a:r>
              <a:rPr lang="en-US" dirty="0" smtClean="0"/>
              <a:t> government to recruit troops and collect taxes from the colonies for the common defense.</a:t>
            </a:r>
          </a:p>
          <a:p>
            <a:pPr marL="800100" lvl="1" indent="-342900">
              <a:buFont typeface="Arial"/>
              <a:buChar char="•"/>
            </a:pPr>
            <a:r>
              <a:rPr lang="en-US" dirty="0" smtClean="0"/>
              <a:t>Colonies didn’t accept it (didn’t want someone else taxing them), but it was significant in that was an early example of the colonies attempting to come together under ‘one roof.’</a:t>
            </a:r>
            <a:endParaRPr lang="en-US" dirty="0"/>
          </a:p>
        </p:txBody>
      </p:sp>
    </p:spTree>
    <p:extLst>
      <p:ext uri="{BB962C8B-B14F-4D97-AF65-F5344CB8AC3E}">
        <p14:creationId xmlns:p14="http://schemas.microsoft.com/office/powerpoint/2010/main" val="35100826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8708" b="8708"/>
          <a:stretch>
            <a:fillRect/>
          </a:stretch>
        </p:blipFill>
        <p:spPr/>
      </p:pic>
    </p:spTree>
    <p:extLst>
      <p:ext uri="{BB962C8B-B14F-4D97-AF65-F5344CB8AC3E}">
        <p14:creationId xmlns:p14="http://schemas.microsoft.com/office/powerpoint/2010/main" val="1649092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Victory</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sz="2500" dirty="0" smtClean="0"/>
              <a:t>War ends in the Treaty of Paris, </a:t>
            </a:r>
            <a:r>
              <a:rPr lang="en-US" sz="2500" dirty="0" smtClean="0"/>
              <a:t>1763.</a:t>
            </a:r>
            <a:endParaRPr lang="en-US" sz="2500" dirty="0" smtClean="0"/>
          </a:p>
          <a:p>
            <a:pPr marL="342900" indent="-342900">
              <a:buFont typeface="Arial"/>
              <a:buChar char="•"/>
            </a:pPr>
            <a:r>
              <a:rPr lang="en-US" sz="2500" dirty="0" smtClean="0"/>
              <a:t>Great Britain acquires French Canada and Spanish Florida.</a:t>
            </a:r>
          </a:p>
          <a:p>
            <a:pPr marL="342900" indent="-342900">
              <a:buFont typeface="Arial"/>
              <a:buChar char="•"/>
            </a:pPr>
            <a:r>
              <a:rPr lang="en-US" sz="2500" dirty="0" smtClean="0"/>
              <a:t>France gives Spain the territory of Louisiana and all land west of the Mississippi.</a:t>
            </a:r>
          </a:p>
          <a:p>
            <a:pPr marL="342900" indent="-342900">
              <a:buFont typeface="Arial"/>
              <a:buChar char="•"/>
            </a:pPr>
            <a:r>
              <a:rPr lang="en-US" sz="2500" dirty="0" smtClean="0"/>
              <a:t>Britain now controls ½ of North American and France has none. Sucks to be France.</a:t>
            </a:r>
          </a:p>
        </p:txBody>
      </p:sp>
    </p:spTree>
    <p:extLst>
      <p:ext uri="{BB962C8B-B14F-4D97-AF65-F5344CB8AC3E}">
        <p14:creationId xmlns:p14="http://schemas.microsoft.com/office/powerpoint/2010/main" val="4172472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8100"/>
            <a:ext cx="9143999" cy="6765502"/>
          </a:xfrm>
          <a:prstGeom prst="rect">
            <a:avLst/>
          </a:prstGeom>
        </p:spPr>
      </p:pic>
    </p:spTree>
    <p:extLst>
      <p:ext uri="{BB962C8B-B14F-4D97-AF65-F5344CB8AC3E}">
        <p14:creationId xmlns:p14="http://schemas.microsoft.com/office/powerpoint/2010/main" val="11813328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0" y="76200"/>
            <a:ext cx="9144000" cy="5635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tl val="0"/>
              </a:rPr>
              <a:t>Major Effects of the French and Indian War</a:t>
            </a:r>
          </a:p>
        </p:txBody>
      </p:sp>
      <p:sp>
        <p:nvSpPr>
          <p:cNvPr id="110" name="Shape 110"/>
          <p:cNvSpPr txBox="1">
            <a:spLocks noGrp="1"/>
          </p:cNvSpPr>
          <p:nvPr>
            <p:ph type="body" idx="1"/>
          </p:nvPr>
        </p:nvSpPr>
        <p:spPr>
          <a:xfrm>
            <a:off x="-1" y="762000"/>
            <a:ext cx="8905897" cy="582234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2622"/>
              <a:buFont typeface="Arial"/>
              <a:buChar char="●"/>
            </a:pPr>
            <a:r>
              <a:rPr lang="en-US" sz="2300" b="0" i="0" u="none" strike="noStrike" cap="none" baseline="0" dirty="0">
                <a:solidFill>
                  <a:schemeClr val="dk1"/>
                </a:solidFill>
                <a:latin typeface="Calibri"/>
                <a:ea typeface="Calibri"/>
                <a:cs typeface="Calibri"/>
                <a:sym typeface="Calibri"/>
                <a:rtl val="0"/>
              </a:rPr>
              <a:t>France gets booted out of North America</a:t>
            </a:r>
          </a:p>
          <a:p>
            <a:pPr marL="342900" marR="0" lvl="0" indent="-342900" algn="l" rtl="0">
              <a:lnSpc>
                <a:spcPct val="100000"/>
              </a:lnSpc>
              <a:spcBef>
                <a:spcPts val="640"/>
              </a:spcBef>
              <a:spcAft>
                <a:spcPts val="0"/>
              </a:spcAft>
              <a:buClr>
                <a:schemeClr val="dk1"/>
              </a:buClr>
              <a:buSzPct val="102622"/>
              <a:buFont typeface="Arial"/>
              <a:buChar char="●"/>
            </a:pPr>
            <a:r>
              <a:rPr lang="en-US" sz="2300" b="0" i="0" u="none" strike="noStrike" cap="none" baseline="0" dirty="0">
                <a:solidFill>
                  <a:schemeClr val="dk1"/>
                </a:solidFill>
                <a:latin typeface="Calibri"/>
                <a:ea typeface="Calibri"/>
                <a:cs typeface="Calibri"/>
                <a:sym typeface="Calibri"/>
                <a:rtl val="0"/>
              </a:rPr>
              <a:t>British rack up a HUGE debt</a:t>
            </a:r>
          </a:p>
          <a:p>
            <a:pPr marL="742950" marR="0" lvl="1" indent="-285750" algn="l" rtl="0">
              <a:lnSpc>
                <a:spcPct val="100000"/>
              </a:lnSpc>
              <a:spcBef>
                <a:spcPts val="560"/>
              </a:spcBef>
              <a:spcAft>
                <a:spcPts val="0"/>
              </a:spcAft>
              <a:buClr>
                <a:schemeClr val="dk1"/>
              </a:buClr>
              <a:buSzPct val="102929"/>
              <a:buFont typeface="Arial"/>
              <a:buChar char="●"/>
            </a:pPr>
            <a:r>
              <a:rPr lang="en-US" b="0" i="0" u="none" strike="noStrike" cap="none" baseline="0" dirty="0">
                <a:solidFill>
                  <a:schemeClr val="dk1"/>
                </a:solidFill>
                <a:latin typeface="Calibri"/>
                <a:ea typeface="Calibri"/>
                <a:cs typeface="Calibri"/>
                <a:sym typeface="Calibri"/>
                <a:rtl val="0"/>
              </a:rPr>
              <a:t>Soon the British will look for the </a:t>
            </a:r>
            <a:r>
              <a:rPr lang="en-US" b="0" i="0" u="none" strike="noStrike" cap="none" baseline="0" dirty="0" smtClean="0">
                <a:solidFill>
                  <a:schemeClr val="dk1"/>
                </a:solidFill>
                <a:latin typeface="Calibri"/>
                <a:ea typeface="Calibri"/>
                <a:cs typeface="Calibri"/>
                <a:sym typeface="Calibri"/>
                <a:rtl val="0"/>
              </a:rPr>
              <a:t>colonists to </a:t>
            </a:r>
            <a:r>
              <a:rPr lang="en-US" b="0" i="0" u="none" strike="noStrike" cap="none" baseline="0" dirty="0">
                <a:solidFill>
                  <a:schemeClr val="dk1"/>
                </a:solidFill>
                <a:latin typeface="Calibri"/>
                <a:ea typeface="Calibri"/>
                <a:cs typeface="Calibri"/>
                <a:sym typeface="Calibri"/>
                <a:rtl val="0"/>
              </a:rPr>
              <a:t>pay for their own defense…</a:t>
            </a:r>
          </a:p>
          <a:p>
            <a:pPr marL="342900" marR="0" lvl="0" indent="-342900" algn="l" rtl="0">
              <a:lnSpc>
                <a:spcPct val="100000"/>
              </a:lnSpc>
              <a:spcBef>
                <a:spcPts val="640"/>
              </a:spcBef>
              <a:spcAft>
                <a:spcPts val="0"/>
              </a:spcAft>
              <a:buClr>
                <a:schemeClr val="dk1"/>
              </a:buClr>
              <a:buSzPct val="102622"/>
              <a:buFont typeface="Arial"/>
              <a:buChar char="●"/>
            </a:pPr>
            <a:r>
              <a:rPr lang="en-US" sz="2300" b="0" i="0" u="none" strike="noStrike" cap="none" baseline="0" dirty="0">
                <a:solidFill>
                  <a:schemeClr val="dk1"/>
                </a:solidFill>
                <a:latin typeface="Calibri"/>
                <a:ea typeface="Calibri"/>
                <a:cs typeface="Calibri"/>
                <a:sym typeface="Calibri"/>
                <a:rtl val="0"/>
              </a:rPr>
              <a:t>Colonials start pouring into this newly won territory</a:t>
            </a:r>
          </a:p>
          <a:p>
            <a:pPr marL="742950" marR="0" lvl="1" indent="-285750" algn="l" rtl="0">
              <a:lnSpc>
                <a:spcPct val="100000"/>
              </a:lnSpc>
              <a:spcBef>
                <a:spcPts val="560"/>
              </a:spcBef>
              <a:spcAft>
                <a:spcPts val="0"/>
              </a:spcAft>
              <a:buClr>
                <a:schemeClr val="dk1"/>
              </a:buClr>
              <a:buSzPct val="102929"/>
              <a:buFont typeface="Arial"/>
              <a:buChar char="●"/>
            </a:pPr>
            <a:r>
              <a:rPr lang="en-US" b="0" i="0" u="none" strike="noStrike" cap="none" baseline="0" dirty="0">
                <a:solidFill>
                  <a:schemeClr val="dk1"/>
                </a:solidFill>
                <a:latin typeface="Calibri"/>
                <a:ea typeface="Calibri"/>
                <a:cs typeface="Calibri"/>
                <a:sym typeface="Calibri"/>
                <a:rtl val="0"/>
              </a:rPr>
              <a:t>This leads to Pontiac’s Uprising</a:t>
            </a:r>
          </a:p>
          <a:p>
            <a:pPr marL="1143000" marR="0" lvl="2" indent="-228600" algn="l" rtl="0">
              <a:lnSpc>
                <a:spcPct val="100000"/>
              </a:lnSpc>
              <a:spcBef>
                <a:spcPts val="480"/>
              </a:spcBef>
              <a:spcAft>
                <a:spcPts val="0"/>
              </a:spcAft>
              <a:buClr>
                <a:schemeClr val="dk1"/>
              </a:buClr>
              <a:buSzPct val="111538"/>
              <a:buFont typeface="Arial"/>
              <a:buChar char="●"/>
            </a:pPr>
            <a:r>
              <a:rPr lang="en-US" sz="2000" b="0" i="0" u="none" strike="noStrike" cap="none" baseline="0" dirty="0">
                <a:solidFill>
                  <a:schemeClr val="dk1"/>
                </a:solidFill>
                <a:latin typeface="Calibri"/>
                <a:ea typeface="Calibri"/>
                <a:cs typeface="Calibri"/>
                <a:sym typeface="Calibri"/>
                <a:rtl val="0"/>
              </a:rPr>
              <a:t>Indians attack settlements and forts throughout Ohio Valley</a:t>
            </a:r>
          </a:p>
          <a:p>
            <a:pPr marL="1600200" marR="0" lvl="3" indent="-228600" algn="l" rtl="0">
              <a:lnSpc>
                <a:spcPct val="100000"/>
              </a:lnSpc>
              <a:spcBef>
                <a:spcPts val="400"/>
              </a:spcBef>
              <a:spcAft>
                <a:spcPts val="0"/>
              </a:spcAft>
              <a:buClr>
                <a:schemeClr val="dk1"/>
              </a:buClr>
              <a:buSzPct val="109089"/>
              <a:buFont typeface="Arial"/>
              <a:buChar char="●"/>
            </a:pPr>
            <a:r>
              <a:rPr lang="en-US" sz="2000" b="0" i="0" u="none" strike="noStrike" cap="none" baseline="0" dirty="0">
                <a:solidFill>
                  <a:schemeClr val="dk1"/>
                </a:solidFill>
                <a:latin typeface="Calibri"/>
                <a:ea typeface="Calibri"/>
                <a:cs typeface="Calibri"/>
                <a:sym typeface="Calibri"/>
                <a:rtl val="0"/>
              </a:rPr>
              <a:t>Several thousand settlers are killed and most of the British forts are burned</a:t>
            </a:r>
          </a:p>
          <a:p>
            <a:pPr marL="1600200" marR="0" lvl="3" indent="-228600" algn="l" rtl="0">
              <a:lnSpc>
                <a:spcPct val="100000"/>
              </a:lnSpc>
              <a:spcBef>
                <a:spcPts val="400"/>
              </a:spcBef>
              <a:spcAft>
                <a:spcPts val="0"/>
              </a:spcAft>
              <a:buClr>
                <a:schemeClr val="dk1"/>
              </a:buClr>
              <a:buSzPct val="109089"/>
              <a:buFont typeface="Arial"/>
              <a:buChar char="●"/>
            </a:pPr>
            <a:r>
              <a:rPr lang="en-US" sz="2000" b="0" i="0" u="none" strike="noStrike" cap="none" baseline="0" dirty="0">
                <a:solidFill>
                  <a:schemeClr val="dk1"/>
                </a:solidFill>
                <a:latin typeface="Calibri"/>
                <a:ea typeface="Calibri"/>
                <a:cs typeface="Calibri"/>
                <a:sym typeface="Calibri"/>
                <a:rtl val="0"/>
              </a:rPr>
              <a:t>British respond brutally by attacking villages and spreading smallpox on </a:t>
            </a:r>
            <a:r>
              <a:rPr lang="en-US" sz="2000" b="0" i="0" u="none" strike="noStrike" cap="none" baseline="0" dirty="0" smtClean="0">
                <a:solidFill>
                  <a:schemeClr val="dk1"/>
                </a:solidFill>
                <a:latin typeface="Calibri"/>
                <a:ea typeface="Calibri"/>
                <a:cs typeface="Calibri"/>
                <a:sym typeface="Calibri"/>
                <a:rtl val="0"/>
              </a:rPr>
              <a:t>purpose</a:t>
            </a:r>
            <a:endParaRPr lang="en-US" sz="20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7446850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Shape 111"/>
          <p:cNvPicPr preferRelativeResize="0"/>
          <p:nvPr/>
        </p:nvPicPr>
        <p:blipFill rotWithShape="1">
          <a:blip r:embed="rId2">
            <a:alphaModFix/>
          </a:blip>
          <a:srcRect/>
          <a:stretch/>
        </p:blipFill>
        <p:spPr>
          <a:xfrm>
            <a:off x="1320010" y="534771"/>
            <a:ext cx="6499801" cy="5821882"/>
          </a:xfrm>
          <a:prstGeom prst="rect">
            <a:avLst/>
          </a:prstGeom>
          <a:noFill/>
          <a:ln>
            <a:noFill/>
          </a:ln>
        </p:spPr>
      </p:pic>
    </p:spTree>
    <p:extLst>
      <p:ext uri="{BB962C8B-B14F-4D97-AF65-F5344CB8AC3E}">
        <p14:creationId xmlns:p14="http://schemas.microsoft.com/office/powerpoint/2010/main" val="38252412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Proclamation of 1763</a:t>
            </a:r>
            <a:endParaRPr lang="en-US" dirty="0"/>
          </a:p>
        </p:txBody>
      </p:sp>
      <p:sp>
        <p:nvSpPr>
          <p:cNvPr id="3" name="Content Placeholder 2"/>
          <p:cNvSpPr>
            <a:spLocks noGrp="1"/>
          </p:cNvSpPr>
          <p:nvPr>
            <p:ph idx="1"/>
          </p:nvPr>
        </p:nvSpPr>
        <p:spPr/>
        <p:txBody>
          <a:bodyPr/>
          <a:lstStyle/>
          <a:p>
            <a:pPr marL="342900" lvl="0" indent="-342900">
              <a:spcBef>
                <a:spcPts val="640"/>
              </a:spcBef>
              <a:spcAft>
                <a:spcPts val="0"/>
              </a:spcAft>
              <a:buClr>
                <a:schemeClr val="dk1"/>
              </a:buClr>
              <a:buSzPct val="102622"/>
              <a:buFont typeface="Arial"/>
              <a:buChar char="●"/>
            </a:pPr>
            <a:r>
              <a:rPr lang="en-US" sz="2300" b="0" dirty="0">
                <a:solidFill>
                  <a:schemeClr val="dk1"/>
                </a:solidFill>
                <a:latin typeface="Calibri"/>
                <a:ea typeface="Calibri"/>
                <a:cs typeface="Calibri"/>
                <a:sym typeface="Calibri"/>
                <a:rtl val="0"/>
              </a:rPr>
              <a:t>Because of this huge debt the British do not want anymore conflict</a:t>
            </a:r>
          </a:p>
          <a:p>
            <a:pPr marL="742950" lvl="1" indent="-285750">
              <a:spcBef>
                <a:spcPts val="560"/>
              </a:spcBef>
              <a:buClr>
                <a:schemeClr val="dk1"/>
              </a:buClr>
              <a:buSzPct val="102929"/>
              <a:buFont typeface="Arial"/>
              <a:buChar char="●"/>
            </a:pPr>
            <a:r>
              <a:rPr lang="en-US" sz="1700" dirty="0">
                <a:solidFill>
                  <a:schemeClr val="dk1"/>
                </a:solidFill>
                <a:latin typeface="Calibri"/>
                <a:ea typeface="Calibri"/>
                <a:cs typeface="Calibri"/>
                <a:sym typeface="Calibri"/>
                <a:rtl val="0"/>
              </a:rPr>
              <a:t>Proclamation Act of 1763: prohibited colonial settlement west of the Appalachians</a:t>
            </a:r>
          </a:p>
          <a:p>
            <a:pPr lvl="2">
              <a:spcBef>
                <a:spcPts val="480"/>
              </a:spcBef>
              <a:buClr>
                <a:schemeClr val="dk1"/>
              </a:buClr>
              <a:buSzPct val="111538"/>
              <a:buFont typeface="Arial"/>
              <a:buChar char="●"/>
            </a:pPr>
            <a:r>
              <a:rPr lang="en-US" sz="1700" dirty="0">
                <a:solidFill>
                  <a:schemeClr val="dk1"/>
                </a:solidFill>
                <a:latin typeface="Calibri"/>
                <a:ea typeface="Calibri"/>
                <a:cs typeface="Calibri"/>
                <a:sym typeface="Calibri"/>
                <a:rtl val="0"/>
              </a:rPr>
              <a:t>This angers the colonials</a:t>
            </a:r>
          </a:p>
          <a:p>
            <a:pPr lvl="2">
              <a:spcBef>
                <a:spcPts val="480"/>
              </a:spcBef>
              <a:buClr>
                <a:schemeClr val="dk1"/>
              </a:buClr>
              <a:buSzPct val="111538"/>
              <a:buFont typeface="Arial"/>
              <a:buChar char="●"/>
            </a:pPr>
            <a:r>
              <a:rPr lang="en-US" sz="1700" dirty="0">
                <a:solidFill>
                  <a:schemeClr val="dk1"/>
                </a:solidFill>
                <a:latin typeface="Calibri"/>
                <a:ea typeface="Calibri"/>
                <a:cs typeface="Calibri"/>
                <a:sym typeface="Calibri"/>
                <a:rtl val="0"/>
              </a:rPr>
              <a:t>Proclamation is completely ignored by the colonials</a:t>
            </a:r>
          </a:p>
          <a:p>
            <a:endParaRPr lang="en-US" dirty="0"/>
          </a:p>
        </p:txBody>
      </p:sp>
    </p:spTree>
    <p:extLst>
      <p:ext uri="{BB962C8B-B14F-4D97-AF65-F5344CB8AC3E}">
        <p14:creationId xmlns:p14="http://schemas.microsoft.com/office/powerpoint/2010/main" val="17995031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hape 112"/>
          <p:cNvPicPr preferRelativeResize="0">
            <a:picLocks noGrp="1"/>
          </p:cNvPicPr>
          <p:nvPr>
            <p:ph idx="1"/>
          </p:nvPr>
        </p:nvPicPr>
        <p:blipFill rotWithShape="1">
          <a:blip r:embed="rId2">
            <a:alphaModFix/>
          </a:blip>
          <a:srcRect l="-8813" r="-8813"/>
          <a:stretch/>
        </p:blipFill>
        <p:spPr>
          <a:xfrm>
            <a:off x="584814" y="152718"/>
            <a:ext cx="7492385" cy="6481765"/>
          </a:xfrm>
          <a:prstGeom prst="rect">
            <a:avLst/>
          </a:prstGeom>
          <a:noFill/>
          <a:ln>
            <a:noFill/>
          </a:ln>
        </p:spPr>
      </p:pic>
    </p:spTree>
    <p:extLst>
      <p:ext uri="{BB962C8B-B14F-4D97-AF65-F5344CB8AC3E}">
        <p14:creationId xmlns:p14="http://schemas.microsoft.com/office/powerpoint/2010/main" val="723227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
            <a:ext cx="6248400" cy="646331"/>
          </a:xfrm>
          <a:prstGeom prst="rect">
            <a:avLst/>
          </a:prstGeom>
          <a:noFill/>
        </p:spPr>
        <p:txBody>
          <a:bodyPr>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rPr>
              <a:t>The Proclamation of 1763</a:t>
            </a:r>
          </a:p>
        </p:txBody>
      </p:sp>
      <p:sp>
        <p:nvSpPr>
          <p:cNvPr id="3" name="Rectangle 2"/>
          <p:cNvSpPr/>
          <p:nvPr/>
        </p:nvSpPr>
        <p:spPr>
          <a:xfrm>
            <a:off x="258763" y="1766888"/>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130175" y="3517900"/>
            <a:ext cx="2133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258763" y="1952625"/>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The Indians continue to attack the colonies.</a:t>
            </a:r>
          </a:p>
        </p:txBody>
      </p:sp>
      <p:sp>
        <p:nvSpPr>
          <p:cNvPr id="6" name="TextBox 5"/>
          <p:cNvSpPr txBox="1">
            <a:spLocks noChangeArrowheads="1"/>
          </p:cNvSpPr>
          <p:nvPr/>
        </p:nvSpPr>
        <p:spPr bwMode="auto">
          <a:xfrm>
            <a:off x="258763" y="3565525"/>
            <a:ext cx="213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The king is concerned that as colonists move inland, he will have less control over their actions.</a:t>
            </a:r>
          </a:p>
        </p:txBody>
      </p:sp>
      <p:sp>
        <p:nvSpPr>
          <p:cNvPr id="7" name="Rectangle 6"/>
          <p:cNvSpPr/>
          <p:nvPr/>
        </p:nvSpPr>
        <p:spPr>
          <a:xfrm>
            <a:off x="3505200" y="2514600"/>
            <a:ext cx="205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3505200" y="25908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Parliament passes the </a:t>
            </a:r>
          </a:p>
          <a:p>
            <a:pPr algn="ctr" eaLnBrk="1" hangingPunct="1"/>
            <a:r>
              <a:rPr lang="en-US"/>
              <a:t>Proclamation of 1763</a:t>
            </a:r>
          </a:p>
        </p:txBody>
      </p:sp>
      <p:sp>
        <p:nvSpPr>
          <p:cNvPr id="9" name="Rectangle 8"/>
          <p:cNvSpPr/>
          <p:nvPr/>
        </p:nvSpPr>
        <p:spPr>
          <a:xfrm>
            <a:off x="6888163" y="790575"/>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6888163" y="976313"/>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The Indians agree to stop attacking the colonies.</a:t>
            </a:r>
          </a:p>
        </p:txBody>
      </p:sp>
      <p:sp>
        <p:nvSpPr>
          <p:cNvPr id="11" name="Rectangle 10"/>
          <p:cNvSpPr/>
          <p:nvPr/>
        </p:nvSpPr>
        <p:spPr>
          <a:xfrm>
            <a:off x="6469063" y="2325688"/>
            <a:ext cx="2133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6477000" y="2414588"/>
            <a:ext cx="2133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The colonists will remain on the coast where the  king can use the navy to keep them under control.</a:t>
            </a:r>
          </a:p>
        </p:txBody>
      </p:sp>
      <p:cxnSp>
        <p:nvCxnSpPr>
          <p:cNvPr id="14" name="Straight Arrow Connector 13"/>
          <p:cNvCxnSpPr/>
          <p:nvPr/>
        </p:nvCxnSpPr>
        <p:spPr>
          <a:xfrm>
            <a:off x="2392363" y="2590800"/>
            <a:ext cx="960437"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1"/>
          </p:cNvCxnSpPr>
          <p:nvPr/>
        </p:nvCxnSpPr>
        <p:spPr>
          <a:xfrm>
            <a:off x="5630863" y="3238500"/>
            <a:ext cx="838200" cy="777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400300" y="3505200"/>
            <a:ext cx="952500" cy="13731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38800" y="1855788"/>
            <a:ext cx="1219200" cy="8874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0" y="5719763"/>
            <a:ext cx="9021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b="1"/>
              <a:t> Put in your frame of Reference: </a:t>
            </a:r>
            <a:r>
              <a:rPr lang="en-US"/>
              <a:t>The king believes the colonists will be happy about the Proclamation,  because it will stop the attacks from the Indians.</a:t>
            </a:r>
          </a:p>
        </p:txBody>
      </p:sp>
      <p:cxnSp>
        <p:nvCxnSpPr>
          <p:cNvPr id="21" name="Straight Arrow Connector 20"/>
          <p:cNvCxnSpPr/>
          <p:nvPr/>
        </p:nvCxnSpPr>
        <p:spPr>
          <a:xfrm>
            <a:off x="5486400" y="3962400"/>
            <a:ext cx="838200" cy="9159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77000" y="4470400"/>
            <a:ext cx="2133600" cy="1249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Makes the Colonist angry at King George III!</a:t>
            </a:r>
          </a:p>
        </p:txBody>
      </p:sp>
      <p:sp>
        <p:nvSpPr>
          <p:cNvPr id="4116" name="TextBox 18"/>
          <p:cNvSpPr txBox="1">
            <a:spLocks noChangeArrowheads="1"/>
          </p:cNvSpPr>
          <p:nvPr/>
        </p:nvSpPr>
        <p:spPr bwMode="auto">
          <a:xfrm>
            <a:off x="258763" y="646113"/>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In your Frame of Reference Who is the friction between because of the Proclamation Line of 1763?</a:t>
            </a:r>
          </a:p>
          <a:p>
            <a:pPr eaLnBrk="1" hangingPunct="1"/>
            <a:r>
              <a:rPr lang="en-US" b="1"/>
              <a:t>Why does it make the colonist angry?</a:t>
            </a:r>
          </a:p>
          <a:p>
            <a:pPr eaLnBrk="1" hangingPunct="1"/>
            <a:endParaRPr lang="en-US" b="1"/>
          </a:p>
        </p:txBody>
      </p:sp>
    </p:spTree>
    <p:extLst>
      <p:ext uri="{BB962C8B-B14F-4D97-AF65-F5344CB8AC3E}">
        <p14:creationId xmlns:p14="http://schemas.microsoft.com/office/powerpoint/2010/main" val="13928402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 calcmode="lin" valueType="num">
                                      <p:cBhvr additive="base">
                                        <p:cTn id="2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French and Indian War</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Mr. Winchell</a:t>
            </a:r>
          </a:p>
          <a:p>
            <a:r>
              <a:rPr lang="en-US" dirty="0" smtClean="0"/>
              <a:t>APUSH</a:t>
            </a:r>
          </a:p>
          <a:p>
            <a:r>
              <a:rPr lang="en-US" dirty="0" smtClean="0"/>
              <a:t>Period 3 Day 1</a:t>
            </a:r>
            <a:endParaRPr lang="en-US" dirty="0"/>
          </a:p>
        </p:txBody>
      </p:sp>
    </p:spTree>
    <p:extLst>
      <p:ext uri="{BB962C8B-B14F-4D97-AF65-F5344CB8AC3E}">
        <p14:creationId xmlns:p14="http://schemas.microsoft.com/office/powerpoint/2010/main" val="11551390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US" dirty="0"/>
          </a:p>
        </p:txBody>
      </p:sp>
      <p:sp>
        <p:nvSpPr>
          <p:cNvPr id="3" name="Content Placeholder 2"/>
          <p:cNvSpPr>
            <a:spLocks noGrp="1"/>
          </p:cNvSpPr>
          <p:nvPr>
            <p:ph idx="1"/>
          </p:nvPr>
        </p:nvSpPr>
        <p:spPr>
          <a:xfrm>
            <a:off x="457200" y="1752600"/>
            <a:ext cx="8097808" cy="4915306"/>
          </a:xfrm>
        </p:spPr>
        <p:txBody>
          <a:bodyPr>
            <a:noAutofit/>
          </a:bodyPr>
          <a:lstStyle/>
          <a:p>
            <a:r>
              <a:rPr lang="en-US" sz="2500" dirty="0" smtClean="0"/>
              <a:t>Politics and Power: </a:t>
            </a:r>
            <a:r>
              <a:rPr lang="en-US" sz="2500" b="0" dirty="0" smtClean="0"/>
              <a:t>What factors led to the outbreak of war between the French and British in both Europe and North America?</a:t>
            </a:r>
          </a:p>
          <a:p>
            <a:r>
              <a:rPr lang="en-US" sz="2500" dirty="0" smtClean="0"/>
              <a:t>America in the World: </a:t>
            </a:r>
            <a:r>
              <a:rPr lang="en-US" sz="2500" b="0" dirty="0" smtClean="0"/>
              <a:t>How did events in Europe exacerbate the tensions between the British and the American colonists in the years between 1754 and 1776?</a:t>
            </a:r>
          </a:p>
          <a:p>
            <a:r>
              <a:rPr lang="en-US" sz="2500" dirty="0" smtClean="0"/>
              <a:t>Identity: </a:t>
            </a:r>
            <a:r>
              <a:rPr lang="en-US" sz="2500" b="0" dirty="0" smtClean="0"/>
              <a:t>What accounted for the emergence of an American identity in the years between the French and Indian War and the beginning of the American Revolution?</a:t>
            </a:r>
            <a:endParaRPr lang="en-US" sz="2500" dirty="0"/>
          </a:p>
        </p:txBody>
      </p:sp>
    </p:spTree>
    <p:extLst>
      <p:ext uri="{BB962C8B-B14F-4D97-AF65-F5344CB8AC3E}">
        <p14:creationId xmlns:p14="http://schemas.microsoft.com/office/powerpoint/2010/main" val="12892819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to Consider</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“The </a:t>
            </a:r>
            <a:r>
              <a:rPr lang="en-US" dirty="0"/>
              <a:t>People, even to the lowest Ranks, have become more attentive to their Liberties, more inquisitive about them, and more determined to defend them, than they were ever before known or had occasion to be</a:t>
            </a:r>
            <a:r>
              <a:rPr lang="en-US" dirty="0" smtClean="0"/>
              <a:t>.”</a:t>
            </a:r>
          </a:p>
          <a:p>
            <a:pPr marL="800100" lvl="1" indent="-342900">
              <a:buFont typeface="Arial"/>
              <a:buChar char="•"/>
            </a:pPr>
            <a:r>
              <a:rPr lang="en-US" dirty="0" smtClean="0"/>
              <a:t>John Adams, 1865</a:t>
            </a:r>
          </a:p>
          <a:p>
            <a:pPr marL="342900" indent="-342900">
              <a:buFont typeface="Arial"/>
              <a:buChar char="•"/>
            </a:pP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Read, Pair-Share, Class Discuss</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677627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baseline="0">
                <a:solidFill>
                  <a:schemeClr val="dk1"/>
                </a:solidFill>
                <a:latin typeface="Calibri"/>
                <a:ea typeface="Calibri"/>
                <a:cs typeface="Calibri"/>
                <a:sym typeface="Calibri"/>
                <a:rtl val="0"/>
              </a:rPr>
              <a:t>Setting the Stage</a:t>
            </a:r>
          </a:p>
        </p:txBody>
      </p:sp>
      <p:sp>
        <p:nvSpPr>
          <p:cNvPr id="88" name="Shape 88"/>
          <p:cNvSpPr txBox="1">
            <a:spLocks noGrp="1"/>
          </p:cNvSpPr>
          <p:nvPr>
            <p:ph type="body" idx="1"/>
          </p:nvPr>
        </p:nvSpPr>
        <p:spPr>
          <a:xfrm>
            <a:off x="0" y="1600200"/>
            <a:ext cx="9144000" cy="281939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95000"/>
              <a:buFont typeface="Arial"/>
              <a:buChar char="●"/>
            </a:pPr>
            <a:r>
              <a:rPr lang="en-US" sz="2000" b="0" i="0" u="none" strike="noStrike" cap="none" baseline="0">
                <a:solidFill>
                  <a:schemeClr val="dk1"/>
                </a:solidFill>
                <a:latin typeface="Calibri"/>
                <a:ea typeface="Calibri"/>
                <a:cs typeface="Calibri"/>
                <a:sym typeface="Calibri"/>
                <a:rtl val="0"/>
              </a:rPr>
              <a:t>End of 17</a:t>
            </a:r>
            <a:r>
              <a:rPr lang="en-US" sz="2000" b="0" i="0" u="none" strike="noStrike" cap="none" baseline="30000">
                <a:solidFill>
                  <a:schemeClr val="dk1"/>
                </a:solidFill>
                <a:latin typeface="Calibri"/>
                <a:ea typeface="Calibri"/>
                <a:cs typeface="Calibri"/>
                <a:sym typeface="Calibri"/>
                <a:rtl val="0"/>
              </a:rPr>
              <a:t>th</a:t>
            </a:r>
            <a:r>
              <a:rPr lang="en-US" sz="2000" b="0" i="0" u="none" strike="noStrike" cap="none" baseline="0">
                <a:solidFill>
                  <a:schemeClr val="dk1"/>
                </a:solidFill>
                <a:latin typeface="Calibri"/>
                <a:ea typeface="Calibri"/>
                <a:cs typeface="Calibri"/>
                <a:sym typeface="Calibri"/>
                <a:rtl val="0"/>
              </a:rPr>
              <a:t> century – America is valuable real estate</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a:solidFill>
                  <a:schemeClr val="dk1"/>
                </a:solidFill>
                <a:latin typeface="Calibri"/>
                <a:ea typeface="Calibri"/>
                <a:cs typeface="Calibri"/>
                <a:sym typeface="Calibri"/>
                <a:rtl val="0"/>
              </a:rPr>
              <a:t>People in Canada and America were pawns in a larger chess game.</a:t>
            </a:r>
          </a:p>
          <a:p>
            <a:pPr marL="342900" marR="0" lvl="0" indent="-342900" algn="l" rtl="0">
              <a:lnSpc>
                <a:spcPct val="90000"/>
              </a:lnSpc>
              <a:spcBef>
                <a:spcPts val="640"/>
              </a:spcBef>
              <a:spcAft>
                <a:spcPts val="0"/>
              </a:spcAft>
              <a:buClr>
                <a:schemeClr val="dk1"/>
              </a:buClr>
              <a:buSzPct val="95000"/>
              <a:buFont typeface="Arial"/>
              <a:buChar char="●"/>
            </a:pPr>
            <a:r>
              <a:rPr lang="en-US" sz="2000" b="0" i="0" u="none" strike="noStrike" cap="none" baseline="0">
                <a:solidFill>
                  <a:schemeClr val="dk1"/>
                </a:solidFill>
                <a:latin typeface="Calibri"/>
                <a:ea typeface="Calibri"/>
                <a:cs typeface="Calibri"/>
                <a:sym typeface="Calibri"/>
                <a:rtl val="0"/>
              </a:rPr>
              <a:t>Between 1689 and the American Revolution, European powers, fought for territory. </a:t>
            </a:r>
          </a:p>
          <a:p>
            <a:pPr marL="742950" marR="0" lvl="1" indent="-285750" algn="l" rtl="0">
              <a:lnSpc>
                <a:spcPct val="90000"/>
              </a:lnSpc>
              <a:spcBef>
                <a:spcPts val="560"/>
              </a:spcBef>
              <a:spcAft>
                <a:spcPts val="0"/>
              </a:spcAft>
              <a:buClr>
                <a:schemeClr val="dk1"/>
              </a:buClr>
              <a:buSzPct val="91820"/>
              <a:buFont typeface="Arial"/>
              <a:buChar char="●"/>
            </a:pPr>
            <a:r>
              <a:rPr lang="en-US" sz="1750" b="0" i="0" u="none" strike="noStrike" cap="none" baseline="0">
                <a:solidFill>
                  <a:schemeClr val="dk1"/>
                </a:solidFill>
                <a:latin typeface="Calibri"/>
                <a:ea typeface="Calibri"/>
                <a:cs typeface="Calibri"/>
                <a:sym typeface="Calibri"/>
                <a:rtl val="0"/>
              </a:rPr>
              <a:t>King William’s War -  1689-97</a:t>
            </a:r>
          </a:p>
          <a:p>
            <a:pPr marL="742950" marR="0" lvl="1" indent="-285750" algn="l" rtl="0">
              <a:lnSpc>
                <a:spcPct val="90000"/>
              </a:lnSpc>
              <a:spcBef>
                <a:spcPts val="560"/>
              </a:spcBef>
              <a:spcAft>
                <a:spcPts val="0"/>
              </a:spcAft>
              <a:buClr>
                <a:schemeClr val="dk1"/>
              </a:buClr>
              <a:buSzPct val="91820"/>
              <a:buFont typeface="Arial"/>
              <a:buChar char="●"/>
            </a:pPr>
            <a:r>
              <a:rPr lang="en-US" sz="1750" b="0" i="0" u="none" strike="noStrike" cap="none" baseline="0">
                <a:solidFill>
                  <a:schemeClr val="dk1"/>
                </a:solidFill>
                <a:latin typeface="Calibri"/>
                <a:ea typeface="Calibri"/>
                <a:cs typeface="Calibri"/>
                <a:sym typeface="Calibri"/>
                <a:rtl val="0"/>
              </a:rPr>
              <a:t>Queen Anne’s War -  1702-13</a:t>
            </a:r>
          </a:p>
          <a:p>
            <a:pPr marL="742950" marR="0" lvl="1" indent="-285750" algn="l" rtl="0">
              <a:lnSpc>
                <a:spcPct val="90000"/>
              </a:lnSpc>
              <a:spcBef>
                <a:spcPts val="560"/>
              </a:spcBef>
              <a:spcAft>
                <a:spcPts val="0"/>
              </a:spcAft>
              <a:buClr>
                <a:schemeClr val="dk1"/>
              </a:buClr>
              <a:buSzPct val="91820"/>
              <a:buFont typeface="Arial"/>
              <a:buChar char="●"/>
            </a:pPr>
            <a:r>
              <a:rPr lang="en-US" sz="1750" b="0" i="0" u="none" strike="noStrike" cap="none" baseline="0">
                <a:solidFill>
                  <a:schemeClr val="dk1"/>
                </a:solidFill>
                <a:latin typeface="Calibri"/>
                <a:ea typeface="Calibri"/>
                <a:cs typeface="Calibri"/>
                <a:sym typeface="Calibri"/>
                <a:rtl val="0"/>
              </a:rPr>
              <a:t>King George’s War - 1740-48</a:t>
            </a:r>
          </a:p>
          <a:p>
            <a:pPr marL="742950" marR="0" lvl="1" indent="-285750" algn="l" rtl="0">
              <a:lnSpc>
                <a:spcPct val="90000"/>
              </a:lnSpc>
              <a:spcBef>
                <a:spcPts val="560"/>
              </a:spcBef>
              <a:spcAft>
                <a:spcPts val="0"/>
              </a:spcAft>
              <a:buClr>
                <a:schemeClr val="dk1"/>
              </a:buClr>
              <a:buSzPct val="91820"/>
              <a:buFont typeface="Arial"/>
              <a:buChar char="●"/>
            </a:pPr>
            <a:r>
              <a:rPr lang="en-US" sz="1750" b="0" i="0" u="none" strike="noStrike" cap="none" baseline="0">
                <a:solidFill>
                  <a:schemeClr val="dk1"/>
                </a:solidFill>
                <a:latin typeface="Calibri"/>
                <a:ea typeface="Calibri"/>
                <a:cs typeface="Calibri"/>
                <a:sym typeface="Calibri"/>
                <a:rtl val="0"/>
              </a:rPr>
              <a:t>French and Indian War - 1756-63</a:t>
            </a:r>
          </a:p>
          <a:p>
            <a:pPr marL="342900" marR="0" lvl="0" indent="-342900" algn="l" rtl="0">
              <a:lnSpc>
                <a:spcPct val="90000"/>
              </a:lnSpc>
              <a:spcBef>
                <a:spcPts val="640"/>
              </a:spcBef>
              <a:spcAft>
                <a:spcPts val="0"/>
              </a:spcAft>
              <a:buClr>
                <a:schemeClr val="dk1"/>
              </a:buClr>
              <a:buSzPct val="95000"/>
              <a:buFont typeface="Arial"/>
              <a:buChar char="●"/>
            </a:pPr>
            <a:r>
              <a:rPr lang="en-US" sz="2000" b="0" i="0" u="none" strike="noStrike" cap="none" baseline="0">
                <a:solidFill>
                  <a:schemeClr val="dk1"/>
                </a:solidFill>
                <a:latin typeface="Calibri"/>
                <a:ea typeface="Calibri"/>
                <a:cs typeface="Calibri"/>
                <a:sym typeface="Calibri"/>
                <a:rtl val="0"/>
              </a:rPr>
              <a:t>Colonist not involved much with first three.</a:t>
            </a:r>
          </a:p>
          <a:p>
            <a:pPr marL="342900" marR="0" lvl="0" indent="-342900" algn="l" rtl="0">
              <a:lnSpc>
                <a:spcPct val="90000"/>
              </a:lnSpc>
              <a:spcBef>
                <a:spcPts val="640"/>
              </a:spcBef>
              <a:spcAft>
                <a:spcPts val="0"/>
              </a:spcAft>
              <a:buClr>
                <a:schemeClr val="dk1"/>
              </a:buClr>
              <a:buSzPct val="95000"/>
              <a:buFont typeface="Arial"/>
              <a:buChar char="●"/>
            </a:pPr>
            <a:r>
              <a:rPr lang="en-US" sz="2000" b="0" i="0" u="none" strike="noStrike" cap="none" baseline="0">
                <a:solidFill>
                  <a:schemeClr val="dk1"/>
                </a:solidFill>
                <a:latin typeface="Calibri"/>
                <a:ea typeface="Calibri"/>
                <a:cs typeface="Calibri"/>
                <a:sym typeface="Calibri"/>
                <a:rtl val="0"/>
              </a:rPr>
              <a:t>England and France left standing as two major powers.</a:t>
            </a:r>
          </a:p>
          <a:p>
            <a:pPr marL="342900" marR="0" lvl="0" indent="-228600" algn="l" rtl="0">
              <a:lnSpc>
                <a:spcPct val="100000"/>
              </a:lnSpc>
              <a:spcBef>
                <a:spcPts val="640"/>
              </a:spcBef>
              <a:spcAft>
                <a:spcPts val="0"/>
              </a:spcAft>
              <a:buClr>
                <a:schemeClr val="dk1"/>
              </a:buClr>
              <a:buFont typeface="Calibri"/>
              <a:buNone/>
            </a:pPr>
            <a:endParaRPr sz="3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292424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8" name="Picture 12" descr="NoAmer-1750"/>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1600200" y="1114425"/>
            <a:ext cx="6019800" cy="5514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2590" name="Text Box 14"/>
          <p:cNvSpPr txBox="1">
            <a:spLocks noChangeArrowheads="1"/>
          </p:cNvSpPr>
          <p:nvPr/>
        </p:nvSpPr>
        <p:spPr bwMode="auto">
          <a:xfrm>
            <a:off x="1676400" y="228600"/>
            <a:ext cx="6019800" cy="701675"/>
          </a:xfrm>
          <a:prstGeom prst="rect">
            <a:avLst/>
          </a:prstGeom>
          <a:noFill/>
          <a:ln>
            <a:noFill/>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spAutoFit/>
          </a:bodyPr>
          <a:lstStyle/>
          <a:p>
            <a:pPr algn="ctr">
              <a:spcBef>
                <a:spcPct val="50000"/>
              </a:spcBef>
            </a:pPr>
            <a:r>
              <a:rPr lang="en-US" sz="4000" b="1">
                <a:solidFill>
                  <a:srgbClr val="CC0000"/>
                </a:solidFill>
                <a:effectLst>
                  <a:outerShdw blurRad="38100" dist="38100" dir="2700000" algn="tl">
                    <a:srgbClr val="C0C0C0"/>
                  </a:outerShdw>
                </a:effectLst>
                <a:latin typeface="Rockwell" pitchFamily="18" charset="0"/>
              </a:rPr>
              <a:t>North America in 1750</a:t>
            </a:r>
          </a:p>
        </p:txBody>
      </p:sp>
    </p:spTree>
    <p:extLst>
      <p:ext uri="{BB962C8B-B14F-4D97-AF65-F5344CB8AC3E}">
        <p14:creationId xmlns:p14="http://schemas.microsoft.com/office/powerpoint/2010/main" val="1525715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mt="56861"/>
          </a:blip>
          <a:srcRect/>
          <a:stretch/>
        </p:blipFill>
        <p:spPr>
          <a:xfrm>
            <a:off x="4497387" y="2598735"/>
            <a:ext cx="3387725" cy="3389310"/>
          </a:xfrm>
          <a:prstGeom prst="rect">
            <a:avLst/>
          </a:prstGeom>
          <a:noFill/>
          <a:ln>
            <a:noFill/>
          </a:ln>
        </p:spPr>
      </p:pic>
      <p:pic>
        <p:nvPicPr>
          <p:cNvPr id="93" name="Shape 93"/>
          <p:cNvPicPr preferRelativeResize="0"/>
          <p:nvPr/>
        </p:nvPicPr>
        <p:blipFill rotWithShape="1">
          <a:blip r:embed="rId4">
            <a:alphaModFix amt="60000"/>
          </a:blip>
          <a:srcRect/>
          <a:stretch/>
        </p:blipFill>
        <p:spPr>
          <a:xfrm>
            <a:off x="1328737" y="2170110"/>
            <a:ext cx="2530475" cy="4206873"/>
          </a:xfrm>
          <a:prstGeom prst="rect">
            <a:avLst/>
          </a:prstGeom>
          <a:noFill/>
          <a:ln>
            <a:noFill/>
          </a:ln>
        </p:spPr>
      </p:pic>
      <p:sp>
        <p:nvSpPr>
          <p:cNvPr id="94" name="Shape 94"/>
          <p:cNvSpPr txBox="1">
            <a:spLocks noGrp="1"/>
          </p:cNvSpPr>
          <p:nvPr>
            <p:ph type="title"/>
          </p:nvPr>
        </p:nvSpPr>
        <p:spPr>
          <a:xfrm>
            <a:off x="457200" y="-2619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The Battle of Two Colonies</a:t>
            </a:r>
          </a:p>
        </p:txBody>
      </p:sp>
      <p:sp>
        <p:nvSpPr>
          <p:cNvPr id="95" name="Shape 95"/>
          <p:cNvSpPr txBox="1">
            <a:spLocks noGrp="1"/>
          </p:cNvSpPr>
          <p:nvPr>
            <p:ph type="body" idx="1"/>
          </p:nvPr>
        </p:nvSpPr>
        <p:spPr>
          <a:xfrm>
            <a:off x="457200" y="998537"/>
            <a:ext cx="4040187"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Calibri"/>
                <a:ea typeface="Calibri"/>
                <a:cs typeface="Calibri"/>
                <a:sym typeface="Calibri"/>
                <a:rtl val="0"/>
              </a:rPr>
              <a:t>New France</a:t>
            </a:r>
          </a:p>
        </p:txBody>
      </p:sp>
      <p:sp>
        <p:nvSpPr>
          <p:cNvPr id="96" name="Shape 96"/>
          <p:cNvSpPr txBox="1">
            <a:spLocks noGrp="1"/>
          </p:cNvSpPr>
          <p:nvPr>
            <p:ph type="body" idx="2"/>
          </p:nvPr>
        </p:nvSpPr>
        <p:spPr>
          <a:xfrm>
            <a:off x="200025" y="1651000"/>
            <a:ext cx="4040187" cy="52069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0000"/>
              </a:buClr>
              <a:buSzPct val="100000"/>
              <a:buFont typeface="Arial"/>
              <a:buChar char="•"/>
            </a:pPr>
            <a:r>
              <a:rPr lang="en-US" sz="2400" b="0" i="0" u="none" strike="noStrike" cap="none" baseline="0">
                <a:solidFill>
                  <a:srgbClr val="FF0000"/>
                </a:solidFill>
                <a:latin typeface="Calibri"/>
                <a:ea typeface="Calibri"/>
                <a:cs typeface="Calibri"/>
                <a:sym typeface="Calibri"/>
                <a:rtl val="0"/>
              </a:rPr>
              <a:t>Region:</a:t>
            </a:r>
          </a:p>
          <a:p>
            <a:pPr marL="742950" marR="0" lvl="1" indent="-285750" algn="l" rtl="0">
              <a:lnSpc>
                <a:spcPct val="100000"/>
              </a:lnSpc>
              <a:spcBef>
                <a:spcPts val="500"/>
              </a:spcBef>
              <a:spcAft>
                <a:spcPts val="0"/>
              </a:spcAft>
              <a:buClr>
                <a:srgbClr val="FF0000"/>
              </a:buClr>
              <a:buSzPct val="100000"/>
              <a:buFont typeface="Arial"/>
              <a:buChar char="–"/>
            </a:pPr>
            <a:r>
              <a:rPr lang="en-US" sz="1800" b="0" i="0" u="none" strike="noStrike" cap="none" baseline="0">
                <a:solidFill>
                  <a:srgbClr val="FF0000"/>
                </a:solidFill>
                <a:latin typeface="Calibri"/>
                <a:ea typeface="Calibri"/>
                <a:cs typeface="Calibri"/>
                <a:sym typeface="Calibri"/>
                <a:rtl val="0"/>
              </a:rPr>
              <a:t>Ohio River Valley</a:t>
            </a:r>
          </a:p>
          <a:p>
            <a:pPr marL="342900" marR="0" lvl="0" indent="-342900" algn="l" rtl="0">
              <a:lnSpc>
                <a:spcPct val="100000"/>
              </a:lnSpc>
              <a:spcBef>
                <a:spcPts val="500"/>
              </a:spcBef>
              <a:spcAft>
                <a:spcPts val="0"/>
              </a:spcAft>
              <a:buClr>
                <a:srgbClr val="FF0000"/>
              </a:buClr>
              <a:buSzPct val="100000"/>
              <a:buFont typeface="Arial"/>
              <a:buChar char="•"/>
            </a:pPr>
            <a:r>
              <a:rPr lang="en-US" sz="2400" b="0" i="0" u="none" strike="noStrike" cap="none" baseline="0">
                <a:solidFill>
                  <a:srgbClr val="FF0000"/>
                </a:solidFill>
                <a:latin typeface="Calibri"/>
                <a:ea typeface="Calibri"/>
                <a:cs typeface="Calibri"/>
                <a:sym typeface="Calibri"/>
                <a:rtl val="0"/>
              </a:rPr>
              <a:t>Economy:</a:t>
            </a:r>
          </a:p>
          <a:p>
            <a:pPr marL="742950" marR="0" lvl="1" indent="-285750" algn="l" rtl="0">
              <a:lnSpc>
                <a:spcPct val="100000"/>
              </a:lnSpc>
              <a:spcBef>
                <a:spcPts val="500"/>
              </a:spcBef>
              <a:spcAft>
                <a:spcPts val="0"/>
              </a:spcAft>
              <a:buClr>
                <a:srgbClr val="FF0000"/>
              </a:buClr>
              <a:buSzPct val="100000"/>
              <a:buFont typeface="Arial"/>
              <a:buChar char="–"/>
            </a:pPr>
            <a:r>
              <a:rPr lang="en-US" sz="1800" b="0" i="0" u="none" strike="noStrike" cap="none" baseline="0">
                <a:solidFill>
                  <a:srgbClr val="FF0000"/>
                </a:solidFill>
                <a:latin typeface="Calibri"/>
                <a:ea typeface="Calibri"/>
                <a:cs typeface="Calibri"/>
                <a:sym typeface="Calibri"/>
                <a:rtl val="0"/>
              </a:rPr>
              <a:t>Lucrative Fur Trade</a:t>
            </a:r>
          </a:p>
          <a:p>
            <a:pPr marL="342900" marR="0" lvl="0" indent="-342900" algn="l" rtl="0">
              <a:lnSpc>
                <a:spcPct val="100000"/>
              </a:lnSpc>
              <a:spcBef>
                <a:spcPts val="500"/>
              </a:spcBef>
              <a:spcAft>
                <a:spcPts val="0"/>
              </a:spcAft>
              <a:buClr>
                <a:srgbClr val="FF0000"/>
              </a:buClr>
              <a:buSzPct val="100000"/>
              <a:buFont typeface="Arial"/>
              <a:buChar char="•"/>
            </a:pPr>
            <a:r>
              <a:rPr lang="en-US" sz="2400" b="0" i="0" u="none" strike="noStrike" cap="none" baseline="0">
                <a:solidFill>
                  <a:srgbClr val="FF0000"/>
                </a:solidFill>
                <a:latin typeface="Calibri"/>
                <a:ea typeface="Calibri"/>
                <a:cs typeface="Calibri"/>
                <a:sym typeface="Calibri"/>
                <a:rtl val="0"/>
              </a:rPr>
              <a:t>Relationship w/Natives:</a:t>
            </a:r>
          </a:p>
          <a:p>
            <a:pPr marL="742950" marR="0" lvl="1" indent="-285750" algn="l" rtl="0">
              <a:lnSpc>
                <a:spcPct val="100000"/>
              </a:lnSpc>
              <a:spcBef>
                <a:spcPts val="500"/>
              </a:spcBef>
              <a:spcAft>
                <a:spcPts val="0"/>
              </a:spcAft>
              <a:buClr>
                <a:srgbClr val="FF0000"/>
              </a:buClr>
              <a:buSzPct val="100000"/>
              <a:buFont typeface="Arial"/>
              <a:buChar char="–"/>
            </a:pPr>
            <a:r>
              <a:rPr lang="en-US" sz="1800" b="0" i="0" u="none" strike="noStrike" cap="none" baseline="0">
                <a:solidFill>
                  <a:srgbClr val="FF0000"/>
                </a:solidFill>
                <a:latin typeface="Calibri"/>
                <a:ea typeface="Calibri"/>
                <a:cs typeface="Calibri"/>
                <a:sym typeface="Calibri"/>
                <a:rtl val="0"/>
              </a:rPr>
              <a:t>Mutually beneficial &amp; Friendly</a:t>
            </a:r>
          </a:p>
          <a:p>
            <a:pPr marL="342900" marR="0" lvl="0" indent="-342900" algn="l" rtl="0">
              <a:lnSpc>
                <a:spcPct val="100000"/>
              </a:lnSpc>
              <a:spcBef>
                <a:spcPts val="500"/>
              </a:spcBef>
              <a:spcAft>
                <a:spcPts val="0"/>
              </a:spcAft>
              <a:buClr>
                <a:srgbClr val="FF0000"/>
              </a:buClr>
              <a:buSzPct val="100000"/>
              <a:buFont typeface="Arial"/>
              <a:buChar char="•"/>
            </a:pPr>
            <a:r>
              <a:rPr lang="en-US" sz="2400" b="0" i="0" u="none" strike="noStrike" cap="none" baseline="0">
                <a:solidFill>
                  <a:srgbClr val="FF0000"/>
                </a:solidFill>
                <a:latin typeface="Calibri"/>
                <a:ea typeface="Calibri"/>
                <a:cs typeface="Calibri"/>
                <a:sym typeface="Calibri"/>
                <a:rtl val="0"/>
              </a:rPr>
              <a:t>Ruling Body:</a:t>
            </a:r>
          </a:p>
          <a:p>
            <a:pPr marL="742950" marR="0" lvl="1" indent="-285750" algn="l" rtl="0">
              <a:lnSpc>
                <a:spcPct val="100000"/>
              </a:lnSpc>
              <a:spcBef>
                <a:spcPts val="500"/>
              </a:spcBef>
              <a:spcAft>
                <a:spcPts val="0"/>
              </a:spcAft>
              <a:buClr>
                <a:srgbClr val="FF0000"/>
              </a:buClr>
              <a:buSzPct val="100000"/>
              <a:buFont typeface="Arial"/>
              <a:buChar char="–"/>
            </a:pPr>
            <a:r>
              <a:rPr lang="en-US" sz="1800" b="0" i="0" u="none" strike="noStrike" cap="none" baseline="0">
                <a:solidFill>
                  <a:srgbClr val="FF0000"/>
                </a:solidFill>
                <a:latin typeface="Calibri"/>
                <a:ea typeface="Calibri"/>
                <a:cs typeface="Calibri"/>
                <a:sym typeface="Calibri"/>
                <a:rtl val="0"/>
              </a:rPr>
              <a:t>French Throne</a:t>
            </a:r>
          </a:p>
          <a:p>
            <a:pPr marL="342900" marR="0" lvl="0" indent="-342900" algn="l" rtl="0">
              <a:lnSpc>
                <a:spcPct val="100000"/>
              </a:lnSpc>
              <a:spcBef>
                <a:spcPts val="500"/>
              </a:spcBef>
              <a:spcAft>
                <a:spcPts val="0"/>
              </a:spcAft>
              <a:buClr>
                <a:srgbClr val="FF0000"/>
              </a:buClr>
              <a:buSzPct val="100000"/>
              <a:buFont typeface="Arial"/>
              <a:buChar char="•"/>
            </a:pPr>
            <a:r>
              <a:rPr lang="en-US" sz="2400" b="0" i="0" u="none" strike="noStrike" cap="none" baseline="0">
                <a:solidFill>
                  <a:srgbClr val="FF0000"/>
                </a:solidFill>
                <a:latin typeface="Calibri"/>
                <a:ea typeface="Calibri"/>
                <a:cs typeface="Calibri"/>
                <a:sym typeface="Calibri"/>
                <a:rtl val="0"/>
              </a:rPr>
              <a:t>Permanent Settlements:</a:t>
            </a:r>
          </a:p>
          <a:p>
            <a:pPr marL="742950" marR="0" lvl="1" indent="-285750" algn="l" rtl="0">
              <a:lnSpc>
                <a:spcPct val="100000"/>
              </a:lnSpc>
              <a:spcBef>
                <a:spcPts val="500"/>
              </a:spcBef>
              <a:spcAft>
                <a:spcPts val="0"/>
              </a:spcAft>
              <a:buClr>
                <a:srgbClr val="FF0000"/>
              </a:buClr>
              <a:buSzPct val="100000"/>
              <a:buFont typeface="Arial"/>
              <a:buChar char="–"/>
            </a:pPr>
            <a:r>
              <a:rPr lang="en-US" sz="1800" b="0" i="0" u="none" strike="noStrike" cap="none" baseline="0">
                <a:solidFill>
                  <a:srgbClr val="FF0000"/>
                </a:solidFill>
                <a:latin typeface="Calibri"/>
                <a:ea typeface="Calibri"/>
                <a:cs typeface="Calibri"/>
                <a:sym typeface="Calibri"/>
                <a:rtl val="0"/>
              </a:rPr>
              <a:t>Very few, mainly trading posts/forts</a:t>
            </a:r>
          </a:p>
          <a:p>
            <a:pPr marL="342900" marR="0" lvl="0" indent="-342900" algn="l" rtl="0">
              <a:lnSpc>
                <a:spcPct val="100000"/>
              </a:lnSpc>
              <a:spcBef>
                <a:spcPts val="500"/>
              </a:spcBef>
              <a:spcAft>
                <a:spcPts val="0"/>
              </a:spcAft>
              <a:buClr>
                <a:srgbClr val="FF0000"/>
              </a:buClr>
              <a:buSzPct val="100000"/>
              <a:buFont typeface="Arial"/>
              <a:buChar char="•"/>
            </a:pPr>
            <a:r>
              <a:rPr lang="en-US" sz="2400" b="0" i="0" u="none" strike="noStrike" cap="none" baseline="0">
                <a:solidFill>
                  <a:srgbClr val="FF0000"/>
                </a:solidFill>
                <a:latin typeface="Calibri"/>
                <a:ea typeface="Calibri"/>
                <a:cs typeface="Calibri"/>
                <a:sym typeface="Calibri"/>
                <a:rtl val="0"/>
              </a:rPr>
              <a:t>Religion:</a:t>
            </a:r>
          </a:p>
          <a:p>
            <a:pPr marL="742950" marR="0" lvl="1" indent="-285750" algn="l" rtl="0">
              <a:lnSpc>
                <a:spcPct val="100000"/>
              </a:lnSpc>
              <a:spcBef>
                <a:spcPts val="500"/>
              </a:spcBef>
              <a:spcAft>
                <a:spcPts val="0"/>
              </a:spcAft>
              <a:buClr>
                <a:srgbClr val="FF0000"/>
              </a:buClr>
              <a:buSzPct val="100000"/>
              <a:buFont typeface="Arial"/>
              <a:buChar char="–"/>
            </a:pPr>
            <a:r>
              <a:rPr lang="en-US" sz="1800" b="0" i="0" u="none" strike="noStrike" cap="none" baseline="0">
                <a:solidFill>
                  <a:srgbClr val="FF0000"/>
                </a:solidFill>
                <a:latin typeface="Calibri"/>
                <a:ea typeface="Calibri"/>
                <a:cs typeface="Calibri"/>
                <a:sym typeface="Calibri"/>
                <a:rtl val="0"/>
              </a:rPr>
              <a:t>Catholic</a:t>
            </a:r>
          </a:p>
        </p:txBody>
      </p:sp>
      <p:sp>
        <p:nvSpPr>
          <p:cNvPr id="97" name="Shape 97"/>
          <p:cNvSpPr txBox="1">
            <a:spLocks noGrp="1"/>
          </p:cNvSpPr>
          <p:nvPr>
            <p:ph type="body" idx="3"/>
          </p:nvPr>
        </p:nvSpPr>
        <p:spPr>
          <a:xfrm>
            <a:off x="4645025" y="998537"/>
            <a:ext cx="4041773"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Calibri"/>
                <a:ea typeface="Calibri"/>
                <a:cs typeface="Calibri"/>
                <a:sym typeface="Calibri"/>
                <a:rtl val="0"/>
              </a:rPr>
              <a:t>New England</a:t>
            </a:r>
          </a:p>
        </p:txBody>
      </p:sp>
      <p:sp>
        <p:nvSpPr>
          <p:cNvPr id="98" name="Shape 98"/>
          <p:cNvSpPr txBox="1">
            <a:spLocks noGrp="1"/>
          </p:cNvSpPr>
          <p:nvPr>
            <p:ph type="body" idx="4"/>
          </p:nvPr>
        </p:nvSpPr>
        <p:spPr>
          <a:xfrm>
            <a:off x="4387850" y="1638300"/>
            <a:ext cx="4041773" cy="50895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90"/>
              </a:buClr>
              <a:buSzPct val="100000"/>
              <a:buFont typeface="Arial"/>
              <a:buChar char="•"/>
            </a:pPr>
            <a:r>
              <a:rPr lang="en-US" sz="2400" b="0" i="0" u="none" strike="noStrike" cap="none" baseline="0">
                <a:solidFill>
                  <a:srgbClr val="000090"/>
                </a:solidFill>
                <a:latin typeface="Calibri"/>
                <a:ea typeface="Calibri"/>
                <a:cs typeface="Calibri"/>
                <a:sym typeface="Calibri"/>
                <a:rtl val="0"/>
              </a:rPr>
              <a:t>Region:</a:t>
            </a:r>
          </a:p>
          <a:p>
            <a:pPr marL="742950" marR="0" lvl="1" indent="-285750" algn="l" rtl="0">
              <a:lnSpc>
                <a:spcPct val="100000"/>
              </a:lnSpc>
              <a:spcBef>
                <a:spcPts val="500"/>
              </a:spcBef>
              <a:spcAft>
                <a:spcPts val="0"/>
              </a:spcAft>
              <a:buClr>
                <a:srgbClr val="000090"/>
              </a:buClr>
              <a:buSzPct val="100000"/>
              <a:buFont typeface="Arial"/>
              <a:buChar char="–"/>
            </a:pPr>
            <a:r>
              <a:rPr lang="en-US" sz="2000" b="0" i="0" u="none" strike="noStrike" cap="none" baseline="0">
                <a:solidFill>
                  <a:srgbClr val="000090"/>
                </a:solidFill>
                <a:latin typeface="Calibri"/>
                <a:ea typeface="Calibri"/>
                <a:cs typeface="Calibri"/>
                <a:sym typeface="Calibri"/>
                <a:rtl val="0"/>
              </a:rPr>
              <a:t>Massachusetts Bay</a:t>
            </a:r>
          </a:p>
          <a:p>
            <a:pPr marL="342900" marR="0" lvl="0" indent="-342900" algn="l" rtl="0">
              <a:lnSpc>
                <a:spcPct val="100000"/>
              </a:lnSpc>
              <a:spcBef>
                <a:spcPts val="500"/>
              </a:spcBef>
              <a:spcAft>
                <a:spcPts val="0"/>
              </a:spcAft>
              <a:buClr>
                <a:srgbClr val="000090"/>
              </a:buClr>
              <a:buSzPct val="100000"/>
              <a:buFont typeface="Arial"/>
              <a:buChar char="•"/>
            </a:pPr>
            <a:r>
              <a:rPr lang="en-US" sz="2400" b="0" i="0" u="none" strike="noStrike" cap="none" baseline="0">
                <a:solidFill>
                  <a:srgbClr val="000090"/>
                </a:solidFill>
                <a:latin typeface="Calibri"/>
                <a:ea typeface="Calibri"/>
                <a:cs typeface="Calibri"/>
                <a:sym typeface="Calibri"/>
                <a:rtl val="0"/>
              </a:rPr>
              <a:t>Economy:</a:t>
            </a:r>
          </a:p>
          <a:p>
            <a:pPr marL="742950" marR="0" lvl="1" indent="-285750" algn="l" rtl="0">
              <a:lnSpc>
                <a:spcPct val="100000"/>
              </a:lnSpc>
              <a:spcBef>
                <a:spcPts val="500"/>
              </a:spcBef>
              <a:spcAft>
                <a:spcPts val="0"/>
              </a:spcAft>
              <a:buClr>
                <a:srgbClr val="000090"/>
              </a:buClr>
              <a:buSzPct val="100000"/>
              <a:buFont typeface="Arial"/>
              <a:buChar char="–"/>
            </a:pPr>
            <a:r>
              <a:rPr lang="en-US" sz="2000" b="0" i="0" u="none" strike="noStrike" cap="none" baseline="0">
                <a:solidFill>
                  <a:srgbClr val="000090"/>
                </a:solidFill>
                <a:latin typeface="Calibri"/>
                <a:ea typeface="Calibri"/>
                <a:cs typeface="Calibri"/>
                <a:sym typeface="Calibri"/>
                <a:rtl val="0"/>
              </a:rPr>
              <a:t>Commerce, agriculture</a:t>
            </a:r>
          </a:p>
          <a:p>
            <a:pPr marL="342900" marR="0" lvl="0" indent="-342900" algn="l" rtl="0">
              <a:lnSpc>
                <a:spcPct val="100000"/>
              </a:lnSpc>
              <a:spcBef>
                <a:spcPts val="500"/>
              </a:spcBef>
              <a:spcAft>
                <a:spcPts val="0"/>
              </a:spcAft>
              <a:buClr>
                <a:srgbClr val="000090"/>
              </a:buClr>
              <a:buSzPct val="100000"/>
              <a:buFont typeface="Arial"/>
              <a:buChar char="•"/>
            </a:pPr>
            <a:r>
              <a:rPr lang="en-US" sz="2400" b="0" i="0" u="none" strike="noStrike" cap="none" baseline="0">
                <a:solidFill>
                  <a:srgbClr val="000090"/>
                </a:solidFill>
                <a:latin typeface="Calibri"/>
                <a:ea typeface="Calibri"/>
                <a:cs typeface="Calibri"/>
                <a:sym typeface="Calibri"/>
                <a:rtl val="0"/>
              </a:rPr>
              <a:t>Relationship w/Natives:</a:t>
            </a:r>
          </a:p>
          <a:p>
            <a:pPr marL="742950" marR="0" lvl="1" indent="-285750" algn="l" rtl="0">
              <a:lnSpc>
                <a:spcPct val="100000"/>
              </a:lnSpc>
              <a:spcBef>
                <a:spcPts val="500"/>
              </a:spcBef>
              <a:spcAft>
                <a:spcPts val="0"/>
              </a:spcAft>
              <a:buClr>
                <a:srgbClr val="000090"/>
              </a:buClr>
              <a:buSzPct val="100000"/>
              <a:buFont typeface="Arial"/>
              <a:buChar char="–"/>
            </a:pPr>
            <a:r>
              <a:rPr lang="en-US" sz="2000" b="0" i="0" u="none" strike="noStrike" cap="none" baseline="0">
                <a:solidFill>
                  <a:srgbClr val="000090"/>
                </a:solidFill>
                <a:latin typeface="Calibri"/>
                <a:ea typeface="Calibri"/>
                <a:cs typeface="Calibri"/>
                <a:sym typeface="Calibri"/>
                <a:rtl val="0"/>
              </a:rPr>
              <a:t>Removal of Indians</a:t>
            </a:r>
          </a:p>
          <a:p>
            <a:pPr marL="342900" marR="0" lvl="0" indent="-342900" algn="l" rtl="0">
              <a:lnSpc>
                <a:spcPct val="100000"/>
              </a:lnSpc>
              <a:spcBef>
                <a:spcPts val="500"/>
              </a:spcBef>
              <a:spcAft>
                <a:spcPts val="0"/>
              </a:spcAft>
              <a:buClr>
                <a:srgbClr val="000090"/>
              </a:buClr>
              <a:buSzPct val="100000"/>
              <a:buFont typeface="Arial"/>
              <a:buChar char="•"/>
            </a:pPr>
            <a:r>
              <a:rPr lang="en-US" sz="2400" b="0" i="0" u="none" strike="noStrike" cap="none" baseline="0">
                <a:solidFill>
                  <a:srgbClr val="000090"/>
                </a:solidFill>
                <a:latin typeface="Calibri"/>
                <a:ea typeface="Calibri"/>
                <a:cs typeface="Calibri"/>
                <a:sym typeface="Calibri"/>
                <a:rtl val="0"/>
              </a:rPr>
              <a:t>Ruling Body:</a:t>
            </a:r>
          </a:p>
          <a:p>
            <a:pPr marL="742950" marR="0" lvl="1" indent="-285750" algn="l" rtl="0">
              <a:lnSpc>
                <a:spcPct val="100000"/>
              </a:lnSpc>
              <a:spcBef>
                <a:spcPts val="500"/>
              </a:spcBef>
              <a:spcAft>
                <a:spcPts val="0"/>
              </a:spcAft>
              <a:buClr>
                <a:srgbClr val="000090"/>
              </a:buClr>
              <a:buSzPct val="100000"/>
              <a:buFont typeface="Arial"/>
              <a:buChar char="–"/>
            </a:pPr>
            <a:r>
              <a:rPr lang="en-US" sz="2000" b="0" i="0" u="none" strike="noStrike" cap="none" baseline="0">
                <a:solidFill>
                  <a:srgbClr val="000090"/>
                </a:solidFill>
                <a:latin typeface="Calibri"/>
                <a:ea typeface="Calibri"/>
                <a:cs typeface="Calibri"/>
                <a:sym typeface="Calibri"/>
                <a:rtl val="0"/>
              </a:rPr>
              <a:t>Self-Governing, Royal</a:t>
            </a:r>
          </a:p>
          <a:p>
            <a:pPr marL="342900" marR="0" lvl="0" indent="-342900" algn="l" rtl="0">
              <a:lnSpc>
                <a:spcPct val="100000"/>
              </a:lnSpc>
              <a:spcBef>
                <a:spcPts val="500"/>
              </a:spcBef>
              <a:spcAft>
                <a:spcPts val="0"/>
              </a:spcAft>
              <a:buClr>
                <a:srgbClr val="000090"/>
              </a:buClr>
              <a:buSzPct val="100000"/>
              <a:buFont typeface="Arial"/>
              <a:buChar char="•"/>
            </a:pPr>
            <a:r>
              <a:rPr lang="en-US" sz="2400" b="0" i="0" u="none" strike="noStrike" cap="none" baseline="0">
                <a:solidFill>
                  <a:srgbClr val="000090"/>
                </a:solidFill>
                <a:latin typeface="Calibri"/>
                <a:ea typeface="Calibri"/>
                <a:cs typeface="Calibri"/>
                <a:sym typeface="Calibri"/>
                <a:rtl val="0"/>
              </a:rPr>
              <a:t>Permanent Settlements:</a:t>
            </a:r>
          </a:p>
          <a:p>
            <a:pPr marL="742950" marR="0" lvl="1" indent="-285750" algn="l" rtl="0">
              <a:lnSpc>
                <a:spcPct val="100000"/>
              </a:lnSpc>
              <a:spcBef>
                <a:spcPts val="500"/>
              </a:spcBef>
              <a:spcAft>
                <a:spcPts val="0"/>
              </a:spcAft>
              <a:buClr>
                <a:srgbClr val="000090"/>
              </a:buClr>
              <a:buSzPct val="100000"/>
              <a:buFont typeface="Arial"/>
              <a:buChar char="–"/>
            </a:pPr>
            <a:r>
              <a:rPr lang="en-US" sz="2000" b="0" i="0" u="none" strike="noStrike" cap="none" baseline="0">
                <a:solidFill>
                  <a:srgbClr val="000090"/>
                </a:solidFill>
                <a:latin typeface="Calibri"/>
                <a:ea typeface="Calibri"/>
                <a:cs typeface="Calibri"/>
                <a:sym typeface="Calibri"/>
                <a:rtl val="0"/>
              </a:rPr>
              <a:t>Towns/Villages, communal</a:t>
            </a:r>
          </a:p>
          <a:p>
            <a:pPr marL="342900" marR="0" lvl="0" indent="-342900" algn="l" rtl="0">
              <a:lnSpc>
                <a:spcPct val="100000"/>
              </a:lnSpc>
              <a:spcBef>
                <a:spcPts val="500"/>
              </a:spcBef>
              <a:spcAft>
                <a:spcPts val="0"/>
              </a:spcAft>
              <a:buClr>
                <a:srgbClr val="000090"/>
              </a:buClr>
              <a:buSzPct val="100000"/>
              <a:buFont typeface="Arial"/>
              <a:buChar char="•"/>
            </a:pPr>
            <a:r>
              <a:rPr lang="en-US" sz="2400" b="0" i="0" u="none" strike="noStrike" cap="none" baseline="0">
                <a:solidFill>
                  <a:srgbClr val="000090"/>
                </a:solidFill>
                <a:latin typeface="Calibri"/>
                <a:ea typeface="Calibri"/>
                <a:cs typeface="Calibri"/>
                <a:sym typeface="Calibri"/>
                <a:rtl val="0"/>
              </a:rPr>
              <a:t>Religion:</a:t>
            </a:r>
          </a:p>
          <a:p>
            <a:pPr marL="742950" marR="0" lvl="1" indent="-285750" algn="l" rtl="0">
              <a:lnSpc>
                <a:spcPct val="100000"/>
              </a:lnSpc>
              <a:spcBef>
                <a:spcPts val="500"/>
              </a:spcBef>
              <a:spcAft>
                <a:spcPts val="0"/>
              </a:spcAft>
              <a:buClr>
                <a:srgbClr val="000090"/>
              </a:buClr>
              <a:buSzPct val="100000"/>
              <a:buFont typeface="Arial"/>
              <a:buChar char="–"/>
            </a:pPr>
            <a:r>
              <a:rPr lang="en-US" sz="2000" b="0" i="0" u="none" strike="noStrike" cap="none" baseline="0">
                <a:solidFill>
                  <a:srgbClr val="000090"/>
                </a:solidFill>
                <a:latin typeface="Calibri"/>
                <a:ea typeface="Calibri"/>
                <a:cs typeface="Calibri"/>
                <a:sym typeface="Calibri"/>
                <a:rtl val="0"/>
              </a:rPr>
              <a:t>Puritan - Congregationalist</a:t>
            </a:r>
          </a:p>
          <a:p>
            <a:pPr marL="0" marR="0" lvl="0" indent="0" algn="l" rtl="0">
              <a:lnSpc>
                <a:spcPct val="100000"/>
              </a:lnSpc>
              <a:spcBef>
                <a:spcPts val="0"/>
              </a:spcBef>
              <a:spcAft>
                <a:spcPts val="0"/>
              </a:spcAft>
              <a:buClr>
                <a:schemeClr val="dk1"/>
              </a:buClr>
              <a:buFont typeface="Arial"/>
              <a:buNone/>
            </a:pPr>
            <a:endParaRPr sz="2000" b="0" i="0" u="none" strike="noStrike" cap="none" baseline="0">
              <a:solidFill>
                <a:srgbClr val="000090"/>
              </a:solidFill>
              <a:latin typeface="Calibri"/>
              <a:ea typeface="Calibri"/>
              <a:cs typeface="Calibri"/>
              <a:sym typeface="Calibri"/>
              <a:rtl val="0"/>
            </a:endParaRPr>
          </a:p>
        </p:txBody>
      </p:sp>
    </p:spTree>
    <p:extLst>
      <p:ext uri="{BB962C8B-B14F-4D97-AF65-F5344CB8AC3E}">
        <p14:creationId xmlns:p14="http://schemas.microsoft.com/office/powerpoint/2010/main" val="83288870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Overlapping claims between the French and British. (Ohio)</a:t>
            </a:r>
          </a:p>
          <a:p>
            <a:pPr marL="342900" indent="-342900">
              <a:buFont typeface="Arial"/>
              <a:buChar char="•"/>
            </a:pPr>
            <a:r>
              <a:rPr lang="en-US" dirty="0" smtClean="0"/>
              <a:t>French forts built to counter British expansion.</a:t>
            </a:r>
          </a:p>
          <a:p>
            <a:pPr marL="342900" indent="-342900">
              <a:buFont typeface="Arial"/>
              <a:buChar char="•"/>
            </a:pPr>
            <a:r>
              <a:rPr lang="en-US" dirty="0" smtClean="0"/>
              <a:t>Britain didn’t like this, sent GW on expedition.</a:t>
            </a:r>
          </a:p>
          <a:p>
            <a:pPr marL="342900" indent="-342900">
              <a:buFont typeface="Arial"/>
              <a:buChar char="•"/>
            </a:pPr>
            <a:r>
              <a:rPr lang="en-US" dirty="0" smtClean="0"/>
              <a:t>Shots fired, war starts.</a:t>
            </a:r>
          </a:p>
          <a:p>
            <a:pPr marL="342900" indent="-342900">
              <a:buFont typeface="Arial"/>
              <a:buChar char="•"/>
            </a:pPr>
            <a:endParaRPr lang="en-US" dirty="0"/>
          </a:p>
        </p:txBody>
      </p:sp>
    </p:spTree>
    <p:extLst>
      <p:ext uri="{BB962C8B-B14F-4D97-AF65-F5344CB8AC3E}">
        <p14:creationId xmlns:p14="http://schemas.microsoft.com/office/powerpoint/2010/main" val="3767863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76200"/>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tl val="0"/>
              </a:rPr>
              <a:t>The Ohio Valley &amp; the</a:t>
            </a:r>
            <a:br>
              <a:rPr lang="en-US" sz="3950" b="0" i="0" u="none" strike="noStrike" cap="none" baseline="0">
                <a:solidFill>
                  <a:schemeClr val="dk1"/>
                </a:solidFill>
                <a:latin typeface="Calibri"/>
                <a:ea typeface="Calibri"/>
                <a:cs typeface="Calibri"/>
                <a:sym typeface="Calibri"/>
                <a:rtl val="0"/>
              </a:rPr>
            </a:br>
            <a:r>
              <a:rPr lang="en-US" sz="3950" b="0" i="0" u="none" strike="noStrike" cap="none" baseline="0">
                <a:solidFill>
                  <a:schemeClr val="dk1"/>
                </a:solidFill>
                <a:latin typeface="Calibri"/>
                <a:ea typeface="Calibri"/>
                <a:cs typeface="Calibri"/>
                <a:sym typeface="Calibri"/>
                <a:rtl val="0"/>
              </a:rPr>
              <a:t>French and Indian War</a:t>
            </a:r>
          </a:p>
        </p:txBody>
      </p:sp>
      <p:sp>
        <p:nvSpPr>
          <p:cNvPr id="94" name="Shape 94"/>
          <p:cNvSpPr txBox="1">
            <a:spLocks noGrp="1"/>
          </p:cNvSpPr>
          <p:nvPr>
            <p:ph type="body" idx="1"/>
          </p:nvPr>
        </p:nvSpPr>
        <p:spPr>
          <a:xfrm>
            <a:off x="0" y="1371600"/>
            <a:ext cx="6790580" cy="38290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95000"/>
              <a:buFont typeface="Arial"/>
              <a:buChar char="●"/>
            </a:pPr>
            <a:r>
              <a:rPr lang="en-US" sz="2000" b="0" i="0" u="none" strike="noStrike" cap="none" baseline="0" dirty="0">
                <a:solidFill>
                  <a:schemeClr val="dk1"/>
                </a:solidFill>
                <a:latin typeface="Calibri"/>
                <a:ea typeface="Calibri"/>
                <a:cs typeface="Calibri"/>
                <a:sym typeface="Calibri"/>
                <a:rtl val="0"/>
              </a:rPr>
              <a:t>The Ohio Valley was very important real estate to three major North American powers</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Iroquois</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solidFill>
                  <a:schemeClr val="dk1"/>
                </a:solidFill>
                <a:latin typeface="Calibri"/>
                <a:ea typeface="Calibri"/>
                <a:cs typeface="Calibri"/>
                <a:sym typeface="Calibri"/>
                <a:rtl val="0"/>
              </a:rPr>
              <a:t>Wanted to extend their power to this region</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Colonial Americans</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solidFill>
                  <a:schemeClr val="dk1"/>
                </a:solidFill>
                <a:latin typeface="Calibri"/>
                <a:ea typeface="Calibri"/>
                <a:cs typeface="Calibri"/>
                <a:sym typeface="Calibri"/>
                <a:rtl val="0"/>
              </a:rPr>
              <a:t>Logical area for expansion as land became scare on the east coast</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French</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solidFill>
                  <a:schemeClr val="dk1"/>
                </a:solidFill>
                <a:latin typeface="Calibri"/>
                <a:ea typeface="Calibri"/>
                <a:cs typeface="Calibri"/>
                <a:sym typeface="Calibri"/>
                <a:rtl val="0"/>
              </a:rPr>
              <a:t>Link their Canadian holdings to their holdings west of the Mississippi</a:t>
            </a: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342900" marR="0" lvl="0" indent="-342900" algn="l" rtl="0">
              <a:lnSpc>
                <a:spcPct val="100000"/>
              </a:lnSpc>
              <a:spcBef>
                <a:spcPts val="640"/>
              </a:spcBef>
              <a:spcAft>
                <a:spcPts val="0"/>
              </a:spcAft>
              <a:buClr>
                <a:schemeClr val="dk1"/>
              </a:buClr>
              <a:buSzPct val="95000"/>
              <a:buFont typeface="Arial"/>
              <a:buChar char="●"/>
            </a:pPr>
            <a:r>
              <a:rPr lang="en-US" sz="2000" b="0" i="0" u="none" strike="noStrike" cap="none" baseline="0" dirty="0">
                <a:solidFill>
                  <a:schemeClr val="dk1"/>
                </a:solidFill>
                <a:latin typeface="Calibri"/>
                <a:ea typeface="Calibri"/>
                <a:cs typeface="Calibri"/>
                <a:sym typeface="Calibri"/>
                <a:rtl val="0"/>
              </a:rPr>
              <a:t>George Washington’s family has a 500,000 acre claim in this region</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Washington marches troops out to a French fort in this region and attacks it (1754)</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solidFill>
                  <a:schemeClr val="dk1"/>
                </a:solidFill>
                <a:latin typeface="Calibri"/>
                <a:ea typeface="Calibri"/>
                <a:cs typeface="Calibri"/>
                <a:sym typeface="Calibri"/>
                <a:rtl val="0"/>
              </a:rPr>
              <a:t>He is </a:t>
            </a:r>
            <a:r>
              <a:rPr lang="en-US" sz="1500" b="0" i="0" u="none" strike="noStrike" cap="none" baseline="0" dirty="0" smtClean="0">
                <a:solidFill>
                  <a:schemeClr val="dk1"/>
                </a:solidFill>
                <a:latin typeface="Calibri"/>
                <a:ea typeface="Calibri"/>
                <a:cs typeface="Calibri"/>
                <a:sym typeface="Calibri"/>
                <a:rtl val="0"/>
              </a:rPr>
              <a:t>eventually defeated, </a:t>
            </a:r>
            <a:r>
              <a:rPr lang="en-US" sz="1500" b="0" i="0" u="none" strike="noStrike" cap="none" baseline="0" dirty="0">
                <a:solidFill>
                  <a:schemeClr val="dk1"/>
                </a:solidFill>
                <a:latin typeface="Calibri"/>
                <a:ea typeface="Calibri"/>
                <a:cs typeface="Calibri"/>
                <a:sym typeface="Calibri"/>
                <a:rtl val="0"/>
              </a:rPr>
              <a:t>but the first shots have been fired</a:t>
            </a: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p:txBody>
      </p:sp>
      <p:pic>
        <p:nvPicPr>
          <p:cNvPr id="95" name="Shape 95"/>
          <p:cNvPicPr preferRelativeResize="0"/>
          <p:nvPr/>
        </p:nvPicPr>
        <p:blipFill rotWithShape="1">
          <a:blip r:embed="rId3">
            <a:alphaModFix/>
          </a:blip>
          <a:srcRect/>
          <a:stretch/>
        </p:blipFill>
        <p:spPr>
          <a:xfrm>
            <a:off x="6790575" y="1371600"/>
            <a:ext cx="2167173" cy="3070674"/>
          </a:xfrm>
          <a:prstGeom prst="rect">
            <a:avLst/>
          </a:prstGeom>
          <a:noFill/>
          <a:ln>
            <a:noFill/>
          </a:ln>
        </p:spPr>
      </p:pic>
    </p:spTree>
    <p:extLst>
      <p:ext uri="{BB962C8B-B14F-4D97-AF65-F5344CB8AC3E}">
        <p14:creationId xmlns:p14="http://schemas.microsoft.com/office/powerpoint/2010/main" val="187507175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0" end="0"/>
                                            </p:txEl>
                                          </p:spTgt>
                                        </p:tgtEl>
                                        <p:attrNameLst>
                                          <p:attrName>style.visibility</p:attrName>
                                        </p:attrNameLst>
                                      </p:cBhvr>
                                      <p:to>
                                        <p:strVal val="visible"/>
                                      </p:to>
                                    </p:set>
                                    <p:animEffect transition="in" filter="fade">
                                      <p:cBhvr>
                                        <p:cTn id="12" dur="1000"/>
                                        <p:tgtEl>
                                          <p:spTgt spid="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xEl>
                                              <p:pRg st="1" end="1"/>
                                            </p:txEl>
                                          </p:spTgt>
                                        </p:tgtEl>
                                        <p:attrNameLst>
                                          <p:attrName>style.visibility</p:attrName>
                                        </p:attrNameLst>
                                      </p:cBhvr>
                                      <p:to>
                                        <p:strVal val="visible"/>
                                      </p:to>
                                    </p:set>
                                    <p:animEffect transition="in" filter="fade">
                                      <p:cBhvr>
                                        <p:cTn id="17" dur="1000"/>
                                        <p:tgtEl>
                                          <p:spTgt spid="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xEl>
                                              <p:pRg st="2" end="2"/>
                                            </p:txEl>
                                          </p:spTgt>
                                        </p:tgtEl>
                                        <p:attrNameLst>
                                          <p:attrName>style.visibility</p:attrName>
                                        </p:attrNameLst>
                                      </p:cBhvr>
                                      <p:to>
                                        <p:strVal val="visible"/>
                                      </p:to>
                                    </p:set>
                                    <p:animEffect transition="in" filter="fade">
                                      <p:cBhvr>
                                        <p:cTn id="22" dur="1000"/>
                                        <p:tgtEl>
                                          <p:spTgt spid="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
                                            <p:txEl>
                                              <p:pRg st="3" end="3"/>
                                            </p:txEl>
                                          </p:spTgt>
                                        </p:tgtEl>
                                        <p:attrNameLst>
                                          <p:attrName>style.visibility</p:attrName>
                                        </p:attrNameLst>
                                      </p:cBhvr>
                                      <p:to>
                                        <p:strVal val="visible"/>
                                      </p:to>
                                    </p:set>
                                    <p:animEffect transition="in" filter="fade">
                                      <p:cBhvr>
                                        <p:cTn id="27" dur="1000"/>
                                        <p:tgtEl>
                                          <p:spTgt spid="9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xEl>
                                              <p:pRg st="4" end="4"/>
                                            </p:txEl>
                                          </p:spTgt>
                                        </p:tgtEl>
                                        <p:attrNameLst>
                                          <p:attrName>style.visibility</p:attrName>
                                        </p:attrNameLst>
                                      </p:cBhvr>
                                      <p:to>
                                        <p:strVal val="visible"/>
                                      </p:to>
                                    </p:set>
                                    <p:animEffect transition="in" filter="fade">
                                      <p:cBhvr>
                                        <p:cTn id="32" dur="1000"/>
                                        <p:tgtEl>
                                          <p:spTgt spid="9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4">
                                            <p:txEl>
                                              <p:pRg st="5" end="5"/>
                                            </p:txEl>
                                          </p:spTgt>
                                        </p:tgtEl>
                                        <p:attrNameLst>
                                          <p:attrName>style.visibility</p:attrName>
                                        </p:attrNameLst>
                                      </p:cBhvr>
                                      <p:to>
                                        <p:strVal val="visible"/>
                                      </p:to>
                                    </p:set>
                                    <p:animEffect transition="in" filter="fade">
                                      <p:cBhvr>
                                        <p:cTn id="37" dur="1000"/>
                                        <p:tgtEl>
                                          <p:spTgt spid="9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4">
                                            <p:txEl>
                                              <p:pRg st="6" end="6"/>
                                            </p:txEl>
                                          </p:spTgt>
                                        </p:tgtEl>
                                        <p:attrNameLst>
                                          <p:attrName>style.visibility</p:attrName>
                                        </p:attrNameLst>
                                      </p:cBhvr>
                                      <p:to>
                                        <p:strVal val="visible"/>
                                      </p:to>
                                    </p:set>
                                    <p:animEffect transition="in" filter="fade">
                                      <p:cBhvr>
                                        <p:cTn id="42" dur="1000"/>
                                        <p:tgtEl>
                                          <p:spTgt spid="9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4">
                                            <p:txEl>
                                              <p:pRg st="8" end="8"/>
                                            </p:txEl>
                                          </p:spTgt>
                                        </p:tgtEl>
                                        <p:attrNameLst>
                                          <p:attrName>style.visibility</p:attrName>
                                        </p:attrNameLst>
                                      </p:cBhvr>
                                      <p:to>
                                        <p:strVal val="visible"/>
                                      </p:to>
                                    </p:set>
                                    <p:animEffect transition="in" filter="fade">
                                      <p:cBhvr>
                                        <p:cTn id="47" dur="1000"/>
                                        <p:tgtEl>
                                          <p:spTgt spid="9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4">
                                            <p:txEl>
                                              <p:pRg st="9" end="9"/>
                                            </p:txEl>
                                          </p:spTgt>
                                        </p:tgtEl>
                                        <p:attrNameLst>
                                          <p:attrName>style.visibility</p:attrName>
                                        </p:attrNameLst>
                                      </p:cBhvr>
                                      <p:to>
                                        <p:strVal val="visible"/>
                                      </p:to>
                                    </p:set>
                                    <p:animEffect transition="in" filter="fade">
                                      <p:cBhvr>
                                        <p:cTn id="52" dur="1000"/>
                                        <p:tgtEl>
                                          <p:spTgt spid="9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4">
                                            <p:txEl>
                                              <p:pRg st="10" end="10"/>
                                            </p:txEl>
                                          </p:spTgt>
                                        </p:tgtEl>
                                        <p:attrNameLst>
                                          <p:attrName>style.visibility</p:attrName>
                                        </p:attrNameLst>
                                      </p:cBhvr>
                                      <p:to>
                                        <p:strVal val="visible"/>
                                      </p:to>
                                    </p:set>
                                    <p:animEffect transition="in" filter="fade">
                                      <p:cBhvr>
                                        <p:cTn id="57" dur="1000"/>
                                        <p:tgtEl>
                                          <p:spTgt spid="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1688</TotalTime>
  <Words>884</Words>
  <Application>Microsoft Macintosh PowerPoint</Application>
  <PresentationFormat>On-screen Show (4:3)</PresentationFormat>
  <Paragraphs>106</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Essential</vt:lpstr>
      <vt:lpstr>Do Now-DISCUSS</vt:lpstr>
      <vt:lpstr>French and Indian War</vt:lpstr>
      <vt:lpstr>Questions to Consider</vt:lpstr>
      <vt:lpstr>Quote to Consider</vt:lpstr>
      <vt:lpstr>Setting the Stage</vt:lpstr>
      <vt:lpstr>PowerPoint Presentation</vt:lpstr>
      <vt:lpstr>The Battle of Two Colonies</vt:lpstr>
      <vt:lpstr>Why?</vt:lpstr>
      <vt:lpstr>The Ohio Valley &amp; the French and Indian War</vt:lpstr>
      <vt:lpstr>PowerPoint Presentation</vt:lpstr>
      <vt:lpstr>Albany Plan</vt:lpstr>
      <vt:lpstr>PowerPoint Presentation</vt:lpstr>
      <vt:lpstr>British Victory</vt:lpstr>
      <vt:lpstr>PowerPoint Presentation</vt:lpstr>
      <vt:lpstr>Major Effects of the French and Indian War</vt:lpstr>
      <vt:lpstr>PowerPoint Presentation</vt:lpstr>
      <vt:lpstr>Proclamation of 1763</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and Indian War</dc:title>
  <dc:creator>Craig Winchell</dc:creator>
  <cp:lastModifiedBy>Craig Winchell</cp:lastModifiedBy>
  <cp:revision>18</cp:revision>
  <dcterms:created xsi:type="dcterms:W3CDTF">2015-08-25T20:46:44Z</dcterms:created>
  <dcterms:modified xsi:type="dcterms:W3CDTF">2016-08-29T18:52:02Z</dcterms:modified>
</cp:coreProperties>
</file>