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5" r:id="rId8"/>
    <p:sldId id="269" r:id="rId9"/>
    <p:sldId id="264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CA6FD-A8AE-F84C-98D2-C8CCDB0B58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9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this time period often referred to by historians as the ‘Gilded Age?’ From your reading, to what extent is that title accurate?</a:t>
            </a:r>
          </a:p>
          <a:p>
            <a:endParaRPr lang="en-US" dirty="0"/>
          </a:p>
          <a:p>
            <a:r>
              <a:rPr lang="en-US" dirty="0"/>
              <a:t>Review Handout” Politics of the Gilded Age’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2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0" y="304799"/>
            <a:ext cx="8915400" cy="76944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 smtClean="0">
                <a:solidFill>
                  <a:srgbClr val="FFFFFF"/>
                </a:solidFill>
                <a:latin typeface="Rockwell"/>
                <a:cs typeface="Rockwell"/>
              </a:rPr>
              <a:t>Well</a:t>
            </a:r>
            <a:r>
              <a:rPr lang="en-US" sz="4400" dirty="0">
                <a:solidFill>
                  <a:srgbClr val="FFFFFF"/>
                </a:solidFill>
                <a:latin typeface="Rockwell"/>
                <a:cs typeface="Rockwell"/>
              </a:rPr>
              <a:t>-Defined Voting Blocs</a:t>
            </a:r>
          </a:p>
        </p:txBody>
      </p:sp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48896" y="1098499"/>
            <a:ext cx="2998573" cy="99530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prstShdw prst="shdw17" dist="17961" dir="2700000">
              <a:srgbClr val="73000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Rockwell"/>
                <a:cs typeface="Rockwell"/>
              </a:rPr>
              <a:t>Democratic</a:t>
            </a:r>
            <a:br>
              <a:rPr lang="en-US" sz="2400">
                <a:solidFill>
                  <a:schemeClr val="bg1"/>
                </a:solidFill>
                <a:latin typeface="Rockwell"/>
                <a:cs typeface="Rockwell"/>
              </a:rPr>
            </a:br>
            <a:r>
              <a:rPr lang="en-US" sz="2400">
                <a:solidFill>
                  <a:schemeClr val="bg1"/>
                </a:solidFill>
                <a:latin typeface="Rockwell"/>
                <a:cs typeface="Rockwell"/>
              </a:rPr>
              <a:t>Bloc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4693819" y="1098499"/>
            <a:ext cx="2998573" cy="99530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  <a:alpha val="74998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Rockwell"/>
                <a:cs typeface="Rockwell"/>
              </a:rPr>
              <a:t>Republican</a:t>
            </a:r>
            <a:br>
              <a:rPr lang="en-US" sz="2400">
                <a:solidFill>
                  <a:schemeClr val="bg1"/>
                </a:solidFill>
                <a:latin typeface="Rockwell"/>
                <a:cs typeface="Rockwell"/>
              </a:rPr>
            </a:br>
            <a:r>
              <a:rPr lang="en-US" sz="2400">
                <a:solidFill>
                  <a:schemeClr val="bg1"/>
                </a:solidFill>
                <a:latin typeface="Rockwell"/>
                <a:cs typeface="Rockwell"/>
              </a:rPr>
              <a:t>Bloc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0" y="2093804"/>
            <a:ext cx="4267200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dirty="0" smtClean="0">
                <a:latin typeface="Rockwell"/>
                <a:cs typeface="Rockwell"/>
              </a:rPr>
              <a:t>White southerners</a:t>
            </a:r>
            <a:br>
              <a:rPr lang="en-US" dirty="0" smtClean="0">
                <a:latin typeface="Rockwell"/>
                <a:cs typeface="Rockwell"/>
              </a:rPr>
            </a:br>
            <a:r>
              <a:rPr lang="en-US" dirty="0" smtClean="0">
                <a:latin typeface="Rockwell"/>
                <a:cs typeface="Rockwell"/>
              </a:rPr>
              <a:t>(preservation of</a:t>
            </a:r>
            <a:br>
              <a:rPr lang="en-US" dirty="0" smtClean="0">
                <a:latin typeface="Rockwell"/>
                <a:cs typeface="Rockwell"/>
              </a:rPr>
            </a:br>
            <a:r>
              <a:rPr lang="en-US" dirty="0" smtClean="0">
                <a:latin typeface="Rockwell"/>
                <a:cs typeface="Rockwell"/>
              </a:rPr>
              <a:t>white supremacy)</a:t>
            </a:r>
          </a:p>
          <a:p>
            <a:pPr marL="342900" indent="-342900">
              <a:spcBef>
                <a:spcPct val="500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dirty="0" smtClean="0">
                <a:latin typeface="Rockwell"/>
                <a:cs typeface="Rockwell"/>
              </a:rPr>
              <a:t>Catholics</a:t>
            </a:r>
          </a:p>
          <a:p>
            <a:pPr marL="342900" indent="-342900">
              <a:spcBef>
                <a:spcPct val="500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dirty="0" smtClean="0">
                <a:latin typeface="Rockwell"/>
                <a:cs typeface="Rockwell"/>
              </a:rPr>
              <a:t>Recent immigrants</a:t>
            </a:r>
            <a:br>
              <a:rPr lang="en-US" dirty="0" smtClean="0">
                <a:latin typeface="Rockwell"/>
                <a:cs typeface="Rockwell"/>
              </a:rPr>
            </a:br>
            <a:r>
              <a:rPr lang="en-US" dirty="0" smtClean="0">
                <a:latin typeface="Rockwell"/>
                <a:cs typeface="Rockwell"/>
              </a:rPr>
              <a:t>(esp. Jews)</a:t>
            </a:r>
          </a:p>
          <a:p>
            <a:pPr marL="342900" indent="-342900">
              <a:spcBef>
                <a:spcPct val="500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dirty="0" smtClean="0">
                <a:latin typeface="Rockwell"/>
                <a:cs typeface="Rockwell"/>
              </a:rPr>
              <a:t>Urban working </a:t>
            </a:r>
            <a:br>
              <a:rPr lang="en-US" dirty="0" smtClean="0">
                <a:latin typeface="Rockwell"/>
                <a:cs typeface="Rockwell"/>
              </a:rPr>
            </a:br>
            <a:r>
              <a:rPr lang="en-US" dirty="0" smtClean="0">
                <a:latin typeface="Rockwell"/>
                <a:cs typeface="Rockwell"/>
              </a:rPr>
              <a:t>poor (pro-labor)</a:t>
            </a:r>
          </a:p>
          <a:p>
            <a:pPr marL="342900" indent="-342900">
              <a:spcBef>
                <a:spcPct val="500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dirty="0" smtClean="0">
                <a:latin typeface="Rockwell"/>
                <a:cs typeface="Rockwell"/>
              </a:rPr>
              <a:t>Most farmers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3694157" y="2143072"/>
            <a:ext cx="514504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dirty="0" smtClean="0">
                <a:latin typeface="Rockwell"/>
                <a:cs typeface="Rockwell"/>
              </a:rPr>
              <a:t>Northern whites</a:t>
            </a:r>
            <a:br>
              <a:rPr lang="en-US" dirty="0" smtClean="0">
                <a:latin typeface="Rockwell"/>
                <a:cs typeface="Rockwell"/>
              </a:rPr>
            </a:br>
            <a:r>
              <a:rPr lang="en-US" dirty="0" smtClean="0">
                <a:latin typeface="Rockwell"/>
                <a:cs typeface="Rockwell"/>
              </a:rPr>
              <a:t>(pro-business)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dirty="0" smtClean="0">
                <a:latin typeface="Rockwell"/>
                <a:cs typeface="Rockwell"/>
              </a:rPr>
              <a:t>African Americans (non-disenfranchised)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dirty="0" smtClean="0">
                <a:latin typeface="Rockwell"/>
                <a:cs typeface="Rockwell"/>
              </a:rPr>
              <a:t>Northern </a:t>
            </a:r>
            <a:br>
              <a:rPr lang="en-US" dirty="0" smtClean="0">
                <a:latin typeface="Rockwell"/>
                <a:cs typeface="Rockwell"/>
              </a:rPr>
            </a:br>
            <a:r>
              <a:rPr lang="en-US" dirty="0" smtClean="0">
                <a:latin typeface="Rockwell"/>
                <a:cs typeface="Rockwell"/>
              </a:rPr>
              <a:t>Protestants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dirty="0" smtClean="0">
                <a:latin typeface="Rockwell"/>
                <a:cs typeface="Rockwell"/>
              </a:rPr>
              <a:t>Old WASPs (support for anti-immigrant laws)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dirty="0" smtClean="0">
                <a:latin typeface="Rockwell"/>
                <a:cs typeface="Rockwell"/>
              </a:rPr>
              <a:t>Most of the middle</a:t>
            </a:r>
            <a:br>
              <a:rPr lang="en-US" dirty="0" smtClean="0">
                <a:latin typeface="Rockwell"/>
                <a:cs typeface="Rockwell"/>
              </a:rPr>
            </a:br>
            <a:r>
              <a:rPr lang="en-US" dirty="0" smtClean="0">
                <a:latin typeface="Rockwell"/>
                <a:cs typeface="Rockwell"/>
              </a:rPr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69555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384808" y="304800"/>
            <a:ext cx="8530592" cy="144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 smtClean="0">
                <a:solidFill>
                  <a:srgbClr val="FFFFFF"/>
                </a:solidFill>
                <a:latin typeface="Rockwell"/>
                <a:cs typeface="Rockwell"/>
              </a:rPr>
              <a:t>Very </a:t>
            </a:r>
            <a:r>
              <a:rPr lang="en-US" sz="4400" dirty="0">
                <a:solidFill>
                  <a:srgbClr val="FFFFFF"/>
                </a:solidFill>
                <a:latin typeface="Rockwell"/>
                <a:cs typeface="Rockwell"/>
              </a:rPr>
              <a:t>Laissez Faire Federal Govt.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384808" y="1584772"/>
            <a:ext cx="8378192" cy="52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98463" indent="-3984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73138" indent="-4016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74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spcBef>
                <a:spcPct val="500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sz="2800" b="1" dirty="0" smtClean="0">
                <a:latin typeface="Rockwell"/>
                <a:cs typeface="Rockwell"/>
              </a:rPr>
              <a:t>From 1870-1900 </a:t>
            </a:r>
            <a:r>
              <a:rPr lang="en-US" sz="2800" b="1" dirty="0" smtClean="0">
                <a:latin typeface="Rockwell"/>
                <a:cs typeface="Rockwell"/>
                <a:sym typeface="Wingdings" charset="0"/>
              </a:rPr>
              <a:t> Govt. did very</a:t>
            </a:r>
            <a:br>
              <a:rPr lang="en-US" sz="2800" b="1" dirty="0" smtClean="0">
                <a:latin typeface="Rockwell"/>
                <a:cs typeface="Rockwell"/>
                <a:sym typeface="Wingdings" charset="0"/>
              </a:rPr>
            </a:br>
            <a:r>
              <a:rPr lang="en-US" sz="2800" b="1" dirty="0" smtClean="0">
                <a:latin typeface="Rockwell"/>
                <a:cs typeface="Rockwell"/>
                <a:sym typeface="Wingdings" charset="0"/>
              </a:rPr>
              <a:t>little domestically.</a:t>
            </a:r>
          </a:p>
          <a:p>
            <a:pPr marL="457200" indent="-457200">
              <a:spcBef>
                <a:spcPct val="500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sz="2800" b="1" dirty="0" smtClean="0">
                <a:latin typeface="Rockwell"/>
                <a:cs typeface="Rockwell"/>
                <a:sym typeface="Wingdings" charset="0"/>
              </a:rPr>
              <a:t>Main duties of the federal govt.:</a:t>
            </a:r>
          </a:p>
          <a:p>
            <a:pPr marL="1028700" lvl="1" indent="-457200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800" b="1" dirty="0" smtClean="0">
                <a:latin typeface="Rockwell"/>
                <a:cs typeface="Rockwell"/>
              </a:rPr>
              <a:t>Deliver the mail.</a:t>
            </a:r>
          </a:p>
          <a:p>
            <a:pPr marL="1028700" lvl="1" indent="-457200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800" b="1" dirty="0" smtClean="0">
                <a:latin typeface="Rockwell"/>
                <a:cs typeface="Rockwell"/>
              </a:rPr>
              <a:t>Maintain a national military.</a:t>
            </a:r>
          </a:p>
          <a:p>
            <a:pPr marL="1028700" lvl="1" indent="-457200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800" b="1" dirty="0" smtClean="0">
                <a:latin typeface="Rockwell"/>
                <a:cs typeface="Rockwell"/>
              </a:rPr>
              <a:t>Collect taxes &amp; tariffs.</a:t>
            </a:r>
          </a:p>
          <a:p>
            <a:pPr marL="1028700" lvl="1" indent="-457200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800" b="1" dirty="0" smtClean="0">
                <a:latin typeface="Rockwell"/>
                <a:cs typeface="Rockwell"/>
              </a:rPr>
              <a:t>Conduct a foreign policy.</a:t>
            </a:r>
          </a:p>
          <a:p>
            <a:pPr marL="457200" indent="-457200">
              <a:spcBef>
                <a:spcPct val="500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sz="2800" b="1" dirty="0" smtClean="0">
                <a:latin typeface="Rockwell"/>
                <a:cs typeface="Rockwell"/>
              </a:rPr>
              <a:t>Exception </a:t>
            </a:r>
            <a:r>
              <a:rPr lang="en-US" sz="2800" b="1" dirty="0" smtClean="0">
                <a:latin typeface="Rockwell"/>
                <a:cs typeface="Rockwell"/>
                <a:sym typeface="Wingdings" charset="0"/>
              </a:rPr>
              <a:t> administer the annual </a:t>
            </a:r>
            <a:br>
              <a:rPr lang="en-US" sz="2800" b="1" dirty="0" smtClean="0">
                <a:latin typeface="Rockwell"/>
                <a:cs typeface="Rockwell"/>
                <a:sym typeface="Wingdings" charset="0"/>
              </a:rPr>
            </a:br>
            <a:r>
              <a:rPr lang="en-US" sz="2800" b="1" dirty="0" smtClean="0">
                <a:latin typeface="Rockwell"/>
                <a:cs typeface="Rockwell"/>
                <a:sym typeface="Wingdings" charset="0"/>
              </a:rPr>
              <a:t>Civil War veterans</a:t>
            </a:r>
            <a:r>
              <a:rPr lang="ja-JP" altLang="en-US" sz="2800" b="1" dirty="0" smtClean="0">
                <a:latin typeface="Rockwell"/>
                <a:cs typeface="Rockwell"/>
                <a:sym typeface="Wingdings" charset="0"/>
              </a:rPr>
              <a:t>’</a:t>
            </a:r>
            <a:r>
              <a:rPr lang="en-US" sz="2800" b="1" dirty="0" smtClean="0">
                <a:latin typeface="Rockwell"/>
                <a:cs typeface="Rockwell"/>
                <a:sym typeface="Wingdings" charset="0"/>
              </a:rPr>
              <a:t> pension.</a:t>
            </a:r>
            <a:endParaRPr lang="en-US" sz="2800" b="1" dirty="0" smtClean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01676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144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lang="en-US" sz="4400" b="1" dirty="0">
                <a:solidFill>
                  <a:srgbClr val="FFFFFF"/>
                </a:solidFill>
                <a:latin typeface="Rockwell"/>
                <a:cs typeface="Rockwell"/>
              </a:rPr>
              <a:t>Presidency as a Symbolic Office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0" y="1751350"/>
            <a:ext cx="899160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98463" indent="-3984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96925" indent="-163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spcBef>
                <a:spcPct val="500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sz="2800" dirty="0" smtClean="0">
                <a:latin typeface="Rockwell"/>
                <a:cs typeface="Rockwell"/>
              </a:rPr>
              <a:t>Party bosses ruled.</a:t>
            </a:r>
          </a:p>
          <a:p>
            <a:pPr marL="457200" indent="-457200">
              <a:spcBef>
                <a:spcPct val="500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sz="2800" dirty="0" smtClean="0">
                <a:latin typeface="Rockwell"/>
                <a:cs typeface="Rockwell"/>
              </a:rPr>
              <a:t>Presidents should </a:t>
            </a:r>
            <a:br>
              <a:rPr lang="en-US" sz="2800" dirty="0" smtClean="0">
                <a:latin typeface="Rockwell"/>
                <a:cs typeface="Rockwell"/>
              </a:rPr>
            </a:br>
            <a:r>
              <a:rPr lang="en-US" sz="2800" dirty="0" smtClean="0">
                <a:latin typeface="Rockwell"/>
                <a:cs typeface="Rockwell"/>
              </a:rPr>
              <a:t>avoid offending any</a:t>
            </a:r>
            <a:br>
              <a:rPr lang="en-US" sz="2800" dirty="0" smtClean="0">
                <a:latin typeface="Rockwell"/>
                <a:cs typeface="Rockwell"/>
              </a:rPr>
            </a:br>
            <a:r>
              <a:rPr lang="en-US" sz="2800" dirty="0" smtClean="0">
                <a:latin typeface="Rockwell"/>
                <a:cs typeface="Rockwell"/>
              </a:rPr>
              <a:t>factions within their</a:t>
            </a:r>
            <a:br>
              <a:rPr lang="en-US" sz="2800" dirty="0" smtClean="0">
                <a:latin typeface="Rockwell"/>
                <a:cs typeface="Rockwell"/>
              </a:rPr>
            </a:br>
            <a:r>
              <a:rPr lang="en-US" sz="2800" dirty="0" smtClean="0">
                <a:latin typeface="Rockwell"/>
                <a:cs typeface="Rockwell"/>
              </a:rPr>
              <a:t>own party.</a:t>
            </a:r>
          </a:p>
          <a:p>
            <a:pPr marL="457200" indent="-457200">
              <a:spcBef>
                <a:spcPct val="500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sz="2800" dirty="0" smtClean="0">
                <a:latin typeface="Rockwell"/>
                <a:cs typeface="Rockwell"/>
              </a:rPr>
              <a:t>The President just</a:t>
            </a:r>
            <a:br>
              <a:rPr lang="en-US" sz="2800" dirty="0" smtClean="0">
                <a:latin typeface="Rockwell"/>
                <a:cs typeface="Rockwell"/>
              </a:rPr>
            </a:br>
            <a:r>
              <a:rPr lang="en-US" sz="2800" dirty="0" smtClean="0">
                <a:latin typeface="Rockwell"/>
                <a:cs typeface="Rockwell"/>
              </a:rPr>
              <a:t>handed out federal jobs. (PATRONAGE) </a:t>
            </a:r>
          </a:p>
          <a:p>
            <a:pPr marL="976312" lvl="1" indent="-342900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000" dirty="0" smtClean="0">
                <a:latin typeface="Rockwell"/>
                <a:cs typeface="Rockwell"/>
              </a:rPr>
              <a:t> 1865 </a:t>
            </a:r>
            <a:r>
              <a:rPr lang="en-US" sz="2000" dirty="0" smtClean="0">
                <a:latin typeface="Rockwell"/>
                <a:cs typeface="Rockwell"/>
                <a:sym typeface="Wingdings" charset="0"/>
              </a:rPr>
              <a:t> 53,000 people worked for the federal govt.</a:t>
            </a:r>
          </a:p>
          <a:p>
            <a:pPr marL="976312" lvl="1" indent="-342900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000" dirty="0" smtClean="0">
                <a:latin typeface="Rockwell"/>
                <a:cs typeface="Rockwell"/>
                <a:sym typeface="Wingdings" charset="0"/>
              </a:rPr>
              <a:t> 1890  166,000  </a:t>
            </a:r>
            <a:r>
              <a:rPr lang="en-US" sz="2000" dirty="0">
                <a:latin typeface="Rockwell"/>
                <a:cs typeface="Rockwell"/>
                <a:sym typeface="Wingdings" charset="0"/>
              </a:rPr>
              <a:t>people worked for the federal </a:t>
            </a:r>
            <a:r>
              <a:rPr lang="en-US" sz="2000" dirty="0" err="1">
                <a:latin typeface="Rockwell"/>
                <a:cs typeface="Rockwell"/>
                <a:sym typeface="Wingdings" charset="0"/>
              </a:rPr>
              <a:t>govt</a:t>
            </a:r>
            <a:endParaRPr lang="en-US" sz="2000" dirty="0" smtClean="0">
              <a:latin typeface="Rockwell"/>
              <a:cs typeface="Rockwell"/>
            </a:endParaRPr>
          </a:p>
        </p:txBody>
      </p:sp>
      <p:pic>
        <p:nvPicPr>
          <p:cNvPr id="145412" name="Picture 4" descr="roscoe_conklin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"/>
          <a:stretch>
            <a:fillRect/>
          </a:stretch>
        </p:blipFill>
        <p:spPr bwMode="auto">
          <a:xfrm>
            <a:off x="6172200" y="1371600"/>
            <a:ext cx="2403475" cy="3048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5790627" y="4424363"/>
            <a:ext cx="3230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C00000"/>
              </a:buClr>
              <a:buFont typeface="Wingdings" charset="0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Rockwell"/>
                <a:cs typeface="Rockwell"/>
              </a:rPr>
              <a:t>Senator Roscoe Conkling</a:t>
            </a:r>
          </a:p>
        </p:txBody>
      </p:sp>
    </p:spTree>
    <p:extLst>
      <p:ext uri="{BB962C8B-B14F-4D97-AF65-F5344CB8AC3E}">
        <p14:creationId xmlns:p14="http://schemas.microsoft.com/office/powerpoint/2010/main" val="401771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Rockwell"/>
                <a:cs typeface="Rockwell"/>
              </a:rPr>
              <a:t>The Era of Good Stealings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Despite the Civil War, population still mushroomed, due to incoming immigration, but during this time, politics became very corrupted.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Railroad promoters cheated gullible customers.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Stock-market investors were a cinder in the public eye.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Too many judges and legislators put their power up for hire.</a:t>
            </a: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4196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50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sses of the Senat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330" cy="59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1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Gilded Age Political Issues and Parties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19-20</a:t>
            </a:r>
          </a:p>
          <a:p>
            <a:r>
              <a:rPr lang="en-US" dirty="0" smtClean="0"/>
              <a:t>Period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6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Evaluate the extent of change in political party platforms from the Antebellum Era through the Gilded Age.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9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Gilded Age Political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Gold Standard</a:t>
            </a:r>
          </a:p>
          <a:p>
            <a:r>
              <a:rPr lang="en-US" dirty="0" smtClean="0"/>
              <a:t>Civil Service Reform</a:t>
            </a:r>
          </a:p>
          <a:p>
            <a:r>
              <a:rPr lang="en-US" dirty="0" smtClean="0"/>
              <a:t>Tariffs</a:t>
            </a:r>
          </a:p>
          <a:p>
            <a:r>
              <a:rPr lang="en-US" dirty="0" smtClean="0"/>
              <a:t>Business Regulation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3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ffectLst/>
                <a:latin typeface="Rockwell"/>
                <a:cs typeface="Rockwell"/>
              </a:rPr>
              <a:t>Third Party System (1860-1896)</a:t>
            </a:r>
          </a:p>
        </p:txBody>
      </p:sp>
      <p:sp>
        <p:nvSpPr>
          <p:cNvPr id="5122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2209800"/>
            <a:ext cx="41148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 u="sng" dirty="0">
                <a:effectLst/>
                <a:latin typeface="Rockwell"/>
                <a:cs typeface="Rockwell"/>
              </a:rPr>
              <a:t>Democrats</a:t>
            </a:r>
          </a:p>
          <a:p>
            <a:pPr lvl="1"/>
            <a:r>
              <a:rPr lang="en-US" sz="1800" dirty="0">
                <a:effectLst/>
                <a:latin typeface="Rockwell"/>
                <a:cs typeface="Rockwell"/>
              </a:rPr>
              <a:t>Platform</a:t>
            </a:r>
          </a:p>
          <a:p>
            <a:pPr lvl="2"/>
            <a:r>
              <a:rPr lang="en-US" sz="1400" dirty="0">
                <a:effectLst/>
                <a:latin typeface="Rockwell"/>
                <a:cs typeface="Rockwell"/>
              </a:rPr>
              <a:t>Pro-slavery</a:t>
            </a:r>
          </a:p>
          <a:p>
            <a:pPr lvl="2"/>
            <a:r>
              <a:rPr lang="en-US" sz="1400" dirty="0" smtClean="0">
                <a:effectLst/>
                <a:latin typeface="Rockwell"/>
                <a:cs typeface="Rockwell"/>
              </a:rPr>
              <a:t>States</a:t>
            </a:r>
            <a:r>
              <a:rPr lang="en-US" sz="1400" dirty="0" smtClean="0">
                <a:latin typeface="Rockwell"/>
                <a:cs typeface="Rockwell"/>
              </a:rPr>
              <a:t>’</a:t>
            </a:r>
            <a:r>
              <a:rPr lang="en-US" altLang="ja-JP" sz="1400" dirty="0" smtClean="0">
                <a:effectLst/>
                <a:latin typeface="Rockwell"/>
                <a:cs typeface="Rockwell"/>
              </a:rPr>
              <a:t> </a:t>
            </a:r>
            <a:r>
              <a:rPr lang="en-US" altLang="ja-JP" sz="1400" dirty="0">
                <a:effectLst/>
                <a:latin typeface="Rockwell"/>
                <a:cs typeface="Rockwell"/>
              </a:rPr>
              <a:t>rights; laissez-faire</a:t>
            </a:r>
          </a:p>
          <a:p>
            <a:pPr lvl="1"/>
            <a:r>
              <a:rPr lang="en-US" sz="1600" dirty="0">
                <a:effectLst/>
                <a:latin typeface="Rockwell"/>
                <a:cs typeface="Rockwell"/>
              </a:rPr>
              <a:t>Factions</a:t>
            </a:r>
          </a:p>
          <a:p>
            <a:pPr lvl="2"/>
            <a:r>
              <a:rPr lang="en-US" sz="1200" dirty="0">
                <a:effectLst/>
                <a:latin typeface="Rockwell"/>
                <a:cs typeface="Rockwell"/>
              </a:rPr>
              <a:t>Bourbon Democrats</a:t>
            </a:r>
          </a:p>
          <a:p>
            <a:pPr lvl="3"/>
            <a:r>
              <a:rPr lang="en-US" sz="1000" dirty="0">
                <a:effectLst/>
                <a:latin typeface="Rockwell"/>
                <a:cs typeface="Rockwell"/>
              </a:rPr>
              <a:t>Pro-business Democrats</a:t>
            </a:r>
          </a:p>
          <a:p>
            <a:pPr lvl="3"/>
            <a:r>
              <a:rPr lang="en-US" sz="1000" dirty="0">
                <a:effectLst/>
                <a:latin typeface="Rockwell"/>
                <a:cs typeface="Rockwell"/>
              </a:rPr>
              <a:t>Supported civil service reforms</a:t>
            </a:r>
          </a:p>
          <a:p>
            <a:pPr lvl="2"/>
            <a:r>
              <a:rPr lang="en-US" sz="1200" dirty="0">
                <a:effectLst/>
                <a:latin typeface="Rockwell"/>
                <a:cs typeface="Rockwell"/>
              </a:rPr>
              <a:t>Redeemer Democrats</a:t>
            </a:r>
          </a:p>
          <a:p>
            <a:pPr lvl="1"/>
            <a:r>
              <a:rPr lang="en-US" sz="1600" dirty="0">
                <a:effectLst/>
                <a:latin typeface="Rockwell"/>
                <a:cs typeface="Rockwell"/>
              </a:rPr>
              <a:t>Coalition</a:t>
            </a:r>
          </a:p>
          <a:p>
            <a:pPr lvl="2"/>
            <a:r>
              <a:rPr lang="en-US" sz="1400" dirty="0">
                <a:effectLst/>
                <a:latin typeface="Rockwell"/>
                <a:cs typeface="Rockwell"/>
              </a:rPr>
              <a:t>White Southerners, Catholics, Lutherans, Jews, Immigrants, working class</a:t>
            </a:r>
          </a:p>
          <a:p>
            <a:pPr lvl="2"/>
            <a:r>
              <a:rPr lang="en-US" sz="1400" dirty="0">
                <a:effectLst/>
                <a:latin typeface="Rockwell"/>
                <a:cs typeface="Rockwell"/>
              </a:rPr>
              <a:t>Solid South</a:t>
            </a:r>
          </a:p>
        </p:txBody>
      </p:sp>
      <p:sp>
        <p:nvSpPr>
          <p:cNvPr id="5123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343400" y="2209800"/>
            <a:ext cx="48006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 u="sng" dirty="0">
                <a:effectLst/>
                <a:latin typeface="Rockwell"/>
                <a:cs typeface="Rockwell"/>
              </a:rPr>
              <a:t>Republicans</a:t>
            </a:r>
          </a:p>
          <a:p>
            <a:pPr lvl="1"/>
            <a:r>
              <a:rPr lang="en-US" sz="1600" dirty="0">
                <a:effectLst/>
                <a:latin typeface="Rockwell"/>
                <a:cs typeface="Rockwell"/>
              </a:rPr>
              <a:t>Platform</a:t>
            </a:r>
          </a:p>
          <a:p>
            <a:pPr lvl="2"/>
            <a:r>
              <a:rPr lang="en-US" sz="1400" dirty="0">
                <a:effectLst/>
                <a:latin typeface="Rockwell"/>
                <a:cs typeface="Rockwell"/>
              </a:rPr>
              <a:t>Radical Reconstruction</a:t>
            </a:r>
          </a:p>
          <a:p>
            <a:pPr lvl="2"/>
            <a:r>
              <a:rPr lang="en-US" sz="1400" dirty="0">
                <a:effectLst/>
                <a:latin typeface="Rockwell"/>
                <a:cs typeface="Rockwell"/>
              </a:rPr>
              <a:t>Pro-business; tariffs; protectionism</a:t>
            </a:r>
          </a:p>
          <a:p>
            <a:pPr lvl="1"/>
            <a:r>
              <a:rPr lang="en-US" sz="1600" dirty="0">
                <a:effectLst/>
                <a:latin typeface="Rockwell"/>
                <a:cs typeface="Rockwell"/>
              </a:rPr>
              <a:t>Factions</a:t>
            </a:r>
          </a:p>
          <a:p>
            <a:pPr lvl="2"/>
            <a:r>
              <a:rPr lang="en-US" sz="1200" b="1" dirty="0">
                <a:effectLst/>
                <a:latin typeface="Rockwell"/>
                <a:cs typeface="Rockwell"/>
              </a:rPr>
              <a:t>Stalwarts</a:t>
            </a:r>
            <a:endParaRPr lang="en-US" sz="1200" dirty="0">
              <a:effectLst/>
              <a:latin typeface="Rockwell"/>
              <a:cs typeface="Rockwell"/>
            </a:endParaRPr>
          </a:p>
          <a:p>
            <a:pPr lvl="3"/>
            <a:r>
              <a:rPr lang="en-US" sz="1000" dirty="0">
                <a:effectLst/>
                <a:latin typeface="Rockwell"/>
                <a:cs typeface="Rockwell"/>
              </a:rPr>
              <a:t>Preserve spoils system and machine politics</a:t>
            </a:r>
          </a:p>
          <a:p>
            <a:pPr lvl="2"/>
            <a:r>
              <a:rPr lang="en-US" sz="1200" b="1" dirty="0">
                <a:effectLst/>
                <a:latin typeface="Rockwell"/>
                <a:cs typeface="Rockwell"/>
              </a:rPr>
              <a:t>Half-Breeds</a:t>
            </a:r>
            <a:endParaRPr lang="en-US" sz="1200" dirty="0">
              <a:effectLst/>
              <a:latin typeface="Rockwell"/>
              <a:cs typeface="Rockwell"/>
            </a:endParaRPr>
          </a:p>
          <a:p>
            <a:pPr lvl="3"/>
            <a:r>
              <a:rPr lang="en-US" sz="1000" dirty="0">
                <a:effectLst/>
                <a:latin typeface="Rockwell"/>
                <a:cs typeface="Rockwell"/>
              </a:rPr>
              <a:t>Pursued civil service reform</a:t>
            </a:r>
          </a:p>
          <a:p>
            <a:pPr lvl="2"/>
            <a:r>
              <a:rPr lang="en-US" sz="1200" b="1" dirty="0" err="1">
                <a:effectLst/>
                <a:latin typeface="Rockwell"/>
                <a:cs typeface="Rockwell"/>
              </a:rPr>
              <a:t>Mugwumps</a:t>
            </a:r>
            <a:endParaRPr lang="en-US" sz="1200" dirty="0">
              <a:effectLst/>
              <a:latin typeface="Rockwell"/>
              <a:cs typeface="Rockwell"/>
            </a:endParaRPr>
          </a:p>
          <a:p>
            <a:pPr lvl="3"/>
            <a:r>
              <a:rPr lang="en-US" sz="1000" dirty="0">
                <a:effectLst/>
                <a:latin typeface="Rockwell"/>
                <a:cs typeface="Rockwell"/>
              </a:rPr>
              <a:t>Independents discouraged with corrupt GOP</a:t>
            </a:r>
          </a:p>
          <a:p>
            <a:pPr lvl="1"/>
            <a:r>
              <a:rPr lang="en-US" sz="1600" dirty="0">
                <a:effectLst/>
                <a:latin typeface="Rockwell"/>
                <a:cs typeface="Rockwell"/>
              </a:rPr>
              <a:t>Coalition</a:t>
            </a:r>
          </a:p>
          <a:p>
            <a:pPr lvl="2"/>
            <a:r>
              <a:rPr lang="en-US" sz="1400" dirty="0">
                <a:effectLst/>
                <a:latin typeface="Rockwell"/>
                <a:cs typeface="Rockwell"/>
              </a:rPr>
              <a:t>Business, upper-class, middle-class, Northern WASPs, reformers, blacks, scalawags, carpetbaggers</a:t>
            </a:r>
          </a:p>
          <a:p>
            <a:pPr lvl="2"/>
            <a:r>
              <a:rPr lang="en-US" sz="1400" dirty="0">
                <a:effectLst/>
                <a:latin typeface="Rockwell"/>
                <a:cs typeface="Rockwell"/>
              </a:rPr>
              <a:t>Northeast and West</a:t>
            </a: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0" y="762000"/>
            <a:ext cx="419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  <a:defRPr/>
            </a:pPr>
            <a:r>
              <a:rPr lang="en-US" sz="1400" kern="0" dirty="0">
                <a:latin typeface="Rockwell"/>
                <a:ea typeface="+mn-ea"/>
                <a:cs typeface="Rockwell"/>
              </a:rPr>
              <a:t>Antebellum and Post War Issues(1854-1877)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  <a:defRPr/>
            </a:pPr>
            <a:r>
              <a:rPr lang="en-US" sz="1400" kern="0" dirty="0">
                <a:latin typeface="Rockwell"/>
                <a:ea typeface="+mn-ea"/>
                <a:cs typeface="Rockwell"/>
              </a:rPr>
              <a:t>Slavery and Emancipation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  <a:defRPr/>
            </a:pPr>
            <a:r>
              <a:rPr lang="en-US" sz="1400" kern="0" dirty="0">
                <a:latin typeface="Rockwell"/>
                <a:ea typeface="+mn-ea"/>
                <a:cs typeface="Rockwell"/>
              </a:rPr>
              <a:t>Reconstruction policies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4267200" y="762000"/>
            <a:ext cx="487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  <a:defRPr/>
            </a:pPr>
            <a:r>
              <a:rPr lang="en-US" sz="1400" kern="0" dirty="0">
                <a:latin typeface="Rockwell"/>
                <a:ea typeface="+mn-ea"/>
                <a:cs typeface="Rockwell"/>
              </a:rPr>
              <a:t>Post Reconstruction Issues (1877-1896)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  <a:defRPr/>
            </a:pPr>
            <a:r>
              <a:rPr lang="en-US" sz="1400" kern="0" dirty="0">
                <a:latin typeface="Rockwell"/>
                <a:ea typeface="+mn-ea"/>
                <a:cs typeface="Rockwell"/>
              </a:rPr>
              <a:t>Civil Service Reform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  <a:defRPr/>
            </a:pPr>
            <a:r>
              <a:rPr lang="en-US" sz="1400" kern="0" dirty="0">
                <a:latin typeface="Rockwell"/>
                <a:ea typeface="+mn-ea"/>
                <a:cs typeface="Rockwell"/>
              </a:rPr>
              <a:t>Tariffs and Protectionism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  <a:defRPr/>
            </a:pPr>
            <a:r>
              <a:rPr lang="en-US" sz="1400" kern="0" dirty="0">
                <a:latin typeface="Rockwell"/>
                <a:ea typeface="+mn-ea"/>
                <a:cs typeface="Rockwell"/>
              </a:rPr>
              <a:t>Gold Standard and Silver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  <a:defRPr/>
            </a:pPr>
            <a:r>
              <a:rPr lang="en-US" sz="1400" kern="0" dirty="0">
                <a:latin typeface="Rockwell"/>
                <a:ea typeface="+mn-ea"/>
                <a:cs typeface="Rockwell"/>
              </a:rPr>
              <a:t>Populist Party</a:t>
            </a:r>
          </a:p>
        </p:txBody>
      </p:sp>
    </p:spTree>
    <p:extLst>
      <p:ext uri="{BB962C8B-B14F-4D97-AF65-F5344CB8AC3E}">
        <p14:creationId xmlns:p14="http://schemas.microsoft.com/office/powerpoint/2010/main" val="313327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 smtClean="0">
                <a:latin typeface="Rockwell"/>
                <a:cs typeface="Rockwell"/>
              </a:rPr>
              <a:t>A </a:t>
            </a:r>
            <a:r>
              <a:rPr lang="en-US" sz="4400" dirty="0">
                <a:latin typeface="Rockwell"/>
                <a:cs typeface="Rockwell"/>
              </a:rPr>
              <a:t>Two-Party Stalemate</a:t>
            </a:r>
          </a:p>
        </p:txBody>
      </p:sp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r="18137"/>
          <a:stretch>
            <a:fillRect/>
          </a:stretch>
        </p:blipFill>
        <p:spPr bwMode="auto">
          <a:xfrm>
            <a:off x="1551922" y="692532"/>
            <a:ext cx="5996066" cy="616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40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4161974" y="23767"/>
            <a:ext cx="4982026" cy="3477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 smtClean="0">
                <a:solidFill>
                  <a:srgbClr val="FFFFFF"/>
                </a:solidFill>
                <a:latin typeface="Rockwell"/>
                <a:cs typeface="Rockwell"/>
              </a:rPr>
              <a:t>Intense </a:t>
            </a:r>
            <a:r>
              <a:rPr lang="en-US" sz="4400" dirty="0">
                <a:solidFill>
                  <a:srgbClr val="FFFFFF"/>
                </a:solidFill>
                <a:latin typeface="Rockwell"/>
                <a:cs typeface="Rockwell"/>
              </a:rPr>
              <a:t/>
            </a:r>
            <a:br>
              <a:rPr lang="en-US" sz="4400" dirty="0">
                <a:solidFill>
                  <a:srgbClr val="FFFFFF"/>
                </a:solidFill>
                <a:latin typeface="Rockwell"/>
                <a:cs typeface="Rockwell"/>
              </a:rPr>
            </a:br>
            <a:r>
              <a:rPr lang="en-US" sz="4400" dirty="0">
                <a:solidFill>
                  <a:srgbClr val="FFFFFF"/>
                </a:solidFill>
                <a:latin typeface="Rockwell"/>
                <a:cs typeface="Rockwell"/>
              </a:rPr>
              <a:t>Voter Loyalty </a:t>
            </a:r>
            <a:br>
              <a:rPr lang="en-US" sz="4400" dirty="0">
                <a:solidFill>
                  <a:srgbClr val="FFFFFF"/>
                </a:solidFill>
                <a:latin typeface="Rockwell"/>
                <a:cs typeface="Rockwell"/>
              </a:rPr>
            </a:br>
            <a:r>
              <a:rPr lang="en-US" sz="4400" dirty="0">
                <a:solidFill>
                  <a:srgbClr val="FFFFFF"/>
                </a:solidFill>
                <a:latin typeface="Rockwell"/>
                <a:cs typeface="Rockwell"/>
              </a:rPr>
              <a:t>to the</a:t>
            </a:r>
            <a:br>
              <a:rPr lang="en-US" sz="4400" dirty="0">
                <a:solidFill>
                  <a:srgbClr val="FFFFFF"/>
                </a:solidFill>
                <a:latin typeface="Rockwell"/>
                <a:cs typeface="Rockwell"/>
              </a:rPr>
            </a:br>
            <a:r>
              <a:rPr lang="en-US" sz="4400" dirty="0">
                <a:solidFill>
                  <a:srgbClr val="FFFFFF"/>
                </a:solidFill>
                <a:latin typeface="Rockwell"/>
                <a:cs typeface="Rockwell"/>
              </a:rPr>
              <a:t>Two Major</a:t>
            </a:r>
            <a:br>
              <a:rPr lang="en-US" sz="4400" dirty="0">
                <a:solidFill>
                  <a:srgbClr val="FFFFFF"/>
                </a:solidFill>
                <a:latin typeface="Rockwell"/>
                <a:cs typeface="Rockwell"/>
              </a:rPr>
            </a:br>
            <a:r>
              <a:rPr lang="en-US" sz="4400" dirty="0">
                <a:solidFill>
                  <a:srgbClr val="FFFFFF"/>
                </a:solidFill>
                <a:latin typeface="Rockwell"/>
                <a:cs typeface="Rockwell"/>
              </a:rPr>
              <a:t>Political Parties</a:t>
            </a:r>
          </a:p>
        </p:txBody>
      </p:sp>
      <p:pic>
        <p:nvPicPr>
          <p:cNvPr id="7170" name="Picture 3" descr="MART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>
            <a:fillRect/>
          </a:stretch>
        </p:blipFill>
        <p:spPr bwMode="auto">
          <a:xfrm>
            <a:off x="634877" y="-1"/>
            <a:ext cx="3527097" cy="69564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1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0"/>
            <a:ext cx="5113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8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l_cartoon-1880s balance between 2 pol partie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83" y="0"/>
            <a:ext cx="5636103" cy="6858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33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2797</TotalTime>
  <Words>336</Words>
  <Application>Microsoft Macintosh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Theme</vt:lpstr>
      <vt:lpstr>Do Now</vt:lpstr>
      <vt:lpstr>1. Gilded Age Political Issues and Parties</vt:lpstr>
      <vt:lpstr>AP PROMPT</vt:lpstr>
      <vt:lpstr>Main Gilded Age Political Issues</vt:lpstr>
      <vt:lpstr>Third Party System (1860-1896)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Era of Good Stealings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11</cp:revision>
  <dcterms:created xsi:type="dcterms:W3CDTF">2019-12-18T18:43:13Z</dcterms:created>
  <dcterms:modified xsi:type="dcterms:W3CDTF">2020-01-06T22:33:51Z</dcterms:modified>
</cp:coreProperties>
</file>