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5" r:id="rId3"/>
    <p:sldMasterId id="2147483690" r:id="rId4"/>
    <p:sldMasterId id="2147483704" r:id="rId5"/>
    <p:sldMasterId id="2147483717" r:id="rId6"/>
  </p:sldMasterIdLst>
  <p:notesMasterIdLst>
    <p:notesMasterId r:id="rId43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71" r:id="rId16"/>
    <p:sldId id="272" r:id="rId17"/>
    <p:sldId id="273" r:id="rId18"/>
    <p:sldId id="265" r:id="rId19"/>
    <p:sldId id="274" r:id="rId20"/>
    <p:sldId id="275" r:id="rId21"/>
    <p:sldId id="276" r:id="rId22"/>
    <p:sldId id="277" r:id="rId23"/>
    <p:sldId id="296" r:id="rId24"/>
    <p:sldId id="278" r:id="rId25"/>
    <p:sldId id="279" r:id="rId26"/>
    <p:sldId id="280" r:id="rId27"/>
    <p:sldId id="293" r:id="rId28"/>
    <p:sldId id="294" r:id="rId29"/>
    <p:sldId id="295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F1AAA3-E582-4E98-BAC0-DC80DC65BA6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/>
      <dgm:spPr/>
    </dgm:pt>
    <dgm:pt modelId="{04D9DA4A-7F2E-4425-9E7D-246FCEC5F35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City Boss: One per city</a:t>
          </a:r>
        </a:p>
      </dgm:t>
    </dgm:pt>
    <dgm:pt modelId="{795E84B7-A208-4EDD-911D-81B283A90DD6}" type="parTrans" cxnId="{1012E2F7-B817-4B1C-8BEF-9B1AC1782574}">
      <dgm:prSet/>
      <dgm:spPr/>
      <dgm:t>
        <a:bodyPr/>
        <a:lstStyle/>
        <a:p>
          <a:endParaRPr lang="en-US"/>
        </a:p>
      </dgm:t>
    </dgm:pt>
    <dgm:pt modelId="{5AEC35BE-D3AA-4EDD-AEF7-88856B69B657}" type="sibTrans" cxnId="{1012E2F7-B817-4B1C-8BEF-9B1AC1782574}">
      <dgm:prSet/>
      <dgm:spPr/>
      <dgm:t>
        <a:bodyPr/>
        <a:lstStyle/>
        <a:p>
          <a:endParaRPr lang="en-US"/>
        </a:p>
      </dgm:t>
    </dgm:pt>
    <dgm:pt modelId="{009D6B81-AC29-4B27-9CC9-4136E453306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Ward Boss: One per ward/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city district</a:t>
          </a:r>
        </a:p>
      </dgm:t>
    </dgm:pt>
    <dgm:pt modelId="{F072C890-5DE2-40FD-A403-5D3C2DD9CD4B}" type="parTrans" cxnId="{F0386817-7AC1-42A1-B653-63A67FED8FC1}">
      <dgm:prSet/>
      <dgm:spPr/>
      <dgm:t>
        <a:bodyPr/>
        <a:lstStyle/>
        <a:p>
          <a:endParaRPr lang="en-US"/>
        </a:p>
      </dgm:t>
    </dgm:pt>
    <dgm:pt modelId="{2D39038F-1389-49A7-BB0F-A148D8CB0A0B}" type="sibTrans" cxnId="{F0386817-7AC1-42A1-B653-63A67FED8FC1}">
      <dgm:prSet/>
      <dgm:spPr/>
      <dgm:t>
        <a:bodyPr/>
        <a:lstStyle/>
        <a:p>
          <a:endParaRPr lang="en-US"/>
        </a:p>
      </dgm:t>
    </dgm:pt>
    <dgm:pt modelId="{CE5D0E7E-39E9-4C58-B686-0D905B540CD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Captains: Several per ward</a:t>
          </a:r>
        </a:p>
      </dgm:t>
    </dgm:pt>
    <dgm:pt modelId="{B55D0A93-4007-4261-B50F-F90E1DFB8E74}" type="parTrans" cxnId="{390133B3-1374-42EC-8CBA-3577C3E71FDC}">
      <dgm:prSet/>
      <dgm:spPr/>
      <dgm:t>
        <a:bodyPr/>
        <a:lstStyle/>
        <a:p>
          <a:endParaRPr lang="en-US"/>
        </a:p>
      </dgm:t>
    </dgm:pt>
    <dgm:pt modelId="{5E7BD125-BF86-4C5C-9294-55D2C39EEA03}" type="sibTrans" cxnId="{390133B3-1374-42EC-8CBA-3577C3E71FDC}">
      <dgm:prSet/>
      <dgm:spPr/>
      <dgm:t>
        <a:bodyPr/>
        <a:lstStyle/>
        <a:p>
          <a:endParaRPr lang="en-US"/>
        </a:p>
      </dgm:t>
    </dgm:pt>
    <dgm:pt modelId="{B54D01EF-0C4D-4F23-9440-25197F823D5D}" type="pres">
      <dgm:prSet presAssocID="{A0F1AAA3-E582-4E98-BAC0-DC80DC65BA66}" presName="Name0" presStyleCnt="0">
        <dgm:presLayoutVars>
          <dgm:dir/>
          <dgm:animLvl val="lvl"/>
          <dgm:resizeHandles val="exact"/>
        </dgm:presLayoutVars>
      </dgm:prSet>
      <dgm:spPr/>
    </dgm:pt>
    <dgm:pt modelId="{37C34DAF-B166-474B-84DE-9D51093D8806}" type="pres">
      <dgm:prSet presAssocID="{04D9DA4A-7F2E-4425-9E7D-246FCEC5F353}" presName="Name8" presStyleCnt="0"/>
      <dgm:spPr/>
    </dgm:pt>
    <dgm:pt modelId="{761930B8-1803-45A8-AACE-5C0463927DC1}" type="pres">
      <dgm:prSet presAssocID="{04D9DA4A-7F2E-4425-9E7D-246FCEC5F353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5A197-2059-4E1F-8F56-58EEE75FA025}" type="pres">
      <dgm:prSet presAssocID="{04D9DA4A-7F2E-4425-9E7D-246FCEC5F35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C53AD-03DF-4F20-963A-8EB74D6700AA}" type="pres">
      <dgm:prSet presAssocID="{009D6B81-AC29-4B27-9CC9-4136E4533060}" presName="Name8" presStyleCnt="0"/>
      <dgm:spPr/>
    </dgm:pt>
    <dgm:pt modelId="{FBAB3EB9-5F6E-4787-903B-CC3A7BB85FA7}" type="pres">
      <dgm:prSet presAssocID="{009D6B81-AC29-4B27-9CC9-4136E453306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C909C1-8B4F-4854-B17F-2A654A98440E}" type="pres">
      <dgm:prSet presAssocID="{009D6B81-AC29-4B27-9CC9-4136E453306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51853-B140-4D78-A147-4EEBD43A7041}" type="pres">
      <dgm:prSet presAssocID="{CE5D0E7E-39E9-4C58-B686-0D905B540CD0}" presName="Name8" presStyleCnt="0"/>
      <dgm:spPr/>
    </dgm:pt>
    <dgm:pt modelId="{C808183B-B249-4D9F-88FF-B2402E366BE6}" type="pres">
      <dgm:prSet presAssocID="{CE5D0E7E-39E9-4C58-B686-0D905B540CD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5B317-E90B-4111-BED4-D61F616FBA1A}" type="pres">
      <dgm:prSet presAssocID="{CE5D0E7E-39E9-4C58-B686-0D905B540C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132BE3-20B6-DA4B-8D31-26EFC662954D}" type="presOf" srcId="{CE5D0E7E-39E9-4C58-B686-0D905B540CD0}" destId="{D475B317-E90B-4111-BED4-D61F616FBA1A}" srcOrd="1" destOrd="0" presId="urn:microsoft.com/office/officeart/2005/8/layout/pyramid1"/>
    <dgm:cxn modelId="{F0386817-7AC1-42A1-B653-63A67FED8FC1}" srcId="{A0F1AAA3-E582-4E98-BAC0-DC80DC65BA66}" destId="{009D6B81-AC29-4B27-9CC9-4136E4533060}" srcOrd="1" destOrd="0" parTransId="{F072C890-5DE2-40FD-A403-5D3C2DD9CD4B}" sibTransId="{2D39038F-1389-49A7-BB0F-A148D8CB0A0B}"/>
    <dgm:cxn modelId="{390133B3-1374-42EC-8CBA-3577C3E71FDC}" srcId="{A0F1AAA3-E582-4E98-BAC0-DC80DC65BA66}" destId="{CE5D0E7E-39E9-4C58-B686-0D905B540CD0}" srcOrd="2" destOrd="0" parTransId="{B55D0A93-4007-4261-B50F-F90E1DFB8E74}" sibTransId="{5E7BD125-BF86-4C5C-9294-55D2C39EEA03}"/>
    <dgm:cxn modelId="{EB314B58-9610-1244-A8E2-38F992DCC908}" type="presOf" srcId="{CE5D0E7E-39E9-4C58-B686-0D905B540CD0}" destId="{C808183B-B249-4D9F-88FF-B2402E366BE6}" srcOrd="0" destOrd="0" presId="urn:microsoft.com/office/officeart/2005/8/layout/pyramid1"/>
    <dgm:cxn modelId="{E819374E-1E13-4D41-812C-46543EC3DE35}" type="presOf" srcId="{009D6B81-AC29-4B27-9CC9-4136E4533060}" destId="{FBAB3EB9-5F6E-4787-903B-CC3A7BB85FA7}" srcOrd="0" destOrd="0" presId="urn:microsoft.com/office/officeart/2005/8/layout/pyramid1"/>
    <dgm:cxn modelId="{BBAC8DD2-4B25-A141-A7B4-02FB8849EE94}" type="presOf" srcId="{A0F1AAA3-E582-4E98-BAC0-DC80DC65BA66}" destId="{B54D01EF-0C4D-4F23-9440-25197F823D5D}" srcOrd="0" destOrd="0" presId="urn:microsoft.com/office/officeart/2005/8/layout/pyramid1"/>
    <dgm:cxn modelId="{1054B187-B9DC-E943-A35D-4EF45B5639BC}" type="presOf" srcId="{04D9DA4A-7F2E-4425-9E7D-246FCEC5F353}" destId="{7E25A197-2059-4E1F-8F56-58EEE75FA025}" srcOrd="1" destOrd="0" presId="urn:microsoft.com/office/officeart/2005/8/layout/pyramid1"/>
    <dgm:cxn modelId="{816B2598-8E10-5D49-892C-DA6B67A461EC}" type="presOf" srcId="{009D6B81-AC29-4B27-9CC9-4136E4533060}" destId="{C5C909C1-8B4F-4854-B17F-2A654A98440E}" srcOrd="1" destOrd="0" presId="urn:microsoft.com/office/officeart/2005/8/layout/pyramid1"/>
    <dgm:cxn modelId="{1012E2F7-B817-4B1C-8BEF-9B1AC1782574}" srcId="{A0F1AAA3-E582-4E98-BAC0-DC80DC65BA66}" destId="{04D9DA4A-7F2E-4425-9E7D-246FCEC5F353}" srcOrd="0" destOrd="0" parTransId="{795E84B7-A208-4EDD-911D-81B283A90DD6}" sibTransId="{5AEC35BE-D3AA-4EDD-AEF7-88856B69B657}"/>
    <dgm:cxn modelId="{6CB736EF-23E1-CE44-BBFC-53F0B7F957F6}" type="presOf" srcId="{04D9DA4A-7F2E-4425-9E7D-246FCEC5F353}" destId="{761930B8-1803-45A8-AACE-5C0463927DC1}" srcOrd="0" destOrd="0" presId="urn:microsoft.com/office/officeart/2005/8/layout/pyramid1"/>
    <dgm:cxn modelId="{75D98C44-F7D8-4647-9B41-349376AB393A}" type="presParOf" srcId="{B54D01EF-0C4D-4F23-9440-25197F823D5D}" destId="{37C34DAF-B166-474B-84DE-9D51093D8806}" srcOrd="0" destOrd="0" presId="urn:microsoft.com/office/officeart/2005/8/layout/pyramid1"/>
    <dgm:cxn modelId="{12BF473C-FC3E-F447-8354-A282A292F9A1}" type="presParOf" srcId="{37C34DAF-B166-474B-84DE-9D51093D8806}" destId="{761930B8-1803-45A8-AACE-5C0463927DC1}" srcOrd="0" destOrd="0" presId="urn:microsoft.com/office/officeart/2005/8/layout/pyramid1"/>
    <dgm:cxn modelId="{48D9F3DD-9F08-B04B-85F8-E89A2FBA0BA2}" type="presParOf" srcId="{37C34DAF-B166-474B-84DE-9D51093D8806}" destId="{7E25A197-2059-4E1F-8F56-58EEE75FA025}" srcOrd="1" destOrd="0" presId="urn:microsoft.com/office/officeart/2005/8/layout/pyramid1"/>
    <dgm:cxn modelId="{DC8E322D-9F63-A543-9225-9719E6F2130C}" type="presParOf" srcId="{B54D01EF-0C4D-4F23-9440-25197F823D5D}" destId="{E9AC53AD-03DF-4F20-963A-8EB74D6700AA}" srcOrd="1" destOrd="0" presId="urn:microsoft.com/office/officeart/2005/8/layout/pyramid1"/>
    <dgm:cxn modelId="{9ACB043D-8D4A-9E4F-A450-6604138CF331}" type="presParOf" srcId="{E9AC53AD-03DF-4F20-963A-8EB74D6700AA}" destId="{FBAB3EB9-5F6E-4787-903B-CC3A7BB85FA7}" srcOrd="0" destOrd="0" presId="urn:microsoft.com/office/officeart/2005/8/layout/pyramid1"/>
    <dgm:cxn modelId="{8306F033-8B7D-6D44-A368-E4545808AF98}" type="presParOf" srcId="{E9AC53AD-03DF-4F20-963A-8EB74D6700AA}" destId="{C5C909C1-8B4F-4854-B17F-2A654A98440E}" srcOrd="1" destOrd="0" presId="urn:microsoft.com/office/officeart/2005/8/layout/pyramid1"/>
    <dgm:cxn modelId="{0BB8109E-64EF-D140-A4D9-1D7641D145CE}" type="presParOf" srcId="{B54D01EF-0C4D-4F23-9440-25197F823D5D}" destId="{09451853-B140-4D78-A147-4EEBD43A7041}" srcOrd="2" destOrd="0" presId="urn:microsoft.com/office/officeart/2005/8/layout/pyramid1"/>
    <dgm:cxn modelId="{701B8C84-2A44-594D-B1EE-4AC46E71E283}" type="presParOf" srcId="{09451853-B140-4D78-A147-4EEBD43A7041}" destId="{C808183B-B249-4D9F-88FF-B2402E366BE6}" srcOrd="0" destOrd="0" presId="urn:microsoft.com/office/officeart/2005/8/layout/pyramid1"/>
    <dgm:cxn modelId="{91E94726-564A-A94A-BB76-014A88FF4619}" type="presParOf" srcId="{09451853-B140-4D78-A147-4EEBD43A7041}" destId="{D475B317-E90B-4111-BED4-D61F616FBA1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930B8-1803-45A8-AACE-5C0463927DC1}">
      <dsp:nvSpPr>
        <dsp:cNvPr id="0" name=""/>
        <dsp:cNvSpPr/>
      </dsp:nvSpPr>
      <dsp:spPr>
        <a:xfrm>
          <a:off x="793532" y="0"/>
          <a:ext cx="793532" cy="1114425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City Boss: One per city</a:t>
          </a:r>
        </a:p>
      </dsp:txBody>
      <dsp:txXfrm>
        <a:off x="793532" y="0"/>
        <a:ext cx="793532" cy="1114425"/>
      </dsp:txXfrm>
    </dsp:sp>
    <dsp:sp modelId="{FBAB3EB9-5F6E-4787-903B-CC3A7BB85FA7}">
      <dsp:nvSpPr>
        <dsp:cNvPr id="0" name=""/>
        <dsp:cNvSpPr/>
      </dsp:nvSpPr>
      <dsp:spPr>
        <a:xfrm>
          <a:off x="396766" y="1114425"/>
          <a:ext cx="1587064" cy="1114425"/>
        </a:xfrm>
        <a:prstGeom prst="trapezoid">
          <a:avLst>
            <a:gd name="adj" fmla="val 3560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Ward Boss: One per ward/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city district</a:t>
          </a:r>
        </a:p>
      </dsp:txBody>
      <dsp:txXfrm>
        <a:off x="674502" y="1114425"/>
        <a:ext cx="1031591" cy="1114425"/>
      </dsp:txXfrm>
    </dsp:sp>
    <dsp:sp modelId="{C808183B-B249-4D9F-88FF-B2402E366BE6}">
      <dsp:nvSpPr>
        <dsp:cNvPr id="0" name=""/>
        <dsp:cNvSpPr/>
      </dsp:nvSpPr>
      <dsp:spPr>
        <a:xfrm>
          <a:off x="0" y="2228850"/>
          <a:ext cx="2380596" cy="1114425"/>
        </a:xfrm>
        <a:prstGeom prst="trapezoid">
          <a:avLst>
            <a:gd name="adj" fmla="val 3560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Captains: Several per ward</a:t>
          </a:r>
        </a:p>
      </dsp:txBody>
      <dsp:txXfrm>
        <a:off x="416604" y="2228850"/>
        <a:ext cx="1547387" cy="1114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A1810-B387-9F4E-AF57-08C2C228CECF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D5E3D-6ABC-8040-9B9F-29B1CFD1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3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EF9A5-F406-4E7B-87B9-A25F5762335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fld id="{FD73F805-7CA2-C74C-9F90-A99202B9EB77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C1DD-4B94-4445-85C1-6FD86ABE60D6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87E-2AA3-D44F-A260-B05918E6F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9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C1DD-4B94-4445-85C1-6FD86ABE60D6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87E-2AA3-D44F-A260-B05918E6F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4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9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9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C1DD-4B94-4445-85C1-6FD86ABE60D6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87E-2AA3-D44F-A260-B05918E6F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23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7826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7023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9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1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469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784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630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265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512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8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372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C1DD-4B94-4445-85C1-6FD86ABE60D6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87E-2AA3-D44F-A260-B05918E6F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28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8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328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5851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2506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71DEB-B1C5-43EA-8EA3-61D600D44462}" type="slidenum">
              <a:rPr lang="en-US" altLang="en-US">
                <a:solidFill>
                  <a:srgbClr val="000000">
                    <a:tint val="75000"/>
                  </a:srgbClr>
                </a:solidFill>
                <a:latin typeface="Calibri"/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6020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457202" y="1604965"/>
            <a:ext cx="4037013" cy="45243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604965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32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44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7B6760-BCD2-41D3-84CF-00BF33985F06}" type="slidenum">
              <a:rPr lang="en-US" altLang="en-US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9716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2033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3869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8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0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5545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327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C1DD-4B94-4445-85C1-6FD86ABE60D6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87E-2AA3-D44F-A260-B05918E6F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55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3517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25587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8024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7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6988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7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7202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664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4189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71DEB-B1C5-43EA-8EA3-61D600D44462}" type="slidenum">
              <a:rPr lang="en-US" altLang="en-US">
                <a:solidFill>
                  <a:srgbClr val="000000">
                    <a:tint val="75000"/>
                  </a:srgbClr>
                </a:solidFill>
                <a:latin typeface="Calibri"/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07919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34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7B6760-BCD2-41D3-84CF-00BF33985F06}" type="slidenum">
              <a:rPr lang="en-US" altLang="en-US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71737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695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C1DD-4B94-4445-85C1-6FD86ABE60D6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87E-2AA3-D44F-A260-B05918E6F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813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682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0310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9425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4713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35908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57772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29106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92065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76470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770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C1DD-4B94-4445-85C1-6FD86ABE60D6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87E-2AA3-D44F-A260-B05918E6F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07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61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61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8E7C07-B26F-4581-9DF5-5C9A54804C48}" type="slidenum">
              <a:rPr lang="en-US" altLang="en-US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5668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1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8DC33A4-389F-4961-81F5-02E729EA630D}" type="slidenum">
              <a:rPr lang="en-US" altLang="en-US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alt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4737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435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641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2513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657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881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399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9742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227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C1DD-4B94-4445-85C1-6FD86ABE60D6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87E-2AA3-D44F-A260-B05918E6F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575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57382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268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12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8751710-0EC7-504A-89C3-47A9911DCD7F}" type="slidenum">
              <a:rPr lang="en-US" sz="2400">
                <a:solidFill>
                  <a:srgbClr val="000000"/>
                </a:solidFill>
                <a:latin typeface="Arial" charset="0"/>
                <a:ea typeface="굴림" charset="0"/>
                <a:cs typeface="굴림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028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굴림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굴림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굴림" charset="0"/>
              </a:endParaRPr>
            </a:p>
          </p:txBody>
        </p:sp>
      </p:grp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charset="0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fld id="{DF755953-DB89-B346-9EA1-7CDF38A2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738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fld id="{62A2A71A-12E6-C741-A78D-0343920D7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611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fld id="{81D7B5C8-04BC-6848-9FB2-54B71244E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448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fld id="{9E0F7E51-71D5-D240-A34A-18CEBBCFF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522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fld id="{C0534D80-8CC8-234A-91E6-BD42D840D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648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fld id="{E28204C6-CB6C-BA42-BDDA-C8851F7B8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0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C1DD-4B94-4445-85C1-6FD86ABE60D6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87E-2AA3-D44F-A260-B05918E6F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039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fld id="{DE4B261F-BFDF-B246-A99A-ED93DF467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561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fld id="{38084991-A825-8B42-B288-4B878553D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804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fld id="{6548F797-45FD-BD4E-B98C-7A0F02F7C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260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fld id="{865EAEEE-9803-3445-84CB-030ED5E92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747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fld id="{A4560B88-5EF6-F64A-9544-4C5C2A8B5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3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C1DD-4B94-4445-85C1-6FD86ABE60D6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87E-2AA3-D44F-A260-B05918E6F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2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C1DD-4B94-4445-85C1-6FD86ABE60D6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87E-2AA3-D44F-A260-B05918E6F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8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1.xml"/><Relationship Id="rId14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3.xml"/><Relationship Id="rId13" Type="http://schemas.openxmlformats.org/officeDocument/2006/relationships/theme" Target="../theme/theme5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6C1DD-4B94-4445-85C1-6FD86ABE60D6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E887E-2AA3-D44F-A260-B05918E6F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9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defTabSz="914400"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0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449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defTabSz="914400"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524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C224E6-A689-469D-94A5-2EBCAA737ECE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defTabSz="914400"/>
              <a:t>12/20/16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E56F2FA-14AC-402A-B3A1-8668EF3FBE0A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127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itchFamily="1" charset="0"/>
              <a:ea typeface="굴림" pitchFamily="1" charset="-127"/>
              <a:cs typeface="굴림" pitchFamily="1" charset="-127"/>
            </a:endParaRPr>
          </a:p>
        </p:txBody>
      </p:sp>
      <p:pic>
        <p:nvPicPr>
          <p:cNvPr id="1027" name="Picture 1121" descr="LastCar"/>
          <p:cNvPicPr>
            <a:picLocks noChangeAspect="1" noChangeArrowheads="1"/>
          </p:cNvPicPr>
          <p:nvPr/>
        </p:nvPicPr>
        <p:blipFill>
          <a:blip r:embed="rId1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0" r="10400" b="32095"/>
          <a:stretch>
            <a:fillRect/>
          </a:stretch>
        </p:blipFill>
        <p:spPr bwMode="auto">
          <a:xfrm>
            <a:off x="0" y="0"/>
            <a:ext cx="13620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126" descr="Local25 with Socialist paper-The NY Call"/>
          <p:cNvPicPr>
            <a:picLocks noChangeAspect="1" noChangeArrowheads="1"/>
          </p:cNvPicPr>
          <p:nvPr userDrawn="1"/>
        </p:nvPicPr>
        <p:blipFill>
          <a:blip r:embed="rId1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9" t="4347" r="32001" b="2899"/>
          <a:stretch>
            <a:fillRect/>
          </a:stretch>
        </p:blipFill>
        <p:spPr bwMode="auto">
          <a:xfrm>
            <a:off x="0" y="3886200"/>
            <a:ext cx="1362075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125" descr="empty"/>
          <p:cNvPicPr>
            <a:picLocks noChangeAspect="1" noChangeArrowheads="1"/>
          </p:cNvPicPr>
          <p:nvPr/>
        </p:nvPicPr>
        <p:blipFill>
          <a:blip r:embed="rId16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r="29276" b="6061"/>
          <a:stretch>
            <a:fillRect/>
          </a:stretch>
        </p:blipFill>
        <p:spPr bwMode="auto">
          <a:xfrm>
            <a:off x="0" y="1981200"/>
            <a:ext cx="13525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1127"/>
          <p:cNvSpPr>
            <a:spLocks noChangeShapeType="1"/>
          </p:cNvSpPr>
          <p:nvPr userDrawn="1"/>
        </p:nvSpPr>
        <p:spPr bwMode="auto">
          <a:xfrm>
            <a:off x="1371600" y="0"/>
            <a:ext cx="0" cy="6858000"/>
          </a:xfrm>
          <a:prstGeom prst="line">
            <a:avLst/>
          </a:prstGeom>
          <a:noFill/>
          <a:ln w="38100">
            <a:solidFill>
              <a:srgbClr val="E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1031" name="Line 1128"/>
          <p:cNvSpPr>
            <a:spLocks noChangeShapeType="1"/>
          </p:cNvSpPr>
          <p:nvPr userDrawn="1"/>
        </p:nvSpPr>
        <p:spPr bwMode="auto">
          <a:xfrm>
            <a:off x="0" y="19812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1032" name="Line 1129"/>
          <p:cNvSpPr>
            <a:spLocks noChangeShapeType="1"/>
          </p:cNvSpPr>
          <p:nvPr userDrawn="1"/>
        </p:nvSpPr>
        <p:spPr bwMode="auto">
          <a:xfrm>
            <a:off x="0" y="41148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1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1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1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1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EBF34EC-CFD1-8049-BB14-D2C0EA646662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굴림" charset="0"/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굴림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굴림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6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p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p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26.jpeg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29.jpeg"/><Relationship Id="rId3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31.png"/><Relationship Id="rId3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Last West, New South, and Gilded Age Politics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81514"/>
          </a:xfrm>
        </p:spPr>
        <p:txBody>
          <a:bodyPr>
            <a:normAutofit/>
          </a:bodyPr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</a:t>
            </a:r>
            <a:br>
              <a:rPr lang="en-US" dirty="0" smtClean="0"/>
            </a:br>
            <a:r>
              <a:rPr lang="en-US" dirty="0" smtClean="0"/>
              <a:t>Period 6-Industrialization, Immigration, and Urbanization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2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61"/>
            <a:ext cx="7886700" cy="807179"/>
          </a:xfrm>
        </p:spPr>
        <p:txBody>
          <a:bodyPr/>
          <a:lstStyle/>
          <a:p>
            <a:r>
              <a:rPr lang="en-US" dirty="0" smtClean="0"/>
              <a:t>Gilded Age Presidents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2308"/>
            <a:ext cx="78867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Grant: covered him</a:t>
            </a:r>
          </a:p>
          <a:p>
            <a:r>
              <a:rPr lang="en-US" dirty="0" smtClean="0"/>
              <a:t>Rutherford B. Hayes: Ineffective. Wanted patronage reform but his own election was corrupt</a:t>
            </a:r>
          </a:p>
          <a:p>
            <a:r>
              <a:rPr lang="en-US" dirty="0" smtClean="0"/>
              <a:t>James Garfield: Wanted reform for the Civil Service-so he got shot.</a:t>
            </a:r>
          </a:p>
          <a:p>
            <a:r>
              <a:rPr lang="en-US" dirty="0" smtClean="0"/>
              <a:t>Chester Arthur: Supported the Pendleton Civil Service Act of 1883 (merit system for all </a:t>
            </a:r>
            <a:r>
              <a:rPr lang="en-US" dirty="0" err="1" smtClean="0"/>
              <a:t>gov.</a:t>
            </a:r>
            <a:r>
              <a:rPr lang="en-US" dirty="0" smtClean="0"/>
              <a:t> civil service jobs)</a:t>
            </a:r>
          </a:p>
          <a:p>
            <a:pPr lvl="1"/>
            <a:r>
              <a:rPr lang="en-US" b="1" i="1" dirty="0" smtClean="0"/>
              <a:t>SUPER UNINTENDED CONSEQUENCE: </a:t>
            </a:r>
            <a:r>
              <a:rPr lang="en-US" i="1" dirty="0" smtClean="0"/>
              <a:t>drove politicians and businesses together (money/influence)</a:t>
            </a:r>
          </a:p>
          <a:p>
            <a:pPr lvl="2"/>
            <a:r>
              <a:rPr lang="en-US" b="1" i="1" dirty="0" smtClean="0"/>
              <a:t>Leads to a new era where politics are controlled by business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74769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Gilded Age Presidents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634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Grover Cleveland round 1: First Democrat to be president since James Buchanan.</a:t>
            </a:r>
          </a:p>
          <a:p>
            <a:pPr lvl="1"/>
            <a:r>
              <a:rPr lang="en-US" b="1" dirty="0" smtClean="0"/>
              <a:t>Laissez-faire capitalism: </a:t>
            </a:r>
            <a:r>
              <a:rPr lang="en-US" dirty="0" smtClean="0"/>
              <a:t>no government </a:t>
            </a:r>
            <a:r>
              <a:rPr lang="en-US" dirty="0" err="1" smtClean="0"/>
              <a:t>invovlement</a:t>
            </a:r>
            <a:r>
              <a:rPr lang="en-US" dirty="0" smtClean="0"/>
              <a:t> in the economy.</a:t>
            </a:r>
          </a:p>
          <a:p>
            <a:pPr lvl="1"/>
            <a:r>
              <a:rPr lang="en-US" dirty="0" smtClean="0"/>
              <a:t>Against public bills and army pensions due to abuse post-Civil War</a:t>
            </a:r>
          </a:p>
          <a:p>
            <a:pPr lvl="1"/>
            <a:r>
              <a:rPr lang="en-US" dirty="0" smtClean="0"/>
              <a:t>Supported lower tariffs</a:t>
            </a:r>
          </a:p>
          <a:p>
            <a:r>
              <a:rPr lang="en-US" dirty="0" smtClean="0"/>
              <a:t>Benjamin Harrison: Billion dollar Congress</a:t>
            </a:r>
          </a:p>
          <a:p>
            <a:pPr lvl="1"/>
            <a:r>
              <a:rPr lang="en-US" dirty="0" smtClean="0"/>
              <a:t>Sherman Silver Purchase Act</a:t>
            </a:r>
          </a:p>
          <a:p>
            <a:pPr lvl="1"/>
            <a:r>
              <a:rPr lang="en-US" dirty="0" smtClean="0"/>
              <a:t>McKinley Tariff Bill of 1890: Highest tariff since the war. Hurts Western Farmers and Southerners</a:t>
            </a:r>
          </a:p>
          <a:p>
            <a:pPr lvl="2"/>
            <a:r>
              <a:rPr lang="en-US" dirty="0" smtClean="0"/>
              <a:t>Leads to hostility</a:t>
            </a:r>
          </a:p>
          <a:p>
            <a:r>
              <a:rPr lang="en-US" dirty="0" smtClean="0"/>
              <a:t>Grover Cleveland  round 2: Panic of 1893. Thanks to loss of value of dollar. JP Morgan bails out the government. Angers Westerners who view as government ‘selling out’ to Wall Street.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Gilded Age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American Presidents who resided in the White House from the end of the Civil War until the 1890s are sometimes called "the forgettable Presidents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Congress strong, but tied to corporate interests.</a:t>
            </a:r>
          </a:p>
          <a:p>
            <a:r>
              <a:rPr lang="en-US" dirty="0" smtClean="0"/>
              <a:t>Local politics (state, city, county) stronger, but controlled by political machines.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557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93839" y="-240504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Western 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7" y="802480"/>
            <a:ext cx="4245908" cy="5910263"/>
          </a:xfrm>
        </p:spPr>
        <p:txBody>
          <a:bodyPr>
            <a:noAutofit/>
          </a:bodyPr>
          <a:lstStyle/>
          <a:p>
            <a:r>
              <a:rPr lang="en-US" sz="1900" dirty="0" smtClean="0"/>
              <a:t>Western population continues to grow – RR’s, military presence to create order, Asian immigration, etc. </a:t>
            </a:r>
          </a:p>
          <a:p>
            <a:r>
              <a:rPr lang="en-US" sz="1900" dirty="0" smtClean="0"/>
              <a:t>As </a:t>
            </a:r>
            <a:r>
              <a:rPr lang="en-US" sz="1900" dirty="0"/>
              <a:t>Chinese communities grew </a:t>
            </a:r>
            <a:r>
              <a:rPr lang="en-US" sz="1900" dirty="0" smtClean="0"/>
              <a:t>larger - anti-Chinese </a:t>
            </a:r>
            <a:r>
              <a:rPr lang="en-US" sz="1900" dirty="0"/>
              <a:t>sentiment all along the Pacific Coast.</a:t>
            </a:r>
          </a:p>
          <a:p>
            <a:r>
              <a:rPr lang="en-US" sz="1900" dirty="0" smtClean="0"/>
              <a:t>1882 - Congress </a:t>
            </a:r>
            <a:r>
              <a:rPr lang="en-US" sz="1900" dirty="0"/>
              <a:t>passed the </a:t>
            </a:r>
            <a:r>
              <a:rPr lang="en-US" sz="1900" b="1" dirty="0"/>
              <a:t>Chinese Exclusion Act </a:t>
            </a:r>
            <a:r>
              <a:rPr lang="en-US" sz="1900" dirty="0"/>
              <a:t>(</a:t>
            </a:r>
            <a:r>
              <a:rPr lang="en-US" sz="1900" dirty="0" smtClean="0"/>
              <a:t>banned </a:t>
            </a:r>
            <a:r>
              <a:rPr lang="en-US" sz="1900" dirty="0"/>
              <a:t>immigration from China for 10 </a:t>
            </a:r>
            <a:r>
              <a:rPr lang="en-US" sz="1900" dirty="0" smtClean="0"/>
              <a:t>years).</a:t>
            </a:r>
            <a:endParaRPr lang="en-US" sz="1900" dirty="0"/>
          </a:p>
          <a:p>
            <a:pPr lvl="1"/>
            <a:r>
              <a:rPr lang="en-US" sz="1900" dirty="0"/>
              <a:t>R</a:t>
            </a:r>
            <a:r>
              <a:rPr lang="en-US" sz="1900" dirty="0" smtClean="0"/>
              <a:t>enewed </a:t>
            </a:r>
            <a:r>
              <a:rPr lang="en-US" sz="1900" dirty="0"/>
              <a:t>in </a:t>
            </a:r>
            <a:r>
              <a:rPr lang="en-US" sz="1900" dirty="0" smtClean="0"/>
              <a:t>1892 - made </a:t>
            </a:r>
            <a:r>
              <a:rPr lang="en-US" sz="1900" dirty="0"/>
              <a:t>permanent in 1902</a:t>
            </a:r>
            <a:r>
              <a:rPr lang="en-US" sz="1900" dirty="0" smtClean="0"/>
              <a:t>.</a:t>
            </a:r>
          </a:p>
          <a:p>
            <a:r>
              <a:rPr lang="en-US" sz="1900" dirty="0" smtClean="0"/>
              <a:t>Schools were segregated – the Chinese were treated worse than most every other immigrant population!</a:t>
            </a:r>
          </a:p>
          <a:p>
            <a:r>
              <a:rPr lang="en-US" sz="1900" dirty="0" smtClean="0"/>
              <a:t>Despite </a:t>
            </a:r>
            <a:r>
              <a:rPr lang="en-US" sz="1900" dirty="0"/>
              <a:t>massive campaigns, </a:t>
            </a:r>
            <a:r>
              <a:rPr lang="en-US" sz="1900" dirty="0" smtClean="0"/>
              <a:t>protests, and - better treatment </a:t>
            </a:r>
            <a:r>
              <a:rPr lang="en-US" sz="1900" dirty="0"/>
              <a:t>were ignored</a:t>
            </a:r>
            <a:r>
              <a:rPr lang="en-US" sz="1900" dirty="0" smtClean="0"/>
              <a:t>.</a:t>
            </a:r>
          </a:p>
        </p:txBody>
      </p:sp>
      <p:pic>
        <p:nvPicPr>
          <p:cNvPr id="9" name="Picture 7" descr="tumblr_kxtgarfssY1qb50y9o1_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4496" y="2807088"/>
            <a:ext cx="4188182" cy="389880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1" descr="Captur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934" y="-20487"/>
            <a:ext cx="2546826" cy="37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66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681" y="1344204"/>
            <a:ext cx="4411776" cy="6131573"/>
          </a:xfrm>
        </p:spPr>
        <p:txBody>
          <a:bodyPr>
            <a:noAutofit/>
          </a:bodyPr>
          <a:lstStyle/>
          <a:p>
            <a:pPr marL="457200" indent="-457200" algn="l">
              <a:buFontTx/>
              <a:buChar char="-"/>
            </a:pPr>
            <a:r>
              <a:rPr lang="en-US" dirty="0" smtClean="0"/>
              <a:t>Settlement impact American Indians</a:t>
            </a:r>
          </a:p>
          <a:p>
            <a:pPr marL="914400" lvl="1" indent="-457200" algn="l">
              <a:buFontTx/>
              <a:buChar char="-"/>
            </a:pPr>
            <a:r>
              <a:rPr lang="en-US" sz="2400" dirty="0" smtClean="0"/>
              <a:t>The importance of </a:t>
            </a:r>
            <a:r>
              <a:rPr lang="en-US" sz="2400" dirty="0"/>
              <a:t> </a:t>
            </a:r>
            <a:r>
              <a:rPr lang="en-US" sz="2400" dirty="0" smtClean="0"/>
              <a:t>Buffalo</a:t>
            </a:r>
          </a:p>
          <a:p>
            <a:pPr marL="914400" lvl="1" indent="-457200" algn="l">
              <a:buFontTx/>
              <a:buChar char="-"/>
            </a:pPr>
            <a:r>
              <a:rPr lang="en-US" sz="2400" dirty="0" smtClean="0"/>
              <a:t>Conflict!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Western Frontiersmen (and women)</a:t>
            </a:r>
          </a:p>
          <a:p>
            <a:pPr marL="914400" lvl="1" indent="-457200" algn="l">
              <a:buFontTx/>
              <a:buChar char="-"/>
            </a:pPr>
            <a:r>
              <a:rPr lang="en-US" sz="2400" dirty="0" smtClean="0"/>
              <a:t>Mining, Ranching, Farming</a:t>
            </a:r>
            <a:endParaRPr lang="en-US" sz="2400" dirty="0"/>
          </a:p>
          <a:p>
            <a:pPr marL="914400" lvl="1" indent="-457200" algn="l">
              <a:buFontTx/>
              <a:buChar char="-"/>
            </a:pPr>
            <a:r>
              <a:rPr lang="en-US" sz="2400" dirty="0" smtClean="0"/>
              <a:t>Homesteaders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Populism</a:t>
            </a:r>
          </a:p>
          <a:p>
            <a:pPr marL="914400" lvl="1" indent="-457200" algn="l">
              <a:buFontTx/>
              <a:buChar char="-"/>
            </a:pPr>
            <a:r>
              <a:rPr lang="en-US" sz="2400" dirty="0" smtClean="0"/>
              <a:t>The Grange through 1896 Election</a:t>
            </a:r>
            <a:endParaRPr lang="en-US" sz="2400" dirty="0"/>
          </a:p>
          <a:p>
            <a:pPr marL="457200" indent="-457200" algn="l">
              <a:buFontTx/>
              <a:buChar char="-"/>
            </a:pPr>
            <a:endParaRPr lang="en-US" dirty="0" smtClean="0"/>
          </a:p>
        </p:txBody>
      </p:sp>
      <p:sp>
        <p:nvSpPr>
          <p:cNvPr id="2" name="AutoShape 2" descr="http://www.mtholyoke.edu/~paul20i/classweb/AFP2008/manifestdestinylarge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915" y="4"/>
            <a:ext cx="9129085" cy="918377"/>
          </a:xfrm>
        </p:spPr>
        <p:txBody>
          <a:bodyPr>
            <a:noAutofit/>
          </a:bodyPr>
          <a:lstStyle/>
          <a:p>
            <a:r>
              <a:rPr lang="en-US" sz="5200" b="1" dirty="0" smtClean="0"/>
              <a:t>The </a:t>
            </a:r>
            <a:r>
              <a:rPr lang="en-US" sz="5200" b="1" dirty="0" smtClean="0"/>
              <a:t>Great West</a:t>
            </a:r>
            <a:endParaRPr lang="en-US" sz="5200" b="1" dirty="0"/>
          </a:p>
        </p:txBody>
      </p:sp>
      <p:sp>
        <p:nvSpPr>
          <p:cNvPr id="7" name="Rectangle 6"/>
          <p:cNvSpPr/>
          <p:nvPr/>
        </p:nvSpPr>
        <p:spPr>
          <a:xfrm>
            <a:off x="4239814" y="1078726"/>
            <a:ext cx="49041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dirty="0">
                <a:solidFill>
                  <a:srgbClr val="000000"/>
                </a:solidFill>
                <a:latin typeface="Calibri"/>
              </a:rPr>
              <a:t>“The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existence of an area of free land, its continuous recession, and the advance of American settlement westward explain American development." 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- Frederick Jackson Turner</a:t>
            </a:r>
            <a:endParaRPr lang="en-US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" name="Picture 6" descr="FrontierSettlement1860-90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/>
          <a:stretch>
            <a:fillRect/>
          </a:stretch>
        </p:blipFill>
        <p:spPr>
          <a:xfrm>
            <a:off x="4378937" y="2511213"/>
            <a:ext cx="4625963" cy="4500937"/>
          </a:xfrm>
          <a:prstGeom prst="rect">
            <a:avLst/>
          </a:prstGeom>
          <a:noFill/>
          <a:ln>
            <a:solidFill>
              <a:srgbClr val="462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14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964" y="-128588"/>
            <a:ext cx="7886700" cy="1325563"/>
          </a:xfrm>
        </p:spPr>
        <p:txBody>
          <a:bodyPr/>
          <a:lstStyle/>
          <a:p>
            <a:pPr algn="ctr"/>
            <a:r>
              <a:rPr lang="en-US" altLang="en-US" b="1" dirty="0" smtClean="0"/>
              <a:t>Why Move West???</a:t>
            </a:r>
            <a:endParaRPr lang="en-US" altLang="en-US" b="1" dirty="0"/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 rot="1460724">
            <a:off x="6157582" y="1259915"/>
            <a:ext cx="800100" cy="914400"/>
          </a:xfrm>
          <a:prstGeom prst="irregularSeal2">
            <a:avLst/>
          </a:prstGeom>
          <a:gradFill rotWithShape="1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lin ang="18900000" scaled="1"/>
          </a:gradFill>
          <a:ln>
            <a:noFill/>
          </a:ln>
          <a:effectLst>
            <a:prstShdw prst="shdw17" dist="17961" dir="2700000">
              <a:srgbClr val="FFF2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131825" y="1364344"/>
            <a:ext cx="4982407" cy="4807856"/>
            <a:chOff x="1904999" y="1844676"/>
            <a:chExt cx="8267701" cy="4327524"/>
          </a:xfrm>
        </p:grpSpPr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2057400" y="1844676"/>
              <a:ext cx="2819399" cy="637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rgbClr val="004E00"/>
                  </a:solidFill>
                  <a:latin typeface="Comic Sans MS" panose="030F0702030302020204" pitchFamily="66" charset="0"/>
                </a:rPr>
                <a:t>Native </a:t>
              </a:r>
              <a:br>
                <a:rPr lang="en-US" altLang="en-US" sz="2000">
                  <a:solidFill>
                    <a:srgbClr val="004E00"/>
                  </a:solidFill>
                  <a:latin typeface="Comic Sans MS" panose="030F0702030302020204" pitchFamily="66" charset="0"/>
                </a:rPr>
              </a:br>
              <a:r>
                <a:rPr lang="en-US" altLang="en-US" sz="2000">
                  <a:solidFill>
                    <a:srgbClr val="004E00"/>
                  </a:solidFill>
                  <a:latin typeface="Comic Sans MS" panose="030F0702030302020204" pitchFamily="66" charset="0"/>
                </a:rPr>
                <a:t>Americans</a:t>
              </a:r>
            </a:p>
          </p:txBody>
        </p:sp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7619999" y="1844676"/>
              <a:ext cx="2286000" cy="1745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rgbClr val="004E00"/>
                  </a:solidFill>
                  <a:latin typeface="Comic Sans MS" panose="030F0702030302020204" pitchFamily="66" charset="0"/>
                </a:rPr>
                <a:t>Buffalo Hunters</a:t>
              </a:r>
              <a:br>
                <a:rPr lang="en-US" altLang="en-US" sz="2000">
                  <a:solidFill>
                    <a:srgbClr val="004E00"/>
                  </a:solidFill>
                  <a:latin typeface="Comic Sans MS" panose="030F0702030302020204" pitchFamily="66" charset="0"/>
                </a:rPr>
              </a:br>
              <a:r>
                <a:rPr lang="en-US" altLang="en-US" sz="2000">
                  <a:solidFill>
                    <a:srgbClr val="004E00"/>
                  </a:solidFill>
                  <a:latin typeface="Comic Sans MS" panose="030F0702030302020204" pitchFamily="66" charset="0"/>
                </a:rPr>
                <a:t>Railroads</a:t>
              </a:r>
              <a:br>
                <a:rPr lang="en-US" altLang="en-US" sz="2000">
                  <a:solidFill>
                    <a:srgbClr val="004E00"/>
                  </a:solidFill>
                  <a:latin typeface="Comic Sans MS" panose="030F0702030302020204" pitchFamily="66" charset="0"/>
                </a:rPr>
              </a:br>
              <a:r>
                <a:rPr lang="en-US" altLang="en-US" sz="2000">
                  <a:solidFill>
                    <a:srgbClr val="004E00"/>
                  </a:solidFill>
                  <a:latin typeface="Comic Sans MS" panose="030F0702030302020204" pitchFamily="66" charset="0"/>
                </a:rPr>
                <a:t>U. S. Government</a:t>
              </a:r>
            </a:p>
          </p:txBody>
        </p:sp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>
              <a:off x="4267200" y="2073275"/>
              <a:ext cx="914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 flipH="1">
              <a:off x="6477000" y="2073275"/>
              <a:ext cx="914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>
              <a:off x="1904999" y="3682706"/>
              <a:ext cx="2819399" cy="360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004E00"/>
                  </a:solidFill>
                  <a:latin typeface="Comic Sans MS" panose="030F0702030302020204" pitchFamily="66" charset="0"/>
                </a:rPr>
                <a:t>Cattlemen</a:t>
              </a:r>
            </a:p>
          </p:txBody>
        </p:sp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7353301" y="3723376"/>
              <a:ext cx="2819399" cy="637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004E00"/>
                  </a:solidFill>
                  <a:latin typeface="Comic Sans MS" panose="030F0702030302020204" pitchFamily="66" charset="0"/>
                </a:rPr>
                <a:t>Sheep Herders</a:t>
              </a:r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>
              <a:off x="4267200" y="3886200"/>
              <a:ext cx="914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 flipH="1">
              <a:off x="6477000" y="3886200"/>
              <a:ext cx="914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AutoShape 13"/>
            <p:cNvSpPr>
              <a:spLocks noChangeArrowheads="1"/>
            </p:cNvSpPr>
            <p:nvPr/>
          </p:nvSpPr>
          <p:spPr bwMode="auto">
            <a:xfrm rot="1460724">
              <a:off x="5410200" y="3505200"/>
              <a:ext cx="1066800" cy="914400"/>
            </a:xfrm>
            <a:prstGeom prst="irregularSeal2">
              <a:avLst/>
            </a:prstGeom>
            <a:gradFill rotWithShape="1">
              <a:gsLst>
                <a:gs pos="0">
                  <a:srgbClr val="4D0808"/>
                </a:gs>
                <a:gs pos="30000">
                  <a:srgbClr val="FF0300"/>
                </a:gs>
                <a:gs pos="55000">
                  <a:srgbClr val="FF7A00"/>
                </a:gs>
                <a:gs pos="100000">
                  <a:srgbClr val="FFF200"/>
                </a:gs>
              </a:gsLst>
              <a:lin ang="18900000" scaled="1"/>
            </a:gradFill>
            <a:ln>
              <a:noFill/>
            </a:ln>
            <a:effectLst>
              <a:prstShdw prst="shdw17" dist="17961" dir="2700000">
                <a:srgbClr val="FFF2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Text Box 14"/>
            <p:cNvSpPr txBox="1">
              <a:spLocks noChangeArrowheads="1"/>
            </p:cNvSpPr>
            <p:nvPr/>
          </p:nvSpPr>
          <p:spPr bwMode="auto">
            <a:xfrm>
              <a:off x="2133600" y="5410201"/>
              <a:ext cx="2819399" cy="360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rgbClr val="004E00"/>
                  </a:solidFill>
                  <a:latin typeface="Comic Sans MS" panose="030F0702030302020204" pitchFamily="66" charset="0"/>
                </a:rPr>
                <a:t>Ranchers</a:t>
              </a:r>
            </a:p>
          </p:txBody>
        </p:sp>
        <p:sp>
          <p:nvSpPr>
            <p:cNvPr id="16399" name="Text Box 15"/>
            <p:cNvSpPr txBox="1">
              <a:spLocks noChangeArrowheads="1"/>
            </p:cNvSpPr>
            <p:nvPr/>
          </p:nvSpPr>
          <p:spPr bwMode="auto">
            <a:xfrm>
              <a:off x="6629400" y="5410201"/>
              <a:ext cx="2819399" cy="360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rgbClr val="004E00"/>
                  </a:solidFill>
                  <a:latin typeface="Comic Sans MS" panose="030F0702030302020204" pitchFamily="66" charset="0"/>
                </a:rPr>
                <a:t>Farmers</a:t>
              </a:r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>
              <a:off x="4267200" y="5638800"/>
              <a:ext cx="914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Line 17"/>
            <p:cNvSpPr>
              <a:spLocks noChangeShapeType="1"/>
            </p:cNvSpPr>
            <p:nvPr/>
          </p:nvSpPr>
          <p:spPr bwMode="auto">
            <a:xfrm flipH="1">
              <a:off x="6477000" y="5638800"/>
              <a:ext cx="914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AutoShape 18"/>
            <p:cNvSpPr>
              <a:spLocks noChangeArrowheads="1"/>
            </p:cNvSpPr>
            <p:nvPr/>
          </p:nvSpPr>
          <p:spPr bwMode="auto">
            <a:xfrm rot="1460724">
              <a:off x="5410200" y="5257800"/>
              <a:ext cx="1066800" cy="914400"/>
            </a:xfrm>
            <a:prstGeom prst="irregularSeal2">
              <a:avLst/>
            </a:prstGeom>
            <a:gradFill rotWithShape="1">
              <a:gsLst>
                <a:gs pos="0">
                  <a:srgbClr val="4D0808"/>
                </a:gs>
                <a:gs pos="30000">
                  <a:srgbClr val="FF0300"/>
                </a:gs>
                <a:gs pos="55000">
                  <a:srgbClr val="FF7A00"/>
                </a:gs>
                <a:gs pos="100000">
                  <a:srgbClr val="FFF200"/>
                </a:gs>
              </a:gsLst>
              <a:lin ang="18900000" scaled="1"/>
            </a:gradFill>
            <a:ln>
              <a:noFill/>
            </a:ln>
            <a:effectLst>
              <a:prstShdw prst="shdw17" dist="17961" dir="2700000">
                <a:srgbClr val="FFF2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246109" y="945745"/>
            <a:ext cx="4168523" cy="4437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200" b="1" dirty="0" smtClean="0"/>
              <a:t>The </a:t>
            </a:r>
            <a:r>
              <a:rPr lang="en-US" altLang="en-US" sz="2200" b="1" dirty="0"/>
              <a:t>Transcontinental Railroad – </a:t>
            </a:r>
            <a:r>
              <a:rPr lang="en-US" altLang="en-US" sz="2200" dirty="0"/>
              <a:t>easier to move west</a:t>
            </a:r>
            <a:endParaRPr lang="en-US" altLang="en-US" sz="2200" b="1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 smtClean="0"/>
              <a:t>Army/Gov’t </a:t>
            </a:r>
            <a:r>
              <a:rPr lang="en-US" altLang="en-US" sz="2200" b="1" dirty="0"/>
              <a:t>– </a:t>
            </a:r>
            <a:r>
              <a:rPr lang="en-US" altLang="en-US" sz="2200" dirty="0"/>
              <a:t>stop NA conflicts and gain land</a:t>
            </a:r>
            <a:endParaRPr lang="en-US" altLang="en-US" sz="2200" b="1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 smtClean="0"/>
              <a:t>Cattle </a:t>
            </a:r>
            <a:r>
              <a:rPr lang="en-US" altLang="en-US" sz="2200" b="1" dirty="0"/>
              <a:t>industry – </a:t>
            </a:r>
            <a:r>
              <a:rPr lang="en-US" altLang="en-US" sz="2200" dirty="0"/>
              <a:t>send meat to the east</a:t>
            </a:r>
            <a:endParaRPr lang="en-US" altLang="en-US" sz="2200" b="1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 smtClean="0"/>
              <a:t>Exodusters</a:t>
            </a:r>
            <a:r>
              <a:rPr lang="en-US" altLang="en-US" sz="2200" b="1" dirty="0"/>
              <a:t>, Sodbusters, and Homesteaders </a:t>
            </a:r>
            <a:r>
              <a:rPr lang="en-US" altLang="en-US" sz="2200" dirty="0"/>
              <a:t>– settlers to the </a:t>
            </a:r>
            <a:r>
              <a:rPr lang="en-US" altLang="en-US" sz="2200" dirty="0" smtClean="0"/>
              <a:t>prairie drawn by free land!</a:t>
            </a:r>
            <a:endParaRPr lang="en-US" altLang="en-US" sz="2200" b="1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b="1" dirty="0" smtClean="0"/>
              <a:t>The </a:t>
            </a:r>
            <a:r>
              <a:rPr lang="en-US" altLang="en-US" sz="2200" b="1" dirty="0"/>
              <a:t>Gold Rush – </a:t>
            </a:r>
            <a:r>
              <a:rPr lang="en-US" altLang="en-US" sz="2200" dirty="0"/>
              <a:t>attracted settlers to the </a:t>
            </a:r>
            <a:r>
              <a:rPr lang="en-US" altLang="en-US" sz="2200" dirty="0" smtClean="0"/>
              <a:t>west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2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Had a very negative impact on American Indians and created conflict between settler groups!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319560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23" y="1235426"/>
            <a:ext cx="3731257" cy="622493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100" dirty="0" smtClean="0"/>
              <a:t>Primary Tribes</a:t>
            </a:r>
            <a:r>
              <a:rPr lang="en-US" altLang="en-US" sz="2100" b="1" dirty="0" smtClean="0"/>
              <a:t> </a:t>
            </a:r>
            <a:r>
              <a:rPr lang="en-US" altLang="en-US" sz="2100" b="1" dirty="0"/>
              <a:t>– Sioux and Cheyenne </a:t>
            </a:r>
            <a:r>
              <a:rPr lang="en-US" altLang="en-US" sz="2100" dirty="0"/>
              <a:t>live with the use of horses and buffalo for </a:t>
            </a:r>
            <a:r>
              <a:rPr lang="en-US" altLang="en-US" sz="2100" dirty="0" smtClean="0"/>
              <a:t>survival.</a:t>
            </a:r>
          </a:p>
          <a:p>
            <a:pPr lvl="1">
              <a:lnSpc>
                <a:spcPct val="80000"/>
              </a:lnSpc>
            </a:pPr>
            <a:r>
              <a:rPr lang="en-US" altLang="en-US" sz="2100" dirty="0"/>
              <a:t>N</a:t>
            </a:r>
            <a:r>
              <a:rPr lang="en-US" altLang="en-US" sz="2100" dirty="0" smtClean="0"/>
              <a:t>omadic living - </a:t>
            </a:r>
            <a:r>
              <a:rPr lang="en-US" altLang="en-US" sz="2100" b="1" dirty="0"/>
              <a:t>Buffalo</a:t>
            </a:r>
            <a:r>
              <a:rPr lang="en-US" altLang="en-US" sz="2100" dirty="0"/>
              <a:t> provided food, shelter, and tools – their lifeline!</a:t>
            </a:r>
          </a:p>
          <a:p>
            <a:pPr lvl="1">
              <a:lnSpc>
                <a:spcPct val="80000"/>
              </a:lnSpc>
            </a:pPr>
            <a:r>
              <a:rPr lang="en-US" altLang="en-US" sz="2100" dirty="0" smtClean="0"/>
              <a:t>No sense </a:t>
            </a:r>
            <a:r>
              <a:rPr lang="en-US" altLang="en-US" sz="2100" dirty="0"/>
              <a:t>of land ownership – would follow buffalo into “unsettled American </a:t>
            </a:r>
            <a:r>
              <a:rPr lang="en-US" altLang="en-US" sz="2100" dirty="0" smtClean="0"/>
              <a:t>territory”.</a:t>
            </a:r>
          </a:p>
          <a:p>
            <a:pPr lvl="1">
              <a:lnSpc>
                <a:spcPct val="80000"/>
              </a:lnSpc>
            </a:pPr>
            <a:r>
              <a:rPr lang="en-US" altLang="en-US" sz="2100" dirty="0" smtClean="0"/>
              <a:t>Government </a:t>
            </a:r>
            <a:r>
              <a:rPr lang="en-US" altLang="en-US" sz="2100" dirty="0"/>
              <a:t>supported fur traders and hunters of Buffalo – by 1900 only one herd of buffalo survived.</a:t>
            </a:r>
          </a:p>
          <a:p>
            <a:pPr lvl="1">
              <a:lnSpc>
                <a:spcPct val="80000"/>
              </a:lnSpc>
            </a:pPr>
            <a:r>
              <a:rPr lang="en-US" sz="2100" dirty="0" smtClean="0"/>
              <a:t>The </a:t>
            </a:r>
            <a:r>
              <a:rPr lang="en-US" sz="2100" dirty="0"/>
              <a:t>Plains Indians inability to unite against white expansion </a:t>
            </a:r>
            <a:r>
              <a:rPr lang="en-US" sz="2100" dirty="0" smtClean="0"/>
              <a:t>- serious weakness!</a:t>
            </a:r>
            <a:endParaRPr lang="en-US" altLang="en-US" sz="2100" u="sng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1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593" y="-90153"/>
            <a:ext cx="8944377" cy="1325563"/>
          </a:xfrm>
        </p:spPr>
        <p:txBody>
          <a:bodyPr/>
          <a:lstStyle/>
          <a:p>
            <a:pPr algn="ctr"/>
            <a:r>
              <a:rPr lang="en-US" b="1" dirty="0" smtClean="0"/>
              <a:t>Western Settlement Impacts American Indians</a:t>
            </a:r>
            <a:endParaRPr lang="en-US" b="1" dirty="0"/>
          </a:p>
        </p:txBody>
      </p:sp>
      <p:pic>
        <p:nvPicPr>
          <p:cNvPr id="7" name="Picture 4" descr="TrainBuffalo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5266" y="957960"/>
            <a:ext cx="3159409" cy="3208161"/>
          </a:xfrm>
          <a:prstGeom prst="rect">
            <a:avLst/>
          </a:prstGeo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6" descr="40000 buffalo hides-Dodge City KS-1878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76153" y="3643085"/>
            <a:ext cx="3445100" cy="3080658"/>
          </a:xfrm>
          <a:prstGeom prst="rect">
            <a:avLst/>
          </a:prstGeo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303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92" y="1128713"/>
            <a:ext cx="5803466" cy="59864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1900" b="1" dirty="0" smtClean="0"/>
              <a:t>Massacre </a:t>
            </a:r>
            <a:r>
              <a:rPr lang="en-US" altLang="en-US" sz="1900" b="1" dirty="0"/>
              <a:t>at Sand Creek – </a:t>
            </a:r>
            <a:r>
              <a:rPr lang="en-US" altLang="en-US" sz="1900" dirty="0"/>
              <a:t>Cheyenne tribe went to Sand Creek reserve for the winter peacefully – </a:t>
            </a:r>
            <a:r>
              <a:rPr lang="en-US" altLang="en-US" sz="1900" b="1" dirty="0"/>
              <a:t>Col. </a:t>
            </a:r>
            <a:r>
              <a:rPr lang="en-US" altLang="en-US" sz="1900" b="1" dirty="0" err="1"/>
              <a:t>Chivington</a:t>
            </a:r>
            <a:r>
              <a:rPr lang="en-US" altLang="en-US" sz="1900" dirty="0"/>
              <a:t> attacked and killed 150, mostly women and children.</a:t>
            </a:r>
          </a:p>
          <a:p>
            <a:pPr lvl="1">
              <a:lnSpc>
                <a:spcPct val="80000"/>
              </a:lnSpc>
            </a:pPr>
            <a:r>
              <a:rPr lang="en-US" altLang="en-US" sz="1900" dirty="0" smtClean="0"/>
              <a:t>Treaty </a:t>
            </a:r>
            <a:r>
              <a:rPr lang="en-US" altLang="en-US" sz="1900" dirty="0"/>
              <a:t>of Fort Laramie – temporary peace, but Sioux were forced to live along the Missouri River – not signed by leader </a:t>
            </a:r>
            <a:r>
              <a:rPr lang="en-US" altLang="en-US" sz="1900" b="1" dirty="0"/>
              <a:t>Sitting Bull.</a:t>
            </a:r>
            <a:endParaRPr lang="en-US" altLang="en-US" sz="1900" dirty="0"/>
          </a:p>
          <a:p>
            <a:pPr>
              <a:lnSpc>
                <a:spcPct val="80000"/>
              </a:lnSpc>
            </a:pPr>
            <a:r>
              <a:rPr lang="en-US" altLang="en-US" sz="1900" b="1" dirty="0" smtClean="0"/>
              <a:t>1876</a:t>
            </a:r>
            <a:r>
              <a:rPr lang="en-US" altLang="en-US" sz="1900" dirty="0" smtClean="0"/>
              <a:t> </a:t>
            </a:r>
            <a:r>
              <a:rPr lang="en-US" altLang="en-US" sz="1900" dirty="0"/>
              <a:t>- </a:t>
            </a:r>
            <a:r>
              <a:rPr lang="en-US" altLang="en-US" sz="1900" b="1" dirty="0"/>
              <a:t>Sitting Bull and Crazy Horse</a:t>
            </a:r>
            <a:r>
              <a:rPr lang="en-US" altLang="en-US" sz="1900" dirty="0"/>
              <a:t> attacked </a:t>
            </a:r>
            <a:r>
              <a:rPr lang="en-US" altLang="en-US" sz="1900" b="1" dirty="0"/>
              <a:t>Gen. George Custer</a:t>
            </a:r>
            <a:r>
              <a:rPr lang="en-US" altLang="en-US" sz="1900" dirty="0"/>
              <a:t> and wiped out his Calvary – known as </a:t>
            </a:r>
            <a:r>
              <a:rPr lang="en-US" altLang="en-US" sz="1900" b="1" dirty="0"/>
              <a:t>Custer’s Last Stand and the Battle of Little Big Horn.</a:t>
            </a:r>
            <a:endParaRPr lang="en-US" altLang="en-US" sz="1900" dirty="0"/>
          </a:p>
          <a:p>
            <a:pPr>
              <a:lnSpc>
                <a:spcPct val="80000"/>
              </a:lnSpc>
            </a:pPr>
            <a:r>
              <a:rPr lang="en-US" altLang="en-US" sz="1900" dirty="0" smtClean="0"/>
              <a:t>Starving </a:t>
            </a:r>
            <a:r>
              <a:rPr lang="en-US" altLang="en-US" sz="1900" dirty="0"/>
              <a:t>Sioux performed a Ghost Dance to bring back their fortune – soldiers see this as a threat and take them to </a:t>
            </a:r>
            <a:r>
              <a:rPr lang="en-US" altLang="en-US" sz="1900" b="1" dirty="0"/>
              <a:t>Wounded Knee, SD </a:t>
            </a:r>
            <a:r>
              <a:rPr lang="en-US" altLang="en-US" sz="1900" dirty="0"/>
              <a:t>and killed 300 unarmed Indians</a:t>
            </a:r>
            <a:r>
              <a:rPr lang="en-US" altLang="en-US" sz="1900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altLang="en-US" sz="1900" dirty="0"/>
              <a:t>Sioux eventually lost and fled to Canada – Sitting Bull surrendered in 1881 to save his </a:t>
            </a:r>
            <a:r>
              <a:rPr lang="en-US" altLang="en-US" sz="1900" dirty="0" err="1"/>
              <a:t>ppl</a:t>
            </a:r>
            <a:r>
              <a:rPr lang="en-US" altLang="en-US" sz="1900" dirty="0" smtClean="0"/>
              <a:t>.</a:t>
            </a:r>
            <a:endParaRPr lang="en-US" altLang="en-US" sz="1900" dirty="0"/>
          </a:p>
          <a:p>
            <a:pPr>
              <a:lnSpc>
                <a:spcPct val="80000"/>
              </a:lnSpc>
            </a:pPr>
            <a:r>
              <a:rPr lang="en-US" altLang="en-US" sz="1900" b="1" dirty="0" smtClean="0"/>
              <a:t>Chief </a:t>
            </a:r>
            <a:r>
              <a:rPr lang="en-US" altLang="en-US" sz="1900" b="1" dirty="0"/>
              <a:t>Joseph’s</a:t>
            </a:r>
            <a:r>
              <a:rPr lang="en-US" altLang="en-US" sz="1900" dirty="0"/>
              <a:t> famous quote “</a:t>
            </a:r>
            <a:r>
              <a:rPr lang="en-US" altLang="en-US" sz="1900" b="1" dirty="0"/>
              <a:t>I will fight no more forever</a:t>
            </a:r>
            <a:r>
              <a:rPr lang="en-US" altLang="en-US" sz="1900" dirty="0"/>
              <a:t>”  and marked the end of conflicts among settlers and NA’s</a:t>
            </a:r>
            <a:r>
              <a:rPr lang="en-US" altLang="en-US" sz="19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19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1900" dirty="0"/>
          </a:p>
          <a:p>
            <a:endParaRPr lang="en-US" sz="1900" dirty="0" smtClean="0"/>
          </a:p>
          <a:p>
            <a:endParaRPr lang="en-US" sz="1900" dirty="0"/>
          </a:p>
          <a:p>
            <a:pPr lvl="1"/>
            <a:endParaRPr lang="en-US" sz="1900" dirty="0"/>
          </a:p>
          <a:p>
            <a:endParaRPr lang="en-US" sz="19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593" y="-90153"/>
            <a:ext cx="8944377" cy="1325563"/>
          </a:xfrm>
        </p:spPr>
        <p:txBody>
          <a:bodyPr/>
          <a:lstStyle/>
          <a:p>
            <a:pPr algn="ctr"/>
            <a:r>
              <a:rPr lang="en-US" b="1" dirty="0" smtClean="0"/>
              <a:t>Indian/Settler Conflict</a:t>
            </a:r>
            <a:endParaRPr lang="en-US" b="1" dirty="0"/>
          </a:p>
        </p:txBody>
      </p:sp>
      <p:pic>
        <p:nvPicPr>
          <p:cNvPr id="9" name="Picture 6" descr="fetterman-battle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8543" y="1128713"/>
            <a:ext cx="3102428" cy="2746224"/>
          </a:xfrm>
          <a:prstGeom prst="rect">
            <a:avLst/>
          </a:prstGeo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4" name="Picture 2" descr="http://www.legendsofamerica.com/photos-nativeamerican/SandCre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197" y="4121959"/>
            <a:ext cx="3069772" cy="253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84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870075"/>
            <a:ext cx="3657600" cy="4987925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2100" u="sng" smtClean="0">
                <a:cs typeface="+mn-cs"/>
              </a:rPr>
              <a:t>Reservationist Policy </a:t>
            </a:r>
          </a:p>
          <a:p>
            <a:pPr eaLnBrk="1" hangingPunct="1">
              <a:defRPr/>
            </a:pPr>
            <a:r>
              <a:rPr lang="en-US" sz="2100" smtClean="0">
                <a:cs typeface="+mn-cs"/>
              </a:rPr>
              <a:t>President Andrew Jackson Removed Eastern Native Americans to Lands West of the Mississippi </a:t>
            </a:r>
          </a:p>
          <a:p>
            <a:pPr eaLnBrk="1" hangingPunct="1">
              <a:defRPr/>
            </a:pPr>
            <a:r>
              <a:rPr lang="en-US" sz="2100" smtClean="0">
                <a:cs typeface="+mn-cs"/>
              </a:rPr>
              <a:t>Broken as Transcontinental Railroad was Planned, Wagons increased, and Reservations were Increasingly Assigned</a:t>
            </a:r>
          </a:p>
          <a:p>
            <a:pPr eaLnBrk="1" hangingPunct="1">
              <a:defRPr/>
            </a:pPr>
            <a:r>
              <a:rPr lang="en-US" sz="2100" smtClean="0">
                <a:cs typeface="+mn-cs"/>
              </a:rPr>
              <a:t>Plains Tribes Refused to Cooperate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28600" y="258763"/>
            <a:ext cx="89154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>
                <a:solidFill>
                  <a:srgbClr val="999900"/>
                </a:solidFill>
                <a:latin typeface="Colonna MT" charset="0"/>
                <a:ea typeface="ＭＳ Ｐゴシック" charset="0"/>
                <a:cs typeface="굴림" charset="0"/>
              </a:rPr>
              <a:t>The West-Settlement of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91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0">
                <a:solidFill>
                  <a:srgbClr val="999900"/>
                </a:solidFill>
                <a:latin typeface="Colonna MT" charset="0"/>
                <a:ea typeface="ＭＳ Ｐゴシック" charset="0"/>
                <a:cs typeface="굴림" charset="0"/>
              </a:rPr>
              <a:t>the Last Frontier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62000" y="1371600"/>
            <a:ext cx="83820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charset="0"/>
              <a:buNone/>
              <a:defRPr/>
            </a:pPr>
            <a:r>
              <a:rPr lang="en-US" sz="3200" b="1">
                <a:solidFill>
                  <a:srgbClr val="000000"/>
                </a:solidFill>
                <a:latin typeface="Verdana" charset="0"/>
                <a:ea typeface="ＭＳ Ｐゴシック" charset="0"/>
                <a:cs typeface="굴림" charset="0"/>
              </a:rPr>
              <a:t>Removal of Native Americans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Verdana" charset="0"/>
              <a:ea typeface="ＭＳ Ｐゴシック" charset="0"/>
              <a:cs typeface="굴림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5410200" y="1870075"/>
            <a:ext cx="3733800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charset="0"/>
              <a:buNone/>
              <a:defRPr/>
            </a:pPr>
            <a:r>
              <a:rPr lang="en-US" sz="2100" u="sng">
                <a:solidFill>
                  <a:srgbClr val="000000"/>
                </a:solidFill>
                <a:latin typeface="Verdana" charset="0"/>
                <a:ea typeface="ＭＳ Ｐゴシック" charset="0"/>
                <a:cs typeface="굴림" charset="0"/>
              </a:rPr>
              <a:t>Indian Wars 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charset="0"/>
              <a:buChar char="p"/>
              <a:defRPr/>
            </a:pPr>
            <a:r>
              <a:rPr lang="en-US" sz="2100">
                <a:solidFill>
                  <a:srgbClr val="000000"/>
                </a:solidFill>
                <a:latin typeface="Verdana" charset="0"/>
                <a:ea typeface="ＭＳ Ｐゴシック" charset="0"/>
                <a:cs typeface="굴림" charset="0"/>
              </a:rPr>
              <a:t>Increased Migration of Miners, Cattlemen, and Homesteaders 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charset="0"/>
              <a:buChar char="p"/>
              <a:defRPr/>
            </a:pPr>
            <a:r>
              <a:rPr lang="en-US" sz="2100">
                <a:solidFill>
                  <a:srgbClr val="000000"/>
                </a:solidFill>
                <a:latin typeface="Verdana" charset="0"/>
                <a:ea typeface="ＭＳ Ｐゴシック" charset="0"/>
                <a:cs typeface="굴림" charset="0"/>
              </a:rPr>
              <a:t>Fighting Broke Out Between Indians and U.S. Troops 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charset="0"/>
              <a:buChar char="n"/>
              <a:defRPr/>
            </a:pPr>
            <a:r>
              <a:rPr lang="en-US" sz="1900">
                <a:solidFill>
                  <a:srgbClr val="000000"/>
                </a:solidFill>
                <a:latin typeface="Verdana" charset="0"/>
                <a:ea typeface="ＭＳ Ｐゴシック" charset="0"/>
                <a:cs typeface="굴림" charset="0"/>
              </a:rPr>
              <a:t>Sioux Wars 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charset="0"/>
              <a:buChar char="n"/>
              <a:defRPr/>
            </a:pPr>
            <a:r>
              <a:rPr lang="en-US" sz="1900">
                <a:solidFill>
                  <a:srgbClr val="000000"/>
                </a:solidFill>
                <a:latin typeface="Verdana" charset="0"/>
                <a:ea typeface="ＭＳ Ｐゴシック" charset="0"/>
                <a:cs typeface="굴림" charset="0"/>
              </a:rPr>
              <a:t>Sand Creek, CO 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charset="0"/>
              <a:buChar char="n"/>
              <a:defRPr/>
            </a:pPr>
            <a:r>
              <a:rPr lang="en-US" sz="1900">
                <a:solidFill>
                  <a:srgbClr val="000000"/>
                </a:solidFill>
                <a:latin typeface="Verdana" charset="0"/>
                <a:ea typeface="ＭＳ Ｐゴシック" charset="0"/>
                <a:cs typeface="굴림" charset="0"/>
              </a:rPr>
              <a:t>Little Big Horn 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charset="0"/>
              <a:buChar char="p"/>
              <a:defRPr/>
            </a:pPr>
            <a:r>
              <a:rPr lang="en-US" sz="2100">
                <a:solidFill>
                  <a:srgbClr val="000000"/>
                </a:solidFill>
                <a:latin typeface="Verdana" charset="0"/>
                <a:ea typeface="ＭＳ Ｐゴシック" charset="0"/>
                <a:cs typeface="굴림" charset="0"/>
              </a:rPr>
              <a:t>Treaties Made and Broken 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charset="0"/>
              <a:buChar char="p"/>
              <a:defRPr/>
            </a:pPr>
            <a:r>
              <a:rPr lang="en-US" sz="2100">
                <a:solidFill>
                  <a:srgbClr val="000000"/>
                </a:solidFill>
                <a:latin typeface="Verdana" charset="0"/>
                <a:ea typeface="ＭＳ Ｐゴシック" charset="0"/>
                <a:cs typeface="굴림" charset="0"/>
              </a:rPr>
              <a:t>Most of Buffalo Slaughtered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charset="0"/>
              <a:buChar char="n"/>
              <a:defRPr/>
            </a:pPr>
            <a:endParaRPr lang="en-US" sz="1900">
              <a:solidFill>
                <a:srgbClr val="000000"/>
              </a:solidFill>
              <a:latin typeface="Verdana" charset="0"/>
              <a:ea typeface="ＭＳ Ｐゴシック" charset="0"/>
              <a:cs typeface="굴림" charset="0"/>
            </a:endParaRP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4267200" y="19050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굴림" charset="0"/>
            </a:endParaRPr>
          </a:p>
        </p:txBody>
      </p:sp>
      <p:pic>
        <p:nvPicPr>
          <p:cNvPr id="26631" name="Picture 14" descr="sitting-bull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67000"/>
            <a:ext cx="14890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91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98" y="1128713"/>
            <a:ext cx="4225037" cy="5986462"/>
          </a:xfrm>
        </p:spPr>
        <p:txBody>
          <a:bodyPr>
            <a:noAutofit/>
          </a:bodyPr>
          <a:lstStyle/>
          <a:p>
            <a:r>
              <a:rPr lang="en-US" altLang="en-US" sz="2000" dirty="0"/>
              <a:t>O</a:t>
            </a:r>
            <a:r>
              <a:rPr lang="en-US" altLang="en-US" sz="2000" dirty="0" smtClean="0"/>
              <a:t>fficial </a:t>
            </a:r>
            <a:r>
              <a:rPr lang="en-US" altLang="en-US" sz="2000" dirty="0"/>
              <a:t>“</a:t>
            </a:r>
            <a:r>
              <a:rPr lang="en-US" altLang="en-US" sz="2000" dirty="0" err="1"/>
              <a:t>reservization</a:t>
            </a:r>
            <a:r>
              <a:rPr lang="en-US" altLang="en-US" sz="2000" dirty="0"/>
              <a:t>” of American Indians</a:t>
            </a:r>
            <a:r>
              <a:rPr lang="en-US" altLang="en-US" sz="2000" dirty="0" smtClean="0"/>
              <a:t>!</a:t>
            </a:r>
          </a:p>
          <a:p>
            <a:r>
              <a:rPr lang="en-US" altLang="en-US" sz="2000" dirty="0" smtClean="0"/>
              <a:t>Some people </a:t>
            </a:r>
            <a:r>
              <a:rPr lang="en-US" altLang="en-US" sz="2000" dirty="0"/>
              <a:t>thought NA killings were wrong – </a:t>
            </a:r>
            <a:r>
              <a:rPr lang="en-US" altLang="en-US" sz="2000" b="1" dirty="0"/>
              <a:t>Helen Hunt Jackson</a:t>
            </a:r>
            <a:r>
              <a:rPr lang="en-US" altLang="en-US" sz="2000" dirty="0"/>
              <a:t> wrote </a:t>
            </a:r>
            <a:r>
              <a:rPr lang="en-US" altLang="en-US" sz="2000" b="1" i="1" dirty="0"/>
              <a:t>A Century of Dishonor</a:t>
            </a:r>
            <a:r>
              <a:rPr lang="en-US" altLang="en-US" sz="2000" dirty="0"/>
              <a:t> to expose </a:t>
            </a:r>
            <a:r>
              <a:rPr lang="en-US" altLang="en-US" sz="2000" dirty="0" smtClean="0"/>
              <a:t>Indian </a:t>
            </a:r>
            <a:r>
              <a:rPr lang="en-US" altLang="en-US" sz="2000" dirty="0"/>
              <a:t>treatment.</a:t>
            </a:r>
          </a:p>
          <a:p>
            <a:r>
              <a:rPr lang="en-US" altLang="en-US" sz="2000" dirty="0" smtClean="0"/>
              <a:t>Some </a:t>
            </a:r>
            <a:r>
              <a:rPr lang="en-US" altLang="en-US" sz="2000" dirty="0"/>
              <a:t>thought </a:t>
            </a:r>
            <a:r>
              <a:rPr lang="en-US" altLang="en-US" sz="2000" dirty="0" smtClean="0"/>
              <a:t>Am. Indians should </a:t>
            </a:r>
            <a:r>
              <a:rPr lang="en-US" altLang="en-US" sz="2000" b="1" dirty="0"/>
              <a:t>assimilate </a:t>
            </a:r>
            <a:r>
              <a:rPr lang="en-US" altLang="en-US" sz="2000" dirty="0"/>
              <a:t>(Americanize</a:t>
            </a:r>
            <a:r>
              <a:rPr lang="en-US" altLang="en-US" sz="2000" dirty="0" smtClean="0"/>
              <a:t>).</a:t>
            </a:r>
          </a:p>
          <a:p>
            <a:pPr lvl="1"/>
            <a:r>
              <a:rPr lang="en-US" altLang="en-US" sz="2000" dirty="0" smtClean="0"/>
              <a:t>Passed </a:t>
            </a:r>
            <a:r>
              <a:rPr lang="en-US" altLang="en-US" sz="2000" dirty="0"/>
              <a:t>the </a:t>
            </a:r>
            <a:r>
              <a:rPr lang="en-US" altLang="en-US" sz="2000" b="1" dirty="0"/>
              <a:t>Dawes Act</a:t>
            </a:r>
            <a:r>
              <a:rPr lang="en-US" altLang="en-US" sz="2000" dirty="0"/>
              <a:t> (160 acres to each NA family to promote land ownership ideals</a:t>
            </a:r>
            <a:r>
              <a:rPr lang="en-US" altLang="en-US" sz="2000" dirty="0" smtClean="0"/>
              <a:t>).</a:t>
            </a:r>
          </a:p>
          <a:p>
            <a:pPr lvl="1"/>
            <a:r>
              <a:rPr lang="en-US" altLang="en-US" sz="2000" dirty="0" smtClean="0"/>
              <a:t>Sent to schools to learn white culture.</a:t>
            </a:r>
          </a:p>
          <a:p>
            <a:r>
              <a:rPr lang="en-US" altLang="en-US" sz="2000" dirty="0" smtClean="0"/>
              <a:t>Reservations </a:t>
            </a:r>
            <a:r>
              <a:rPr lang="en-US" altLang="en-US" sz="2000" dirty="0"/>
              <a:t>were eventually taken without pay to NA’s.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593" y="-90153"/>
            <a:ext cx="8944377" cy="1325563"/>
          </a:xfrm>
        </p:spPr>
        <p:txBody>
          <a:bodyPr/>
          <a:lstStyle/>
          <a:p>
            <a:pPr algn="ctr"/>
            <a:r>
              <a:rPr lang="en-US" b="1" dirty="0" smtClean="0"/>
              <a:t>American Indian Restrictions</a:t>
            </a:r>
            <a:endParaRPr lang="en-US" b="1" dirty="0"/>
          </a:p>
        </p:txBody>
      </p:sp>
      <p:pic>
        <p:nvPicPr>
          <p:cNvPr id="5" name="Picture 4" descr="Indian school boys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" t="2351" r="1698" b="2351"/>
          <a:stretch>
            <a:fillRect/>
          </a:stretch>
        </p:blipFill>
        <p:spPr>
          <a:xfrm>
            <a:off x="5105402" y="3672784"/>
            <a:ext cx="3788229" cy="3040767"/>
          </a:xfrm>
          <a:prstGeom prst="rect">
            <a:avLst/>
          </a:prstGeo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 descr="Helen Hunt Jackson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5" t="4762" r="2000" b="8333"/>
          <a:stretch>
            <a:fillRect/>
          </a:stretch>
        </p:blipFill>
        <p:spPr>
          <a:xfrm>
            <a:off x="4237271" y="896270"/>
            <a:ext cx="2155031" cy="3406775"/>
          </a:xfrm>
          <a:prstGeom prst="rect">
            <a:avLst/>
          </a:prstGeo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84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 to the following quote: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Aharoni" panose="02010803020104030203" pitchFamily="2" charset="-79"/>
              </a:rPr>
              <a:t>“The external glitter of wealth conceals a corrupt political core that reflects the growing gap between the very few rich and the very many poor.” - Mark Twain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2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37151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The Homesteader</a:t>
            </a:r>
            <a:endParaRPr lang="en-US" b="1" dirty="0"/>
          </a:p>
        </p:txBody>
      </p:sp>
      <p:sp>
        <p:nvSpPr>
          <p:cNvPr id="4" name="AutoShape 2" descr="data:image/jpeg;base64,/9j/4AAQSkZJRgABAQAAAQABAAD/2wCEAAkGBxQTEhUUEhQVFhQXGB8aGBcYFxocHRwYGB8aGBYcGhwYHCggHh0lHR0dITEhJSkrLi4uGCAzODMsNygtLisBCgoKDg0OGhAQGywkHyQsLCwsLCwsLCwsLCwsLCwsLCwsLCwsLCwsLCwsLCwsLCwsLCwsLCwsLCwsLCwsLCwsLP/AABEIAK4BIgMBIgACEQEDEQH/xAAbAAABBQEBAAAAAAAAAAAAAAAFAQIDBAYAB//EAEwQAAIBAgQDBQUFBQUFBAsAAAECEQMhAAQSMQVBURMiYXHwBjKBkaEUQrHB0SNSYnLhFTNTkvEkQ4KTskRzwtIHFiU0VGODlKLD0//EABkBAAMBAQEAAAAAAAAAAAAAAAABAgMEBf/EAC0RAAICAQMCAwgCAwAAAAAAAAABAhEDEiExE0EEUXEFFSJCUmGRoRQyI8Hw/9oADAMBAAIRAxEAPwD0srb8z/TDKim8bH1b4/jiUJ0woUmfPn5Y6TAraTHPn9ef1w5eR/PwxMRf6fP6f6YQLsBe/rfBYyJkEc+WEZZw9umG38vXjhgR+U7j8zvhoHnMfUnEnUgD1MYQj1GABh+cfrjlOFNrb/6z6thRvgAVh4/6/LDNvU8r8sSOs79J5HliMnfAMjb19Zxyi/6/HEmkdbfDx9fHGcyvtFpqVlroiLTqCmGR2aWZTVUkMqjTpEb+988DaQ0rD4J/PHJ6tihwzjVPMauzWoNKq0toAOpdQA0sSTeLgeZwM4f7Rk0kqVAjdt/dUaVqiEK7MKr1KmmQqmbLe18LWh0aRZ+uGza+AVT2m7jVEosyq1FRLKs/aNIpnmQO+syOZ6Ygq+1aqdJpMRrCkq4JVQWV2dY7pGknRclfGRidaHQfZvXww1z6+GAHFeMOctlayE0lr3qVO65pA0ywEsNN2hdZBA6XtSo+1jimpNBqkJJYlQx7rkGKa6d05RZpjka1oKNax/A/jvjmPMeoOEoVNSKSI1KDHSYP02w4i/Lf8+WLTsQoPr4nDRy9cicd6+pwi7fL8MACt6+WGkYecJgASpiKMTA74Rv1/HAAwCZx2n18cSaNsOjb1zwA2RqDI6YU/l+WHEbevywpXa3IfhgEQnn6tGHILfO3n6+uHsPn/THRy84+mALGGYJvhjDEp2OEYeHP8/LABCZx2G6fHHYANGAPL4/phobfffph+YokqdwYtfnFsY7K8Jpns6uqoZpoSjOWQyATIebEbiccmTKoclxhZrtUfK/1/XECPe59frfGbp+0eVo1ezVhTIOipTtoGoSrD93lOwIY7lcaVawiRsbiNjsZHhGNIT1EONHNJHU4a6+X+uO7S3lvjmi/mcak0NA/Lym/yw0z6+v0xQzXFRTqspdFCrIRvfq91i2iWERp3AbYkxGK9fjzAPC0oWmWBNQsG0PpcpC95ACDPLE6ytIVnl65dcOAmf8AXzwKPGSauinTVm1Ee+SALgF4WwYAMsbrOOzPFHHYOid2pTZihUzqPZlEkCzwxF7bztY1BpCtSeWGgb+vKIwHq8RrsVhGADDVCm0zqptO7LpksIB1jpcrk6zNT1OIbUfulZH3YDXiALmJvYYIyt0OqHkm+/T15YrnIU51GmCzMGJ07kAqCfELI+OLevCE/phsAflslTp3p01QmBKqBYCACRuIj5Yb/ZdGXJpU+/Gs6F7xEkarXvJxeb8r4ZJvh0gGBQeQuQSLbjbziBHSBhoprewk35bxHz8cTICfXhiOi4cSjBh1UgiQPDBsAzTaOX9P6YcT6FuVsc9om0mPMkWGFNPr62w9gIuvx/H+mJAb89/zwjrhaeGAhbCKw+WHFfXzwoX18MKwEYevgMdhb3nn/TCsLfD9MFgMZcJ54e4nYYYenP8ArhgPY7evAY5sNCz68cOJg+eADhjpjx/0wwnHdfXIRgA4NJj1sMKG52wheD8/ywhE+XoYAHarHfCqJ+f54ai8h6OHJ4YBDSvq/wCmOxxOOwtxmhJvv4b/ADGPPc3xM5ellGMdmVVavkUWGHkYt4nG+qSYibYwPHaf+zUCbxpty22NtrY48ytxsuD2YSzPD0qkFlViAdLWNjH0NjE9DyxZyFAUlmkO6CNdEchHvJ9TA3g7NM532M4qJ+zMZsTSbqouaZ8V5dRPTGlqVCh1XldwOYkT8RuP5fE4503CVGjSaO/tikTCPrb91AXNucICdsMrcZQCF77zASGWCZMNqHd8efhtgbn5o1SFXXTcF0URGr7832uCLH3za2C1DLlKIRsxSGtSzCpRPZrphu6BUWpqhge894kAc+tZWZaUNGcrBVdqC6Q3eKuzEA21KNA25ix3xC/FKvaKtKmrUiUAcTDK5Vg4I5Kgef4uz2nEZoVaQBqhjT7rMwDadF510pDrYHvEMAWmcWWrKFFekw7M6BUpCGVZ0qzSEBDAGSZjumRzApXyNoo9vmiARMrcBkMEdiSVY6hqJqjTJuCQekXeK5iqrRRQMChOx7rSJvzMXC7zyOCfYx9fxww+Hj62xroIsFrmM2STpCjSvuhdVwmsgMbVB+0gNKwFtuTY4V20FaobSFEFtG4kESskm8kzFwAOeCijfzxG3T1scCjuF2MkR6viKtmFUS7BR1ZgBPxjEeYqnVopga9ySLICLWBux5LPiYG4jK5Ttm1qxFMW7YgNUqHY9mWBVEG0hb8o3MSy76Y7s1WPbU9kETxiif8AeKbbzbpMxG9scOJU5HeDAj3llgOXeKyBfrbFQez9OBL5mbX+015sLf7yPpzxRoZqvQaqr5evWXWSlRDSY9nACgy6liDO97+E4mc8sVaSZWOGOTpujSLBHIgjrIIjbxGAJ4Ex0aqpGlWUaQw0KwIHZFnJTfmTYARAjFejxm9svnKXUmgGU2+8tN2+awfMYL5PiqVKTVHV6apJJdGSwAJIDqGgDqPnvhxmp8qmKePS9nZSpezrDR30JUG3ZtaCx/Z9+UDaoaDcqptgnk8v2dNEJB0iJA0j4AbDFGlwta6mtXX9o0mmY79GnEU9E3V475jcki+L+TzDMClSBVpnS4GxMd11/hcQw8yOWDFOMm0hTxuPJM3r57YRPXzOHEevjhAwPrzx0mQ5Fk39b4kNPp6thqD18Dhz+fqMSJkZWPr+WGHr4/piZh6+XhhjGQcNDGObevnhNd7+r44+r/1wycMBy4ey+vgZxGm/P1bEs+vgd8AEOn18MOX18Bh5T18McB6+GARFov8AP8sPPqfhh8evlh/K+FYFUNf47YdTP1/XD9Axyi2GMZ2Z6n5f1x2HfP647CsAyacnp8MYL2mj7JT5HUBJ694c8b0vy9TtjI8a4Ua+W0qxVlqMV2uyOw0meREjHHme8b8yoK0zDmmwVWsKiwUZeq3Bj6WJ5jpja8E4r9opByNLggVEmdLjceR3Hh8cZPKAr3Vm06qbbi8ECfHFhK/2asK1NToaBWSDdRfUI3K/gcTOOoqLCGZy+bZ6agUmVGJQljBEMsHuzOk8p2m8YIZPLK7gPTcOKy6tIQPTMBRoIW4k69ZJJUYIOQyakaxEqw+YIxRo8SWvXD6aiEIUaQFOpTqAG91Bbfx6YnHK9ga7hp0p1Koy1CrTaRUeqabjVqlUZHjVo1A3AAkqxGmMS/aKYypy+uSRp0rNRkDC6SB3mB1Rb3QDsCcUcxk17NitNjTDAyTrWoKgJdgCDGkncnmwxE9Uuw0DslpJr1OpeS4ZLBSNIETBuRtzxqo2BYp8TNPuZlGprELVKMotsHGjSCRtpLC19Nhi8jqyhkYMjXUg7jqPl9MCP7cJC0mWq51a6ZBNNSVHfDF++EV5IEHkDO2GZN61Im1Iq1RytITqaYZirkgAgSYK3g9baRk1yS4+Royfn664pZ3MaFLbsNh+8xso+J54ny+ZWoutDKknzBEhlPQhgQR4YH8XzKrUprUYIoD1CWMDuBadyTEftSfhOHknUXJDxQuaTKWepkItFSe0rMQz87iaz+HdBA6EqMFaSBQqqAAAAqgWAAgD5WwO4cwq5qowOpaVJQpBBE1JZiCPBVGHcSql6ooU5kx2kGGOoHTTDHaVGpjyUdTjHAtENT5ZvneqdLhDq3ErlaSmswsxBARTzDOTE8oUMRFwMVc1UzIAJbK0izBRq7RgSxhVuV7xvth+YWpTCoIpGypRo6WkxF3qLECZ7q2A3m2ASfZaOts3mu2aoCkKWqgIdwSoOmY37o7oxEsuS+a9Cowx1tv6hGlkncGqakZlTGqSKarINMATBosIDEz7zNIKjAvP+0mmvSoZp0CMQzBaTASJhWZ321QWABIi/PF3geeoUilGkjUmBMUydYKsNcapMNBJ0jY6hzxD7Y8MJCVaQNVB/eUjV0I6EQHYwbqYBiJlTe+IU3biypQSqUTXJVDDUCGDXBBkEGIIO2KnEkIZayLLoCGAnv05BdYH3l99fJxgH7GcXFRTRKojUhYU9WgoIAjWAZEwfIHnjTj14cwfpjCLeOR1SiskCGnVDKGUypAIPUEggjFDOcT7OtRTSClQgMTymolO3T3557R4hdQoOaZ7tKpJQzASpdnQdAQC6nl3h0wE9k8/T7BarmWpwtXXU1FDJIrS5JANgbgd02OkY9PqXG0eXKOl0wtQ9o0ZEfs3HaIjqmpNRWolR15xMJe9iw6YjPtKAKjFNSgqEIaBelQqHUSJCjtfej7ptbFmoxrPoosionc7QKrkke8q6u6FGxsbyLRcxV4RmVUGi9KpqiRUXSq2ABXs7kQDIJJmCOeE5MVA7hfExXNQBY0BT76tZ1BE6bDykmIMCRNmq4QFmYKo3YkADzJtgJxbi1fLVGSucqlwVOmqQ4IG0uCYNiPLFnhxasRUrlCVkIoUhRe7w7EljAvyFsVGaeyFReNdNGvWmiAdWoaYNgZ2gnnh1Fg66kIZf3gZHjti2OH5cOr9lSSqratYUBu8ImRc/GfnhOJcPp1EquEUZsIezqgAPMdzvHoYEGx03nD1tCSRCRGFdNv6eOMNxTjtfKvpzmYq0SbiMvTZSN+66UmBiYjcfLF/g/H3YCuava5eYJKIrKNi5CKsBTupE6ZNrDC6yCjUE+HqMLqg+ugGI8w6qyqdRZvdCqzGLAsdIsoJALG1x1xXo8RpMi1BUXSyK4kiQtQKUldwYZbeI6401JiLuvrEwdvhh5aOnrrilQzSVHKpURmF4BBtYbj4fMdRiJuKUv35kEgBWNhOmIEd6CF/eIIE4LQqCGvfDCfx/PA1ONU5MdpshA7J9TdoGKhFAljCsSANlJ2k4fkuIU6raab6ucwQrAEAlGIhveWY/eGC0Oi3p8MJhGN8diqFYbPXp/ryxlc9xDsaDVCuoLXcN10mu4YjqRvHOMapmnxP6eWMT7S2ylaP8Z/rXbp5/XHHnXHqXj2tlfjeWSBWW6n7yid4hhHIjefDqTislUFQHgqYhhBE+PTflbEvs1mgP9ne6NOgNuuq7UyI2IkqZ6i9hi3U4fpJ02bfwII3I2nlPxvscrp0yqvcrcArmk32epOhgTRPQ7tT/wDEPCcGxkWdM0yk66bqUUBL6KdJxcrqvLCJ2J64E0FGqj4VQCI2JVxHlfGo4IYNfe9QHwjs0B/D6YxzT0rUioqyrwmvQpN2rQxqhSjuE1BmkMafQMGBgcyeuKoFRG0IxFRtOtCvd1CTJJ9w6bWMxFjbFakoonM0tP8AdNqAVbtTcFkHwhl/0vco5plXS7AjXrYKIuSsgFrmIsT1FoEY64O0mSypXyB1A1qT0YDKhRhBJHf0uvfJIkiyjpJODfB0fXTl+40jSNDsDEkuWpwA4He0xeOczTzGdpVLvFiCDqGoQbBXiQPDznEVbPUaRBy+ZpqRdqNWpqJYXOiozytjzDbCwknFc8iB+a9o6eTzVShBelqMlSZRz3nAncGZInckjfGlydSjmkDJoqJMxvB5SI7reBvgRlKuWzBY1RSqs/vyELgCFtG0AAWt88Ccl7LmjmlVa37OCxIZkcp3oQ6fFbyQCJw1aQGzXKUqQZgqop7z6VAmB3iwAloA84wM4ZQ+zo1auinMV3LKQAXQOBpQG9/AW+WLHDeFUHpszdqEYlVVq1RVFyrHQKkaWiYM25XOBXEsyaj1FBvRWZJsAJJI0c3B0i4IBa4gjEzlsVFbgqj2tclKZRdertaoOtwgdk7O/u+6QANxfu4IZ3N0MsxbsTVqEhdcKTr0jSkx3Tog91doxYpZRRQd3bRRNMlWp1CKjnT3XYKoCLAJUAkEEe6LYA8DqFKgoUhVZmYu1WAWQFAQFLgrLWl7jSQAWkEc9PlnQmlsgrQ4lnXSoz0lpKFmmTAuZHfNR5AVb7DUYFpxY4WWamorCmdaz3TqQlhBH8jrNv4mHQ4DVaFKmwqZzOmpURvcS8Mt/cuLGDOlQIGK1A5TLjtqFLNsrAodHZEmAGVip0k6bQ552vfEuKa2LUt9y5V4O6v2aV6lOnqL0dAVYAPepOy+9DfOZMhrapKk38/pYjA/NJ21GQwVwJVosHgaHvfSRYjkCOaYz/DeM5hAgdO1KsUzF1FUVJfSBSp91baLlrg7AjGck5qzTHJY3TNVxTJJXpNTqLqRtxEmxkMv8Sm4+WxOPMaNSpkMyYAbvBain+7dCRoPgrggBvutB8MerUjb9d9/xxn/AGv4L2ia0EuqkRzZDJZB4g99fEGOWKwZK+Fk+JxfMgMOOLlTRWC2Vqy1OrsUpkldLIZgqbESIBAtEY32S4uy0wJmfdjkIkX28seScDdatL7HVNmCmgx+5VIhCRtpqRDXsxMTvg57OVqnZnJVBoq02ACsYmkCvaJK2sp0gjky7EHHcmjgNxxfj1MUylcgq4IHd1MCRpJACmSA3S03wF9nM3Rao6MwqBRCgkamUTDG5kxE/O04KZBadNy6UqatpgwigRbpzsL+GCAy1GsgWqO7MqVlCpuLFCINyJHjhtO+ABWdp0tcKEGw8RMWJ3nw25YcudK2Fxym4+ptvGDPDa9KnRWi5NW0O2gAOT7xKk8+eA3tBlUdrdym/cdqa+4hDd7SBM7DVsNUkECyba7BSB+frZTMwa2hnRoQCsQFaQW7qt3tgL+XPEtXhdOr3mDaYAIV3QHkNXZMpPvRcxfawjVZPKUq9EGmENNqelWKX0EW3AMbGDjPcS9nKuVo1KqV2cUllUZVBYBTZ2UXMwARHjN5Nd8oKKGXybUTl6faFU1NSotTADKgHaLTqB9SukJGsBWGkfvE4kPstQXugHSUVYOk2QKBcrJkIsjYxtgvmNGYyx7RxSK6aq1NSgAp3wZPK0GNwTiDg2f+0UKdRl0uy99II01NnWDcQZtio02TLYr5XhlOlp0CyqyiSTZuzmZ/7td+njhKXCaQIMG0CC7EQpJRSCYYLJ0gi2oxfBN+vrw9eGIReMa6URZUPBqJUCGsqqD2lSQEkpDBpBEkapmCRMEjEuWyiLBVQsAgRaASJA5D3R8hi0LHp8cIOhj1bBQ7IHCyb47E+gdfrjsG4i27f1tz3GMf7SmMrXnlUJkf94D+eNfVtYbTjHe1BjJ5yOTn8aZxy5/l9S8fcDjUyWl0/htUQiCCJ3g8t7DB7h+ZNdLmK9MgNaLxZoP3Wv8AGemMzkqRkANDwDJ2dYETEX5SB+OCRqujJWCsKie8vKonNZFp5gnn54ykrLiwhrh01AK5K2/eAPLyxpeBTrqjxU7eEflgFmqYqClUpnUpZWnwkGfluPPB7gjftKo8E/8AGMcmd3BmkOSr7RcA7Zw4Wm5AhtZINrrBRW6kQfDFE+zjQP2GXHz8/wDDvjRcS4utBkVlqMXkjQmqyxM9NxiovtEhjTRrnx7OP+phzxhDJm00i2o3uiivs6YgJRFv8MfDbc4ePZ6oNjRFyT+zvfp38X3470y9cjrFMfjUGOfjzXjLVQRyYoP+lj6GHrz3Tr8oeldkB+McLqU6T1dVPVSBcRSIuBtOuw3BsbHbE1Dhj1WqPSamxJB0MStoAjWJiCAQNMXO2E47xSq+Wqq1DQHXQG7QWNSEEjTJuww2nVqKsUYWpEaiCVjnYEHHd4VycWpMyyckX9tSDEBAodiGBbSFJOpRcdJEyDbC1w6g9pQqgN7w7MuIiO81PUABH3iMTplKWlQEBFN9arNtXjfaeVxYdMXiM0r09C6lMkqpBVpkQztGmDBNpJjxjraaXJmjJ+1fFAqQIHbLDvb+7RYUCbAd76mBfDzmaopCllSj1CtNWrFgd0aGEAgooWJm3Q3wTpVUogqEl6YARCqtUSO6NPTpq2IvPPD8twrLUqlWsQarvc6/cDC/u8xzvN8ZShqNYT0g2hm8rSgnTXqoqqzUwrAFRpURqsZETuCRqIkTbHEM3WJCUeypkGHcguTHd7jRF4mxsLTNmcQ4poR8w8Gr2f7Gn+6pEINIjTJux+GIc3w3OZhyErN2P3WB7MsLSStOCb8jaCLc8YKLk9t/U3c1FeXp/ssZH7YrscytB4W5oyLbFWVnM8yD4Ec8BvbThSyuYWn2qpeoknvpZVqLF+0UHTMiQVub4sVeAU3Z6RzS08xSREZllWJHeV3ZydbS02sthywQyGeUJNarRqUtZDVFYKB91wVJ2JvbkSRFop43F2iOqpKnyReyftEmYUIzr22nVoCup0SIJD8xN4J88FeL8QWjTLtskMRzlTKAdCzQo+J5Yz6cey9EAdvSqERDLUpkAybNDTFyJI5jngb7Q5v7SFYFewpsDUYbFyCV3uVQELtuWPlnHE3O6pGs8/8Ajq7YG4jw17VIGpgaigCFaQGalHIRJUeJGJRnGzNFa9NwM3lF7x03ajZe0NySUOpWF7A9cEuE16NYNliwjSWSDdQNws/ukyPAgYj7F8ualVNK1aeupBupqERVUrN0qJDRI7yz97HVfY4TTcF4kMzSR15+8vNWESpHy+BHXBSnWOk9BPPHmHsvxw0s1U7gSi8a1UkhGkwwJNhMz0Db2GN9kaNev30amga4puGDBZ94tqAmL6Y5b431eYqsJU8zcSOt8Py2aGqxj859fTEGY4FnFWUag8AGSWQt+8vd1AEbhpjlHPAzhaCrRSpJDuFaWY89xAMEcu7vYziXOwSNPwrMrSEgEXJMHumTex2+GDeW4gKpIAII64xdSi9KNZBVjGoAR5bkfgcEcvnNF1NiI/CMNpMN+5HwvI01QUa6Kxk6iRPPun+GfegWB2tgVTRslmRSdi6OFl4i57iOb7kjQ1/3D1AMVcx3psNpi2BXtM6TSqVCCtU/Z2RotAZl07GCZBB5kbYma0q0HIXqkjw5x8z8sRo/o4ocIzJINKoZqU4hj99DOlp5kXVvET94YIKt8bwkpK0RVDi2ERjhCfU4XFCGmrHo47HAerfpjsABSqov/T9MYr2iE0M8P3WPjtTovt5nG0qGB+Hl1xnHoxVzS1BAqOHg86ZpU6RP+dGWOXd6jHHn/qn5MuHJjqCqEp6h+zYKRp+4SL3UyBJ+pm2C1Co6xPfFjqEaone2+BhyhytbsiJp/wC7P8P3hv8Adm/he+CuXoaR3No93cdRHTGb4sos5GoKbkD+7qEyP3ahjrsrfifHGi4RUirUH/y6f41MZ2sAdJIvrTff31m/rbB3hK/tahvOhPDnUjHLn/qzWD3JOOPFWj/x/AQJ/LFU3vt8SOeLHGz+0ojcy3y04YqgG6jxjGCbUUbJWxKZInf5g4laqb3jr3frM4QhDPI38OnLniSkhv3vne2M9maJUVOKZY1qDU0qBWMaWPIqVYbX3Av+OMavEq2XlM+rPT1alqAlu8IKw0i0yYMGeUHG/KxO3xHhirVoAggqhUiCGEgiOYx0YM2jYzyY9VMhy+bEagQZAgiNjz+P5YLUuJGkvdUvMQpIEiQNXwW+MfU9mOzJfJv2DkRoMlGsYmQSD4wY6CcXuFliVNdNOYRYNjBUxLLyKmPhcW2x6MM0cmyOVwa5NNxmklaj24Kh6INQNuGGg2J3gg8j03xnMyjMjsWlVC1Fp6b9xSXDbapMW5RzuMFMm6LTKJTVUIIge7LSxhTPPlgVxWoyqAiOxZiCFknvIwWeq6iAfDFNUCZd4XkwNVapVBp2JLEaSy2ZtRsFAJGiIBB33wJ9o+Nu1anTyGYIAU9o9MU3UzEXdSAQAbgg3w7jLCrW+zhoy9GkoamkQWHe0mPDTbrNpxUy5Wnle2VBPZ6yAOZAMW5A/QYm62Q+Wcvs6pk5hNbSzF3hiWa5OoEiTPLrsMXc5w0AB6agOs6bWgHY+B+k4fwnipqUGqmmwowzK8LBXYMy6ywWef4YLgSoHM7+An9cEVYqPNfaXhNPXTekxnMntFplY0kEmp3yTMtbSACOfLEfAsjTd0WopCsTo7zAK4nu91hzJ+Z/euY9qgnZURoPaCo+ioJ0omsK4IFzqZgtoFzcc8zxLiLaSKaKKZXva9yQBddJhW25nYXJw+ULhmsyHs1R1CuNaIRCBHfU8iNYIJZZHIHYb4LZ3gOXqSrLVpswIB7SoZn+dipMcvE4sJUBNPbS1IaDNrgdLXH0GLHEao7Mq3vNZBz1A2I8hcnlgQzzv+yjlsy9CtEBA1N/8RQWBmxANybclPS+z9lM/wB9stUaWprqWTLGmLLPPUphTN7rN5xR9tsjVzDZdMuStVQzkzA7MMukG/Mg8jMHDMvSy2RpV27ZVznYns1lNQZ57MIrA93XuSDYSbYpeZNHpGVzFMUwDfVuI67jyxjfaHgVTKq1WhWp08u1QRSNIns9YC2YVRK6+9EWDHoZH+yHtBmKrNSKLVIn9ozBNIUaZYIh1ktBtp3ONAUrtoFSqagT3Z0L3gI1EIolt45XxzZ88IbXubYsUp+gCo52qUIbM0iDuOyJHwBc3tvhwpt/jdSIpfXeMaFMsSRqbbaP64dUo04k38z/AFxx/wAyR0/xjMVaNRojM1QZ2Wkh8vfpMPlgZxP2fWtVVK2YzT1SpIWNPdm50rRAHQkRvecboBR7q/IYqUzOfoBiATTqd3fpub9MEfGSd+jM54FFWBKlOpRRai9rVahJllOsqP71WMBSGHgLgGSRjUyJEeeCHFaH7CrEA9m0eekxgXSNl3Egfl447PAZnkT+xz5YpcDtVyL8sMW5woX14Y6mOn4Y9IwHD+WcdhPj9f6Y7ABbLWv+W3KcD+J8PSsumoDF7gkGDuJHI2+Q6DBB6f48sNCX8b4zasd0ZfP5DtFNFmOumQ9GodyBOk+Y9xh4g/eAwOybMQdPccGHpNyPOOcWtyvjWZ3J61EQHUypPW8g+BFvkeQxnONZYHTXAIAtU/eUCQT4lTY9Qccs46XXY054JXOoXENKkC1wGBtg7wwxWf8AkH0LYBz3SGuSCVPJlEG5688Hck37e3+Gf/xIB/H645c3DNIcjuLLL0D/ABtB6SjX+WIyG6rt1vNotjuO+9Q5w587o46eOHhLe58wMc3yqzeL3FR4JlgfL1bDW0zYiZ+m3LD9HPSOfKfyw5qZ30r88QjS2RBVIPePw+GGIsHc8+Xl1xbCNGw26/LHU0M/Dr5YNSG0RIh5h9/AYjzWVWqIcARz1d4TvBEG+K+Wz1QdnqVmaoyqyldIpM3IHSNSABySSxsIPexU4fnMwadLXR1MEp9pqU6iWWjriLAyzkyLaT4xooyW5DknsTLlatM909ogsFYgMCo7pDaRq6HUZ8cY72o9o2fRRqUK1J1qavfKalCkdx6Y7w79zP3QCMadc1XJANGzMsyrgINNOVAEnctL7d3xwH9uqJOQVnAFQODt7paxAEkixvfljqxZJKSUjGUFyiz7PUqQoq1AQjneQSKkd9SevP4z50OM9tQp1qfZmpQqK2lgwBplrEEEQVkki+BHsvxUZZa2vU+pQBSECmz27zNcqYEAgGQT0BElL2ndmejXghw2kR/dgBmVdYWHLBQZaDJ+J6qMUzfcM4DS7FMwGYmrlFTRNtJpqPOYjnGJKdU6ZF2IsOcx3R5xc9LnBD2UBOQy8xJy1NVHKFpqCfnf44wnGfaMChSGUqgu6ftKoMNSgqCiqYKFiD3t4AI3ENOhsLVssKtQKFDU6YNJ3YnvknU4VY3VwDqnqIsDjP8AHPZ7s6Qqozt2Z1NJPuqDLQovpEz4Tgp7M+0NPQ5zFQCszySVOl7BQRpAAMKJEbz1xPx72oy6lOxAcH37MAE+9pkCW3jy8cVSJBOW4qcuq0aqM4ZjpVYlR3diYBUswsY532wdWsRPZ5arr61OzUQCLagxO8iw+70gkJnOANX0NRKGjANNm1BkHdI0iPukT8QOU42sSbDef+o4cY3yB5/wrjJOYWqwb7SXFN0ggFGbSEWRA0kBhJmVMxJJk9tkAzTpTLtIpiWDd12k6FsAw92AJksRc2xd9t+MfZqtJKYpmqJeoWUOUTZCBINzPysL2seymQNWo2ZrS17HkzwBMAD3VgefljLLNY4tlQjqdBvgPDhlsuS1mI1PpHwCrG8beJnriTg1Zqoqdoe+lQqQDYSFdR8FcAnmRh2ecGoiGQvvAnVpZxMLJtYAtB8OmIeBle3zMQwY06oIIPvUxTm3L9nvjyJJtOT55PRikqoJ9mm03874bqTz+Z+mLS8+7honp9cc5oQ9ox2Xyn+uKNNG+35ctG1Sw6aTHKeuCia+YHzP6YG5hT9vyhPSp/0n9fpi8a59GZZn8Jo8+k03HVGHzBwGoCUS9tIn5AjB3MiUPkcAMms06f8AInxkDrjv9k8SOHP2JFXp1w0r59eXj+WJb/HHWm+/j4Y9g5yNS0W/PHYk0nw9fHHYBltwPX0wx7+vA4sPT6x88NC/L144kkq6OcYH5yjol4lCIqDkJsGvy5N4QeWCrgeXwwlRRBFo9DnyOJnHUqLi9zIV6PZF6JHdIZqR6WMpPhy8JxoMkk5gfyN+Kf0xQ4hw1aimgxI3NNuYG2/UAx4gg7zglkSDmFkweze3hqpfh+ePLzWk0+dzohzYvHIBo/8AeAH4q+OSm28n4CMP9obCjf8A3q/mPz/HHMV5t1+8Lxjmv4EbR5YwJbc+r9MIaY6tfxP5YdUakN6igX3YeWITxHL7dpTv/Gu4iRcjE7/8jTUiygUf6np54jAE+99f1xD/AGnl9tdEf/Upzt0BnDDxSjuKlD/OPyGBJ+QakSM4kXJja20jrE7YlQ2nvfIDxxVbidMkxVp/C82wp4kke+T0ik5/AYbi32EnG+SWt4g/5m+sYF+0HBxmaRpsWUag0qAbrBFm+HyxafiSdax8svV6dSn44a2fB91cx/yKn5p6jFR1p7A3Fozv/qRT51KnmFUeUwMdX9iaJVoeufvBZTSXA7sjRG58+mNKmbP+FmOf+7K+P3gMPGYc2FGsf8g/PG3VymPTgZrL+1L5bK8P0opD0yjFwYAoxTdV0kQ+q0mYg2O2EyHsfQZFKvVNoN0AkG406LQfPzOHe2GSY0WqDL1A6S+s9nEW1agpm453uB0wns/xX9nrWWIHfQNOqLSNoI2HWI6EbynKULjsyEkpbl+h7HUhHvxb7y7X6IBz+mFPshQt3G2j3/A9B0/HBFc5Xgf7JVgx9+mN/wDjw1K2ZP8A2R9v8VBFj/F+eOXXl8/2a6cfkdluGmkipSZlVTZWAYQdxfvaT0m2Efh7Fy4rV1LHvKpTSeQhGUhYAjuxt1viDi2ezFGkahyw6DVWUSxsogTJnlIPTCZvM5imSBSFRR99ajDneaehmFv3dU32xSnlpfF+ytEHukInszlAABlgAIA7pNhYbkk/PBbL0UpqESUQCFAsB4RGALcYzEwqrPIRmSJuYJ+zgDyMYfS4jmAP9o0UkMAaNTVXO4FMKZB+BbwG+IlGb5f7KjXZEvHCa0U0YwxKK3QkEVX22RNQH8TeAkpwrh1GgCKCU6YYyQigAkWk+OBmT4TnQ5qgZZJUIlNtbdnTsdPdgaiQJgkd0CTGLy5DOnd8r/y3/wDNiZ01pUlQKST3QSDNyI+WO1N4H4/riinCcxaatMHe1MxPPdjh39kZiP8A3kA9RSH/AJsc7jH6kX1PsXSzdBPngNnHIzuSJi7VBb+TFwcGrj/tb/8AKQc5+GIcv7NsK1Kq+YqVOyYsAwWCWGki3LY+YxUNEN9SM5yclVGlqGx8sBMk4NKmbDuLbbkOmC7mcZ/hjTRp3+4MdvspbyOfP2L5YT8evTERe/rp1xHqGGOZx7JykwPljsV/ifljsOhmgqkbYgb154lrEyZxCq2Hr88ZoTGsPX64he/Ll+OJm9fhhGTDAGcZEUXcGGphnU9GUEj4G4I5gkYtZRB9oQ8tD/8A6/0+uH1BuOV/V8DqFQ0KygpUakqvpZFLEA6IQgXtBgnlHPfj8ZiclaNcUvM0OayaVV01FVlkGGAIkbHEKcBy8z2VOf5F5X5DA/OcaqMFXL06isWUF6lMaQpPeMFw0geH9IquczOvSK9IEiYFBjA8T2hAsDucefDwudrbY2eSIaXhVFdqVOf5F/TDk4em+hf8o5bYDVM9VAn7RT93V7q3UXJ964jnis2ZrEyM61wDCJl7BrIYamxvIvO0YteCzVvL9k9RGnXKqPuj5YccuOgxmqObcgRnmIJKggZa5iQLUd7j5jqMRV8y+lT9srMruFBXsLlrTK0xYXJ8sNeAn3kPqGs7LCdkPhjL0a2ogLmqrEzA1C+kAsY0C11ubd4dRM9fKs6wa2YjqtZkPzQj88C9nT+oXVNB2Ixy0BjMNwoW/bZvf/4zM/UCr9MSf2Ysd5q7b75nMEcuRq+GH7tn9QuuaUURhRSxmDwykeTbc3c9erYZU4VS5oD5k/mcP3W/qDrGnrZQMCpEgiCPA2P0xjsp/wCj5aVZmSoRRZSNDagVkgmGVhtFp63nHVvZzKEktlaDMdy1JCTHUlZ5c8SU/Z7KCwy2XA6CjT6/y42x+BljTSlz9iXlT5NSlamO7rSRaNS+XXHHMUhvUp/51/XGep8MowIpUuVuzWIE+GFTKUx7qIvkoHLyxn7rj3kPrFrjtbJ1U7OpmaKmQykVkVlZfdYSeXiIwCfMIhP/ALRyLAf4jIG/4itUD6DBk0wRsPQE4fTWPAeH128sa4/AKCrVsNeIlHgBJVVzfiFCNv8AZ0DHx7zM48rdfgRyNXJUzrDFqkf3jLUZyOcErbbYQPDFxlHr49cVOII3Zt2Ql7dJiRqibatOqJtMYqXgYvmTG88nyTn2qyymD25P8OVzLb/y0iMOT2qy/Jcz/wDZ5v8A/jgFWrVwD2CMRB0dosse6x1MWIIbXpAW0i/iGs2ZGuC5MaVK9iPdqECpDCNRplTEQSG2tjF+z8X3F1WaMe0NIiyZj45eou/8wGGtx1RtRzH/ACwNvNhjP5dc1OogKZQle5pJK0hVmO9Y9pEH7o63n4MmYkGuxKgNIhdyUCm0kj34uN9rDDXs/EvP8j6rDL8cMGMvXaOnY/nV9TimfatRWp0quXr0jVJCu/Z6BALQWWoY2+o64FLw/MDUKTEamcgh2hddRjLCO+WUqAfukEjxLtlgyBKihxAB1jVPnqmfjivd2Jra/wAk9aQVzGeoC7VqQHMmov64B8KeaFM2MixmZHWenjiVcjSEEU0G2yL8OWJVHy9Rjbw3hFgunZM8moYdj8cN+OJQkYRPX0x29jLuRyeuOxOJ9f6YXCGFKtz8ufL44QAWuYgbefq+EzVmi8nxxDMAHl66fD5YhCY/WD6/Hf0cdU8YOIybX9b+OE3wxDKm3z2w603/ADHh+OEP4flhNd48P6YYCgYoZrhxYvD6Vcd8QDJAhSCRbYSLzEbHF1nAHy5Y5mn64VWAHqZWihcvUltQ1ddRNRyAFUwP2jEgbC9pkxJSolgzVKh0hhJXu/sGplzOgCJRTa1zzOLuY4erFjLCZNmIjUIaOkiQfRxz5CmZGm0taTHf7rgCbA7x1vvjPSVZAlHLFqah21oFABUm1kVX1pCSaHODK2ibuOYox2LSBSYKoIJ1aQgEHmTrA0jruL4vU8igltPetLSSSVJZCSZMgs3z6YhbI0yxbTdtzffu3EGx7q3EHujDUWVYPyWeorVaA5hWBcsSYjLjSQY0xIW5toM7nGgC8reF/X5bYqNw2mQZRb225ECx6juiesXxYE6iJ25bD1vbFJUJkh5cjPx/rjoP5/h+eI3a/rzwrDFEodN/D4/l4Y48/j9cJMH6/hhXa3j/AFwICN4O0/Lxwqi4+GEQyT63OFIiPh+eGIVOl/U4aw58v6Wxyn8sIW9eQwAN07+uWJRcket8MLXjr/TCtMg9Z/GMA0SVBBxEpHxwtS1vXwxGByGEDK/ENeiKcgyJgwSv3grfdPj57TIEU8lmAGCuNOlgq62UAEm0gagYMhptttIJyfy/DDwIMThONlJ0COEZKsj9pWqF2NiNTFQvZ0wAFIA1awzaonvb4QcNqlhNWwcmQ7z7ynUFPdBKgoVB0wZ6gllE7ec4RT08cGlBYDocEKqgBXuolM90nUKTkrPeFmBuOoG4kG7wzhRpMHNQuwGli0ywimBJJOxRjf8AfO5JJv8APCzb6fjhqKRNs47YYWt66H18MLy9eGGBfXkDihj9dsNB/DDUEzHLDnEevDABMPjhMVC5647BQH//2Q==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6683" y="863554"/>
            <a:ext cx="8766062" cy="5311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Migration to the west skyrocketed after the Civil </a:t>
            </a:r>
            <a:r>
              <a:rPr lang="en-US" sz="2200" dirty="0" smtClean="0"/>
              <a:t>War. – mostly native settlers but some German and Irish immigrants.</a:t>
            </a: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="1" dirty="0"/>
              <a:t>The Homestead Act (1862) </a:t>
            </a:r>
            <a:r>
              <a:rPr lang="en-US" sz="2200" dirty="0"/>
              <a:t>= 160 acres if you live on the land for 5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Other </a:t>
            </a:r>
            <a:r>
              <a:rPr lang="en-US" altLang="en-US" sz="2200" dirty="0"/>
              <a:t>land opportunities: </a:t>
            </a:r>
            <a:r>
              <a:rPr lang="en-US" altLang="en-US" sz="2200" b="1" dirty="0"/>
              <a:t>Oklahoma Land Rush – sooner state</a:t>
            </a:r>
            <a:r>
              <a:rPr lang="en-US" altLang="en-US" sz="2200" b="1" dirty="0" smtClean="0"/>
              <a:t>!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In theory…good! – but little rain and no trees = very hard life!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Most new </a:t>
            </a:r>
            <a:r>
              <a:rPr lang="en-US" sz="2200" dirty="0"/>
              <a:t>at </a:t>
            </a:r>
            <a:r>
              <a:rPr lang="en-US" sz="2200" dirty="0" smtClean="0"/>
              <a:t>farming</a:t>
            </a:r>
            <a:r>
              <a:rPr lang="en-US" sz="2200" dirty="0" smtClean="0"/>
              <a:t>…often picked </a:t>
            </a:r>
            <a:r>
              <a:rPr lang="en-US" sz="2200" dirty="0"/>
              <a:t>one </a:t>
            </a:r>
            <a:r>
              <a:rPr lang="en-US" sz="2200" dirty="0" smtClean="0"/>
              <a:t>crop</a:t>
            </a:r>
            <a:r>
              <a:rPr lang="en-US" sz="2200" dirty="0"/>
              <a:t> </a:t>
            </a:r>
            <a:r>
              <a:rPr lang="en-US" sz="2200" dirty="0" smtClean="0"/>
              <a:t>(called</a:t>
            </a:r>
            <a:r>
              <a:rPr lang="en-US" sz="2200" b="1" dirty="0" smtClean="0"/>
              <a:t> Bonanza farms</a:t>
            </a:r>
            <a:r>
              <a:rPr lang="en-US" sz="2200" dirty="0" smtClean="0"/>
              <a:t>) - tied </a:t>
            </a:r>
            <a:r>
              <a:rPr lang="en-US" sz="2200" dirty="0"/>
              <a:t>to the crop the same way southerners were tied to cotton.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R</a:t>
            </a:r>
            <a:r>
              <a:rPr lang="en-US" sz="2200" dirty="0" smtClean="0"/>
              <a:t>eliant </a:t>
            </a:r>
            <a:r>
              <a:rPr lang="en-US" sz="2200" dirty="0"/>
              <a:t>upon </a:t>
            </a:r>
            <a:r>
              <a:rPr lang="en-US" sz="2200" dirty="0" smtClean="0"/>
              <a:t>good growing </a:t>
            </a:r>
            <a:r>
              <a:rPr lang="en-US" sz="2200" dirty="0"/>
              <a:t>conditions and </a:t>
            </a:r>
            <a:r>
              <a:rPr lang="en-US" sz="2200" dirty="0" smtClean="0"/>
              <a:t>high prices…which </a:t>
            </a:r>
            <a:r>
              <a:rPr lang="en-US" sz="2200" dirty="0"/>
              <a:t>collapsed in </a:t>
            </a:r>
            <a:r>
              <a:rPr lang="en-US" sz="2200" dirty="0" smtClean="0"/>
              <a:t>the </a:t>
            </a:r>
            <a:r>
              <a:rPr lang="en-US" sz="2200" dirty="0"/>
              <a:t>1880’s and 1890’s.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Settled </a:t>
            </a:r>
            <a:r>
              <a:rPr lang="en-US" altLang="en-US" sz="2200" dirty="0"/>
              <a:t>so </a:t>
            </a:r>
            <a:r>
              <a:rPr lang="en-US" altLang="en-US" sz="2200" dirty="0" smtClean="0"/>
              <a:t>fast…the </a:t>
            </a:r>
            <a:r>
              <a:rPr lang="en-US" altLang="en-US" sz="2200" dirty="0"/>
              <a:t>frontier ended </a:t>
            </a:r>
            <a:r>
              <a:rPr lang="en-US" altLang="en-US" sz="2200" dirty="0" smtClean="0"/>
              <a:t>(essay by </a:t>
            </a:r>
            <a:r>
              <a:rPr lang="en-US" altLang="en-US" sz="2200" b="1" dirty="0" smtClean="0"/>
              <a:t>Fredrick </a:t>
            </a:r>
            <a:r>
              <a:rPr lang="en-US" altLang="en-US" sz="2200" b="1" dirty="0"/>
              <a:t>Jackson Turner</a:t>
            </a:r>
            <a:r>
              <a:rPr lang="en-US" altLang="en-US" sz="2200" dirty="0" smtClean="0"/>
              <a:t>).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Happened a good time…cities in the east are crowded!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Settlers</a:t>
            </a:r>
            <a:r>
              <a:rPr lang="en-US" altLang="en-US" sz="2200" dirty="0"/>
              <a:t>’ conditions – very hard (esp. for women), lived in Soddy Homes </a:t>
            </a:r>
            <a:r>
              <a:rPr lang="en-US" altLang="en-US" sz="2200" dirty="0" smtClean="0"/>
              <a:t>(sod created houses - </a:t>
            </a:r>
            <a:r>
              <a:rPr lang="en-US" altLang="en-US" sz="2200" b="1" dirty="0" smtClean="0"/>
              <a:t>sodbusters</a:t>
            </a:r>
            <a:r>
              <a:rPr lang="en-US" altLang="en-US" sz="2200" dirty="0" smtClean="0"/>
              <a:t>).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Who is coming for this land?…Mostly immigrants who want access to free land and freed slaves (known as </a:t>
            </a:r>
            <a:r>
              <a:rPr lang="en-US" altLang="en-US" sz="2200" b="1" dirty="0" err="1" smtClean="0"/>
              <a:t>Exodusters</a:t>
            </a:r>
            <a:r>
              <a:rPr lang="en-US" altLang="en-US" sz="22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42810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8"/>
          <p:cNvSpPr>
            <a:spLocks noGrp="1" noChangeArrowheads="1"/>
          </p:cNvSpPr>
          <p:nvPr>
            <p:ph type="title"/>
          </p:nvPr>
        </p:nvSpPr>
        <p:spPr>
          <a:xfrm>
            <a:off x="628650" y="-113845"/>
            <a:ext cx="7886700" cy="1325563"/>
          </a:xfrm>
        </p:spPr>
        <p:txBody>
          <a:bodyPr/>
          <a:lstStyle/>
          <a:p>
            <a:pPr algn="ctr"/>
            <a:r>
              <a:rPr lang="en-US" altLang="en-US" b="1" dirty="0"/>
              <a:t>Exodusters in the West</a:t>
            </a:r>
          </a:p>
        </p:txBody>
      </p:sp>
      <p:pic>
        <p:nvPicPr>
          <p:cNvPr id="21508" name="Picture 4" descr="map-blacks going wes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297" y="986971"/>
            <a:ext cx="5715415" cy="571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93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Changes in Agriculture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525963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400" dirty="0">
                <a:latin typeface="Arial" charset="0"/>
              </a:rPr>
              <a:t>Increasingly commercialized </a:t>
            </a:r>
            <a:r>
              <a:rPr lang="en-US" sz="2400" dirty="0" smtClean="0">
                <a:latin typeface="Arial" charset="0"/>
              </a:rPr>
              <a:t>and </a:t>
            </a:r>
            <a:r>
              <a:rPr lang="en-US" sz="2400" dirty="0">
                <a:latin typeface="Arial" charset="0"/>
              </a:rPr>
              <a:t>specialized</a:t>
            </a:r>
          </a:p>
          <a:p>
            <a:pPr eaLnBrk="1" hangingPunct="1">
              <a:defRPr/>
            </a:pPr>
            <a:r>
              <a:rPr lang="en-US" sz="2400" dirty="0">
                <a:latin typeface="Arial" charset="0"/>
              </a:rPr>
              <a:t>Falling Prices </a:t>
            </a:r>
          </a:p>
          <a:p>
            <a:pPr lvl="1" eaLnBrk="1" hangingPunct="1"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Increased production + global competition</a:t>
            </a:r>
          </a:p>
          <a:p>
            <a:pPr lvl="1" eaLnBrk="1" hangingPunct="1"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Static money supply </a:t>
            </a:r>
          </a:p>
          <a:p>
            <a:pPr lvl="1" eaLnBrk="1" hangingPunct="1"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Debt and foreclosure</a:t>
            </a:r>
          </a:p>
          <a:p>
            <a:pPr eaLnBrk="1" hangingPunct="1">
              <a:defRPr/>
            </a:pPr>
            <a:r>
              <a:rPr lang="en-US" sz="2400" dirty="0">
                <a:latin typeface="Arial" charset="0"/>
              </a:rPr>
              <a:t>Rising Costs </a:t>
            </a:r>
          </a:p>
          <a:p>
            <a:pPr lvl="1" eaLnBrk="1" hangingPunct="1"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Farmers victimized</a:t>
            </a:r>
          </a:p>
          <a:p>
            <a:pPr lvl="1" eaLnBrk="1" hangingPunct="1"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Corporations and monopolistic trusts </a:t>
            </a:r>
          </a:p>
          <a:p>
            <a:pPr lvl="1" eaLnBrk="1" hangingPunct="1"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Unfair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taxes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" charset="0"/>
                <a:ea typeface="ＭＳ Ｐゴシック" charset="0"/>
              </a:rPr>
              <a:t>Railroad monopolies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64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Rising costs</a:t>
            </a:r>
          </a:p>
        </p:txBody>
      </p:sp>
      <p:pic>
        <p:nvPicPr>
          <p:cNvPr id="40962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2672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>
                <a:latin typeface="Arial" charset="0"/>
              </a:rPr>
              <a:t>Monopolistic corporations kept prices high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>
                <a:latin typeface="Arial" charset="0"/>
              </a:rPr>
              <a:t>Middlemen took profit before selling to farmers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>
                <a:latin typeface="Arial" charset="0"/>
              </a:rPr>
              <a:t>Railroads, warehouses, and elevators charges high rates for transportation and storage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>
                <a:latin typeface="Arial" charset="0"/>
              </a:rPr>
              <a:t>Heavy taxes on property and land, but did not tax income from stocks and bonds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>
                <a:latin typeface="Arial" charset="0"/>
              </a:rPr>
              <a:t>Unfair tariffs</a:t>
            </a:r>
          </a:p>
        </p:txBody>
      </p:sp>
    </p:spTree>
    <p:extLst>
      <p:ext uri="{BB962C8B-B14F-4D97-AF65-F5344CB8AC3E}">
        <p14:creationId xmlns:p14="http://schemas.microsoft.com/office/powerpoint/2010/main" val="2028991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1600200" y="304800"/>
            <a:ext cx="6019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D69B06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smtClean="0">
                <a:solidFill>
                  <a:srgbClr val="78787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tageCoach" charset="0"/>
              </a:rPr>
              <a:t>Price Indexes for Consumer &amp; Farm Products:  1865-1913</a:t>
            </a:r>
          </a:p>
        </p:txBody>
      </p:sp>
      <p:pic>
        <p:nvPicPr>
          <p:cNvPr id="41986" name="Picture 3" descr="chart-PriceIndexes-Consumer&amp;FarmProducts-1865-1913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8" b="9081"/>
          <a:stretch>
            <a:fillRect/>
          </a:stretch>
        </p:blipFill>
        <p:spPr bwMode="auto">
          <a:xfrm>
            <a:off x="1066800" y="2311400"/>
            <a:ext cx="7543800" cy="4013200"/>
          </a:xfrm>
          <a:prstGeom prst="rect">
            <a:avLst/>
          </a:prstGeom>
          <a:noFill/>
          <a:ln w="9525">
            <a:solidFill>
              <a:srgbClr val="78787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48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11" y="1061664"/>
            <a:ext cx="4784597" cy="5916882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2400" dirty="0" smtClean="0"/>
              <a:t>Farmer in </a:t>
            </a:r>
            <a:r>
              <a:rPr lang="en-US" altLang="en-US" sz="2400" dirty="0"/>
              <a:t>DEBT! - had to pay for equipment such as </a:t>
            </a:r>
            <a:r>
              <a:rPr lang="en-US" altLang="en-US" sz="2400" b="1" dirty="0"/>
              <a:t>John Deere’s steel</a:t>
            </a:r>
            <a:r>
              <a:rPr lang="en-US" altLang="en-US" sz="2400" dirty="0"/>
              <a:t> plow and </a:t>
            </a:r>
            <a:r>
              <a:rPr lang="en-US" altLang="en-US" sz="2400" b="1" dirty="0"/>
              <a:t>McCormick’s Mechanical Reaper</a:t>
            </a:r>
            <a:r>
              <a:rPr lang="en-US" altLang="en-US" sz="2400" dirty="0"/>
              <a:t> – </a:t>
            </a:r>
            <a:endParaRPr lang="en-US" altLang="en-US" sz="2400" dirty="0" smtClean="0"/>
          </a:p>
          <a:p>
            <a:pPr lvl="1"/>
            <a:r>
              <a:rPr lang="en-US" altLang="en-US" dirty="0" smtClean="0"/>
              <a:t>created </a:t>
            </a:r>
            <a:r>
              <a:rPr lang="en-US" altLang="en-US" b="1" dirty="0"/>
              <a:t>Bonanza Farms</a:t>
            </a:r>
            <a:r>
              <a:rPr lang="en-US" altLang="en-US" dirty="0"/>
              <a:t> (big one-crop farm) – folded when their one crop price dropped and under high RR prices</a:t>
            </a:r>
            <a:r>
              <a:rPr lang="en-US" altLang="en-US" dirty="0" smtClean="0"/>
              <a:t>.</a:t>
            </a:r>
            <a:endParaRPr lang="en-US" dirty="0"/>
          </a:p>
          <a:p>
            <a:r>
              <a:rPr lang="en-US" sz="2400" dirty="0" smtClean="0"/>
              <a:t>Deflated </a:t>
            </a:r>
            <a:r>
              <a:rPr lang="en-US" sz="2400" dirty="0"/>
              <a:t>prices hurt </a:t>
            </a:r>
            <a:r>
              <a:rPr lang="en-US" sz="2400" dirty="0" smtClean="0"/>
              <a:t>farmers - having </a:t>
            </a:r>
            <a:r>
              <a:rPr lang="en-US" sz="2400" dirty="0"/>
              <a:t>to repay at unfair rates for their land.</a:t>
            </a:r>
          </a:p>
          <a:p>
            <a:pPr lvl="1"/>
            <a:r>
              <a:rPr lang="en-US" dirty="0"/>
              <a:t>As crop prices fell, they had to sell more of that crop to make the same amount of money. </a:t>
            </a:r>
            <a:endParaRPr lang="en-US" dirty="0" smtClean="0"/>
          </a:p>
          <a:p>
            <a:pPr lvl="1"/>
            <a:r>
              <a:rPr lang="en-US" altLang="en-US" b="1" dirty="0"/>
              <a:t>Greenbacks</a:t>
            </a:r>
            <a:r>
              <a:rPr lang="en-US" altLang="en-US" dirty="0"/>
              <a:t> </a:t>
            </a:r>
            <a:r>
              <a:rPr lang="en-US" altLang="en-US" dirty="0" smtClean="0"/>
              <a:t>- little </a:t>
            </a:r>
            <a:r>
              <a:rPr lang="en-US" altLang="en-US" dirty="0"/>
              <a:t>value (not = to hard money) and were eliminated (</a:t>
            </a:r>
            <a:r>
              <a:rPr lang="en-US" altLang="en-US" dirty="0" err="1"/>
              <a:t>ppl</a:t>
            </a:r>
            <a:r>
              <a:rPr lang="en-US" altLang="en-US" dirty="0"/>
              <a:t> had to pay back more than they borrowed</a:t>
            </a:r>
            <a:r>
              <a:rPr lang="en-US" altLang="en-US" dirty="0" smtClean="0"/>
              <a:t>).</a:t>
            </a:r>
            <a:endParaRPr lang="en-US" dirty="0"/>
          </a:p>
          <a:p>
            <a:r>
              <a:rPr lang="en-US" sz="2400" dirty="0" smtClean="0"/>
              <a:t>Farmers </a:t>
            </a:r>
            <a:r>
              <a:rPr lang="en-US" sz="2400" dirty="0"/>
              <a:t>made up </a:t>
            </a:r>
            <a:r>
              <a:rPr lang="en-US" sz="2400" dirty="0" smtClean="0"/>
              <a:t>over 50</a:t>
            </a:r>
            <a:r>
              <a:rPr lang="en-US" sz="2400" dirty="0"/>
              <a:t>% </a:t>
            </a:r>
            <a:r>
              <a:rPr lang="en-US" sz="2400" dirty="0" smtClean="0"/>
              <a:t>the </a:t>
            </a:r>
            <a:r>
              <a:rPr lang="en-US" sz="2400" dirty="0"/>
              <a:t>population, but </a:t>
            </a:r>
            <a:r>
              <a:rPr lang="en-US" sz="2400" dirty="0" smtClean="0"/>
              <a:t>they </a:t>
            </a:r>
            <a:r>
              <a:rPr lang="en-US" sz="2400" dirty="0"/>
              <a:t>were unorganized.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 smtClean="0"/>
              <a:t>Oliver </a:t>
            </a:r>
            <a:r>
              <a:rPr lang="en-US" altLang="en-US" sz="2400" b="1" dirty="0"/>
              <a:t>Hudson Kelley</a:t>
            </a:r>
            <a:r>
              <a:rPr lang="en-US" altLang="en-US" sz="2400" dirty="0"/>
              <a:t> – started a reform group called the</a:t>
            </a:r>
            <a:r>
              <a:rPr lang="en-US" altLang="en-US" sz="2400" b="1" dirty="0"/>
              <a:t> Grange </a:t>
            </a:r>
            <a:r>
              <a:rPr lang="en-US" altLang="en-US" sz="2400" dirty="0"/>
              <a:t>to call for Farmer reform (at first was a social outlet org).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Led </a:t>
            </a:r>
            <a:r>
              <a:rPr lang="en-US" altLang="en-US" dirty="0"/>
              <a:t>to other orgs like the </a:t>
            </a:r>
            <a:r>
              <a:rPr lang="en-US" altLang="en-US" b="1" dirty="0"/>
              <a:t>Farmers Alliance </a:t>
            </a:r>
            <a:r>
              <a:rPr lang="en-US" altLang="en-US" dirty="0"/>
              <a:t>– grew to 4m members. (other groups were also the </a:t>
            </a:r>
            <a:r>
              <a:rPr lang="en-US" altLang="en-US" b="1" dirty="0"/>
              <a:t>Southern Alliance </a:t>
            </a:r>
            <a:r>
              <a:rPr lang="en-US" altLang="en-US" dirty="0"/>
              <a:t>and </a:t>
            </a:r>
            <a:r>
              <a:rPr lang="en-US" altLang="en-US" b="1" dirty="0"/>
              <a:t>Colored Farmers Alliance</a:t>
            </a:r>
            <a:r>
              <a:rPr lang="en-US" altLang="en-US" dirty="0"/>
              <a:t>).</a:t>
            </a:r>
          </a:p>
          <a:p>
            <a:pPr lvl="1"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406550" y="-20788"/>
            <a:ext cx="5548289" cy="1092838"/>
          </a:xfrm>
        </p:spPr>
        <p:txBody>
          <a:bodyPr/>
          <a:lstStyle/>
          <a:p>
            <a:pPr algn="ctr"/>
            <a:r>
              <a:rPr lang="en-US" b="1" dirty="0" smtClean="0"/>
              <a:t>The Grange</a:t>
            </a:r>
            <a:endParaRPr lang="en-US" b="1" dirty="0"/>
          </a:p>
        </p:txBody>
      </p:sp>
      <p:pic>
        <p:nvPicPr>
          <p:cNvPr id="9" name="Picture 8" descr="Promontory Point UT last spike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2000"/>
          <a:stretch>
            <a:fillRect/>
          </a:stretch>
        </p:blipFill>
        <p:spPr bwMode="auto">
          <a:xfrm>
            <a:off x="5658642" y="347403"/>
            <a:ext cx="3371850" cy="3055937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hart-PriceIndexes-Consumer&amp;FarmProducts-1865-1913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8" b="9081"/>
          <a:stretch>
            <a:fillRect/>
          </a:stretch>
        </p:blipFill>
        <p:spPr>
          <a:xfrm>
            <a:off x="4898104" y="3603834"/>
            <a:ext cx="4132388" cy="3123276"/>
          </a:xfrm>
          <a:prstGeom prst="rect">
            <a:avLst/>
          </a:prstGeom>
          <a:noFill/>
          <a:ln>
            <a:solidFill>
              <a:srgbClr val="78787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711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l_cartoon-Here Lies Prosperity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4248" r="2618"/>
          <a:stretch>
            <a:fillRect/>
          </a:stretch>
        </p:blipFill>
        <p:spPr bwMode="auto">
          <a:xfrm>
            <a:off x="993320" y="261938"/>
            <a:ext cx="6626679" cy="6494375"/>
          </a:xfrm>
          <a:prstGeom prst="rect">
            <a:avLst/>
          </a:prstGeom>
          <a:noFill/>
          <a:ln w="9525">
            <a:solidFill>
              <a:srgbClr val="78787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76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331" y="0"/>
            <a:ext cx="6775742" cy="6860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750" y="99468"/>
            <a:ext cx="738664" cy="3240355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3600" dirty="0" smtClean="0"/>
              <a:t>Synthesis?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565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20" y="810229"/>
            <a:ext cx="4383480" cy="591688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 smtClean="0"/>
              <a:t>Leaders </a:t>
            </a:r>
            <a:r>
              <a:rPr lang="en-US" altLang="en-US" sz="2400" dirty="0"/>
              <a:t>of the Alliances movements created the </a:t>
            </a:r>
            <a:r>
              <a:rPr lang="en-US" altLang="en-US" sz="2400" b="1" dirty="0"/>
              <a:t>Populist</a:t>
            </a:r>
            <a:r>
              <a:rPr lang="en-US" altLang="en-US" sz="2400" dirty="0"/>
              <a:t> political movement.</a:t>
            </a:r>
          </a:p>
          <a:p>
            <a:pPr lvl="1">
              <a:lnSpc>
                <a:spcPct val="80000"/>
              </a:lnSpc>
            </a:pPr>
            <a:r>
              <a:rPr lang="en-US" altLang="en-US" b="1" dirty="0" smtClean="0"/>
              <a:t>Omaha </a:t>
            </a:r>
            <a:r>
              <a:rPr lang="en-US" altLang="en-US" b="1" dirty="0"/>
              <a:t>Platform – </a:t>
            </a:r>
            <a:r>
              <a:rPr lang="en-US" altLang="en-US" dirty="0"/>
              <a:t>increase in money supply</a:t>
            </a:r>
            <a:r>
              <a:rPr lang="en-US" altLang="en-US" b="1" dirty="0"/>
              <a:t>, graduated income tax, </a:t>
            </a:r>
            <a:r>
              <a:rPr lang="en-US" altLang="en-US" dirty="0"/>
              <a:t>federal loan program</a:t>
            </a:r>
            <a:r>
              <a:rPr lang="en-US" altLang="en-US" b="1" dirty="0"/>
              <a:t>, direct election of senators, single term presidencies, secret ballot voting.</a:t>
            </a: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Political </a:t>
            </a:r>
            <a:r>
              <a:rPr lang="en-US" altLang="en-US" sz="2400" dirty="0"/>
              <a:t>strife happened over the </a:t>
            </a:r>
            <a:r>
              <a:rPr lang="en-US" altLang="en-US" sz="2400" b="1" dirty="0"/>
              <a:t>Panic of 1893</a:t>
            </a:r>
            <a:r>
              <a:rPr lang="en-US" altLang="en-US" sz="2400" dirty="0"/>
              <a:t> (</a:t>
            </a:r>
            <a:r>
              <a:rPr lang="en-US" altLang="en-US" sz="2400" dirty="0" smtClean="0"/>
              <a:t>3M </a:t>
            </a:r>
            <a:r>
              <a:rPr lang="en-US" altLang="en-US" sz="2400" dirty="0"/>
              <a:t>lost jobs) and divided the nation into two groups: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 smtClean="0"/>
              <a:t>Gold </a:t>
            </a:r>
            <a:r>
              <a:rPr lang="en-US" altLang="en-US" sz="2400" b="1" dirty="0"/>
              <a:t>Bugs</a:t>
            </a:r>
            <a:r>
              <a:rPr lang="en-US" altLang="en-US" sz="2400" dirty="0"/>
              <a:t> or the </a:t>
            </a:r>
            <a:r>
              <a:rPr lang="en-US" altLang="en-US" sz="2400" b="1" dirty="0"/>
              <a:t>Gold Standard</a:t>
            </a:r>
            <a:r>
              <a:rPr lang="en-US" altLang="en-US" sz="2400" dirty="0"/>
              <a:t> – only use gold to hold paper money against.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Helped </a:t>
            </a:r>
            <a:r>
              <a:rPr lang="en-US" altLang="en-US" dirty="0"/>
              <a:t>the business class and rich b/c they have all the gold!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 smtClean="0"/>
              <a:t>Silverites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and </a:t>
            </a:r>
            <a:r>
              <a:rPr lang="en-US" altLang="en-US" sz="2400" b="1" dirty="0"/>
              <a:t>Bimetallism – </a:t>
            </a:r>
            <a:r>
              <a:rPr lang="en-US" altLang="en-US" sz="2400" dirty="0"/>
              <a:t>Use gold and silver to hold paper money against.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H</a:t>
            </a:r>
            <a:r>
              <a:rPr lang="en-US" altLang="en-US" dirty="0" smtClean="0"/>
              <a:t>elped </a:t>
            </a:r>
            <a:r>
              <a:rPr lang="en-US" altLang="en-US" dirty="0"/>
              <a:t>the farmers and working class.</a:t>
            </a:r>
          </a:p>
          <a:p>
            <a:pPr lvl="1"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051658" y="-445068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Populism is Born!</a:t>
            </a:r>
            <a:endParaRPr lang="en-US" b="1" dirty="0"/>
          </a:p>
        </p:txBody>
      </p:sp>
      <p:pic>
        <p:nvPicPr>
          <p:cNvPr id="7" name="Picture 4" descr="Gift for the Grangers-1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262" y="217714"/>
            <a:ext cx="2799218" cy="4677726"/>
          </a:xfrm>
          <a:prstGeom prst="rect">
            <a:avLst/>
          </a:prstGeom>
          <a:noFill/>
          <a:ln>
            <a:solidFill>
              <a:srgbClr val="78787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 descr="Pol_cartoon-Bimetal Bicyclist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88083"/>
            <a:ext cx="2473775" cy="3839029"/>
          </a:xfrm>
          <a:prstGeom prst="rect">
            <a:avLst/>
          </a:prstGeom>
          <a:noFill/>
          <a:ln w="9525">
            <a:solidFill>
              <a:srgbClr val="78787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80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The New South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245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>
                <a:cs typeface="+mn-cs"/>
              </a:rPr>
              <a:t>South was continuing to recover from the devastating Civil War</a:t>
            </a:r>
          </a:p>
          <a:p>
            <a:pPr eaLnBrk="1" hangingPunct="1">
              <a:defRPr/>
            </a:pPr>
            <a:r>
              <a:rPr lang="en-US" sz="2000" smtClean="0">
                <a:cs typeface="+mn-cs"/>
              </a:rPr>
              <a:t>Some had the vision of a self-sufficient Southern economy 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962400"/>
            <a:ext cx="4038600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>
                <a:cs typeface="+mn-cs"/>
              </a:rPr>
              <a:t>Henry Grady, a newspaper writer began to write articles for economic diversity, and laissez-faire capitalism</a:t>
            </a:r>
          </a:p>
        </p:txBody>
      </p:sp>
      <p:pic>
        <p:nvPicPr>
          <p:cNvPr id="29700" name="Picture 5" descr="redir?src=image&amp;clickedItemURN=http%3A%2F%2Fw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3352800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 descr="redir?src=image&amp;clickedItemURN=http%3A%2F%2Fww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35814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75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571" y="-114304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What is the Gilded Age???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10" y="1096962"/>
            <a:ext cx="8861822" cy="5646745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E</a:t>
            </a:r>
            <a:r>
              <a:rPr lang="en-US" sz="2400" dirty="0" smtClean="0"/>
              <a:t>ra </a:t>
            </a:r>
            <a:r>
              <a:rPr lang="en-US" sz="2400" dirty="0"/>
              <a:t>of rapid economic and population growth in the United States during the post-Civil War and post-Reconstruction eras of the late 19th century (1869-1896). </a:t>
            </a:r>
          </a:p>
          <a:p>
            <a:r>
              <a:rPr lang="en-US" sz="2400" dirty="0" smtClean="0"/>
              <a:t>Known for the creation </a:t>
            </a:r>
            <a:r>
              <a:rPr lang="en-US" sz="2400" dirty="0"/>
              <a:t>of a modern industrial economy. </a:t>
            </a:r>
            <a:endParaRPr lang="en-US" sz="2400" dirty="0" smtClean="0"/>
          </a:p>
          <a:p>
            <a:pPr lvl="1"/>
            <a:r>
              <a:rPr lang="en-US" dirty="0" smtClean="0"/>
              <a:t>U.S</a:t>
            </a:r>
            <a:r>
              <a:rPr lang="en-US" dirty="0"/>
              <a:t>. economy grew at the fastest rate in its history, with real wages, wealth, GDP, and capital </a:t>
            </a:r>
            <a:r>
              <a:rPr lang="en-US" dirty="0" smtClean="0"/>
              <a:t>formation.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national transportation and communication network was </a:t>
            </a:r>
            <a:r>
              <a:rPr lang="en-US" dirty="0" smtClean="0"/>
              <a:t>created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corporation became the dominant form of business </a:t>
            </a:r>
            <a:r>
              <a:rPr lang="en-US" dirty="0" smtClean="0"/>
              <a:t>organization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managerial revolution transformed business operations. </a:t>
            </a:r>
            <a:endParaRPr lang="en-US" dirty="0" smtClean="0"/>
          </a:p>
          <a:p>
            <a:pPr lvl="1"/>
            <a:r>
              <a:rPr lang="en-US" dirty="0" smtClean="0"/>
              <a:t>By </a:t>
            </a:r>
            <a:r>
              <a:rPr lang="en-US" dirty="0"/>
              <a:t>the beginning of the 20th century, per capita income and industrial production in the United States led the world.  </a:t>
            </a:r>
          </a:p>
          <a:p>
            <a:r>
              <a:rPr lang="en-US" sz="2400" dirty="0" smtClean="0"/>
              <a:t>However</a:t>
            </a:r>
            <a:r>
              <a:rPr lang="en-US" sz="2400" dirty="0"/>
              <a:t>, during the same period, </a:t>
            </a:r>
            <a:r>
              <a:rPr lang="en-US" sz="2400" dirty="0" smtClean="0"/>
              <a:t>farmers, immigrants, the poor </a:t>
            </a:r>
            <a:r>
              <a:rPr lang="en-US" sz="2400" dirty="0"/>
              <a:t>struggled throughout the </a:t>
            </a:r>
            <a:r>
              <a:rPr lang="en-US" sz="2400" dirty="0" smtClean="0"/>
              <a:t>U.S</a:t>
            </a:r>
            <a:endParaRPr lang="en-US" sz="2400" dirty="0"/>
          </a:p>
          <a:p>
            <a:r>
              <a:rPr lang="en-US" sz="2400" dirty="0" smtClean="0"/>
              <a:t>So….Why is it called the Gilded Age???</a:t>
            </a:r>
          </a:p>
          <a:p>
            <a:pPr lvl="1"/>
            <a:r>
              <a:rPr lang="en-US" dirty="0" smtClean="0"/>
              <a:t>Ever heard the saying “Not all that glitters is gold.”?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12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The New South: Economic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525963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latin typeface="Arial" charset="0"/>
              </a:rPr>
              <a:t>Economic improvement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Birmingham, Alabama: Steel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Memphis, Tennessee: Lumber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Richmond, Virginia: Tobacco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Railroads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Tremendous postwar </a:t>
            </a:r>
            <a:r>
              <a:rPr lang="en-US" dirty="0" smtClean="0">
                <a:latin typeface="Arial" charset="0"/>
              </a:rPr>
              <a:t>growth from1865</a:t>
            </a:r>
            <a:r>
              <a:rPr lang="en-US" dirty="0">
                <a:latin typeface="Arial" charset="0"/>
              </a:rPr>
              <a:t>-1900 in terms of population, industry, and railroads</a:t>
            </a:r>
          </a:p>
        </p:txBody>
      </p:sp>
    </p:spTree>
    <p:extLst>
      <p:ext uri="{BB962C8B-B14F-4D97-AF65-F5344CB8AC3E}">
        <p14:creationId xmlns:p14="http://schemas.microsoft.com/office/powerpoint/2010/main" val="25268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The New South: Continued Poverty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525963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BUT…still primarily agricultural</a:t>
            </a:r>
          </a:p>
          <a:p>
            <a:pPr eaLnBrk="1" hangingPunct="1">
              <a:defRPr/>
            </a:pPr>
            <a:r>
              <a:rPr lang="en-US">
                <a:latin typeface="Arial" charset="0"/>
              </a:rPr>
              <a:t>Controlled by the North economically</a:t>
            </a:r>
          </a:p>
          <a:p>
            <a:pPr eaLnBrk="1" hangingPunct="1">
              <a:defRPr/>
            </a:pPr>
            <a:r>
              <a:rPr lang="en-US">
                <a:latin typeface="Arial" charset="0"/>
              </a:rPr>
              <a:t>2 chief factors not related to northern capitalists</a:t>
            </a:r>
          </a:p>
          <a:p>
            <a:pPr lvl="1" eaLnBrk="1" hangingPunct="1">
              <a:defRPr/>
            </a:pPr>
            <a:r>
              <a:rPr lang="en-US">
                <a:latin typeface="Arial" charset="0"/>
                <a:ea typeface="ＭＳ Ｐゴシック" charset="0"/>
              </a:rPr>
              <a:t>South</a:t>
            </a:r>
            <a:r>
              <a:rPr lang="ja-JP" altLang="en-US">
                <a:latin typeface="Arial" charset="0"/>
                <a:ea typeface="ＭＳ Ｐゴシック" charset="0"/>
              </a:rPr>
              <a:t>’</a:t>
            </a:r>
            <a:r>
              <a:rPr lang="en-US">
                <a:latin typeface="Arial" charset="0"/>
                <a:ea typeface="ＭＳ Ｐゴシック" charset="0"/>
              </a:rPr>
              <a:t>s late start at industrialization</a:t>
            </a:r>
          </a:p>
          <a:p>
            <a:pPr lvl="1" eaLnBrk="1" hangingPunct="1">
              <a:defRPr/>
            </a:pPr>
            <a:r>
              <a:rPr lang="en-US">
                <a:latin typeface="Arial" charset="0"/>
                <a:ea typeface="ＭＳ Ｐゴシック" charset="0"/>
              </a:rPr>
              <a:t>Poorly educated workforce 	</a:t>
            </a:r>
          </a:p>
          <a:p>
            <a:pPr eaLnBrk="1" hangingPunct="1">
              <a:buFontTx/>
              <a:buNone/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6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The New South: Agriculture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525963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800">
                <a:latin typeface="Arial" charset="0"/>
              </a:rPr>
              <a:t>Between 1870 and 1900 – acres planted in cotton more than doubled</a:t>
            </a:r>
          </a:p>
          <a:p>
            <a:pPr eaLnBrk="1" hangingPunct="1">
              <a:defRPr/>
            </a:pPr>
            <a:r>
              <a:rPr lang="en-US" sz="2800">
                <a:latin typeface="Arial" charset="0"/>
              </a:rPr>
              <a:t>BUT…increase in cotton supply means decease in cotton prices </a:t>
            </a:r>
          </a:p>
          <a:p>
            <a:pPr eaLnBrk="1" hangingPunct="1">
              <a:defRPr/>
            </a:pPr>
            <a:r>
              <a:rPr lang="en-US" sz="2800">
                <a:latin typeface="Arial" charset="0"/>
              </a:rPr>
              <a:t>By 1900, ½ of white farmers + ¾ of black famers become tenants/sharecroppers </a:t>
            </a:r>
          </a:p>
          <a:p>
            <a:pPr eaLnBrk="1" hangingPunct="1">
              <a:defRPr/>
            </a:pPr>
            <a:r>
              <a:rPr lang="en-US" sz="2800">
                <a:latin typeface="Arial" charset="0"/>
              </a:rPr>
              <a:t>Tied to debt</a:t>
            </a:r>
          </a:p>
          <a:p>
            <a:pPr eaLnBrk="1" hangingPunct="1">
              <a:defRPr/>
            </a:pPr>
            <a:r>
              <a:rPr lang="en-US" sz="2800">
                <a:latin typeface="Arial" charset="0"/>
              </a:rPr>
              <a:t>Formation of the Farmers Southern Alliance</a:t>
            </a:r>
          </a:p>
        </p:txBody>
      </p:sp>
    </p:spTree>
    <p:extLst>
      <p:ext uri="{BB962C8B-B14F-4D97-AF65-F5344CB8AC3E}">
        <p14:creationId xmlns:p14="http://schemas.microsoft.com/office/powerpoint/2010/main" val="1624313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The New South: Segregation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315200" cy="4525963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End of reconstruction = end of protection for freedman</a:t>
            </a:r>
          </a:p>
          <a:p>
            <a:pPr eaLnBrk="1" hangingPunct="1">
              <a:defRPr/>
            </a:pPr>
            <a:r>
              <a:rPr lang="en-US">
                <a:latin typeface="Arial" charset="0"/>
              </a:rPr>
              <a:t>Discrimination and the Supreme Court </a:t>
            </a:r>
          </a:p>
          <a:p>
            <a:pPr lvl="1" eaLnBrk="1" hangingPunct="1">
              <a:defRPr/>
            </a:pPr>
            <a:r>
              <a:rPr lang="en-US">
                <a:latin typeface="Arial" charset="0"/>
                <a:ea typeface="ＭＳ Ｐゴシック" charset="0"/>
              </a:rPr>
              <a:t>Civil Rights Cases of 1883</a:t>
            </a:r>
          </a:p>
          <a:p>
            <a:pPr lvl="2" eaLnBrk="1" hangingPunct="1">
              <a:defRPr/>
            </a:pPr>
            <a:r>
              <a:rPr lang="en-US">
                <a:latin typeface="Arial" charset="0"/>
                <a:ea typeface="ＭＳ Ｐゴシック" charset="0"/>
              </a:rPr>
              <a:t>Congress could not legislate against the racial discrimination practiced by private citizens</a:t>
            </a:r>
          </a:p>
          <a:p>
            <a:pPr lvl="1" eaLnBrk="1" hangingPunct="1">
              <a:defRPr/>
            </a:pPr>
            <a:r>
              <a:rPr lang="en-US">
                <a:latin typeface="Arial" charset="0"/>
                <a:ea typeface="ＭＳ Ｐゴシック" charset="0"/>
              </a:rPr>
              <a:t>Plessy v. Ferguson</a:t>
            </a:r>
          </a:p>
          <a:p>
            <a:pPr lvl="2" eaLnBrk="1" hangingPunct="1">
              <a:defRPr/>
            </a:pPr>
            <a:r>
              <a:rPr lang="ja-JP" altLang="en-US">
                <a:latin typeface="Arial" charset="0"/>
                <a:ea typeface="ＭＳ Ｐゴシック" charset="0"/>
              </a:rPr>
              <a:t>“</a:t>
            </a:r>
            <a:r>
              <a:rPr lang="en-US">
                <a:latin typeface="Arial" charset="0"/>
                <a:ea typeface="ＭＳ Ｐゴシック" charset="0"/>
              </a:rPr>
              <a:t>separate but equal accommodations</a:t>
            </a:r>
            <a:r>
              <a:rPr lang="ja-JP" altLang="en-US">
                <a:latin typeface="Arial" charset="0"/>
                <a:ea typeface="ＭＳ Ｐゴシック" charset="0"/>
              </a:rPr>
              <a:t>”</a:t>
            </a:r>
            <a:endParaRPr lang="en-US">
              <a:latin typeface="Arial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11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Responding to Segregation: Booker T. Washington</a:t>
            </a:r>
          </a:p>
        </p:txBody>
      </p:sp>
      <p:pic>
        <p:nvPicPr>
          <p:cNvPr id="35842" name="Content Placeholder 3" descr="220px-Booker_T_Washington_retouched_flattened-crop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522" r="-78522"/>
          <a:stretch>
            <a:fillRect/>
          </a:stretch>
        </p:blipFill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11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Responding to Segregation: W.E. Du Bois</a:t>
            </a:r>
          </a:p>
        </p:txBody>
      </p:sp>
      <p:pic>
        <p:nvPicPr>
          <p:cNvPr id="36866" name="Content Placeholder 3" descr="dubois285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03" r="-35303"/>
          <a:stretch>
            <a:fillRect/>
          </a:stretch>
        </p:blipFill>
        <p:spPr bwMode="auto">
          <a:xfrm>
            <a:off x="1447800" y="1600200"/>
            <a:ext cx="72390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66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789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" t="9172" r="304" b="-18114"/>
          <a:stretch>
            <a:fillRect/>
          </a:stretch>
        </p:blipFill>
        <p:spPr bwMode="auto">
          <a:xfrm>
            <a:off x="457200" y="573088"/>
            <a:ext cx="8229600" cy="6723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080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92" y="871538"/>
            <a:ext cx="4069916" cy="5986462"/>
          </a:xfrm>
        </p:spPr>
        <p:txBody>
          <a:bodyPr>
            <a:noAutofit/>
          </a:bodyPr>
          <a:lstStyle/>
          <a:p>
            <a:r>
              <a:rPr lang="en-US" sz="2000" dirty="0" smtClean="0"/>
              <a:t>Elected due to his role in the war – “waving the bloody shirt” campaign strategy works!</a:t>
            </a:r>
          </a:p>
          <a:p>
            <a:r>
              <a:rPr lang="en-US" sz="2000" dirty="0"/>
              <a:t>N</a:t>
            </a:r>
            <a:r>
              <a:rPr lang="en-US" sz="2000" dirty="0" smtClean="0"/>
              <a:t>o </a:t>
            </a:r>
            <a:r>
              <a:rPr lang="en-US" sz="2000" dirty="0"/>
              <a:t>political </a:t>
            </a:r>
            <a:r>
              <a:rPr lang="en-US" sz="2000" dirty="0" smtClean="0"/>
              <a:t>experience – known for his corrupt administrations (his friends mostly).</a:t>
            </a:r>
          </a:p>
          <a:p>
            <a:pPr lvl="1">
              <a:lnSpc>
                <a:spcPct val="80000"/>
              </a:lnSpc>
            </a:pPr>
            <a:r>
              <a:rPr lang="en-US" altLang="en-US" sz="1700" b="1" dirty="0" smtClean="0"/>
              <a:t>Credit </a:t>
            </a:r>
            <a:r>
              <a:rPr lang="en-US" altLang="en-US" sz="1700" b="1" dirty="0"/>
              <a:t>Mobilier Scandal </a:t>
            </a:r>
            <a:r>
              <a:rPr lang="en-US" altLang="en-US" sz="1700" dirty="0"/>
              <a:t>(Railroad company made large profits off the government control to build the Union Pacific Railroad.</a:t>
            </a:r>
          </a:p>
          <a:p>
            <a:pPr lvl="1">
              <a:lnSpc>
                <a:spcPct val="80000"/>
              </a:lnSpc>
            </a:pPr>
            <a:r>
              <a:rPr lang="en-US" altLang="en-US" sz="1700" b="1" dirty="0" smtClean="0"/>
              <a:t>Whiskey </a:t>
            </a:r>
            <a:r>
              <a:rPr lang="en-US" altLang="en-US" sz="1700" b="1" dirty="0"/>
              <a:t>Ring</a:t>
            </a:r>
            <a:r>
              <a:rPr lang="en-US" altLang="en-US" sz="1700" dirty="0"/>
              <a:t> – Officials accepted bribes from Whiskey producers to avoid paying taxes.</a:t>
            </a:r>
          </a:p>
          <a:p>
            <a:r>
              <a:rPr lang="en-US" sz="2000" dirty="0" smtClean="0"/>
              <a:t>Re-elected in 1872 - scandal </a:t>
            </a:r>
            <a:r>
              <a:rPr lang="en-US" sz="2000" dirty="0"/>
              <a:t>continued </a:t>
            </a:r>
            <a:r>
              <a:rPr lang="en-US" sz="2000" dirty="0" smtClean="0"/>
              <a:t>throughout </a:t>
            </a:r>
            <a:r>
              <a:rPr lang="en-US" sz="2000" dirty="0"/>
              <a:t>his second term.  </a:t>
            </a:r>
            <a:endParaRPr lang="en-US" sz="2000" dirty="0" smtClean="0"/>
          </a:p>
          <a:p>
            <a:r>
              <a:rPr lang="en-US" sz="2000" dirty="0" smtClean="0"/>
              <a:t>Grant won’t </a:t>
            </a:r>
            <a:r>
              <a:rPr lang="en-US" sz="2000" dirty="0"/>
              <a:t>run for a </a:t>
            </a:r>
            <a:r>
              <a:rPr lang="en-US" sz="2000" dirty="0" smtClean="0"/>
              <a:t>third </a:t>
            </a:r>
            <a:r>
              <a:rPr lang="en-US" sz="2000" dirty="0"/>
              <a:t>term in the </a:t>
            </a:r>
            <a:r>
              <a:rPr lang="en-US" sz="2000" dirty="0" smtClean="0"/>
              <a:t>election </a:t>
            </a:r>
            <a:r>
              <a:rPr lang="en-US" sz="2000" dirty="0"/>
              <a:t>of </a:t>
            </a:r>
            <a:r>
              <a:rPr lang="en-US" sz="2000" dirty="0" smtClean="0"/>
              <a:t>1876</a:t>
            </a:r>
            <a:r>
              <a:rPr lang="en-US" sz="2400" dirty="0" smtClean="0"/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442527" y="-90153"/>
            <a:ext cx="10024247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Grant’s Administration – Corruption Abounds!</a:t>
            </a:r>
            <a:endParaRPr lang="en-US" sz="3200" b="1" dirty="0"/>
          </a:p>
        </p:txBody>
      </p:sp>
      <p:pic>
        <p:nvPicPr>
          <p:cNvPr id="2054" name="Picture 6" descr="http://upload.wikimedia.org/wikipedia/commons/d/db/Keppler_Credit_Mobilier_Hari-Kar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437" y="1578310"/>
            <a:ext cx="4876606" cy="424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58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9" y="1188412"/>
            <a:ext cx="4290613" cy="546726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Economy is growing! - investors </a:t>
            </a:r>
            <a:r>
              <a:rPr lang="en-US" sz="2400" dirty="0"/>
              <a:t>poured money into business opportunities.  </a:t>
            </a:r>
            <a:r>
              <a:rPr lang="en-US" sz="2400" dirty="0" smtClean="0"/>
              <a:t>(Many </a:t>
            </a:r>
            <a:r>
              <a:rPr lang="en-US" sz="2400" dirty="0"/>
              <a:t>took on more debt </a:t>
            </a:r>
            <a:r>
              <a:rPr lang="en-US" sz="2400" dirty="0" smtClean="0"/>
              <a:t>than they should have).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altLang="en-US" b="1" dirty="0"/>
              <a:t>Panic of 1873</a:t>
            </a:r>
            <a:r>
              <a:rPr lang="en-US" altLang="en-US" dirty="0"/>
              <a:t> – banker invested too much in Railroads and went under, causing other banks and railroads to go under too.</a:t>
            </a:r>
          </a:p>
          <a:p>
            <a:r>
              <a:rPr lang="en-US" sz="2400" dirty="0" smtClean="0"/>
              <a:t>Main economic dispute: greenbacks (</a:t>
            </a:r>
            <a:r>
              <a:rPr lang="en-US" sz="2400" dirty="0"/>
              <a:t>paper </a:t>
            </a:r>
            <a:r>
              <a:rPr lang="en-US" sz="2400" dirty="0" smtClean="0"/>
              <a:t>money with low value) vs. currency </a:t>
            </a:r>
            <a:r>
              <a:rPr lang="en-US" sz="2400" dirty="0"/>
              <a:t>backed by </a:t>
            </a:r>
            <a:r>
              <a:rPr lang="en-US" sz="2400" b="1" dirty="0"/>
              <a:t>specie</a:t>
            </a:r>
            <a:r>
              <a:rPr lang="en-US" sz="2400" dirty="0"/>
              <a:t> (gold</a:t>
            </a:r>
            <a:r>
              <a:rPr lang="en-US" sz="2400" dirty="0" smtClean="0"/>
              <a:t>). </a:t>
            </a:r>
          </a:p>
          <a:p>
            <a:r>
              <a:rPr lang="en-US" sz="2400" dirty="0" smtClean="0"/>
              <a:t>1875 – congress decides to </a:t>
            </a:r>
            <a:r>
              <a:rPr lang="en-US" sz="2400" dirty="0"/>
              <a:t>use specie to back the </a:t>
            </a:r>
            <a:r>
              <a:rPr lang="en-US" sz="2400" dirty="0" smtClean="0"/>
              <a:t>money</a:t>
            </a:r>
            <a:r>
              <a:rPr lang="en-US" sz="2400" dirty="0"/>
              <a:t> </a:t>
            </a:r>
            <a:r>
              <a:rPr lang="en-US" sz="2400" dirty="0" smtClean="0"/>
              <a:t>– hurts the little guy and helps the rich.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endParaRPr lang="en-US" dirty="0"/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-137151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Economic Instability</a:t>
            </a:r>
            <a:endParaRPr lang="en-US" b="1" dirty="0"/>
          </a:p>
        </p:txBody>
      </p:sp>
      <p:pic>
        <p:nvPicPr>
          <p:cNvPr id="4" name="Picture 15" descr="panic18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5529" y="786740"/>
            <a:ext cx="2541790" cy="39853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8" name="Picture 2" descr="http://www.miraed.net/parallelhistory/Panic%20of%2018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782" y="2442502"/>
            <a:ext cx="2060972" cy="421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9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americanhistory.unomaha.edu/module_files/Machine%20Politics%20New%20Y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026" y="297252"/>
            <a:ext cx="3322703" cy="62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00" y="628271"/>
            <a:ext cx="4821881" cy="590914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/>
              <a:t>Cities are growing fast! - organized </a:t>
            </a:r>
            <a:r>
              <a:rPr lang="en-US" sz="2200" dirty="0"/>
              <a:t>groups began to control the politics of cities</a:t>
            </a:r>
            <a:r>
              <a:rPr lang="en-US" sz="2200" dirty="0" smtClean="0"/>
              <a:t>. – such as</a:t>
            </a:r>
            <a:r>
              <a:rPr lang="en-US" sz="2200" b="1" dirty="0" smtClean="0"/>
              <a:t> Political Machines.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O</a:t>
            </a:r>
            <a:r>
              <a:rPr lang="en-US" sz="2200" dirty="0" smtClean="0"/>
              <a:t>ffered </a:t>
            </a:r>
            <a:r>
              <a:rPr lang="en-US" sz="2200" dirty="0"/>
              <a:t>services to business and people in exchange for political or financial support.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C</a:t>
            </a:r>
            <a:r>
              <a:rPr lang="en-US" altLang="en-US" sz="2200" dirty="0" smtClean="0"/>
              <a:t>ontrolled </a:t>
            </a:r>
            <a:r>
              <a:rPr lang="en-US" altLang="en-US" sz="2200" dirty="0"/>
              <a:t>political party activities in a </a:t>
            </a:r>
            <a:r>
              <a:rPr lang="en-US" altLang="en-US" sz="2200" dirty="0" smtClean="0"/>
              <a:t>city </a:t>
            </a:r>
            <a:r>
              <a:rPr lang="en-US" altLang="en-US" sz="2200" dirty="0"/>
              <a:t>– pyramid: city boss, ward boss, and </a:t>
            </a:r>
            <a:r>
              <a:rPr lang="en-US" altLang="en-US" sz="2200" dirty="0" smtClean="0"/>
              <a:t>captains.</a:t>
            </a:r>
            <a:endParaRPr lang="en-US" altLang="en-US" sz="2200" dirty="0"/>
          </a:p>
          <a:p>
            <a:pPr lvl="2">
              <a:lnSpc>
                <a:spcPct val="80000"/>
              </a:lnSpc>
            </a:pPr>
            <a:r>
              <a:rPr lang="en-US" altLang="en-US" sz="2000" dirty="0" smtClean="0"/>
              <a:t>City </a:t>
            </a:r>
            <a:r>
              <a:rPr lang="en-US" altLang="en-US" sz="2000" dirty="0"/>
              <a:t>bosses influenced all aspects of society to help gain support of the poor.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 smtClean="0"/>
              <a:t>Captains </a:t>
            </a:r>
            <a:r>
              <a:rPr lang="en-US" altLang="en-US" sz="2000" dirty="0"/>
              <a:t>were 1-2 generation immigrants – spoke their language and helped them start off in exchange for votes.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Used </a:t>
            </a:r>
            <a:r>
              <a:rPr lang="en-US" altLang="en-US" sz="2000" b="1" dirty="0"/>
              <a:t>Graft</a:t>
            </a:r>
            <a:r>
              <a:rPr lang="en-US" altLang="en-US" sz="2000" dirty="0"/>
              <a:t> (use political power for personal gain) when votes weren’t enough (kickbacks</a:t>
            </a:r>
            <a:r>
              <a:rPr lang="en-US" altLang="en-US" sz="2000" dirty="0" smtClean="0"/>
              <a:t>).</a:t>
            </a:r>
            <a:endParaRPr lang="en-US" sz="2000" dirty="0"/>
          </a:p>
          <a:p>
            <a:r>
              <a:rPr lang="en-US" sz="2000" dirty="0" smtClean="0"/>
              <a:t>These </a:t>
            </a:r>
            <a:r>
              <a:rPr lang="en-US" sz="2000" dirty="0"/>
              <a:t>groups worked to achieve electoral victory.  </a:t>
            </a:r>
            <a:endParaRPr lang="en-US" sz="20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593" y="-365530"/>
            <a:ext cx="8944377" cy="1325563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/>
              <a:t>Political Machines</a:t>
            </a:r>
            <a:endParaRPr lang="en-US" sz="3000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19380210"/>
              </p:ext>
            </p:extLst>
          </p:nvPr>
        </p:nvGraphicFramePr>
        <p:xfrm>
          <a:off x="4340234" y="3315597"/>
          <a:ext cx="2380596" cy="3343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041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13%20Can%20the%20Law%20Reach%20H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3360" y="1850115"/>
            <a:ext cx="2271713" cy="486506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9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Political </a:t>
            </a:r>
            <a:r>
              <a:rPr lang="en-US" b="1" dirty="0" smtClean="0"/>
              <a:t>Machines – Boss Tweed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195" y="1076325"/>
            <a:ext cx="3761185" cy="5638800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William </a:t>
            </a:r>
            <a:r>
              <a:rPr lang="en-US" sz="2400" dirty="0"/>
              <a:t>M Tweed (</a:t>
            </a:r>
            <a:r>
              <a:rPr lang="en-US" sz="2400" b="1" dirty="0"/>
              <a:t>Boss Tweed</a:t>
            </a:r>
            <a:r>
              <a:rPr lang="en-US" sz="2400" dirty="0" smtClean="0"/>
              <a:t>) -  </a:t>
            </a:r>
            <a:r>
              <a:rPr lang="en-US" sz="2400" dirty="0"/>
              <a:t>head of a </a:t>
            </a:r>
            <a:r>
              <a:rPr lang="en-US" sz="2400" b="1" dirty="0"/>
              <a:t>Tammany </a:t>
            </a:r>
            <a:r>
              <a:rPr lang="en-US" sz="2400" b="1" dirty="0" smtClean="0"/>
              <a:t>Hall</a:t>
            </a:r>
            <a:r>
              <a:rPr lang="en-US" sz="2400" dirty="0"/>
              <a:t> </a:t>
            </a:r>
            <a:r>
              <a:rPr lang="en-US" sz="2400" dirty="0" smtClean="0"/>
              <a:t>(political </a:t>
            </a:r>
            <a:r>
              <a:rPr lang="en-US" sz="2400" dirty="0"/>
              <a:t>machine that controlled New York City.  From 1868 to </a:t>
            </a:r>
            <a:r>
              <a:rPr lang="en-US" sz="2400" dirty="0" smtClean="0"/>
              <a:t>1871), </a:t>
            </a:r>
            <a:r>
              <a:rPr lang="en-US" sz="2400" dirty="0"/>
              <a:t>he and the </a:t>
            </a:r>
            <a:endParaRPr lang="en-US" sz="2400" dirty="0" smtClean="0"/>
          </a:p>
          <a:p>
            <a:pPr lvl="1"/>
            <a:r>
              <a:rPr lang="en-US" b="1" dirty="0" smtClean="0"/>
              <a:t>“</a:t>
            </a:r>
            <a:r>
              <a:rPr lang="en-US" b="1" dirty="0"/>
              <a:t>Tweed </a:t>
            </a:r>
            <a:r>
              <a:rPr lang="en-US" b="1" dirty="0" smtClean="0"/>
              <a:t>Ring” </a:t>
            </a:r>
            <a:r>
              <a:rPr lang="en-US" dirty="0" smtClean="0"/>
              <a:t>(corrupt politicians) - </a:t>
            </a:r>
            <a:r>
              <a:rPr lang="en-US" dirty="0"/>
              <a:t>defrauded the taxpayers of NYC.</a:t>
            </a:r>
          </a:p>
          <a:p>
            <a:pPr lvl="1"/>
            <a:r>
              <a:rPr lang="en-US" dirty="0"/>
              <a:t>One scheme, construction of the New York City Courthouse, cost taxpayers $13 million, while the actual construction cost $3million.  The rest went to Boss Tweed and the Tweed Ring.</a:t>
            </a:r>
          </a:p>
          <a:p>
            <a:r>
              <a:rPr lang="en-US" sz="2400" b="1" dirty="0"/>
              <a:t>Thomas </a:t>
            </a:r>
            <a:r>
              <a:rPr lang="en-US" sz="2400" b="1" dirty="0" smtClean="0"/>
              <a:t>Nast </a:t>
            </a:r>
            <a:r>
              <a:rPr lang="en-US" sz="2400" dirty="0" smtClean="0"/>
              <a:t>(political cartoonist) – aroused public </a:t>
            </a:r>
            <a:r>
              <a:rPr lang="en-US" sz="2400" dirty="0"/>
              <a:t>outrage against Boss Tweed and Tammany Hall.  </a:t>
            </a:r>
            <a:endParaRPr lang="en-US" sz="2400" dirty="0" smtClean="0"/>
          </a:p>
          <a:p>
            <a:r>
              <a:rPr lang="en-US" sz="2400" dirty="0" smtClean="0"/>
              <a:t>Tweed </a:t>
            </a:r>
            <a:r>
              <a:rPr lang="en-US" sz="2400" dirty="0"/>
              <a:t>was arrested and sentenced to jail in 1871</a:t>
            </a:r>
          </a:p>
          <a:p>
            <a:endParaRPr lang="en-US" dirty="0"/>
          </a:p>
        </p:txBody>
      </p:sp>
      <p:pic>
        <p:nvPicPr>
          <p:cNvPr id="4" name="Picture 5" descr="gilded_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7850" y="1076384"/>
            <a:ext cx="3389710" cy="3444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8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76" y="1057709"/>
            <a:ext cx="4394724" cy="5805639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Patronage </a:t>
            </a:r>
            <a:r>
              <a:rPr lang="en-US" sz="2200" dirty="0" smtClean="0"/>
              <a:t>- the </a:t>
            </a:r>
            <a:r>
              <a:rPr lang="en-US" sz="2200" dirty="0"/>
              <a:t>giving of </a:t>
            </a:r>
            <a:r>
              <a:rPr lang="en-US" sz="2200" dirty="0" smtClean="0"/>
              <a:t>gov’t </a:t>
            </a:r>
            <a:r>
              <a:rPr lang="en-US" sz="2200" dirty="0"/>
              <a:t>jobs to friends or supporters of </a:t>
            </a:r>
            <a:r>
              <a:rPr lang="en-US" sz="2200" dirty="0" smtClean="0"/>
              <a:t>gov’t officials.</a:t>
            </a:r>
          </a:p>
          <a:p>
            <a:pPr lvl="1"/>
            <a:r>
              <a:rPr lang="en-US" sz="2200" dirty="0" smtClean="0"/>
              <a:t> Common practice through </a:t>
            </a:r>
            <a:r>
              <a:rPr lang="en-US" sz="2200" dirty="0"/>
              <a:t>most of the </a:t>
            </a:r>
            <a:r>
              <a:rPr lang="en-US" sz="2200" dirty="0" smtClean="0"/>
              <a:t>1800’s - Under </a:t>
            </a:r>
            <a:r>
              <a:rPr lang="en-US" sz="2200" dirty="0"/>
              <a:t>Andrew </a:t>
            </a:r>
            <a:r>
              <a:rPr lang="en-US" sz="2200" dirty="0" smtClean="0"/>
              <a:t>Jackson…remember the Spoils System?</a:t>
            </a:r>
          </a:p>
          <a:p>
            <a:pPr lvl="1"/>
            <a:r>
              <a:rPr lang="en-US" sz="2200" dirty="0" smtClean="0"/>
              <a:t>Supported by Political Machines!</a:t>
            </a:r>
            <a:endParaRPr lang="en-US" sz="22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200" dirty="0" smtClean="0"/>
              <a:t> vs.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Many officials wanted to remove patronage </a:t>
            </a:r>
            <a:r>
              <a:rPr lang="en-US" sz="2200" dirty="0" smtClean="0"/>
              <a:t>– use a </a:t>
            </a:r>
            <a:r>
              <a:rPr lang="en-US" sz="2200" b="1" dirty="0" smtClean="0"/>
              <a:t>merit </a:t>
            </a:r>
            <a:r>
              <a:rPr lang="en-US" sz="2200" b="1" dirty="0"/>
              <a:t>system </a:t>
            </a:r>
            <a:r>
              <a:rPr lang="en-US" sz="2200" dirty="0" smtClean="0"/>
              <a:t>- hiring </a:t>
            </a:r>
            <a:r>
              <a:rPr lang="en-US" sz="2200" dirty="0"/>
              <a:t>for jobs in civil service (government admin).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 smtClean="0"/>
              <a:t>Supported by Rutherford </a:t>
            </a:r>
            <a:r>
              <a:rPr lang="en-US" altLang="en-US" sz="2200" dirty="0"/>
              <a:t>B Hayes and James </a:t>
            </a:r>
            <a:r>
              <a:rPr lang="en-US" altLang="en-US" sz="2200" dirty="0" smtClean="0"/>
              <a:t>Garfield.</a:t>
            </a:r>
            <a:endParaRPr lang="en-US" altLang="en-US" sz="22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200" b="1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2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593" y="26317"/>
            <a:ext cx="8944377" cy="1031447"/>
          </a:xfrm>
        </p:spPr>
        <p:txBody>
          <a:bodyPr/>
          <a:lstStyle/>
          <a:p>
            <a:pPr algn="ctr"/>
            <a:r>
              <a:rPr lang="en-US" b="1" dirty="0" smtClean="0"/>
              <a:t>The Gilded Age – Patronage vs. Merit</a:t>
            </a:r>
            <a:endParaRPr lang="en-US" b="1" dirty="0"/>
          </a:p>
        </p:txBody>
      </p:sp>
      <p:pic>
        <p:nvPicPr>
          <p:cNvPr id="4098" name="Picture 2" descr="http://historygraphiti.com/wp-content/uploads/2013/01/gildedage-partyboss-cartoon-e1357281205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019" y="1214438"/>
            <a:ext cx="4565131" cy="437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72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ll-tax-reciep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0711" y="875523"/>
            <a:ext cx="3444316" cy="23391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48" y="-137151"/>
            <a:ext cx="8952938" cy="1325563"/>
          </a:xfrm>
        </p:spPr>
        <p:txBody>
          <a:bodyPr/>
          <a:lstStyle/>
          <a:p>
            <a:pPr algn="ctr"/>
            <a:r>
              <a:rPr lang="en-US" b="1" dirty="0" smtClean="0"/>
              <a:t>Disenfranchisement of the African Americans</a:t>
            </a:r>
            <a:endParaRPr lang="en-US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" y="875526"/>
            <a:ext cx="4975832" cy="5617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2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b="1" u="sng" dirty="0" smtClean="0">
                <a:solidFill>
                  <a:srgbClr val="000000"/>
                </a:solidFill>
                <a:latin typeface="Calibri"/>
              </a:rPr>
              <a:t>Voting: </a:t>
            </a:r>
          </a:p>
          <a:p>
            <a:pPr marL="342900" lvl="2" indent="-342900">
              <a:lnSpc>
                <a:spcPct val="80000"/>
              </a:lnSpc>
              <a:spcBef>
                <a:spcPts val="1000"/>
              </a:spcBef>
            </a:pPr>
            <a:r>
              <a:rPr lang="en-US" altLang="en-US" b="1" dirty="0" smtClean="0">
                <a:solidFill>
                  <a:srgbClr val="000000"/>
                </a:solidFill>
                <a:latin typeface="Calibri"/>
              </a:rPr>
              <a:t>Poll </a:t>
            </a:r>
            <a:r>
              <a:rPr lang="en-US" altLang="en-US" b="1" dirty="0">
                <a:solidFill>
                  <a:srgbClr val="000000"/>
                </a:solidFill>
                <a:latin typeface="Calibri"/>
              </a:rPr>
              <a:t>taxes </a:t>
            </a:r>
            <a:r>
              <a:rPr lang="en-US" altLang="en-US" b="1" dirty="0" smtClean="0">
                <a:solidFill>
                  <a:srgbClr val="000000"/>
                </a:solidFill>
                <a:latin typeface="Calibri"/>
              </a:rPr>
              <a:t>– </a:t>
            </a:r>
            <a:r>
              <a:rPr lang="en-US" altLang="en-US" dirty="0" smtClean="0">
                <a:solidFill>
                  <a:srgbClr val="000000"/>
                </a:solidFill>
                <a:latin typeface="Calibri"/>
              </a:rPr>
              <a:t>annual voting tax (if you were poor, you couldn’t pay to vote)</a:t>
            </a:r>
            <a:endParaRPr lang="en-US" altLang="en-US" b="1" dirty="0" smtClean="0">
              <a:solidFill>
                <a:srgbClr val="000000"/>
              </a:solidFill>
              <a:latin typeface="Calibri"/>
            </a:endParaRPr>
          </a:p>
          <a:p>
            <a:pPr marL="342900" lvl="2" indent="-342900">
              <a:lnSpc>
                <a:spcPct val="80000"/>
              </a:lnSpc>
              <a:spcBef>
                <a:spcPts val="1000"/>
              </a:spcBef>
            </a:pPr>
            <a:r>
              <a:rPr lang="en-US" altLang="en-US" b="1" dirty="0" smtClean="0">
                <a:solidFill>
                  <a:srgbClr val="000000"/>
                </a:solidFill>
                <a:latin typeface="Calibri"/>
              </a:rPr>
              <a:t>literacy </a:t>
            </a:r>
            <a:r>
              <a:rPr lang="en-US" altLang="en-US" b="1" dirty="0">
                <a:solidFill>
                  <a:srgbClr val="000000"/>
                </a:solidFill>
                <a:latin typeface="Calibri"/>
              </a:rPr>
              <a:t>tests</a:t>
            </a:r>
            <a:r>
              <a:rPr lang="en-US" altLang="en-US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alibri"/>
              </a:rPr>
              <a:t>– reading test in order to vote (more </a:t>
            </a:r>
            <a:r>
              <a:rPr lang="en-US" altLang="en-US" dirty="0">
                <a:solidFill>
                  <a:srgbClr val="000000"/>
                </a:solidFill>
                <a:latin typeface="Calibri"/>
              </a:rPr>
              <a:t>difficult for </a:t>
            </a:r>
            <a:r>
              <a:rPr lang="en-US" altLang="en-US" dirty="0" smtClean="0">
                <a:solidFill>
                  <a:srgbClr val="000000"/>
                </a:solidFill>
                <a:latin typeface="Calibri"/>
              </a:rPr>
              <a:t>Afams as they are not provided good education)</a:t>
            </a:r>
          </a:p>
          <a:p>
            <a:pPr marL="342900" lvl="2" indent="-342900">
              <a:lnSpc>
                <a:spcPct val="80000"/>
              </a:lnSpc>
              <a:spcBef>
                <a:spcPts val="1000"/>
              </a:spcBef>
            </a:pPr>
            <a:r>
              <a:rPr lang="en-US" altLang="en-US" b="1" dirty="0" smtClean="0">
                <a:solidFill>
                  <a:srgbClr val="000000"/>
                </a:solidFill>
                <a:latin typeface="Calibri"/>
              </a:rPr>
              <a:t>Grandfather </a:t>
            </a:r>
            <a:r>
              <a:rPr lang="en-US" altLang="en-US" b="1" dirty="0">
                <a:solidFill>
                  <a:srgbClr val="000000"/>
                </a:solidFill>
                <a:latin typeface="Calibri"/>
              </a:rPr>
              <a:t>clause </a:t>
            </a:r>
            <a:r>
              <a:rPr lang="en-US" altLang="en-US" dirty="0">
                <a:solidFill>
                  <a:srgbClr val="000000"/>
                </a:solidFill>
                <a:latin typeface="Calibri"/>
              </a:rPr>
              <a:t>– if your grandfather can vote=you </a:t>
            </a:r>
            <a:r>
              <a:rPr lang="en-US" altLang="en-US" dirty="0" smtClean="0">
                <a:solidFill>
                  <a:srgbClr val="000000"/>
                </a:solidFill>
                <a:latin typeface="Calibri"/>
              </a:rPr>
              <a:t>vote (made sure former slaves ancestors couldn’t vote)</a:t>
            </a:r>
            <a:endParaRPr lang="en-US" altLang="en-US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u="sng" dirty="0" smtClean="0">
                <a:solidFill>
                  <a:srgbClr val="000000"/>
                </a:solidFill>
                <a:latin typeface="Calibri"/>
              </a:rPr>
              <a:t>Separation:</a:t>
            </a:r>
            <a:endParaRPr lang="en-US" altLang="en-US" sz="2000" b="1" u="sng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80000"/>
              </a:lnSpc>
            </a:pPr>
            <a:r>
              <a:rPr lang="en-US" altLang="en-US" sz="2000" b="1" dirty="0" smtClean="0">
                <a:solidFill>
                  <a:srgbClr val="000000"/>
                </a:solidFill>
                <a:latin typeface="Calibri"/>
              </a:rPr>
              <a:t>Plessy </a:t>
            </a:r>
            <a:r>
              <a:rPr lang="en-US" altLang="en-US" sz="2000" b="1" dirty="0">
                <a:solidFill>
                  <a:srgbClr val="000000"/>
                </a:solidFill>
                <a:latin typeface="Calibri"/>
              </a:rPr>
              <a:t>v. Ferguson</a:t>
            </a:r>
            <a:r>
              <a:rPr lang="en-US" altLang="en-US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Calibri"/>
              </a:rPr>
              <a:t>– ruled that Black and White populations could be </a:t>
            </a:r>
            <a:r>
              <a:rPr lang="en-US" altLang="en-US" sz="2000" dirty="0">
                <a:solidFill>
                  <a:srgbClr val="000000"/>
                </a:solidFill>
                <a:latin typeface="Calibri"/>
              </a:rPr>
              <a:t>“separate but equal” – legalized racial segregation for almost 60 years</a:t>
            </a:r>
            <a:r>
              <a:rPr lang="en-US" altLang="en-US" sz="2000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000" b="1" u="sng" dirty="0" smtClean="0">
                <a:solidFill>
                  <a:srgbClr val="000000"/>
                </a:solidFill>
                <a:latin typeface="Calibri"/>
              </a:rPr>
              <a:t>Violence:</a:t>
            </a:r>
          </a:p>
          <a:p>
            <a:pPr>
              <a:lnSpc>
                <a:spcPct val="80000"/>
              </a:lnSpc>
            </a:pPr>
            <a:r>
              <a:rPr lang="en-US" altLang="en-US" sz="2000" b="1" dirty="0" smtClean="0">
                <a:solidFill>
                  <a:srgbClr val="000000"/>
                </a:solidFill>
                <a:latin typeface="Calibri"/>
              </a:rPr>
              <a:t>Lynching</a:t>
            </a:r>
            <a:r>
              <a:rPr lang="en-US" altLang="en-US" sz="2000" dirty="0" smtClean="0">
                <a:solidFill>
                  <a:srgbClr val="000000"/>
                </a:solidFill>
                <a:latin typeface="Calibri"/>
              </a:rPr>
              <a:t>'s (with no punishment) were very common!</a:t>
            </a:r>
            <a:endParaRPr lang="en-US" altLang="en-US" sz="20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Picture 5" descr="Chart_Lynching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0694" y="2659857"/>
            <a:ext cx="3374232" cy="4021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968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2564</Words>
  <Application>Microsoft Macintosh PowerPoint</Application>
  <PresentationFormat>On-screen Show (4:3)</PresentationFormat>
  <Paragraphs>242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Office Theme</vt:lpstr>
      <vt:lpstr>1_Office Theme</vt:lpstr>
      <vt:lpstr>2_Office Theme</vt:lpstr>
      <vt:lpstr>3_Office Theme</vt:lpstr>
      <vt:lpstr>Blank</vt:lpstr>
      <vt:lpstr>Level</vt:lpstr>
      <vt:lpstr>Last West, New South, and Gilded Age Politics</vt:lpstr>
      <vt:lpstr>Respond to the following quote:</vt:lpstr>
      <vt:lpstr>What is the Gilded Age???</vt:lpstr>
      <vt:lpstr>Grant’s Administration – Corruption Abounds!</vt:lpstr>
      <vt:lpstr>Economic Instability</vt:lpstr>
      <vt:lpstr>Political Machines</vt:lpstr>
      <vt:lpstr>Political Machines – Boss Tweed</vt:lpstr>
      <vt:lpstr>The Gilded Age – Patronage vs. Merit</vt:lpstr>
      <vt:lpstr>Disenfranchisement of the African Americans</vt:lpstr>
      <vt:lpstr>Gilded Age Presidents</vt:lpstr>
      <vt:lpstr>Gilded Age Presidents Cont’d</vt:lpstr>
      <vt:lpstr>Gilded Age Politics</vt:lpstr>
      <vt:lpstr>Western Discrimination</vt:lpstr>
      <vt:lpstr>The Great West</vt:lpstr>
      <vt:lpstr>Why Move West???</vt:lpstr>
      <vt:lpstr>Western Settlement Impacts American Indians</vt:lpstr>
      <vt:lpstr>Indian/Settler Conflict</vt:lpstr>
      <vt:lpstr>PowerPoint Presentation</vt:lpstr>
      <vt:lpstr>American Indian Restrictions</vt:lpstr>
      <vt:lpstr>The Homesteader</vt:lpstr>
      <vt:lpstr>Exodusters in the West</vt:lpstr>
      <vt:lpstr>Changes in Agriculture </vt:lpstr>
      <vt:lpstr>Rising costs</vt:lpstr>
      <vt:lpstr>PowerPoint Presentation</vt:lpstr>
      <vt:lpstr>The Grange</vt:lpstr>
      <vt:lpstr>PowerPoint Presentation</vt:lpstr>
      <vt:lpstr>PowerPoint Presentation</vt:lpstr>
      <vt:lpstr>Populism is Born!</vt:lpstr>
      <vt:lpstr>The New South</vt:lpstr>
      <vt:lpstr>The New South: Economic Progress</vt:lpstr>
      <vt:lpstr>The New South: Continued Poverty</vt:lpstr>
      <vt:lpstr>The New South: Agriculture</vt:lpstr>
      <vt:lpstr>The New South: Segregation</vt:lpstr>
      <vt:lpstr>Responding to Segregation: Booker T. Washington</vt:lpstr>
      <vt:lpstr>Responding to Segregation: W.E. Du Bois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 West, New South, and Gilded Age Politics</dc:title>
  <dc:creator>Craig Winchell</dc:creator>
  <cp:lastModifiedBy>Craig Winchell</cp:lastModifiedBy>
  <cp:revision>6</cp:revision>
  <dcterms:created xsi:type="dcterms:W3CDTF">2016-12-21T00:35:57Z</dcterms:created>
  <dcterms:modified xsi:type="dcterms:W3CDTF">2016-12-21T01:36:21Z</dcterms:modified>
</cp:coreProperties>
</file>