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3"/>
  </p:notesMasterIdLst>
  <p:sldIdLst>
    <p:sldId id="257" r:id="rId2"/>
    <p:sldId id="256" r:id="rId3"/>
    <p:sldId id="258" r:id="rId4"/>
    <p:sldId id="259" r:id="rId5"/>
    <p:sldId id="263" r:id="rId6"/>
    <p:sldId id="262" r:id="rId7"/>
    <p:sldId id="261" r:id="rId8"/>
    <p:sldId id="264" r:id="rId9"/>
    <p:sldId id="265" r:id="rId10"/>
    <p:sldId id="289" r:id="rId11"/>
    <p:sldId id="266" r:id="rId12"/>
    <p:sldId id="267" r:id="rId13"/>
    <p:sldId id="268" r:id="rId14"/>
    <p:sldId id="269" r:id="rId15"/>
    <p:sldId id="270" r:id="rId16"/>
    <p:sldId id="271" r:id="rId17"/>
    <p:sldId id="272" r:id="rId18"/>
    <p:sldId id="273" r:id="rId19"/>
    <p:sldId id="274" r:id="rId20"/>
    <p:sldId id="276" r:id="rId21"/>
    <p:sldId id="290" r:id="rId22"/>
    <p:sldId id="286" r:id="rId23"/>
    <p:sldId id="275" r:id="rId24"/>
    <p:sldId id="287" r:id="rId25"/>
    <p:sldId id="288" r:id="rId26"/>
    <p:sldId id="279" r:id="rId27"/>
    <p:sldId id="278" r:id="rId28"/>
    <p:sldId id="281" r:id="rId29"/>
    <p:sldId id="283" r:id="rId30"/>
    <p:sldId id="280" r:id="rId31"/>
    <p:sldId id="28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23" autoAdjust="0"/>
  </p:normalViewPr>
  <p:slideViewPr>
    <p:cSldViewPr snapToGrid="0" snapToObjects="1">
      <p:cViewPr varScale="1">
        <p:scale>
          <a:sx n="58" d="100"/>
          <a:sy n="58" d="100"/>
        </p:scale>
        <p:origin x="-6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C259B-968E-BA41-9905-0EE0D53510DD}" type="datetimeFigureOut">
              <a:rPr lang="en-US" smtClean="0"/>
              <a:t>9/19/17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DFB8D-D495-954C-AC5E-C4042BC80B45}" type="slidenum">
              <a:rPr lang="en-US" smtClean="0"/>
              <a:t>‹#›</a:t>
            </a:fld>
            <a:endParaRPr lang="en-US"/>
          </a:p>
        </p:txBody>
      </p:sp>
    </p:spTree>
    <p:extLst>
      <p:ext uri="{BB962C8B-B14F-4D97-AF65-F5344CB8AC3E}">
        <p14:creationId xmlns:p14="http://schemas.microsoft.com/office/powerpoint/2010/main" val="518670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en.wikipedia.org/wiki/Federalist_Party_(United_States)" TargetMode="External"/><Relationship Id="rId12" Type="http://schemas.openxmlformats.org/officeDocument/2006/relationships/hyperlink" Target="http://en.wikipedia.org/wiki/John_Randolph_of_Roanoke" TargetMode="External"/><Relationship Id="rId13" Type="http://schemas.openxmlformats.org/officeDocument/2006/relationships/hyperlink" Target="http://en.wikipedia.org/wiki/James_Madison" TargetMode="External"/><Relationship Id="rId14" Type="http://schemas.openxmlformats.org/officeDocument/2006/relationships/hyperlink" Target="http://en.wikipedia.org/wiki/James_Monroe" TargetMode="External"/><Relationship Id="rId15" Type="http://schemas.openxmlformats.org/officeDocument/2006/relationships/hyperlink" Target="http://en.wikipedia.org/wiki/Yazoo_land_scandal" TargetMode="External"/><Relationship Id="rId16" Type="http://schemas.openxmlformats.org/officeDocument/2006/relationships/hyperlink" Target="http://en.wikipedia.org/wiki/Florida" TargetMode="External"/><Relationship Id="rId17" Type="http://schemas.openxmlformats.org/officeDocument/2006/relationships/hyperlink" Target="http://en.wikipedia.org/wiki/Spain" TargetMode="External"/><Relationship Id="rId18" Type="http://schemas.openxmlformats.org/officeDocument/2006/relationships/hyperlink" Target="http://en.wikipedia.org/wiki/Andrew_Jackson" TargetMode="External"/><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en.wikipedia.org/wiki/William_H._Crawford" TargetMode="External"/><Relationship Id="rId4" Type="http://schemas.openxmlformats.org/officeDocument/2006/relationships/hyperlink" Target="http://en.wikipedia.org/wiki/Congressional_nominating_caucus" TargetMode="External"/><Relationship Id="rId5" Type="http://schemas.openxmlformats.org/officeDocument/2006/relationships/hyperlink" Target="http://en.wikipedia.org/wiki/United_States_Democratic_Party" TargetMode="External"/><Relationship Id="rId6" Type="http://schemas.openxmlformats.org/officeDocument/2006/relationships/hyperlink" Target="http://en.wikipedia.org/wiki/National_Republican_Party_(United_States)" TargetMode="External"/><Relationship Id="rId7" Type="http://schemas.openxmlformats.org/officeDocument/2006/relationships/hyperlink" Target="http://en.wikipedia.org/wiki/Whig_Party_(United_States)" TargetMode="External"/><Relationship Id="rId8" Type="http://schemas.openxmlformats.org/officeDocument/2006/relationships/hyperlink" Target="http://en.wikipedia.org/wiki/American_Civil_War" TargetMode="External"/><Relationship Id="rId9" Type="http://schemas.openxmlformats.org/officeDocument/2006/relationships/hyperlink" Target="http://en.wikipedia.org/wiki/United_States" TargetMode="External"/><Relationship Id="rId10" Type="http://schemas.openxmlformats.org/officeDocument/2006/relationships/hyperlink" Target="http://en.wikipedia.org/wiki/Democratic-Republican_Party_(United_Stat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B3D4079-B0DB-4074-88CF-CA49ED892882}" type="slidenum">
              <a:rPr lang="en-US" altLang="en-US" smtClean="0"/>
              <a:pPr/>
              <a:t>29</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How did Jefferson’s legacy differ from that of Adams?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78C016F-BEFC-BF47-8A54-ACA3D0E49405}" type="slidenum">
              <a:rPr lang="en-US" sz="1200"/>
              <a:pPr/>
              <a:t>21</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1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3</a:t>
            </a:r>
          </a:p>
        </p:txBody>
      </p:sp>
      <p:sp>
        <p:nvSpPr>
          <p:cNvPr id="922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2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22" name="Rectangle 6"/>
          <p:cNvSpPr>
            <a:spLocks noGrp="1" noChangeArrowheads="1"/>
          </p:cNvSpPr>
          <p:nvPr>
            <p:ph type="body" idx="1"/>
          </p:nvPr>
        </p:nvSpPr>
        <p:spPr>
          <a:ln/>
        </p:spPr>
        <p:txBody>
          <a:bodyPr/>
          <a:lstStyle/>
          <a:p>
            <a:endParaRPr lang="en-US"/>
          </a:p>
        </p:txBody>
      </p:sp>
      <p:sp>
        <p:nvSpPr>
          <p:cNvPr id="9223" name="Rectangle 7"/>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15</a:t>
            </a:r>
          </a:p>
        </p:txBody>
      </p:sp>
      <p:sp>
        <p:nvSpPr>
          <p:cNvPr id="3379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8" name="Rectangle 6"/>
          <p:cNvSpPr>
            <a:spLocks noGrp="1" noChangeArrowheads="1"/>
          </p:cNvSpPr>
          <p:nvPr>
            <p:ph type="body" idx="1"/>
          </p:nvPr>
        </p:nvSpPr>
        <p:spPr>
          <a:noFill/>
          <a:ln/>
        </p:spPr>
        <p:txBody>
          <a:bodyPr/>
          <a:lstStyle/>
          <a:p>
            <a:r>
              <a:rPr lang="en-US"/>
              <a:t>By 1820, the Federalists were no longer acting as a national party; there was little to hold the Democratic-Republican Party together. </a:t>
            </a:r>
            <a:r>
              <a:rPr lang="en-US">
                <a:hlinkClick r:id="rId3" tooltip="William H. Crawford"/>
              </a:rPr>
              <a:t>William H. Crawford</a:t>
            </a:r>
            <a:r>
              <a:rPr lang="en-US"/>
              <a:t> in 1824 was the last nominee by the </a:t>
            </a:r>
            <a:r>
              <a:rPr lang="en-US">
                <a:hlinkClick r:id="rId4" tooltip="Congressional nominating caucus"/>
              </a:rPr>
              <a:t>Congressional nominating caucus</a:t>
            </a:r>
            <a:r>
              <a:rPr lang="en-US"/>
              <a:t>; but the majority of the party boycotted the caucus. Henry Clay finished fourth in the election that year, behind John Quincy Adams, Andrew Jackson, and William Crawford. Their factions became separate parties after the election, of which the Jacksonians became the basis of the present </a:t>
            </a:r>
            <a:r>
              <a:rPr lang="en-US">
                <a:hlinkClick r:id="rId5" tooltip="United States Democratic Party"/>
              </a:rPr>
              <a:t>Democratic Party</a:t>
            </a:r>
            <a:r>
              <a:rPr lang="en-US"/>
              <a:t>; the </a:t>
            </a:r>
            <a:r>
              <a:rPr lang="en-US">
                <a:hlinkClick r:id="rId6" tooltip="National Republican Party (United States)"/>
              </a:rPr>
              <a:t>National Republicans</a:t>
            </a:r>
            <a:r>
              <a:rPr lang="en-US"/>
              <a:t> were absorbed into the </a:t>
            </a:r>
            <a:r>
              <a:rPr lang="en-US">
                <a:hlinkClick r:id="rId7" tooltip="Whig Party (United States)"/>
              </a:rPr>
              <a:t>Whig</a:t>
            </a:r>
            <a:r>
              <a:rPr lang="en-US"/>
              <a:t> coalition which faded out before the </a:t>
            </a:r>
            <a:r>
              <a:rPr lang="en-US">
                <a:hlinkClick r:id="rId8" tooltip="American Civil War"/>
              </a:rPr>
              <a:t>American Civil War</a:t>
            </a:r>
            <a:r>
              <a:rPr lang="en-US"/>
              <a:t>. </a:t>
            </a:r>
          </a:p>
          <a:p>
            <a:r>
              <a:rPr lang="en-US"/>
              <a:t>The </a:t>
            </a:r>
            <a:r>
              <a:rPr lang="en-US" b="1" i="1"/>
              <a:t>tertium quids</a:t>
            </a:r>
            <a:r>
              <a:rPr lang="en-US"/>
              <a:t> (sometimes shortened to </a:t>
            </a:r>
            <a:r>
              <a:rPr lang="en-US" b="1"/>
              <a:t>quids</a:t>
            </a:r>
            <a:r>
              <a:rPr lang="en-US"/>
              <a:t>) refers to different factions of the </a:t>
            </a:r>
            <a:r>
              <a:rPr lang="en-US">
                <a:hlinkClick r:id="rId9" tooltip="United States"/>
              </a:rPr>
              <a:t>United States</a:t>
            </a:r>
            <a:r>
              <a:rPr lang="en-US"/>
              <a:t> </a:t>
            </a:r>
            <a:r>
              <a:rPr lang="en-US">
                <a:hlinkClick r:id="rId10" tooltip="Democratic-Republican Party (United States)"/>
              </a:rPr>
              <a:t>Democratic-Republican Party</a:t>
            </a:r>
            <a:r>
              <a:rPr lang="en-US"/>
              <a:t> during the period 1804-1812. In Latin, the term means "a third something". </a:t>
            </a:r>
            <a:r>
              <a:rPr lang="en-US" i="1"/>
              <a:t>Quid</a:t>
            </a:r>
            <a:r>
              <a:rPr lang="en-US"/>
              <a:t> was a disparaging term that referred to cross-party coalitions of </a:t>
            </a:r>
            <a:r>
              <a:rPr lang="en-US">
                <a:hlinkClick r:id="rId11" tooltip="Federalist Party (United States)"/>
              </a:rPr>
              <a:t>Federalists</a:t>
            </a:r>
            <a:r>
              <a:rPr lang="en-US"/>
              <a:t> and moderate Democratic-Republicans. When Virginia Congressman </a:t>
            </a:r>
            <a:r>
              <a:rPr lang="en-US">
                <a:hlinkClick r:id="rId12" tooltip="John Randolph of Roanoke"/>
              </a:rPr>
              <a:t>John Randolph of Roanoke</a:t>
            </a:r>
            <a:r>
              <a:rPr lang="en-US"/>
              <a:t> broke with Jefferson and </a:t>
            </a:r>
            <a:r>
              <a:rPr lang="en-US">
                <a:hlinkClick r:id="rId13" tooltip="James Madison"/>
              </a:rPr>
              <a:t>James Madison</a:t>
            </a:r>
            <a:r>
              <a:rPr lang="en-US"/>
              <a:t> in 1806, his Congressional faction was called "quids." Randolph was the leader of the "Old Republican" faction that insisted on strict adherence to the Constitution and opposed any innovations. He made no effort to align with either quid faction in the states and made no effort to build a third party at the federal level. Randolph supported </a:t>
            </a:r>
            <a:r>
              <a:rPr lang="en-US">
                <a:hlinkClick r:id="rId14" tooltip="James Monroe"/>
              </a:rPr>
              <a:t>James Monroe</a:t>
            </a:r>
            <a:r>
              <a:rPr lang="en-US"/>
              <a:t> against Madison during the runup to the presidential election of 1808, but the state quids supported Madison. They were led by Randolph, who had started as Jefferson's leader in the House and became his bitterest enemy. Randolph denounced the </a:t>
            </a:r>
            <a:r>
              <a:rPr lang="en-US">
                <a:hlinkClick r:id="rId15" tooltip="Yazoo land scandal"/>
              </a:rPr>
              <a:t>Yazoo Purchase</a:t>
            </a:r>
            <a:r>
              <a:rPr lang="en-US"/>
              <a:t> compromise of 1804 as totally corrupt. After Randolph failed in the impeachment of a Supreme Court justice in 1805, he became embittered with Jefferson and Madison, complaining, "Everything and everybody seem to be jumbled out of place, except a few men who are steeped in supine indifference, whilst meddling fools and designing knaves are governing the country. . . ." [Risjord 42]. He refused to help fund Jefferson's secret purchase of </a:t>
            </a:r>
            <a:r>
              <a:rPr lang="en-US">
                <a:hlinkClick r:id="rId16" tooltip="Florida"/>
              </a:rPr>
              <a:t>Florida</a:t>
            </a:r>
            <a:r>
              <a:rPr lang="en-US"/>
              <a:t> from </a:t>
            </a:r>
            <a:r>
              <a:rPr lang="en-US">
                <a:hlinkClick r:id="rId17" tooltip="Spain"/>
              </a:rPr>
              <a:t>Spain</a:t>
            </a:r>
            <a:r>
              <a:rPr lang="en-US"/>
              <a:t>. Increasingly, Randolph felt that Jefferson was adopting Federalist policies and betraying the true party spirit. He wrote to an ally that "the Administration....favors federal principles, and, with the exception of a few great rival characters, federal men.... The old {Democratic-) Republican party is already ruined, past redemption. New men and new maxims are the order of the day." [Risjord 47] Randolph's increasingly strident rhetoric limited his influence, and he was never able to build a coalition to stop Jefferson. However, many of his supporters lived on and, by 1824, looked to </a:t>
            </a:r>
            <a:r>
              <a:rPr lang="en-US">
                <a:hlinkClick r:id="rId18" tooltip="Andrew Jackson"/>
              </a:rPr>
              <a:t>Andrew Jackson</a:t>
            </a:r>
            <a:r>
              <a:rPr lang="en-US"/>
              <a:t> to resurrect what they called "Old Republicanism."</a:t>
            </a:r>
          </a:p>
        </p:txBody>
      </p:sp>
      <p:sp>
        <p:nvSpPr>
          <p:cNvPr id="33799" name="Rectangle 7"/>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18</a:t>
            </a:r>
          </a:p>
        </p:txBody>
      </p:sp>
      <p:sp>
        <p:nvSpPr>
          <p:cNvPr id="399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2" name="Rectangle 6"/>
          <p:cNvSpPr>
            <a:spLocks noGrp="1" noChangeArrowheads="1"/>
          </p:cNvSpPr>
          <p:nvPr>
            <p:ph type="body" idx="1"/>
          </p:nvPr>
        </p:nvSpPr>
        <p:spPr>
          <a:ln/>
        </p:spPr>
        <p:txBody>
          <a:bodyPr/>
          <a:lstStyle/>
          <a:p>
            <a:endParaRPr lang="en-US"/>
          </a:p>
        </p:txBody>
      </p:sp>
      <p:sp>
        <p:nvSpPr>
          <p:cNvPr id="39943" name="Rectangle 7"/>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96666"/>
            <a:ext cx="8520599" cy="978000"/>
          </a:xfrm>
          <a:prstGeom prst="rect">
            <a:avLst/>
          </a:prstGeom>
        </p:spPr>
        <p:txBody>
          <a:bodyPr lIns="91425" tIns="91425" rIns="91425" bIns="91425" anchor="b" anchorCtr="0"/>
          <a:lstStyle>
            <a:lvl1pPr lvl="0">
              <a:spcBef>
                <a:spcPts val="0"/>
              </a:spcBef>
              <a:buSzPct val="100000"/>
              <a:defRPr sz="4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958433"/>
            <a:ext cx="8520599" cy="4133099"/>
          </a:xfrm>
          <a:prstGeom prst="rect">
            <a:avLst/>
          </a:prstGeom>
        </p:spPr>
        <p:txBody>
          <a:bodyPr lIns="91425" tIns="91425" rIns="91425" bIns="91425" anchor="t" anchorCtr="0"/>
          <a:lstStyle>
            <a:lvl1pPr lvl="0">
              <a:spcBef>
                <a:spcPts val="0"/>
              </a:spcBef>
              <a:buSzPct val="100000"/>
              <a:defRPr sz="3600"/>
            </a:lvl1pPr>
            <a:lvl2pPr lvl="1">
              <a:spcBef>
                <a:spcPts val="0"/>
              </a:spcBef>
              <a:buSzPct val="100000"/>
              <a:defRPr sz="3000"/>
            </a:lvl2pPr>
            <a:lvl3pPr lvl="2">
              <a:spcBef>
                <a:spcPts val="0"/>
              </a:spcBef>
              <a:buSzPct val="100000"/>
              <a:defRPr sz="2400"/>
            </a:lvl3pPr>
            <a:lvl4pPr lvl="3">
              <a:spcBef>
                <a:spcPts val="0"/>
              </a:spcBef>
              <a:buSzPct val="100000"/>
              <a:defRPr sz="1800"/>
            </a:lvl4pPr>
            <a:lvl5pPr lvl="4">
              <a:spcBef>
                <a:spcPts val="0"/>
              </a:spcBef>
              <a:buSzPct val="100000"/>
              <a:defRPr sz="1200"/>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cxnSp>
        <p:nvCxnSpPr>
          <p:cNvPr id="23" name="Shape 23"/>
          <p:cNvCxnSpPr/>
          <p:nvPr/>
        </p:nvCxnSpPr>
        <p:spPr>
          <a:xfrm>
            <a:off x="326275" y="1643500"/>
            <a:ext cx="8685899" cy="0"/>
          </a:xfrm>
          <a:prstGeom prst="straightConnector1">
            <a:avLst/>
          </a:prstGeom>
          <a:noFill/>
          <a:ln w="38100" cap="flat" cmpd="sng">
            <a:solidFill>
              <a:srgbClr val="073763"/>
            </a:solidFill>
            <a:prstDash val="solid"/>
            <a:round/>
            <a:headEnd type="none" w="lg" len="lg"/>
            <a:tailEnd type="none" w="lg" len="lg"/>
          </a:ln>
        </p:spPr>
      </p:cxnSp>
    </p:spTree>
    <p:extLst>
      <p:ext uri="{BB962C8B-B14F-4D97-AF65-F5344CB8AC3E}">
        <p14:creationId xmlns:p14="http://schemas.microsoft.com/office/powerpoint/2010/main" val="1395618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24C11E9B-5092-624E-B4FE-CA1F9E6F057E}" type="slidenum">
              <a:rPr lang="en-US"/>
              <a:pPr/>
              <a:t>‹#›</a:t>
            </a:fld>
            <a:endParaRPr lang="en-US"/>
          </a:p>
        </p:txBody>
      </p:sp>
    </p:spTree>
    <p:extLst>
      <p:ext uri="{BB962C8B-B14F-4D97-AF65-F5344CB8AC3E}">
        <p14:creationId xmlns:p14="http://schemas.microsoft.com/office/powerpoint/2010/main" val="217542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8.jpeg"/><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3.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s://www.youtube.com/watch?v=sMh8RCqJf9U" TargetMode="External"/><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_3Ox6vGteek" TargetMode="Externa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hyperlink" Target="https://www.youtube.com/watch?v=bzZnqXvRSL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IDENTIFY: Jefferson’s </a:t>
            </a:r>
            <a:r>
              <a:rPr lang="en-US" i="1" dirty="0" smtClean="0"/>
              <a:t>ideology </a:t>
            </a:r>
            <a:r>
              <a:rPr lang="en-US" dirty="0" smtClean="0"/>
              <a:t>on the role of government prior to becoming President.</a:t>
            </a:r>
          </a:p>
          <a:p>
            <a:r>
              <a:rPr lang="en-US" dirty="0" smtClean="0"/>
              <a:t>COMPARE: Jefferson’s </a:t>
            </a:r>
            <a:r>
              <a:rPr lang="en-US" i="1" dirty="0" smtClean="0"/>
              <a:t>ideology </a:t>
            </a:r>
            <a:r>
              <a:rPr lang="en-US" dirty="0" smtClean="0"/>
              <a:t>on the role of government with that of Alexander Hamilton</a:t>
            </a:r>
            <a:endParaRPr lang="en-US" dirty="0"/>
          </a:p>
        </p:txBody>
      </p:sp>
    </p:spTree>
    <p:extLst>
      <p:ext uri="{BB962C8B-B14F-4D97-AF65-F5344CB8AC3E}">
        <p14:creationId xmlns:p14="http://schemas.microsoft.com/office/powerpoint/2010/main" val="231033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Rot="1" noChangeArrowheads="1"/>
          </p:cNvSpPr>
          <p:nvPr>
            <p:ph type="title"/>
          </p:nvPr>
        </p:nvSpPr>
        <p:spPr>
          <a:xfrm>
            <a:off x="304800" y="0"/>
            <a:ext cx="8540750" cy="533400"/>
          </a:xfrm>
        </p:spPr>
        <p:txBody>
          <a:bodyPr>
            <a:normAutofit fontScale="90000"/>
          </a:bodyPr>
          <a:lstStyle/>
          <a:p>
            <a:pPr eaLnBrk="1" hangingPunct="1"/>
            <a:r>
              <a:rPr lang="en-US" sz="3600">
                <a:latin typeface="Arial" charset="0"/>
              </a:rPr>
              <a:t>What is Jeffersonianism?</a:t>
            </a:r>
            <a:endParaRPr lang="en-US">
              <a:latin typeface="Arial" charset="0"/>
            </a:endParaRPr>
          </a:p>
        </p:txBody>
      </p:sp>
      <p:sp>
        <p:nvSpPr>
          <p:cNvPr id="5128" name="Rectangle 8"/>
          <p:cNvSpPr>
            <a:spLocks noGrp="1" noRot="1" noChangeArrowheads="1"/>
          </p:cNvSpPr>
          <p:nvPr>
            <p:ph type="body" sz="half" idx="1"/>
          </p:nvPr>
        </p:nvSpPr>
        <p:spPr>
          <a:xfrm>
            <a:off x="0" y="533400"/>
            <a:ext cx="5791200" cy="6324600"/>
          </a:xfrm>
        </p:spPr>
        <p:txBody>
          <a:bodyPr/>
          <a:lstStyle/>
          <a:p>
            <a:pPr eaLnBrk="1" hangingPunct="1">
              <a:lnSpc>
                <a:spcPct val="90000"/>
              </a:lnSpc>
            </a:pPr>
            <a:r>
              <a:rPr lang="en-US" sz="1800" b="1">
                <a:latin typeface="Arial" charset="0"/>
              </a:rPr>
              <a:t>Republicanism and Civic Virtue</a:t>
            </a:r>
            <a:endParaRPr lang="en-US" sz="2000">
              <a:latin typeface="Arial" charset="0"/>
            </a:endParaRPr>
          </a:p>
          <a:p>
            <a:pPr lvl="1" eaLnBrk="1" hangingPunct="1">
              <a:lnSpc>
                <a:spcPct val="90000"/>
              </a:lnSpc>
            </a:pPr>
            <a:r>
              <a:rPr lang="en-US" sz="1400">
                <a:latin typeface="Arial" charset="0"/>
              </a:rPr>
              <a:t>Civic duty</a:t>
            </a:r>
          </a:p>
          <a:p>
            <a:pPr lvl="2" eaLnBrk="1" hangingPunct="1">
              <a:lnSpc>
                <a:spcPct val="90000"/>
              </a:lnSpc>
            </a:pPr>
            <a:r>
              <a:rPr lang="en-US" sz="1200">
                <a:latin typeface="Arial" charset="0"/>
              </a:rPr>
              <a:t>Voting and efficacy</a:t>
            </a:r>
          </a:p>
          <a:p>
            <a:pPr lvl="2" eaLnBrk="1" hangingPunct="1">
              <a:lnSpc>
                <a:spcPct val="90000"/>
              </a:lnSpc>
            </a:pPr>
            <a:r>
              <a:rPr lang="en-US" sz="1200">
                <a:latin typeface="Arial" charset="0"/>
              </a:rPr>
              <a:t>Right to education</a:t>
            </a:r>
          </a:p>
          <a:p>
            <a:pPr lvl="1" eaLnBrk="1" hangingPunct="1">
              <a:lnSpc>
                <a:spcPct val="90000"/>
              </a:lnSpc>
            </a:pPr>
            <a:r>
              <a:rPr lang="en-US" sz="1400">
                <a:latin typeface="Arial" charset="0"/>
              </a:rPr>
              <a:t>Natural Elites </a:t>
            </a:r>
          </a:p>
          <a:p>
            <a:pPr lvl="1" eaLnBrk="1" hangingPunct="1">
              <a:lnSpc>
                <a:spcPct val="90000"/>
              </a:lnSpc>
            </a:pPr>
            <a:r>
              <a:rPr lang="en-US" sz="1400">
                <a:latin typeface="Arial" charset="0"/>
              </a:rPr>
              <a:t>Resist corruption</a:t>
            </a:r>
          </a:p>
          <a:p>
            <a:pPr eaLnBrk="1" hangingPunct="1">
              <a:lnSpc>
                <a:spcPct val="90000"/>
              </a:lnSpc>
            </a:pPr>
            <a:r>
              <a:rPr lang="en-US" sz="1800" b="1">
                <a:latin typeface="Arial" charset="0"/>
              </a:rPr>
              <a:t>Federalism and States’ Rights</a:t>
            </a:r>
          </a:p>
          <a:p>
            <a:pPr lvl="1" eaLnBrk="1" hangingPunct="1">
              <a:lnSpc>
                <a:spcPct val="90000"/>
              </a:lnSpc>
            </a:pPr>
            <a:r>
              <a:rPr lang="en-US" sz="1400">
                <a:latin typeface="Arial" charset="0"/>
              </a:rPr>
              <a:t>Ultimate sovereignty in the states and nullification</a:t>
            </a:r>
          </a:p>
          <a:p>
            <a:pPr lvl="1" eaLnBrk="1" hangingPunct="1">
              <a:lnSpc>
                <a:spcPct val="90000"/>
              </a:lnSpc>
            </a:pPr>
            <a:r>
              <a:rPr lang="en-US" sz="1400">
                <a:latin typeface="Arial" charset="0"/>
              </a:rPr>
              <a:t>Strict constitutionalist</a:t>
            </a:r>
          </a:p>
          <a:p>
            <a:pPr lvl="1" eaLnBrk="1" hangingPunct="1">
              <a:lnSpc>
                <a:spcPct val="90000"/>
              </a:lnSpc>
            </a:pPr>
            <a:r>
              <a:rPr lang="en-US" sz="1400">
                <a:latin typeface="Arial" charset="0"/>
              </a:rPr>
              <a:t>Dominant legislature, weak judiciary</a:t>
            </a:r>
          </a:p>
          <a:p>
            <a:pPr lvl="1" eaLnBrk="1" hangingPunct="1">
              <a:lnSpc>
                <a:spcPct val="90000"/>
              </a:lnSpc>
            </a:pPr>
            <a:r>
              <a:rPr lang="en-US" sz="1400">
                <a:latin typeface="Arial" charset="0"/>
              </a:rPr>
              <a:t>Economic coercion over standing armies</a:t>
            </a:r>
          </a:p>
          <a:p>
            <a:pPr eaLnBrk="1" hangingPunct="1">
              <a:lnSpc>
                <a:spcPct val="90000"/>
              </a:lnSpc>
            </a:pPr>
            <a:r>
              <a:rPr lang="en-US" sz="1800" b="1">
                <a:latin typeface="Arial" charset="0"/>
              </a:rPr>
              <a:t>Yeoman Farmers as Ideal Citizens</a:t>
            </a:r>
            <a:endParaRPr lang="en-US" sz="2000">
              <a:latin typeface="Arial" charset="0"/>
            </a:endParaRPr>
          </a:p>
          <a:p>
            <a:pPr lvl="1" eaLnBrk="1" hangingPunct="1">
              <a:lnSpc>
                <a:spcPct val="90000"/>
              </a:lnSpc>
            </a:pPr>
            <a:r>
              <a:rPr lang="en-US" sz="1400">
                <a:latin typeface="Arial" charset="0"/>
              </a:rPr>
              <a:t>Educated landowners exemplified independence and virtue</a:t>
            </a:r>
          </a:p>
          <a:p>
            <a:pPr eaLnBrk="1" hangingPunct="1">
              <a:lnSpc>
                <a:spcPct val="90000"/>
              </a:lnSpc>
            </a:pPr>
            <a:r>
              <a:rPr lang="en-US" sz="1800" b="1">
                <a:latin typeface="Arial" charset="0"/>
              </a:rPr>
              <a:t>Agriculture Over Manufacture/Industry</a:t>
            </a:r>
            <a:endParaRPr lang="en-US" sz="2000">
              <a:latin typeface="Arial" charset="0"/>
            </a:endParaRPr>
          </a:p>
          <a:p>
            <a:pPr lvl="1" eaLnBrk="1" hangingPunct="1">
              <a:lnSpc>
                <a:spcPct val="90000"/>
              </a:lnSpc>
            </a:pPr>
            <a:r>
              <a:rPr lang="en-US" sz="1400">
                <a:latin typeface="Arial" charset="0"/>
              </a:rPr>
              <a:t>Responsibility of subsistence</a:t>
            </a:r>
          </a:p>
          <a:p>
            <a:pPr lvl="1" eaLnBrk="1" hangingPunct="1">
              <a:lnSpc>
                <a:spcPct val="90000"/>
              </a:lnSpc>
            </a:pPr>
            <a:r>
              <a:rPr lang="en-US" sz="1400">
                <a:latin typeface="Arial" charset="0"/>
              </a:rPr>
              <a:t>Dependence led to class conflict</a:t>
            </a:r>
          </a:p>
          <a:p>
            <a:pPr eaLnBrk="1" hangingPunct="1">
              <a:lnSpc>
                <a:spcPct val="90000"/>
              </a:lnSpc>
            </a:pPr>
            <a:r>
              <a:rPr lang="en-US" sz="1800" b="1">
                <a:latin typeface="Arial" charset="0"/>
              </a:rPr>
              <a:t>Empire of Liberty and Foreign Policy</a:t>
            </a:r>
          </a:p>
          <a:p>
            <a:pPr lvl="1" eaLnBrk="1" hangingPunct="1">
              <a:lnSpc>
                <a:spcPct val="90000"/>
              </a:lnSpc>
            </a:pPr>
            <a:r>
              <a:rPr lang="en-US" sz="1400">
                <a:latin typeface="Arial" charset="0"/>
              </a:rPr>
              <a:t>America’s responsibility to spread democracy</a:t>
            </a:r>
          </a:p>
          <a:p>
            <a:pPr lvl="1" eaLnBrk="1" hangingPunct="1">
              <a:lnSpc>
                <a:spcPct val="90000"/>
              </a:lnSpc>
            </a:pPr>
            <a:r>
              <a:rPr lang="en-US" sz="1400">
                <a:latin typeface="Arial" charset="0"/>
              </a:rPr>
              <a:t>Avoid entangling alliances</a:t>
            </a:r>
          </a:p>
          <a:p>
            <a:pPr eaLnBrk="1" hangingPunct="1">
              <a:lnSpc>
                <a:spcPct val="90000"/>
              </a:lnSpc>
            </a:pPr>
            <a:r>
              <a:rPr lang="en-US" sz="1800" b="1">
                <a:latin typeface="Arial" charset="0"/>
              </a:rPr>
              <a:t>Society</a:t>
            </a:r>
          </a:p>
          <a:p>
            <a:pPr lvl="1" eaLnBrk="1" hangingPunct="1">
              <a:lnSpc>
                <a:spcPct val="90000"/>
              </a:lnSpc>
            </a:pPr>
            <a:r>
              <a:rPr lang="en-US" sz="1400">
                <a:latin typeface="Arial" charset="0"/>
              </a:rPr>
              <a:t>Republican motherhood; absent from politics</a:t>
            </a:r>
          </a:p>
          <a:p>
            <a:pPr lvl="1" eaLnBrk="1" hangingPunct="1">
              <a:lnSpc>
                <a:spcPct val="90000"/>
              </a:lnSpc>
            </a:pPr>
            <a:r>
              <a:rPr lang="en-US" sz="1400">
                <a:latin typeface="Arial" charset="0"/>
              </a:rPr>
              <a:t>Natives capable, just need to catch up (noble savages)</a:t>
            </a:r>
          </a:p>
          <a:p>
            <a:pPr lvl="1" eaLnBrk="1" hangingPunct="1">
              <a:lnSpc>
                <a:spcPct val="90000"/>
              </a:lnSpc>
            </a:pPr>
            <a:r>
              <a:rPr lang="en-US" sz="1400">
                <a:latin typeface="Arial" charset="0"/>
              </a:rPr>
              <a:t>Black inferiority and white superiority</a:t>
            </a:r>
          </a:p>
          <a:p>
            <a:pPr lvl="1" eaLnBrk="1" hangingPunct="1">
              <a:lnSpc>
                <a:spcPct val="90000"/>
              </a:lnSpc>
            </a:pPr>
            <a:r>
              <a:rPr lang="en-US" sz="1400">
                <a:latin typeface="Arial" charset="0"/>
              </a:rPr>
              <a:t>Separation of Church and State</a:t>
            </a:r>
          </a:p>
        </p:txBody>
      </p:sp>
      <p:pic>
        <p:nvPicPr>
          <p:cNvPr id="20483" name="Picture 11" descr="thomasjefferson.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5963" y="914400"/>
            <a:ext cx="3124200" cy="4746625"/>
          </a:xfrm>
        </p:spPr>
      </p:pic>
    </p:spTree>
    <p:extLst>
      <p:ext uri="{BB962C8B-B14F-4D97-AF65-F5344CB8AC3E}">
        <p14:creationId xmlns:p14="http://schemas.microsoft.com/office/powerpoint/2010/main" val="33588552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politico.com/global/2012/05/605_thomas_jefferson_978.jpg"/>
          <p:cNvPicPr>
            <a:picLocks noChangeAspect="1" noChangeArrowheads="1"/>
          </p:cNvPicPr>
          <p:nvPr/>
        </p:nvPicPr>
        <p:blipFill>
          <a:blip r:embed="rId2">
            <a:extLst>
              <a:ext uri="{28A0092B-C50C-407E-A947-70E740481C1C}">
                <a14:useLocalDpi xmlns:a14="http://schemas.microsoft.com/office/drawing/2010/main" val="0"/>
              </a:ext>
            </a:extLst>
          </a:blip>
          <a:srcRect l="10818" t="8704" r="18399" b="3477"/>
          <a:stretch>
            <a:fillRect/>
          </a:stretch>
        </p:blipFill>
        <p:spPr bwMode="auto">
          <a:xfrm>
            <a:off x="152400" y="1131888"/>
            <a:ext cx="3556000"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
          <p:cNvSpPr txBox="1">
            <a:spLocks noChangeArrowheads="1"/>
          </p:cNvSpPr>
          <p:nvPr/>
        </p:nvSpPr>
        <p:spPr bwMode="auto">
          <a:xfrm>
            <a:off x="152400" y="76200"/>
            <a:ext cx="8839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85000"/>
              </a:lnSpc>
            </a:pPr>
            <a:endParaRPr kumimoji="0" lang="en-US" sz="3200">
              <a:latin typeface="Calibri" charset="0"/>
              <a:cs typeface="Calibri" charset="0"/>
            </a:endParaRPr>
          </a:p>
        </p:txBody>
      </p:sp>
      <p:sp>
        <p:nvSpPr>
          <p:cNvPr id="32772" name="Rectangle 2"/>
          <p:cNvSpPr>
            <a:spLocks noChangeArrowheads="1"/>
          </p:cNvSpPr>
          <p:nvPr/>
        </p:nvSpPr>
        <p:spPr bwMode="auto">
          <a:xfrm>
            <a:off x="152400" y="109538"/>
            <a:ext cx="8839200" cy="871521"/>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100" dirty="0">
                <a:solidFill>
                  <a:srgbClr val="000000"/>
                </a:solidFill>
                <a:latin typeface="Calibri" charset="0"/>
                <a:cs typeface="Calibri" charset="0"/>
              </a:rPr>
              <a:t>Jefferson wanted to reverse Federalist policies by reducing the size and cost of the national government</a:t>
            </a:r>
            <a:endParaRPr lang="en-US" sz="3100" dirty="0">
              <a:solidFill>
                <a:srgbClr val="000000"/>
              </a:solidFill>
            </a:endParaRPr>
          </a:p>
        </p:txBody>
      </p:sp>
      <p:sp>
        <p:nvSpPr>
          <p:cNvPr id="5" name="Rectangle 4"/>
          <p:cNvSpPr>
            <a:spLocks noChangeArrowheads="1"/>
          </p:cNvSpPr>
          <p:nvPr/>
        </p:nvSpPr>
        <p:spPr bwMode="auto">
          <a:xfrm>
            <a:off x="3886200" y="1143000"/>
            <a:ext cx="5105400" cy="1347788"/>
          </a:xfrm>
          <a:prstGeom prst="rect">
            <a:avLst/>
          </a:prstGeom>
          <a:solidFill>
            <a:srgbClr val="CCCCFF"/>
          </a:solidFill>
          <a:ln w="9525">
            <a:solidFill>
              <a:schemeClr val="tx1"/>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Jefferson believed the government had grown </a:t>
            </a:r>
            <a:br>
              <a:rPr lang="en-US" sz="3200">
                <a:solidFill>
                  <a:srgbClr val="000000"/>
                </a:solidFill>
                <a:latin typeface="Calibri" charset="0"/>
                <a:cs typeface="Calibri" charset="0"/>
              </a:rPr>
            </a:br>
            <a:r>
              <a:rPr lang="en-US" sz="3200">
                <a:solidFill>
                  <a:srgbClr val="000000"/>
                </a:solidFill>
                <a:latin typeface="Calibri" charset="0"/>
                <a:cs typeface="Calibri" charset="0"/>
              </a:rPr>
              <a:t>too large and powerful </a:t>
            </a:r>
          </a:p>
        </p:txBody>
      </p:sp>
      <p:sp>
        <p:nvSpPr>
          <p:cNvPr id="7" name="Rectangle 6"/>
          <p:cNvSpPr>
            <a:spLocks noChangeArrowheads="1"/>
          </p:cNvSpPr>
          <p:nvPr/>
        </p:nvSpPr>
        <p:spPr bwMode="auto">
          <a:xfrm>
            <a:off x="3886200" y="2686050"/>
            <a:ext cx="5105400" cy="523220"/>
          </a:xfrm>
          <a:prstGeom prst="rect">
            <a:avLst/>
          </a:prstGeom>
          <a:solidFill>
            <a:srgbClr val="FFFFCC"/>
          </a:solidFill>
          <a:ln w="9525">
            <a:solidFill>
              <a:schemeClr val="tx1"/>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He cut the size of the army</a:t>
            </a:r>
          </a:p>
        </p:txBody>
      </p:sp>
      <p:sp>
        <p:nvSpPr>
          <p:cNvPr id="8" name="Rectangle 7"/>
          <p:cNvSpPr>
            <a:spLocks noChangeArrowheads="1"/>
          </p:cNvSpPr>
          <p:nvPr/>
        </p:nvSpPr>
        <p:spPr bwMode="auto">
          <a:xfrm>
            <a:off x="3886200" y="3409950"/>
            <a:ext cx="5105400" cy="933450"/>
          </a:xfrm>
          <a:prstGeom prst="rect">
            <a:avLst/>
          </a:prstGeom>
          <a:solidFill>
            <a:srgbClr val="FFCCFF"/>
          </a:solidFill>
          <a:ln w="9525">
            <a:solidFill>
              <a:schemeClr val="tx1"/>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He eliminated taxes on whiskey, slaves, and property</a:t>
            </a:r>
          </a:p>
        </p:txBody>
      </p:sp>
      <p:sp>
        <p:nvSpPr>
          <p:cNvPr id="9" name="Rectangle 8"/>
          <p:cNvSpPr>
            <a:spLocks noChangeArrowheads="1"/>
          </p:cNvSpPr>
          <p:nvPr/>
        </p:nvSpPr>
        <p:spPr bwMode="auto">
          <a:xfrm>
            <a:off x="3886200" y="4552950"/>
            <a:ext cx="5105400" cy="933450"/>
          </a:xfrm>
          <a:prstGeom prst="rect">
            <a:avLst/>
          </a:prstGeom>
          <a:solidFill>
            <a:srgbClr val="CCFFFF"/>
          </a:solidFill>
          <a:ln w="9525">
            <a:solidFill>
              <a:schemeClr val="tx1"/>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He allowed the charter of </a:t>
            </a:r>
            <a:br>
              <a:rPr lang="en-US" sz="3200">
                <a:solidFill>
                  <a:srgbClr val="000000"/>
                </a:solidFill>
                <a:latin typeface="Calibri" charset="0"/>
                <a:cs typeface="Calibri" charset="0"/>
              </a:rPr>
            </a:br>
            <a:r>
              <a:rPr lang="en-US" sz="3200">
                <a:solidFill>
                  <a:srgbClr val="000000"/>
                </a:solidFill>
                <a:latin typeface="Calibri" charset="0"/>
                <a:cs typeface="Calibri" charset="0"/>
              </a:rPr>
              <a:t>the Bank of the U.S. to expire</a:t>
            </a:r>
          </a:p>
        </p:txBody>
      </p:sp>
      <p:sp>
        <p:nvSpPr>
          <p:cNvPr id="10" name="Rectangle 9"/>
          <p:cNvSpPr>
            <a:spLocks noChangeArrowheads="1"/>
          </p:cNvSpPr>
          <p:nvPr/>
        </p:nvSpPr>
        <p:spPr bwMode="auto">
          <a:xfrm>
            <a:off x="3886200" y="5695950"/>
            <a:ext cx="5105400" cy="933450"/>
          </a:xfrm>
          <a:prstGeom prst="rect">
            <a:avLst/>
          </a:prstGeom>
          <a:solidFill>
            <a:srgbClr val="FFCC99"/>
          </a:solidFill>
          <a:ln w="9525">
            <a:solidFill>
              <a:schemeClr val="tx1"/>
            </a:solidFill>
            <a:miter lim="800000"/>
            <a:headEnd/>
            <a:tailEnd/>
          </a:ln>
        </p:spPr>
        <p:txBody>
          <a:bodyPr>
            <a:spAutoFit/>
          </a:bodyPr>
          <a:lstStyle/>
          <a:p>
            <a:pPr algn="ctr">
              <a:lnSpc>
                <a:spcPct val="85000"/>
              </a:lnSpc>
            </a:pPr>
            <a:r>
              <a:rPr lang="en-US" sz="3200">
                <a:solidFill>
                  <a:srgbClr val="000000"/>
                </a:solidFill>
                <a:latin typeface="Calibri" charset="0"/>
                <a:cs typeface="Calibri" charset="0"/>
              </a:rPr>
              <a:t>Focused on paying down the federal government’s debt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7693" t="16325" r="10233" b="16734"/>
          <a:stretch>
            <a:fillRect/>
          </a:stretch>
        </p:blipFill>
        <p:spPr bwMode="auto">
          <a:xfrm>
            <a:off x="33338" y="5030788"/>
            <a:ext cx="37052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52763"/>
            <a:ext cx="411480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l="22594" r="23936"/>
          <a:stretch>
            <a:fillRect/>
          </a:stretch>
        </p:blipFill>
        <p:spPr bwMode="auto">
          <a:xfrm>
            <a:off x="52388" y="577850"/>
            <a:ext cx="3808412"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1" descr="http://upload.wikimedia.org/wikipedia/commons/3/36/United_States_1800-07-10-18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088" y="2943225"/>
            <a:ext cx="57832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0" y="2652713"/>
            <a:ext cx="3708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C00000"/>
                </a:solidFill>
                <a:latin typeface="Calibri" charset="0"/>
                <a:cs typeface="Calibri" charset="0"/>
              </a:rPr>
              <a:t>Reduce the national government </a:t>
            </a:r>
          </a:p>
        </p:txBody>
      </p:sp>
      <p:sp>
        <p:nvSpPr>
          <p:cNvPr id="20" name="TextBox 19"/>
          <p:cNvSpPr txBox="1">
            <a:spLocks noChangeArrowheads="1"/>
          </p:cNvSpPr>
          <p:nvPr/>
        </p:nvSpPr>
        <p:spPr bwMode="auto">
          <a:xfrm>
            <a:off x="101600" y="6457950"/>
            <a:ext cx="3708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0000CC"/>
                </a:solidFill>
                <a:latin typeface="Calibri" charset="0"/>
                <a:cs typeface="Calibri" charset="0"/>
              </a:rPr>
              <a:t>Restore power to state gov’ts</a:t>
            </a:r>
          </a:p>
        </p:txBody>
      </p:sp>
    </p:spTree>
    <p:extLst>
      <p:ext uri="{BB962C8B-B14F-4D97-AF65-F5344CB8AC3E}">
        <p14:creationId xmlns:p14="http://schemas.microsoft.com/office/powerpoint/2010/main" val="1824156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9218"/>
                                        </p:tgtEl>
                                      </p:cBhvr>
                                    </p:animEffect>
                                    <p:set>
                                      <p:cBhvr>
                                        <p:cTn id="9" dur="1" fill="hold">
                                          <p:stCondLst>
                                            <p:cond delay="499"/>
                                          </p:stCondLst>
                                        </p:cTn>
                                        <p:tgtEl>
                                          <p:spTgt spid="9218"/>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499"/>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499"/>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mph" presetSubtype="0" fill="hold" nodeType="clickEffect">
                                  <p:stCondLst>
                                    <p:cond delay="0"/>
                                  </p:stCondLst>
                                  <p:childTnLst>
                                    <p:animScale>
                                      <p:cBhvr>
                                        <p:cTn id="35" dur="2000" fill="hold"/>
                                        <p:tgtEl>
                                          <p:spTgt spid="17"/>
                                        </p:tgtEl>
                                      </p:cBhvr>
                                      <p:by x="50000" y="50000"/>
                                    </p:animScale>
                                  </p:childTnLst>
                                </p:cTn>
                              </p:par>
                              <p:par>
                                <p:cTn id="36" presetID="6" presetClass="emph" presetSubtype="0" fill="hold" nodeType="withEffect">
                                  <p:stCondLst>
                                    <p:cond delay="0"/>
                                  </p:stCondLst>
                                  <p:childTnLst>
                                    <p:animScale>
                                      <p:cBhvr>
                                        <p:cTn id="37" dur="2000" fill="hold"/>
                                        <p:tgtEl>
                                          <p:spTgt spid="13"/>
                                        </p:tgtEl>
                                      </p:cBhvr>
                                      <p:by x="50000" y="50000"/>
                                    </p:animScale>
                                  </p:childTnLst>
                                </p:cTn>
                              </p:par>
                              <p:par>
                                <p:cTn id="38" presetID="6" presetClass="emph" presetSubtype="0" fill="hold" nodeType="withEffect">
                                  <p:stCondLst>
                                    <p:cond delay="0"/>
                                  </p:stCondLst>
                                  <p:childTnLst>
                                    <p:animScale>
                                      <p:cBhvr>
                                        <p:cTn id="39" dur="2000" fill="hold"/>
                                        <p:tgtEl>
                                          <p:spTgt spid="3"/>
                                        </p:tgtEl>
                                      </p:cBhvr>
                                      <p:by x="50000" y="50000"/>
                                    </p:animScale>
                                  </p:childTnLst>
                                </p:cTn>
                              </p:par>
                              <p:par>
                                <p:cTn id="40" presetID="64" presetClass="path" presetSubtype="0" accel="50000" decel="50000" fill="hold" nodeType="withEffect">
                                  <p:stCondLst>
                                    <p:cond delay="0"/>
                                  </p:stCondLst>
                                  <p:childTnLst>
                                    <p:animMotion origin="layout" path="M -0.00555 0.06198 L -0.00277 0.03284 " pathEditMode="relative" rAng="0" ptsTypes="AA">
                                      <p:cBhvr>
                                        <p:cTn id="41" dur="2000" fill="hold"/>
                                        <p:tgtEl>
                                          <p:spTgt spid="17"/>
                                        </p:tgtEl>
                                        <p:attrNameLst>
                                          <p:attrName>ppt_x</p:attrName>
                                          <p:attrName>ppt_y</p:attrName>
                                        </p:attrNameLst>
                                      </p:cBhvr>
                                      <p:rCtr x="139" y="-1457"/>
                                    </p:animMotion>
                                  </p:childTnLst>
                                </p:cTn>
                              </p:par>
                              <p:par>
                                <p:cTn id="42" presetID="64" presetClass="path" presetSubtype="0" accel="50000" decel="50000" fill="hold" nodeType="withEffect">
                                  <p:stCondLst>
                                    <p:cond delay="0"/>
                                  </p:stCondLst>
                                  <p:childTnLst>
                                    <p:animMotion origin="layout" path="M -3.33333E-6 2.34968E-6 L -0.11666 -0.35222 " pathEditMode="relative" rAng="0" ptsTypes="AA">
                                      <p:cBhvr>
                                        <p:cTn id="43" dur="2000" fill="hold"/>
                                        <p:tgtEl>
                                          <p:spTgt spid="13"/>
                                        </p:tgtEl>
                                        <p:attrNameLst>
                                          <p:attrName>ppt_x</p:attrName>
                                          <p:attrName>ppt_y</p:attrName>
                                        </p:attrNameLst>
                                      </p:cBhvr>
                                      <p:rCtr x="-5833" y="-17623"/>
                                    </p:animMotion>
                                  </p:childTnLst>
                                </p:cTn>
                              </p:par>
                              <p:par>
                                <p:cTn id="44" presetID="64" presetClass="path" presetSubtype="0" accel="50000" decel="50000" fill="hold" nodeType="withEffect">
                                  <p:stCondLst>
                                    <p:cond delay="0"/>
                                  </p:stCondLst>
                                  <p:childTnLst>
                                    <p:animMotion origin="layout" path="M 8.33333E-7 4.48659E-6 L 0.11927 -0.61263 " pathEditMode="relative" rAng="0" ptsTypes="AA">
                                      <p:cBhvr>
                                        <p:cTn id="45" dur="2000" fill="hold"/>
                                        <p:tgtEl>
                                          <p:spTgt spid="3"/>
                                        </p:tgtEl>
                                        <p:attrNameLst>
                                          <p:attrName>ppt_x</p:attrName>
                                          <p:attrName>ppt_y</p:attrName>
                                        </p:attrNameLst>
                                      </p:cBhvr>
                                      <p:rCtr x="5955" y="-30643"/>
                                    </p:animMotion>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9227"/>
                                        </p:tgtEl>
                                        <p:attrNameLst>
                                          <p:attrName>style.visibility</p:attrName>
                                        </p:attrNameLst>
                                      </p:cBhvr>
                                      <p:to>
                                        <p:strVal val="visible"/>
                                      </p:to>
                                    </p:set>
                                    <p:animEffect transition="in" filter="fade">
                                      <p:cBhvr>
                                        <p:cTn id="49" dur="500"/>
                                        <p:tgtEl>
                                          <p:spTgt spid="92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P spid="8" grpId="0" animBg="1" autoUpdateAnimBg="0"/>
      <p:bldP spid="9" grpId="0" animBg="1" autoUpdateAnimBg="0"/>
      <p:bldP spid="10" grpId="0" animBg="1" autoUpdateAnimBg="0"/>
      <p:bldP spid="14"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http://conservapedia.com/images/e/e2/Fed-vs-r.jpg"/>
          <p:cNvPicPr>
            <a:picLocks noChangeAspect="1" noChangeArrowheads="1"/>
          </p:cNvPicPr>
          <p:nvPr/>
        </p:nvPicPr>
        <p:blipFill>
          <a:blip r:embed="rId2">
            <a:extLst>
              <a:ext uri="{28A0092B-C50C-407E-A947-70E740481C1C}">
                <a14:useLocalDpi xmlns:a14="http://schemas.microsoft.com/office/drawing/2010/main" val="0"/>
              </a:ext>
            </a:extLst>
          </a:blip>
          <a:srcRect t="240" b="33508"/>
          <a:stretch>
            <a:fillRect/>
          </a:stretch>
        </p:blipFill>
        <p:spPr bwMode="auto">
          <a:xfrm>
            <a:off x="1339850" y="1066800"/>
            <a:ext cx="6430963"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http://www.hamiltonpartnership.org/sites/default/files/imagecache/full_column/images/alexander-hamilton-portrait-john-trumb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00"/>
            <a:ext cx="1395413"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a:stretch>
            <a:fillRect/>
          </a:stretch>
        </p:blipFill>
        <p:spPr bwMode="auto">
          <a:xfrm>
            <a:off x="7696200" y="1905000"/>
            <a:ext cx="13906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upload.wikimedia.org/wikipedia/commons/4/44/JohnAdams_2nd_US_President.jpg"/>
          <p:cNvPicPr>
            <a:picLocks noChangeAspect="1" noChangeArrowheads="1"/>
          </p:cNvPicPr>
          <p:nvPr/>
        </p:nvPicPr>
        <p:blipFill>
          <a:blip r:embed="rId5">
            <a:extLst>
              <a:ext uri="{28A0092B-C50C-407E-A947-70E740481C1C}">
                <a14:useLocalDpi xmlns:a14="http://schemas.microsoft.com/office/drawing/2010/main" val="0"/>
              </a:ext>
            </a:extLst>
          </a:blip>
          <a:srcRect l="22186" t="10583" r="11772" b="21300"/>
          <a:stretch>
            <a:fillRect/>
          </a:stretch>
        </p:blipFill>
        <p:spPr bwMode="auto">
          <a:xfrm>
            <a:off x="84138" y="4025900"/>
            <a:ext cx="13906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davidostewart.com/wp-content/uploads/2012/05/James-Madison-president.jpg"/>
          <p:cNvPicPr>
            <a:picLocks noChangeAspect="1" noChangeArrowheads="1"/>
          </p:cNvPicPr>
          <p:nvPr/>
        </p:nvPicPr>
        <p:blipFill>
          <a:blip r:embed="rId6">
            <a:extLst>
              <a:ext uri="{28A0092B-C50C-407E-A947-70E740481C1C}">
                <a14:useLocalDpi xmlns:a14="http://schemas.microsoft.com/office/drawing/2010/main" val="0"/>
              </a:ext>
            </a:extLst>
          </a:blip>
          <a:srcRect l="10077" t="996" r="12671" b="19846"/>
          <a:stretch>
            <a:fillRect/>
          </a:stretch>
        </p:blipFill>
        <p:spPr bwMode="auto">
          <a:xfrm>
            <a:off x="7677150" y="3994150"/>
            <a:ext cx="13906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 name="TextBox 6"/>
          <p:cNvSpPr txBox="1">
            <a:spLocks noChangeArrowheads="1"/>
          </p:cNvSpPr>
          <p:nvPr/>
        </p:nvSpPr>
        <p:spPr bwMode="auto">
          <a:xfrm>
            <a:off x="50800" y="150495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C00000"/>
                </a:solidFill>
                <a:latin typeface="Calibri" charset="0"/>
                <a:cs typeface="Calibri" charset="0"/>
              </a:rPr>
              <a:t>Hamilton</a:t>
            </a:r>
          </a:p>
        </p:txBody>
      </p:sp>
      <p:sp>
        <p:nvSpPr>
          <p:cNvPr id="34824" name="TextBox 7"/>
          <p:cNvSpPr txBox="1">
            <a:spLocks noChangeArrowheads="1"/>
          </p:cNvSpPr>
          <p:nvPr/>
        </p:nvSpPr>
        <p:spPr bwMode="auto">
          <a:xfrm>
            <a:off x="0" y="5780088"/>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C00000"/>
                </a:solidFill>
                <a:latin typeface="Calibri" charset="0"/>
                <a:cs typeface="Calibri" charset="0"/>
              </a:rPr>
              <a:t>Adams</a:t>
            </a:r>
          </a:p>
        </p:txBody>
      </p:sp>
      <p:sp>
        <p:nvSpPr>
          <p:cNvPr id="9" name="TextBox 8"/>
          <p:cNvSpPr txBox="1">
            <a:spLocks noChangeArrowheads="1"/>
          </p:cNvSpPr>
          <p:nvPr/>
        </p:nvSpPr>
        <p:spPr bwMode="auto">
          <a:xfrm>
            <a:off x="7778750" y="146685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0000CC"/>
                </a:solidFill>
                <a:latin typeface="Calibri" charset="0"/>
                <a:cs typeface="Calibri" charset="0"/>
              </a:rPr>
              <a:t>Jefferson</a:t>
            </a:r>
          </a:p>
        </p:txBody>
      </p:sp>
      <p:sp>
        <p:nvSpPr>
          <p:cNvPr id="10" name="TextBox 9"/>
          <p:cNvSpPr txBox="1">
            <a:spLocks noChangeArrowheads="1"/>
          </p:cNvSpPr>
          <p:nvPr/>
        </p:nvSpPr>
        <p:spPr bwMode="auto">
          <a:xfrm>
            <a:off x="7778750" y="5810250"/>
            <a:ext cx="128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0000CC"/>
                </a:solidFill>
                <a:latin typeface="Calibri" charset="0"/>
                <a:cs typeface="Calibri" charset="0"/>
              </a:rPr>
              <a:t>Madison</a:t>
            </a:r>
          </a:p>
        </p:txBody>
      </p:sp>
      <p:sp>
        <p:nvSpPr>
          <p:cNvPr id="34827" name="Rectangle 2"/>
          <p:cNvSpPr>
            <a:spLocks noChangeArrowheads="1"/>
          </p:cNvSpPr>
          <p:nvPr/>
        </p:nvSpPr>
        <p:spPr bwMode="auto">
          <a:xfrm>
            <a:off x="76200" y="109538"/>
            <a:ext cx="8991600" cy="1320746"/>
          </a:xfrm>
          <a:prstGeom prst="rect">
            <a:avLst/>
          </a:prstGeom>
          <a:solidFill>
            <a:srgbClr val="CCECFF"/>
          </a:solidFill>
          <a:ln w="9525">
            <a:solidFill>
              <a:schemeClr val="tx1"/>
            </a:solidFill>
            <a:miter lim="800000"/>
            <a:headEnd/>
            <a:tailEnd/>
          </a:ln>
        </p:spPr>
        <p:txBody>
          <a:bodyPr>
            <a:spAutoFit/>
          </a:bodyPr>
          <a:lstStyle/>
          <a:p>
            <a:pPr algn="ctr">
              <a:lnSpc>
                <a:spcPct val="85000"/>
              </a:lnSpc>
            </a:pPr>
            <a:r>
              <a:rPr lang="en-US" sz="3100">
                <a:solidFill>
                  <a:srgbClr val="000000"/>
                </a:solidFill>
                <a:latin typeface="Calibri" charset="0"/>
                <a:cs typeface="Calibri" charset="0"/>
              </a:rPr>
              <a:t>But, the Federalists did not want to see their policies destroyed</a:t>
            </a:r>
            <a:r>
              <a:rPr lang="en-US" sz="2500">
                <a:solidFill>
                  <a:srgbClr val="000000"/>
                </a:solidFill>
                <a:latin typeface="Calibri" charset="0"/>
                <a:cs typeface="Calibri" charset="0"/>
              </a:rPr>
              <a:t> </a:t>
            </a:r>
            <a:r>
              <a:rPr lang="en-US" sz="3100">
                <a:solidFill>
                  <a:srgbClr val="000000"/>
                </a:solidFill>
                <a:latin typeface="Calibri" charset="0"/>
                <a:cs typeface="Calibri" charset="0"/>
              </a:rPr>
              <a:t>by</a:t>
            </a:r>
            <a:r>
              <a:rPr lang="en-US" sz="2500">
                <a:solidFill>
                  <a:srgbClr val="000000"/>
                </a:solidFill>
                <a:latin typeface="Calibri" charset="0"/>
                <a:cs typeface="Calibri" charset="0"/>
              </a:rPr>
              <a:t> </a:t>
            </a:r>
            <a:r>
              <a:rPr lang="en-US" sz="3100">
                <a:solidFill>
                  <a:srgbClr val="000000"/>
                </a:solidFill>
                <a:latin typeface="Calibri" charset="0"/>
                <a:cs typeface="Calibri" charset="0"/>
              </a:rPr>
              <a:t>Jefferson</a:t>
            </a:r>
            <a:r>
              <a:rPr lang="en-US" sz="2500">
                <a:solidFill>
                  <a:srgbClr val="000000"/>
                </a:solidFill>
                <a:latin typeface="Calibri" charset="0"/>
                <a:cs typeface="Calibri" charset="0"/>
              </a:rPr>
              <a:t> </a:t>
            </a:r>
            <a:r>
              <a:rPr lang="en-US" sz="3100">
                <a:solidFill>
                  <a:srgbClr val="000000"/>
                </a:solidFill>
                <a:latin typeface="Calibri" charset="0"/>
                <a:cs typeface="Calibri" charset="0"/>
              </a:rPr>
              <a:t>and</a:t>
            </a:r>
            <a:r>
              <a:rPr lang="en-US" sz="2500">
                <a:solidFill>
                  <a:srgbClr val="000000"/>
                </a:solidFill>
                <a:latin typeface="Calibri" charset="0"/>
                <a:cs typeface="Calibri" charset="0"/>
              </a:rPr>
              <a:t> </a:t>
            </a:r>
            <a:r>
              <a:rPr lang="en-US" sz="3100">
                <a:solidFill>
                  <a:srgbClr val="000000"/>
                </a:solidFill>
                <a:latin typeface="Calibri" charset="0"/>
                <a:cs typeface="Calibri" charset="0"/>
              </a:rPr>
              <a:t>the</a:t>
            </a:r>
            <a:r>
              <a:rPr lang="en-US" sz="2500">
                <a:solidFill>
                  <a:srgbClr val="000000"/>
                </a:solidFill>
                <a:latin typeface="Calibri" charset="0"/>
                <a:cs typeface="Calibri" charset="0"/>
              </a:rPr>
              <a:t> </a:t>
            </a:r>
            <a:r>
              <a:rPr lang="en-US" sz="3100">
                <a:solidFill>
                  <a:srgbClr val="000000"/>
                </a:solidFill>
                <a:latin typeface="Calibri" charset="0"/>
                <a:cs typeface="Calibri" charset="0"/>
              </a:rPr>
              <a:t>Democratic-Republicans</a:t>
            </a:r>
            <a:endParaRPr lang="en-US" sz="3100">
              <a:solidFill>
                <a:srgbClr val="000000"/>
              </a:solidFill>
            </a:endParaRPr>
          </a:p>
        </p:txBody>
      </p:sp>
      <p:sp>
        <p:nvSpPr>
          <p:cNvPr id="12" name="Rectangle 2"/>
          <p:cNvSpPr>
            <a:spLocks noChangeArrowheads="1"/>
          </p:cNvSpPr>
          <p:nvPr/>
        </p:nvSpPr>
        <p:spPr bwMode="auto">
          <a:xfrm>
            <a:off x="76200" y="1066800"/>
            <a:ext cx="3962400" cy="3348224"/>
          </a:xfrm>
          <a:prstGeom prst="rect">
            <a:avLst/>
          </a:prstGeom>
          <a:solidFill>
            <a:srgbClr val="FFCCFF"/>
          </a:solidFill>
          <a:ln w="9525">
            <a:solidFill>
              <a:schemeClr val="tx1"/>
            </a:solidFill>
            <a:miter lim="800000"/>
            <a:headEnd/>
            <a:tailEnd/>
          </a:ln>
        </p:spPr>
        <p:txBody>
          <a:bodyPr>
            <a:spAutoFit/>
          </a:bodyPr>
          <a:lstStyle/>
          <a:p>
            <a:pPr algn="ctr">
              <a:lnSpc>
                <a:spcPct val="85000"/>
              </a:lnSpc>
            </a:pPr>
            <a:r>
              <a:rPr lang="en-US" sz="3100">
                <a:solidFill>
                  <a:srgbClr val="000000"/>
                </a:solidFill>
                <a:latin typeface="Calibri" charset="0"/>
                <a:cs typeface="Calibri" charset="0"/>
              </a:rPr>
              <a:t>In the months </a:t>
            </a:r>
            <a:br>
              <a:rPr lang="en-US" sz="3100">
                <a:solidFill>
                  <a:srgbClr val="000000"/>
                </a:solidFill>
                <a:latin typeface="Calibri" charset="0"/>
                <a:cs typeface="Calibri" charset="0"/>
              </a:rPr>
            </a:br>
            <a:r>
              <a:rPr lang="en-US" sz="3100">
                <a:solidFill>
                  <a:srgbClr val="000000"/>
                </a:solidFill>
                <a:latin typeface="Calibri" charset="0"/>
                <a:cs typeface="Calibri" charset="0"/>
              </a:rPr>
              <a:t>before leaving office, President Adams appointed numerous Federalists to become judges in federal courts</a:t>
            </a:r>
          </a:p>
          <a:p>
            <a:pPr algn="ctr">
              <a:lnSpc>
                <a:spcPct val="85000"/>
              </a:lnSpc>
            </a:pPr>
            <a:r>
              <a:rPr lang="en-US" sz="3100">
                <a:solidFill>
                  <a:srgbClr val="000000"/>
                </a:solidFill>
                <a:latin typeface="Calibri" charset="0"/>
                <a:cs typeface="Calibri" charset="0"/>
              </a:rPr>
              <a:t>(the</a:t>
            </a:r>
            <a:r>
              <a:rPr lang="en-US" sz="2700">
                <a:solidFill>
                  <a:srgbClr val="000000"/>
                </a:solidFill>
                <a:latin typeface="Calibri" charset="0"/>
                <a:cs typeface="Calibri" charset="0"/>
              </a:rPr>
              <a:t> </a:t>
            </a:r>
            <a:r>
              <a:rPr lang="en-US" sz="3100">
                <a:solidFill>
                  <a:srgbClr val="000000"/>
                </a:solidFill>
                <a:latin typeface="Calibri" charset="0"/>
                <a:cs typeface="Calibri" charset="0"/>
              </a:rPr>
              <a:t>“Midnight</a:t>
            </a:r>
            <a:r>
              <a:rPr lang="en-US" sz="2700">
                <a:solidFill>
                  <a:srgbClr val="000000"/>
                </a:solidFill>
                <a:latin typeface="Calibri" charset="0"/>
                <a:cs typeface="Calibri" charset="0"/>
              </a:rPr>
              <a:t> </a:t>
            </a:r>
            <a:r>
              <a:rPr lang="en-US" sz="3100">
                <a:solidFill>
                  <a:srgbClr val="000000"/>
                </a:solidFill>
                <a:latin typeface="Calibri" charset="0"/>
                <a:cs typeface="Calibri" charset="0"/>
              </a:rPr>
              <a:t>Judges”)</a:t>
            </a:r>
          </a:p>
        </p:txBody>
      </p:sp>
      <p:sp>
        <p:nvSpPr>
          <p:cNvPr id="13" name="Rectangle 2"/>
          <p:cNvSpPr>
            <a:spLocks noChangeArrowheads="1"/>
          </p:cNvSpPr>
          <p:nvPr/>
        </p:nvSpPr>
        <p:spPr bwMode="auto">
          <a:xfrm>
            <a:off x="4114800" y="1082675"/>
            <a:ext cx="3505200" cy="2935288"/>
          </a:xfrm>
          <a:prstGeom prst="rect">
            <a:avLst/>
          </a:prstGeom>
          <a:solidFill>
            <a:srgbClr val="FFFFCC"/>
          </a:solidFill>
          <a:ln w="9525">
            <a:solidFill>
              <a:schemeClr val="tx1"/>
            </a:solidFill>
            <a:miter lim="800000"/>
            <a:headEnd/>
            <a:tailEnd/>
          </a:ln>
        </p:spPr>
        <p:txBody>
          <a:bodyPr>
            <a:spAutoFit/>
          </a:bodyPr>
          <a:lstStyle/>
          <a:p>
            <a:pPr algn="ctr">
              <a:lnSpc>
                <a:spcPct val="85000"/>
              </a:lnSpc>
            </a:pPr>
            <a:r>
              <a:rPr lang="en-US" sz="3100">
                <a:solidFill>
                  <a:srgbClr val="000000"/>
                </a:solidFill>
                <a:latin typeface="Calibri" charset="0"/>
                <a:cs typeface="Calibri" charset="0"/>
              </a:rPr>
              <a:t>Jefferson opposed these appointments and ordered his Secretary of State James Madison to deny some of these judge appointments </a:t>
            </a:r>
          </a:p>
        </p:txBody>
      </p:sp>
      <p:sp>
        <p:nvSpPr>
          <p:cNvPr id="14" name="Rectangle 2"/>
          <p:cNvSpPr>
            <a:spLocks noChangeArrowheads="1"/>
          </p:cNvSpPr>
          <p:nvPr/>
        </p:nvSpPr>
        <p:spPr bwMode="auto">
          <a:xfrm>
            <a:off x="1524000" y="4076700"/>
            <a:ext cx="6096000" cy="1311275"/>
          </a:xfrm>
          <a:prstGeom prst="rect">
            <a:avLst/>
          </a:prstGeom>
          <a:solidFill>
            <a:srgbClr val="CCFFCC"/>
          </a:solidFill>
          <a:ln w="9525">
            <a:solidFill>
              <a:schemeClr val="tx1"/>
            </a:solidFill>
            <a:miter lim="800000"/>
            <a:headEnd/>
            <a:tailEnd/>
          </a:ln>
        </p:spPr>
        <p:txBody>
          <a:bodyPr>
            <a:spAutoFit/>
          </a:bodyPr>
          <a:lstStyle/>
          <a:p>
            <a:pPr algn="ctr">
              <a:lnSpc>
                <a:spcPct val="85000"/>
              </a:lnSpc>
            </a:pPr>
            <a:r>
              <a:rPr lang="en-US" sz="3100">
                <a:solidFill>
                  <a:srgbClr val="000000"/>
                </a:solidFill>
                <a:latin typeface="Calibri" charset="0"/>
                <a:cs typeface="Calibri" charset="0"/>
              </a:rPr>
              <a:t>One of these potential judges was William Marbury who sued Madison when he was deprived his position</a:t>
            </a:r>
          </a:p>
        </p:txBody>
      </p:sp>
      <p:pic>
        <p:nvPicPr>
          <p:cNvPr id="83970" name="Picture 2" descr="http://upload.wikimedia.org/wikipedia/commons/d/d0/Marbur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38" y="2079625"/>
            <a:ext cx="138747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34938" y="1666875"/>
            <a:ext cx="12890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r>
              <a:rPr kumimoji="0" lang="en-US" sz="2000">
                <a:solidFill>
                  <a:srgbClr val="C00000"/>
                </a:solidFill>
                <a:latin typeface="Calibri" charset="0"/>
                <a:cs typeface="Calibri" charset="0"/>
              </a:rPr>
              <a:t>Marbury</a:t>
            </a:r>
          </a:p>
        </p:txBody>
      </p:sp>
      <p:sp>
        <p:nvSpPr>
          <p:cNvPr id="17" name="Rectangle 2"/>
          <p:cNvSpPr>
            <a:spLocks noChangeArrowheads="1"/>
          </p:cNvSpPr>
          <p:nvPr/>
        </p:nvSpPr>
        <p:spPr bwMode="auto">
          <a:xfrm>
            <a:off x="1524000" y="5486400"/>
            <a:ext cx="6096000" cy="1308100"/>
          </a:xfrm>
          <a:prstGeom prst="rect">
            <a:avLst/>
          </a:prstGeom>
          <a:solidFill>
            <a:srgbClr val="CCCCFF"/>
          </a:solidFill>
          <a:ln w="9525">
            <a:solidFill>
              <a:schemeClr val="tx1"/>
            </a:solidFill>
            <a:miter lim="800000"/>
            <a:headEnd/>
            <a:tailEnd/>
          </a:ln>
        </p:spPr>
        <p:txBody>
          <a:bodyPr>
            <a:spAutoFit/>
          </a:bodyPr>
          <a:lstStyle/>
          <a:p>
            <a:pPr algn="ctr">
              <a:lnSpc>
                <a:spcPct val="85000"/>
              </a:lnSpc>
            </a:pPr>
            <a:r>
              <a:rPr lang="en-US" sz="3100" dirty="0">
                <a:solidFill>
                  <a:srgbClr val="000000"/>
                </a:solidFill>
                <a:latin typeface="Calibri" charset="0"/>
                <a:cs typeface="Calibri" charset="0"/>
              </a:rPr>
              <a:t>Marbury v Madison (1803) </a:t>
            </a:r>
            <a:br>
              <a:rPr lang="en-US" sz="3100" dirty="0">
                <a:solidFill>
                  <a:srgbClr val="000000"/>
                </a:solidFill>
                <a:latin typeface="Calibri" charset="0"/>
                <a:cs typeface="Calibri" charset="0"/>
              </a:rPr>
            </a:br>
            <a:r>
              <a:rPr lang="en-US" sz="3100" dirty="0">
                <a:solidFill>
                  <a:srgbClr val="000000"/>
                </a:solidFill>
                <a:latin typeface="Calibri" charset="0"/>
                <a:cs typeface="Calibri" charset="0"/>
              </a:rPr>
              <a:t>was one of the most important </a:t>
            </a:r>
            <a:br>
              <a:rPr lang="en-US" sz="3100" dirty="0">
                <a:solidFill>
                  <a:srgbClr val="000000"/>
                </a:solidFill>
                <a:latin typeface="Calibri" charset="0"/>
                <a:cs typeface="Calibri" charset="0"/>
              </a:rPr>
            </a:br>
            <a:r>
              <a:rPr lang="en-US" sz="3100" dirty="0">
                <a:solidFill>
                  <a:srgbClr val="000000"/>
                </a:solidFill>
                <a:latin typeface="Calibri" charset="0"/>
                <a:cs typeface="Calibri" charset="0"/>
              </a:rPr>
              <a:t>Supreme Court cases in U.S. history </a:t>
            </a:r>
          </a:p>
        </p:txBody>
      </p:sp>
    </p:spTree>
    <p:extLst>
      <p:ext uri="{BB962C8B-B14F-4D97-AF65-F5344CB8AC3E}">
        <p14:creationId xmlns:p14="http://schemas.microsoft.com/office/powerpoint/2010/main" val="187496044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5842"/>
                                        </p:tgtEl>
                                      </p:cBhvr>
                                    </p:animEffect>
                                    <p:set>
                                      <p:cBhvr>
                                        <p:cTn id="7" dur="1" fill="hold">
                                          <p:stCondLst>
                                            <p:cond delay="499"/>
                                          </p:stCondLst>
                                        </p:cTn>
                                        <p:tgtEl>
                                          <p:spTgt spid="3584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5843"/>
                                        </p:tgtEl>
                                      </p:cBhvr>
                                    </p:animEffect>
                                    <p:set>
                                      <p:cBhvr>
                                        <p:cTn id="10" dur="1" fill="hold">
                                          <p:stCondLst>
                                            <p:cond delay="499"/>
                                          </p:stCondLst>
                                        </p:cTn>
                                        <p:tgtEl>
                                          <p:spTgt spid="3584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5844"/>
                                        </p:tgtEl>
                                      </p:cBhvr>
                                    </p:animEffect>
                                    <p:set>
                                      <p:cBhvr>
                                        <p:cTn id="22" dur="1" fill="hold">
                                          <p:stCondLst>
                                            <p:cond delay="499"/>
                                          </p:stCondLst>
                                        </p:cTn>
                                        <p:tgtEl>
                                          <p:spTgt spid="3584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35844"/>
                                        </p:tgtEl>
                                        <p:attrNameLst>
                                          <p:attrName>style.visibility</p:attrName>
                                        </p:attrNameLst>
                                      </p:cBhvr>
                                      <p:to>
                                        <p:strVal val="visible"/>
                                      </p:to>
                                    </p:set>
                                    <p:animEffect transition="in" filter="fade">
                                      <p:cBhvr>
                                        <p:cTn id="42" dur="500"/>
                                        <p:tgtEl>
                                          <p:spTgt spid="35844"/>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83970"/>
                                        </p:tgtEl>
                                        <p:attrNameLst>
                                          <p:attrName>style.visibility</p:attrName>
                                        </p:attrNameLst>
                                      </p:cBhvr>
                                      <p:to>
                                        <p:strVal val="visible"/>
                                      </p:to>
                                    </p:set>
                                    <p:animEffect transition="in" filter="fade">
                                      <p:cBhvr>
                                        <p:cTn id="56" dur="500"/>
                                        <p:tgtEl>
                                          <p:spTgt spid="8397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P spid="10" grpId="1"/>
      <p:bldP spid="12" grpId="0" animBg="1"/>
      <p:bldP spid="13" grpId="0" animBg="1"/>
      <p:bldP spid="14"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03-066"/>
          <p:cNvPicPr>
            <a:picLocks noChangeAspect="1" noChangeArrowheads="1"/>
          </p:cNvPicPr>
          <p:nvPr/>
        </p:nvPicPr>
        <p:blipFill>
          <a:blip r:embed="rId2">
            <a:extLst>
              <a:ext uri="{28A0092B-C50C-407E-A947-70E740481C1C}">
                <a14:useLocalDpi xmlns:a14="http://schemas.microsoft.com/office/drawing/2010/main" val="0"/>
              </a:ext>
            </a:extLst>
          </a:blip>
          <a:srcRect l="4617" t="11192" r="4565" b="8493"/>
          <a:stretch>
            <a:fillRect/>
          </a:stretch>
        </p:blipFill>
        <p:spPr bwMode="auto">
          <a:xfrm>
            <a:off x="1600200" y="1371600"/>
            <a:ext cx="62484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7891" name="Rectangle 2"/>
          <p:cNvSpPr>
            <a:spLocks noChangeArrowheads="1"/>
          </p:cNvSpPr>
          <p:nvPr/>
        </p:nvSpPr>
        <p:spPr bwMode="auto">
          <a:xfrm>
            <a:off x="92075" y="49213"/>
            <a:ext cx="8975725" cy="1246187"/>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100">
                <a:solidFill>
                  <a:srgbClr val="000000"/>
                </a:solidFill>
                <a:latin typeface="Calibri" charset="0"/>
                <a:cs typeface="Calibri" charset="0"/>
              </a:rPr>
              <a:t>The Supreme Court ruled that President Jefferson’s decision to deny Marbury his judicial appointment </a:t>
            </a:r>
            <a:br>
              <a:rPr lang="en-US" sz="3100">
                <a:solidFill>
                  <a:srgbClr val="000000"/>
                </a:solidFill>
                <a:latin typeface="Calibri" charset="0"/>
                <a:cs typeface="Calibri" charset="0"/>
              </a:rPr>
            </a:br>
            <a:r>
              <a:rPr lang="en-US" sz="3100">
                <a:solidFill>
                  <a:srgbClr val="000000"/>
                </a:solidFill>
                <a:latin typeface="Calibri" charset="0"/>
                <a:cs typeface="Calibri" charset="0"/>
              </a:rPr>
              <a:t>did not violate the Judiciary Act or the Constitution </a:t>
            </a:r>
          </a:p>
        </p:txBody>
      </p:sp>
      <p:pic>
        <p:nvPicPr>
          <p:cNvPr id="5" name="Picture 2" descr="http://upload.wikimedia.org/wikipedia/commons/d/d0/Marbu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166938"/>
            <a:ext cx="120967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cdn.smosh.com/sites/default/files/bloguploads/thomas-jefferson-portrait.jpg"/>
          <p:cNvPicPr>
            <a:picLocks noChangeAspect="1" noChangeArrowheads="1"/>
          </p:cNvPicPr>
          <p:nvPr/>
        </p:nvPicPr>
        <p:blipFill>
          <a:blip r:embed="rId4">
            <a:extLst>
              <a:ext uri="{28A0092B-C50C-407E-A947-70E740481C1C}">
                <a14:useLocalDpi xmlns:a14="http://schemas.microsoft.com/office/drawing/2010/main" val="0"/>
              </a:ext>
            </a:extLst>
          </a:blip>
          <a:srcRect l="11055" r="13591"/>
          <a:stretch>
            <a:fillRect/>
          </a:stretch>
        </p:blipFill>
        <p:spPr bwMode="auto">
          <a:xfrm>
            <a:off x="4927600" y="5322888"/>
            <a:ext cx="10922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davidostewart.com/wp-content/uploads/2012/05/James-Madison-president.jpg"/>
          <p:cNvPicPr>
            <a:picLocks noChangeAspect="1" noChangeArrowheads="1"/>
          </p:cNvPicPr>
          <p:nvPr/>
        </p:nvPicPr>
        <p:blipFill>
          <a:blip r:embed="rId5">
            <a:extLst>
              <a:ext uri="{28A0092B-C50C-407E-A947-70E740481C1C}">
                <a14:useLocalDpi xmlns:a14="http://schemas.microsoft.com/office/drawing/2010/main" val="0"/>
              </a:ext>
            </a:extLst>
          </a:blip>
          <a:srcRect l="10077" t="996" r="12671" b="19846"/>
          <a:stretch>
            <a:fillRect/>
          </a:stretch>
        </p:blipFill>
        <p:spPr bwMode="auto">
          <a:xfrm>
            <a:off x="7894638" y="5322888"/>
            <a:ext cx="117316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9" name="Rectangular Callout 8"/>
          <p:cNvSpPr>
            <a:spLocks noChangeArrowheads="1"/>
          </p:cNvSpPr>
          <p:nvPr/>
        </p:nvSpPr>
        <p:spPr bwMode="auto">
          <a:xfrm>
            <a:off x="92075" y="3810000"/>
            <a:ext cx="2117725" cy="990600"/>
          </a:xfrm>
          <a:prstGeom prst="wedgeRectCallout">
            <a:avLst>
              <a:gd name="adj1" fmla="val 3213"/>
              <a:gd name="adj2" fmla="val -75875"/>
            </a:avLst>
          </a:prstGeom>
          <a:solidFill>
            <a:srgbClr val="FFCCFF"/>
          </a:solidFill>
          <a:ln w="9525">
            <a:solidFill>
              <a:schemeClr val="tx1"/>
            </a:solidFill>
            <a:round/>
            <a:headEnd/>
            <a:tailEnd/>
          </a:ln>
        </p:spPr>
        <p:txBody>
          <a:bodyPr/>
          <a:lstStyle/>
          <a:p>
            <a:pPr algn="ctr">
              <a:lnSpc>
                <a:spcPct val="80000"/>
              </a:lnSpc>
            </a:pPr>
            <a:r>
              <a:rPr lang="en-US" i="1" u="sng">
                <a:solidFill>
                  <a:srgbClr val="000000"/>
                </a:solidFill>
                <a:latin typeface="Calibri" charset="0"/>
                <a:cs typeface="Calibri" charset="0"/>
              </a:rPr>
              <a:t>Marbury</a:t>
            </a:r>
            <a:r>
              <a:rPr lang="en-US">
                <a:solidFill>
                  <a:srgbClr val="000000"/>
                </a:solidFill>
                <a:latin typeface="Calibri" charset="0"/>
                <a:cs typeface="Calibri" charset="0"/>
              </a:rPr>
              <a:t>: Congress created the Judiciary Act to create lower courts with judges!!</a:t>
            </a:r>
          </a:p>
        </p:txBody>
      </p:sp>
      <p:sp>
        <p:nvSpPr>
          <p:cNvPr id="10" name="Rectangular Callout 9"/>
          <p:cNvSpPr>
            <a:spLocks noChangeArrowheads="1"/>
          </p:cNvSpPr>
          <p:nvPr/>
        </p:nvSpPr>
        <p:spPr bwMode="auto">
          <a:xfrm>
            <a:off x="2454275" y="5791200"/>
            <a:ext cx="2346325" cy="990600"/>
          </a:xfrm>
          <a:prstGeom prst="wedgeRectCallout">
            <a:avLst>
              <a:gd name="adj1" fmla="val 64185"/>
              <a:gd name="adj2" fmla="val -45565"/>
            </a:avLst>
          </a:prstGeom>
          <a:solidFill>
            <a:srgbClr val="FFCC99"/>
          </a:solidFill>
          <a:ln w="9525">
            <a:solidFill>
              <a:schemeClr val="tx1"/>
            </a:solidFill>
            <a:round/>
            <a:headEnd/>
            <a:tailEnd/>
          </a:ln>
        </p:spPr>
        <p:txBody>
          <a:bodyPr/>
          <a:lstStyle/>
          <a:p>
            <a:pPr algn="ctr">
              <a:lnSpc>
                <a:spcPct val="80000"/>
              </a:lnSpc>
            </a:pPr>
            <a:r>
              <a:rPr lang="en-US" i="1" u="sng" dirty="0">
                <a:solidFill>
                  <a:srgbClr val="000000"/>
                </a:solidFill>
                <a:latin typeface="Calibri" charset="0"/>
                <a:cs typeface="Calibri" charset="0"/>
              </a:rPr>
              <a:t>Jefferson and Madison</a:t>
            </a:r>
            <a:r>
              <a:rPr lang="en-US" dirty="0">
                <a:solidFill>
                  <a:srgbClr val="000000"/>
                </a:solidFill>
                <a:latin typeface="Calibri" charset="0"/>
                <a:cs typeface="Calibri" charset="0"/>
              </a:rPr>
              <a:t>: Yes, but the president can appoint (not deny) whoever he wants!!</a:t>
            </a:r>
          </a:p>
        </p:txBody>
      </p:sp>
      <p:sp>
        <p:nvSpPr>
          <p:cNvPr id="11" name="Rectangle 10"/>
          <p:cNvSpPr>
            <a:spLocks noChangeArrowheads="1"/>
          </p:cNvSpPr>
          <p:nvPr/>
        </p:nvSpPr>
        <p:spPr bwMode="auto">
          <a:xfrm>
            <a:off x="6248400" y="1795463"/>
            <a:ext cx="2819400" cy="4291012"/>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100" dirty="0">
                <a:solidFill>
                  <a:srgbClr val="000000"/>
                </a:solidFill>
                <a:latin typeface="Calibri" charset="0"/>
                <a:cs typeface="Calibri" charset="0"/>
              </a:rPr>
              <a:t>The Marbury v. Madison case established the principle of  judicial review giving the Supreme Court the power to declare acts of Congress unconstitutional </a:t>
            </a:r>
          </a:p>
        </p:txBody>
      </p:sp>
    </p:spTree>
    <p:extLst>
      <p:ext uri="{BB962C8B-B14F-4D97-AF65-F5344CB8AC3E}">
        <p14:creationId xmlns:p14="http://schemas.microsoft.com/office/powerpoint/2010/main" val="390872730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35" presetClass="path" presetSubtype="0" accel="50000" decel="50000" fill="hold" nodeType="withEffect">
                                  <p:stCondLst>
                                    <p:cond delay="0"/>
                                  </p:stCondLst>
                                  <p:childTnLst>
                                    <p:animMotion origin="layout" path="M 3.33333E-6 6.47549E-7 L -0.175 0.00254 " pathEditMode="relative" rAng="0" ptsTypes="AA">
                                      <p:cBhvr>
                                        <p:cTn id="21" dur="2000" fill="hold"/>
                                        <p:tgtEl>
                                          <p:spTgt spid="2"/>
                                        </p:tgtEl>
                                        <p:attrNameLst>
                                          <p:attrName>ppt_x</p:attrName>
                                          <p:attrName>ppt_y</p:attrName>
                                        </p:attrNameLst>
                                      </p:cBhvr>
                                      <p:rCtr x="-8750" y="116"/>
                                    </p:animMotion>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http://americanlibertymagazine.com/magazine/wp-content/uploads/2011/11/marbury_vs_madison_top_600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878888"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lawrencepolitics.com/wp-content/uploads/2012/04/marbury-v-Madison-2-carto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314450"/>
            <a:ext cx="545147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5691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2" descr="File:John Marshall by Henry Inman, 1832.jpg"/>
          <p:cNvPicPr>
            <a:picLocks noChangeAspect="1" noChangeArrowheads="1"/>
          </p:cNvPicPr>
          <p:nvPr/>
        </p:nvPicPr>
        <p:blipFill>
          <a:blip r:embed="rId2">
            <a:extLst>
              <a:ext uri="{28A0092B-C50C-407E-A947-70E740481C1C}">
                <a14:useLocalDpi xmlns:a14="http://schemas.microsoft.com/office/drawing/2010/main" val="0"/>
              </a:ext>
            </a:extLst>
          </a:blip>
          <a:srcRect l="8141" t="6070" r="16962"/>
          <a:stretch>
            <a:fillRect/>
          </a:stretch>
        </p:blipFill>
        <p:spPr bwMode="auto">
          <a:xfrm>
            <a:off x="128588" y="1058863"/>
            <a:ext cx="3681412"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7"/>
          <p:cNvSpPr>
            <a:spLocks noChangeArrowheads="1"/>
          </p:cNvSpPr>
          <p:nvPr/>
        </p:nvSpPr>
        <p:spPr bwMode="auto">
          <a:xfrm>
            <a:off x="92075" y="76200"/>
            <a:ext cx="8975725" cy="865188"/>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100" dirty="0">
                <a:solidFill>
                  <a:srgbClr val="000000"/>
                </a:solidFill>
                <a:latin typeface="Calibri" charset="0"/>
                <a:cs typeface="Calibri" charset="0"/>
              </a:rPr>
              <a:t>Chief Justice John Marshall served as Chief Justice </a:t>
            </a:r>
            <a:br>
              <a:rPr lang="en-US" sz="3100" dirty="0">
                <a:solidFill>
                  <a:srgbClr val="000000"/>
                </a:solidFill>
                <a:latin typeface="Calibri" charset="0"/>
                <a:cs typeface="Calibri" charset="0"/>
              </a:rPr>
            </a:br>
            <a:r>
              <a:rPr lang="en-US" sz="3100" dirty="0">
                <a:solidFill>
                  <a:srgbClr val="000000"/>
                </a:solidFill>
                <a:latin typeface="Calibri" charset="0"/>
                <a:cs typeface="Calibri" charset="0"/>
              </a:rPr>
              <a:t>of the Supreme Court from 1801 to 1835</a:t>
            </a:r>
          </a:p>
        </p:txBody>
      </p:sp>
      <p:sp>
        <p:nvSpPr>
          <p:cNvPr id="39940" name="Rectangle 8"/>
          <p:cNvSpPr>
            <a:spLocks noChangeArrowheads="1"/>
          </p:cNvSpPr>
          <p:nvPr/>
        </p:nvSpPr>
        <p:spPr bwMode="auto">
          <a:xfrm>
            <a:off x="3886200" y="1066800"/>
            <a:ext cx="5181600" cy="2009775"/>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100">
                <a:solidFill>
                  <a:srgbClr val="000000"/>
                </a:solidFill>
                <a:latin typeface="Calibri" charset="0"/>
                <a:cs typeface="Calibri" charset="0"/>
              </a:rPr>
              <a:t>Over three decades, Marshall’s ruling helped strengthen the </a:t>
            </a:r>
            <a:br>
              <a:rPr lang="en-US" sz="3100">
                <a:solidFill>
                  <a:srgbClr val="000000"/>
                </a:solidFill>
                <a:latin typeface="Calibri" charset="0"/>
                <a:cs typeface="Calibri" charset="0"/>
              </a:rPr>
            </a:br>
            <a:r>
              <a:rPr lang="en-US" sz="3100">
                <a:solidFill>
                  <a:srgbClr val="000000"/>
                </a:solidFill>
                <a:latin typeface="Calibri" charset="0"/>
                <a:cs typeface="Calibri" charset="0"/>
              </a:rPr>
              <a:t>power of the national gov’t over the states and protected the rights of citizens </a:t>
            </a:r>
          </a:p>
        </p:txBody>
      </p:sp>
      <p:sp>
        <p:nvSpPr>
          <p:cNvPr id="39941" name="Rectangle 1"/>
          <p:cNvSpPr>
            <a:spLocks noChangeArrowheads="1"/>
          </p:cNvSpPr>
          <p:nvPr/>
        </p:nvSpPr>
        <p:spPr bwMode="auto">
          <a:xfrm>
            <a:off x="3810000" y="3200400"/>
            <a:ext cx="5334000" cy="331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900" dirty="0">
                <a:latin typeface="Calibri" charset="0"/>
                <a:cs typeface="Calibri" charset="0"/>
              </a:rPr>
              <a:t>Marbury v. Madison (1803) </a:t>
            </a:r>
          </a:p>
          <a:p>
            <a:pPr algn="ctr">
              <a:lnSpc>
                <a:spcPct val="90000"/>
              </a:lnSpc>
            </a:pPr>
            <a:r>
              <a:rPr lang="en-US" sz="2900" dirty="0">
                <a:latin typeface="Calibri" charset="0"/>
                <a:cs typeface="Calibri" charset="0"/>
              </a:rPr>
              <a:t>McCulloch v. Maryland (1819) </a:t>
            </a:r>
          </a:p>
          <a:p>
            <a:pPr algn="ctr">
              <a:lnSpc>
                <a:spcPct val="90000"/>
              </a:lnSpc>
            </a:pPr>
            <a:r>
              <a:rPr lang="en-US" sz="2900" dirty="0">
                <a:latin typeface="Calibri" charset="0"/>
                <a:cs typeface="Calibri" charset="0"/>
              </a:rPr>
              <a:t>Dartmouth College v. </a:t>
            </a:r>
            <a:br>
              <a:rPr lang="en-US" sz="2900" dirty="0">
                <a:latin typeface="Calibri" charset="0"/>
                <a:cs typeface="Calibri" charset="0"/>
              </a:rPr>
            </a:br>
            <a:r>
              <a:rPr lang="en-US" sz="2900" dirty="0">
                <a:latin typeface="Calibri" charset="0"/>
                <a:cs typeface="Calibri" charset="0"/>
              </a:rPr>
              <a:t>Woodward (1819) </a:t>
            </a:r>
          </a:p>
          <a:p>
            <a:pPr algn="ctr">
              <a:lnSpc>
                <a:spcPct val="90000"/>
              </a:lnSpc>
            </a:pPr>
            <a:r>
              <a:rPr lang="en-US" sz="2900" dirty="0" err="1">
                <a:latin typeface="Calibri" charset="0"/>
                <a:cs typeface="Calibri" charset="0"/>
              </a:rPr>
              <a:t>Cohens</a:t>
            </a:r>
            <a:r>
              <a:rPr lang="en-US" sz="2900" dirty="0">
                <a:latin typeface="Calibri" charset="0"/>
                <a:cs typeface="Calibri" charset="0"/>
              </a:rPr>
              <a:t> v. Virginia (1821) </a:t>
            </a:r>
          </a:p>
          <a:p>
            <a:pPr algn="ctr">
              <a:lnSpc>
                <a:spcPct val="90000"/>
              </a:lnSpc>
            </a:pPr>
            <a:r>
              <a:rPr lang="en-US" sz="2900" dirty="0">
                <a:latin typeface="Calibri" charset="0"/>
                <a:cs typeface="Calibri" charset="0"/>
              </a:rPr>
              <a:t>Gibbons v. Ogden (1824) </a:t>
            </a:r>
          </a:p>
          <a:p>
            <a:pPr algn="ctr">
              <a:lnSpc>
                <a:spcPct val="90000"/>
              </a:lnSpc>
            </a:pPr>
            <a:r>
              <a:rPr lang="en-US" sz="2900" dirty="0">
                <a:latin typeface="Calibri" charset="0"/>
                <a:cs typeface="Calibri" charset="0"/>
              </a:rPr>
              <a:t>Cherokee Nation v. Georgia (1831) </a:t>
            </a:r>
          </a:p>
        </p:txBody>
      </p:sp>
    </p:spTree>
    <p:extLst>
      <p:ext uri="{BB962C8B-B14F-4D97-AF65-F5344CB8AC3E}">
        <p14:creationId xmlns:p14="http://schemas.microsoft.com/office/powerpoint/2010/main" val="6328485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trinityhistory.org/AmH/images/Settlementby1820.jpg"/>
          <p:cNvPicPr>
            <a:picLocks noChangeAspect="1" noChangeArrowheads="1"/>
          </p:cNvPicPr>
          <p:nvPr/>
        </p:nvPicPr>
        <p:blipFill>
          <a:blip r:embed="rId2">
            <a:extLst>
              <a:ext uri="{28A0092B-C50C-407E-A947-70E740481C1C}">
                <a14:useLocalDpi xmlns:a14="http://schemas.microsoft.com/office/drawing/2010/main" val="0"/>
              </a:ext>
            </a:extLst>
          </a:blip>
          <a:srcRect t="5557"/>
          <a:stretch>
            <a:fillRect/>
          </a:stretch>
        </p:blipFill>
        <p:spPr bwMode="auto">
          <a:xfrm>
            <a:off x="3654425" y="1524000"/>
            <a:ext cx="548957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2" descr="Population growth through 18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67000"/>
            <a:ext cx="3581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AutoShape 5"/>
          <p:cNvSpPr>
            <a:spLocks noChangeArrowheads="1"/>
          </p:cNvSpPr>
          <p:nvPr/>
        </p:nvSpPr>
        <p:spPr bwMode="auto">
          <a:xfrm>
            <a:off x="128588" y="76200"/>
            <a:ext cx="3376612" cy="2438400"/>
          </a:xfrm>
          <a:prstGeom prst="wedgeRectCallout">
            <a:avLst>
              <a:gd name="adj1" fmla="val 9926"/>
              <a:gd name="adj2" fmla="val -15949"/>
            </a:avLst>
          </a:prstGeom>
          <a:solidFill>
            <a:srgbClr val="CC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3200" dirty="0">
                <a:solidFill>
                  <a:schemeClr val="bg1"/>
                </a:solidFill>
                <a:latin typeface="Calibri" charset="0"/>
                <a:cs typeface="Calibri" charset="0"/>
              </a:rPr>
              <a:t>During Jefferson’s presidency, the U.S. population was growing and people were moving West</a:t>
            </a:r>
          </a:p>
        </p:txBody>
      </p:sp>
      <p:sp>
        <p:nvSpPr>
          <p:cNvPr id="40965" name="Rectangle 3"/>
          <p:cNvSpPr>
            <a:spLocks noChangeArrowheads="1"/>
          </p:cNvSpPr>
          <p:nvPr/>
        </p:nvSpPr>
        <p:spPr bwMode="auto">
          <a:xfrm>
            <a:off x="990600" y="2759075"/>
            <a:ext cx="2057400" cy="1279525"/>
          </a:xfrm>
          <a:prstGeom prst="rect">
            <a:avLst/>
          </a:prstGeom>
          <a:solidFill>
            <a:srgbClr val="FFFFFF">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kumimoji="1" lang="en-US" sz="2400">
                <a:solidFill>
                  <a:srgbClr val="C00000"/>
                </a:solidFill>
                <a:latin typeface="Calibri" charset="0"/>
                <a:cs typeface="Calibri" charset="0"/>
              </a:rPr>
              <a:t>From 1800 to 1810, the U.S. grew by two million people</a:t>
            </a:r>
            <a:endParaRPr lang="en-US" sz="2400">
              <a:solidFill>
                <a:srgbClr val="C00000"/>
              </a:solidFill>
            </a:endParaRPr>
          </a:p>
        </p:txBody>
      </p:sp>
      <p:cxnSp>
        <p:nvCxnSpPr>
          <p:cNvPr id="40966" name="Straight Arrow Connector 10"/>
          <p:cNvCxnSpPr>
            <a:cxnSpLocks noChangeShapeType="1"/>
          </p:cNvCxnSpPr>
          <p:nvPr/>
        </p:nvCxnSpPr>
        <p:spPr bwMode="auto">
          <a:xfrm>
            <a:off x="2743200" y="4038600"/>
            <a:ext cx="304800" cy="2286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16" name="Rectangle 15"/>
          <p:cNvSpPr>
            <a:spLocks noChangeArrowheads="1"/>
          </p:cNvSpPr>
          <p:nvPr/>
        </p:nvSpPr>
        <p:spPr bwMode="auto">
          <a:xfrm>
            <a:off x="6858000" y="4876800"/>
            <a:ext cx="1905000" cy="979488"/>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buSzPct val="75000"/>
              <a:buFont typeface="Arial" charset="0"/>
              <a:buNone/>
            </a:pPr>
            <a:r>
              <a:rPr kumimoji="1" lang="en-US" sz="2400">
                <a:solidFill>
                  <a:srgbClr val="C00000"/>
                </a:solidFill>
                <a:latin typeface="Calibri" charset="0"/>
                <a:cs typeface="Calibri" charset="0"/>
              </a:rPr>
              <a:t>Kentucky became a state in 1792</a:t>
            </a:r>
            <a:endParaRPr lang="en-US" sz="2400">
              <a:solidFill>
                <a:srgbClr val="C00000"/>
              </a:solidFill>
              <a:latin typeface="Calibri" charset="0"/>
              <a:cs typeface="Calibri" charset="0"/>
            </a:endParaRPr>
          </a:p>
        </p:txBody>
      </p:sp>
      <p:cxnSp>
        <p:nvCxnSpPr>
          <p:cNvPr id="18" name="Straight Arrow Connector 17"/>
          <p:cNvCxnSpPr>
            <a:cxnSpLocks noChangeShapeType="1"/>
          </p:cNvCxnSpPr>
          <p:nvPr/>
        </p:nvCxnSpPr>
        <p:spPr bwMode="auto">
          <a:xfrm flipH="1" flipV="1">
            <a:off x="6096000" y="4038600"/>
            <a:ext cx="1066800" cy="9906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0" name="Rectangle 19"/>
          <p:cNvSpPr>
            <a:spLocks noChangeArrowheads="1"/>
          </p:cNvSpPr>
          <p:nvPr/>
        </p:nvSpPr>
        <p:spPr bwMode="auto">
          <a:xfrm>
            <a:off x="4011613" y="6019800"/>
            <a:ext cx="2111375" cy="682625"/>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buSzPct val="75000"/>
              <a:buFont typeface="Arial" charset="0"/>
              <a:buNone/>
            </a:pPr>
            <a:r>
              <a:rPr kumimoji="1" lang="en-US" sz="2400">
                <a:solidFill>
                  <a:srgbClr val="C00000"/>
                </a:solidFill>
                <a:latin typeface="Calibri" charset="0"/>
                <a:cs typeface="Calibri" charset="0"/>
              </a:rPr>
              <a:t>Tennessee was added in 1796</a:t>
            </a:r>
            <a:endParaRPr lang="en-US" sz="2400">
              <a:solidFill>
                <a:srgbClr val="C00000"/>
              </a:solidFill>
              <a:latin typeface="Calibri" charset="0"/>
              <a:cs typeface="Calibri" charset="0"/>
            </a:endParaRPr>
          </a:p>
        </p:txBody>
      </p:sp>
      <p:cxnSp>
        <p:nvCxnSpPr>
          <p:cNvPr id="22" name="Straight Arrow Connector 21"/>
          <p:cNvCxnSpPr>
            <a:cxnSpLocks noChangeShapeType="1"/>
          </p:cNvCxnSpPr>
          <p:nvPr/>
        </p:nvCxnSpPr>
        <p:spPr bwMode="auto">
          <a:xfrm flipV="1">
            <a:off x="5414963" y="4533900"/>
            <a:ext cx="223837" cy="14732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4" name="Rectangle 23"/>
          <p:cNvSpPr>
            <a:spLocks noChangeArrowheads="1"/>
          </p:cNvSpPr>
          <p:nvPr/>
        </p:nvSpPr>
        <p:spPr bwMode="auto">
          <a:xfrm>
            <a:off x="3859213" y="2133600"/>
            <a:ext cx="2084387" cy="682625"/>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buSzPct val="75000"/>
              <a:buFont typeface="Arial" charset="0"/>
              <a:buNone/>
            </a:pPr>
            <a:r>
              <a:rPr kumimoji="1" lang="en-US" sz="2400">
                <a:solidFill>
                  <a:srgbClr val="C00000"/>
                </a:solidFill>
                <a:latin typeface="Calibri" charset="0"/>
                <a:cs typeface="Calibri" charset="0"/>
              </a:rPr>
              <a:t>Ohio was added in 1803</a:t>
            </a:r>
            <a:endParaRPr lang="en-US" sz="2400">
              <a:solidFill>
                <a:srgbClr val="C00000"/>
              </a:solidFill>
              <a:latin typeface="Calibri" charset="0"/>
              <a:cs typeface="Calibri" charset="0"/>
            </a:endParaRPr>
          </a:p>
        </p:txBody>
      </p:sp>
      <p:cxnSp>
        <p:nvCxnSpPr>
          <p:cNvPr id="26" name="Straight Arrow Connector 25"/>
          <p:cNvCxnSpPr>
            <a:cxnSpLocks noChangeShapeType="1"/>
          </p:cNvCxnSpPr>
          <p:nvPr/>
        </p:nvCxnSpPr>
        <p:spPr bwMode="auto">
          <a:xfrm>
            <a:off x="5527675" y="2759075"/>
            <a:ext cx="415925" cy="441325"/>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31" name="AutoShape 5"/>
          <p:cNvSpPr>
            <a:spLocks noChangeArrowheads="1"/>
          </p:cNvSpPr>
          <p:nvPr/>
        </p:nvSpPr>
        <p:spPr bwMode="auto">
          <a:xfrm>
            <a:off x="3709988" y="152400"/>
            <a:ext cx="5357812" cy="1219200"/>
          </a:xfrm>
          <a:prstGeom prst="wedgeRectCallout">
            <a:avLst>
              <a:gd name="adj1" fmla="val 9926"/>
              <a:gd name="adj2" fmla="val -15949"/>
            </a:avLst>
          </a:prstGeom>
          <a:solidFill>
            <a:srgbClr val="CCE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3200">
                <a:solidFill>
                  <a:schemeClr val="bg1"/>
                </a:solidFill>
                <a:latin typeface="Calibri" charset="0"/>
                <a:cs typeface="Calibri" charset="0"/>
              </a:rPr>
              <a:t>Jefferson was worried about French control of New Orleans and the Mississippi River </a:t>
            </a:r>
          </a:p>
        </p:txBody>
      </p:sp>
      <p:sp>
        <p:nvSpPr>
          <p:cNvPr id="30" name="5-Point Star 29"/>
          <p:cNvSpPr/>
          <p:nvPr/>
        </p:nvSpPr>
        <p:spPr bwMode="auto">
          <a:xfrm>
            <a:off x="4724400" y="5562600"/>
            <a:ext cx="342900" cy="293688"/>
          </a:xfrm>
          <a:prstGeom prst="star5">
            <a:avLst/>
          </a:prstGeom>
          <a:solidFill>
            <a:srgbClr val="FFC000"/>
          </a:solidFill>
          <a:ln w="28575" cap="flat" cmpd="sng" algn="ctr">
            <a:solidFill>
              <a:srgbClr val="C00000"/>
            </a:solidFill>
            <a:prstDash val="solid"/>
            <a:round/>
            <a:headEnd type="none" w="med" len="med"/>
            <a:tailEnd type="none" w="med" len="med"/>
          </a:ln>
          <a:effectLst/>
        </p:spPr>
        <p:txBody>
          <a:bodyPr/>
          <a:lstStyle/>
          <a:p>
            <a:pPr>
              <a:defRPr/>
            </a:pPr>
            <a:endParaRPr lang="en-US">
              <a:latin typeface="Times New Roman" panose="02020603050405020304" pitchFamily="18" charset="0"/>
              <a:ea typeface="+mn-ea"/>
            </a:endParaRPr>
          </a:p>
        </p:txBody>
      </p:sp>
    </p:spTree>
    <p:extLst>
      <p:ext uri="{BB962C8B-B14F-4D97-AF65-F5344CB8AC3E}">
        <p14:creationId xmlns:p14="http://schemas.microsoft.com/office/powerpoint/2010/main" val="3478758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5"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anim calcmode="lin" valueType="num">
                                      <p:cBhvr>
                                        <p:cTn id="53" dur="2000" fill="hold"/>
                                        <p:tgtEl>
                                          <p:spTgt spid="30"/>
                                        </p:tgtEl>
                                        <p:attrNameLst>
                                          <p:attrName>style.rotation</p:attrName>
                                        </p:attrNameLst>
                                      </p:cBhvr>
                                      <p:tavLst>
                                        <p:tav tm="0">
                                          <p:val>
                                            <p:fltVal val="720"/>
                                          </p:val>
                                        </p:tav>
                                        <p:tav tm="100000">
                                          <p:val>
                                            <p:fltVal val="0"/>
                                          </p:val>
                                        </p:tav>
                                      </p:tavLst>
                                    </p:anim>
                                    <p:anim calcmode="lin" valueType="num">
                                      <p:cBhvr>
                                        <p:cTn id="54" dur="2000" fill="hold"/>
                                        <p:tgtEl>
                                          <p:spTgt spid="30"/>
                                        </p:tgtEl>
                                        <p:attrNameLst>
                                          <p:attrName>ppt_h</p:attrName>
                                        </p:attrNameLst>
                                      </p:cBhvr>
                                      <p:tavLst>
                                        <p:tav tm="0">
                                          <p:val>
                                            <p:fltVal val="0"/>
                                          </p:val>
                                        </p:tav>
                                        <p:tav tm="100000">
                                          <p:val>
                                            <p:strVal val="#ppt_h"/>
                                          </p:val>
                                        </p:tav>
                                      </p:tavLst>
                                    </p:anim>
                                    <p:anim calcmode="lin" valueType="num">
                                      <p:cBhvr>
                                        <p:cTn id="55" dur="2000" fill="hold"/>
                                        <p:tgtEl>
                                          <p:spTgt spid="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0" grpId="1" animBg="1"/>
      <p:bldP spid="24" grpId="0" animBg="1"/>
      <p:bldP spid="24" grpId="1"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44450" y="50800"/>
            <a:ext cx="4603750" cy="1219200"/>
          </a:xfrm>
          <a:prstGeom prst="wedgeRectCallout">
            <a:avLst>
              <a:gd name="adj1" fmla="val 9926"/>
              <a:gd name="adj2" fmla="val -15949"/>
            </a:avLst>
          </a:prstGeom>
          <a:solidFill>
            <a:srgbClr val="FFC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800" dirty="0">
                <a:solidFill>
                  <a:schemeClr val="bg1"/>
                </a:solidFill>
                <a:latin typeface="Calibri" charset="0"/>
                <a:cs typeface="Calibri" charset="0"/>
              </a:rPr>
              <a:t>Jefferson sent a delegation </a:t>
            </a:r>
            <a:br>
              <a:rPr kumimoji="1" lang="en-US" sz="2800" dirty="0">
                <a:solidFill>
                  <a:schemeClr val="bg1"/>
                </a:solidFill>
                <a:latin typeface="Calibri" charset="0"/>
                <a:cs typeface="Calibri" charset="0"/>
              </a:rPr>
            </a:br>
            <a:r>
              <a:rPr kumimoji="1" lang="en-US" sz="2800" dirty="0">
                <a:solidFill>
                  <a:schemeClr val="bg1"/>
                </a:solidFill>
                <a:latin typeface="Calibri" charset="0"/>
                <a:cs typeface="Calibri" charset="0"/>
              </a:rPr>
              <a:t>to France to negotiate the purchase of New Orleans </a:t>
            </a:r>
          </a:p>
        </p:txBody>
      </p:sp>
      <p:sp>
        <p:nvSpPr>
          <p:cNvPr id="4" name="AutoShape 5"/>
          <p:cNvSpPr>
            <a:spLocks noChangeArrowheads="1"/>
          </p:cNvSpPr>
          <p:nvPr/>
        </p:nvSpPr>
        <p:spPr bwMode="auto">
          <a:xfrm>
            <a:off x="4724400" y="50800"/>
            <a:ext cx="4343400" cy="1219200"/>
          </a:xfrm>
          <a:prstGeom prst="wedgeRectCallout">
            <a:avLst>
              <a:gd name="adj1" fmla="val 9926"/>
              <a:gd name="adj2" fmla="val -15949"/>
            </a:avLst>
          </a:prstGeom>
          <a:solidFill>
            <a:srgbClr val="FFCC99"/>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800">
                <a:solidFill>
                  <a:schemeClr val="bg1"/>
                </a:solidFill>
                <a:latin typeface="Calibri" charset="0"/>
                <a:cs typeface="Calibri" charset="0"/>
              </a:rPr>
              <a:t>Napoleon wanted to sell all French territories in America to fund his war  </a:t>
            </a:r>
          </a:p>
        </p:txBody>
      </p:sp>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l="24867" t="23654" r="24519" b="14230"/>
          <a:stretch>
            <a:fillRect/>
          </a:stretch>
        </p:blipFill>
        <p:spPr bwMode="auto">
          <a:xfrm>
            <a:off x="1524000" y="1447800"/>
            <a:ext cx="7620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989" name="Picture 5" descr="File:Napoleon in His Study.jpg"/>
          <p:cNvPicPr>
            <a:picLocks noChangeAspect="1" noChangeArrowheads="1"/>
          </p:cNvPicPr>
          <p:nvPr/>
        </p:nvPicPr>
        <p:blipFill>
          <a:blip r:embed="rId3">
            <a:extLst>
              <a:ext uri="{28A0092B-C50C-407E-A947-70E740481C1C}">
                <a14:useLocalDpi xmlns:a14="http://schemas.microsoft.com/office/drawing/2010/main" val="0"/>
              </a:ext>
            </a:extLst>
          </a:blip>
          <a:srcRect l="17859" t="6374" b="3561"/>
          <a:stretch>
            <a:fillRect/>
          </a:stretch>
        </p:blipFill>
        <p:spPr bwMode="auto">
          <a:xfrm>
            <a:off x="152400" y="1600200"/>
            <a:ext cx="1820863"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063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l="14703" t="15578" r="10260" b="13106"/>
          <a:stretch>
            <a:fillRect/>
          </a:stretch>
        </p:blipFill>
        <p:spPr bwMode="auto">
          <a:xfrm>
            <a:off x="0" y="1447800"/>
            <a:ext cx="9207500"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AutoShape 5"/>
          <p:cNvSpPr>
            <a:spLocks noChangeArrowheads="1"/>
          </p:cNvSpPr>
          <p:nvPr/>
        </p:nvSpPr>
        <p:spPr bwMode="auto">
          <a:xfrm>
            <a:off x="76200" y="50800"/>
            <a:ext cx="5334000" cy="1244600"/>
          </a:xfrm>
          <a:prstGeom prst="wedgeRectCallout">
            <a:avLst>
              <a:gd name="adj1" fmla="val 9926"/>
              <a:gd name="adj2" fmla="val -15949"/>
            </a:avLst>
          </a:prstGeom>
          <a:solidFill>
            <a:srgbClr val="CCC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3200" dirty="0">
                <a:solidFill>
                  <a:srgbClr val="000000"/>
                </a:solidFill>
                <a:latin typeface="Calibri" charset="0"/>
                <a:cs typeface="Calibri" charset="0"/>
              </a:rPr>
              <a:t>In 1803, Congress approved the purchase of Louisiana from the French for $15 million </a:t>
            </a:r>
          </a:p>
        </p:txBody>
      </p:sp>
      <p:pic>
        <p:nvPicPr>
          <p:cNvPr id="43012" name="Picture 7" descr="http://yesteryearsnews.files.wordpress.com/2012/04/louisianapurchase-napoleon-signs.jpg"/>
          <p:cNvPicPr>
            <a:picLocks noChangeAspect="1" noChangeArrowheads="1"/>
          </p:cNvPicPr>
          <p:nvPr/>
        </p:nvPicPr>
        <p:blipFill>
          <a:blip r:embed="rId3">
            <a:extLst>
              <a:ext uri="{28A0092B-C50C-407E-A947-70E740481C1C}">
                <a14:useLocalDpi xmlns:a14="http://schemas.microsoft.com/office/drawing/2010/main" val="0"/>
              </a:ext>
            </a:extLst>
          </a:blip>
          <a:srcRect l="4639" t="7828" r="6245" b="9523"/>
          <a:stretch>
            <a:fillRect/>
          </a:stretch>
        </p:blipFill>
        <p:spPr bwMode="auto">
          <a:xfrm>
            <a:off x="76200" y="4664075"/>
            <a:ext cx="28956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5410200" y="50800"/>
            <a:ext cx="3733800" cy="1244600"/>
          </a:xfrm>
          <a:prstGeom prst="wedgeRectCallout">
            <a:avLst>
              <a:gd name="adj1" fmla="val 9926"/>
              <a:gd name="adj2" fmla="val -15949"/>
            </a:avLst>
          </a:prstGeom>
          <a:solidFill>
            <a:srgbClr val="FF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400" dirty="0">
                <a:solidFill>
                  <a:srgbClr val="000000"/>
                </a:solidFill>
                <a:latin typeface="Calibri" charset="0"/>
                <a:cs typeface="Calibri" charset="0"/>
              </a:rPr>
              <a:t>The</a:t>
            </a:r>
            <a:r>
              <a:rPr kumimoji="1" lang="en-US" sz="2400" dirty="0">
                <a:solidFill>
                  <a:srgbClr val="000000"/>
                </a:solidFill>
                <a:latin typeface="Calibri" charset="0"/>
                <a:cs typeface="Calibri" charset="0"/>
                <a:hlinkClick r:id="rId4"/>
              </a:rPr>
              <a:t> </a:t>
            </a:r>
            <a:r>
              <a:rPr kumimoji="1" lang="en-US" sz="2400" u="sng" dirty="0">
                <a:solidFill>
                  <a:srgbClr val="000000"/>
                </a:solidFill>
                <a:latin typeface="Calibri" charset="0"/>
                <a:cs typeface="Calibri" charset="0"/>
                <a:hlinkClick r:id="rId4"/>
              </a:rPr>
              <a:t>Louisiana Purchase</a:t>
            </a:r>
            <a:r>
              <a:rPr kumimoji="1" lang="en-US" sz="2400" dirty="0">
                <a:solidFill>
                  <a:srgbClr val="000000"/>
                </a:solidFill>
                <a:latin typeface="Calibri" charset="0"/>
                <a:cs typeface="Calibri" charset="0"/>
                <a:hlinkClick r:id="rId4"/>
              </a:rPr>
              <a:t> </a:t>
            </a:r>
            <a:r>
              <a:rPr kumimoji="1" lang="en-US" sz="2400" dirty="0">
                <a:solidFill>
                  <a:srgbClr val="000000"/>
                </a:solidFill>
                <a:latin typeface="Calibri" charset="0"/>
                <a:cs typeface="Calibri" charset="0"/>
              </a:rPr>
              <a:t>doubled the size of the USA</a:t>
            </a:r>
          </a:p>
        </p:txBody>
      </p:sp>
    </p:spTree>
    <p:extLst>
      <p:ext uri="{BB962C8B-B14F-4D97-AF65-F5344CB8AC3E}">
        <p14:creationId xmlns:p14="http://schemas.microsoft.com/office/powerpoint/2010/main" val="4223055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l="14703" t="15578" r="10260" b="13106"/>
          <a:stretch>
            <a:fillRect/>
          </a:stretch>
        </p:blipFill>
        <p:spPr bwMode="auto">
          <a:xfrm>
            <a:off x="0" y="1752600"/>
            <a:ext cx="9207500" cy="491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4035" name="AutoShape 5"/>
          <p:cNvSpPr>
            <a:spLocks noChangeArrowheads="1"/>
          </p:cNvSpPr>
          <p:nvPr/>
        </p:nvSpPr>
        <p:spPr bwMode="auto">
          <a:xfrm>
            <a:off x="152400" y="50800"/>
            <a:ext cx="4953000" cy="1549400"/>
          </a:xfrm>
          <a:prstGeom prst="wedgeRectCallout">
            <a:avLst>
              <a:gd name="adj1" fmla="val 9926"/>
              <a:gd name="adj2" fmla="val -15949"/>
            </a:avLst>
          </a:prstGeom>
          <a:solidFill>
            <a:srgbClr val="CC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800">
                <a:solidFill>
                  <a:srgbClr val="000000"/>
                </a:solidFill>
                <a:latin typeface="Calibri" charset="0"/>
                <a:cs typeface="Calibri" charset="0"/>
              </a:rPr>
              <a:t>Americans were excited about gaining new western lands, but the Louisiana Purchase presented problems </a:t>
            </a:r>
          </a:p>
        </p:txBody>
      </p:sp>
      <p:sp>
        <p:nvSpPr>
          <p:cNvPr id="7" name="AutoShape 5"/>
          <p:cNvSpPr>
            <a:spLocks noChangeArrowheads="1"/>
          </p:cNvSpPr>
          <p:nvPr/>
        </p:nvSpPr>
        <p:spPr bwMode="auto">
          <a:xfrm>
            <a:off x="5257800" y="61913"/>
            <a:ext cx="3810000" cy="2300287"/>
          </a:xfrm>
          <a:prstGeom prst="wedgeRectCallout">
            <a:avLst>
              <a:gd name="adj1" fmla="val 9926"/>
              <a:gd name="adj2" fmla="val -15949"/>
            </a:avLst>
          </a:prstGeom>
          <a:solidFill>
            <a:srgbClr val="FF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800" i="1">
                <a:solidFill>
                  <a:srgbClr val="000000"/>
                </a:solidFill>
                <a:latin typeface="Calibri" charset="0"/>
                <a:cs typeface="Calibri" charset="0"/>
              </a:rPr>
              <a:t>Was the purchase constitutional? </a:t>
            </a:r>
            <a:r>
              <a:rPr kumimoji="1" lang="en-US" sz="2800">
                <a:solidFill>
                  <a:srgbClr val="000000"/>
                </a:solidFill>
                <a:latin typeface="Calibri" charset="0"/>
                <a:cs typeface="Calibri" charset="0"/>
              </a:rPr>
              <a:t>Despite his belief in strict interpretation, Jefferson used the elastic clause to buy it</a:t>
            </a:r>
          </a:p>
        </p:txBody>
      </p:sp>
      <p:sp>
        <p:nvSpPr>
          <p:cNvPr id="8" name="AutoShape 5"/>
          <p:cNvSpPr>
            <a:spLocks noChangeArrowheads="1"/>
          </p:cNvSpPr>
          <p:nvPr/>
        </p:nvSpPr>
        <p:spPr bwMode="auto">
          <a:xfrm>
            <a:off x="5257800" y="2438400"/>
            <a:ext cx="3810000" cy="2743200"/>
          </a:xfrm>
          <a:prstGeom prst="wedgeRectCallout">
            <a:avLst>
              <a:gd name="adj1" fmla="val 9926"/>
              <a:gd name="adj2" fmla="val -15949"/>
            </a:avLst>
          </a:prstGeom>
          <a:solidFill>
            <a:srgbClr val="CCE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2800" i="1" dirty="0">
                <a:solidFill>
                  <a:srgbClr val="000000"/>
                </a:solidFill>
                <a:latin typeface="Calibri" charset="0"/>
                <a:cs typeface="Calibri" charset="0"/>
              </a:rPr>
              <a:t>What about the French and Spaniards in New Orleans? </a:t>
            </a:r>
            <a:r>
              <a:rPr kumimoji="1" lang="en-US" sz="2800" dirty="0">
                <a:solidFill>
                  <a:srgbClr val="000000"/>
                </a:solidFill>
                <a:latin typeface="Calibri" charset="0"/>
                <a:cs typeface="Calibri" charset="0"/>
              </a:rPr>
              <a:t>Despite his belief in protecting liberty, Jefferson did not grant foreigners citizenship </a:t>
            </a:r>
          </a:p>
        </p:txBody>
      </p:sp>
    </p:spTree>
    <p:extLst>
      <p:ext uri="{BB962C8B-B14F-4D97-AF65-F5344CB8AC3E}">
        <p14:creationId xmlns:p14="http://schemas.microsoft.com/office/powerpoint/2010/main" val="358448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Jeffersonian Democracy and Constitutional Interpretation</a:t>
            </a:r>
            <a:endParaRPr lang="en-US" dirty="0"/>
          </a:p>
        </p:txBody>
      </p:sp>
      <p:sp>
        <p:nvSpPr>
          <p:cNvPr id="3" name="Subtitle 2"/>
          <p:cNvSpPr>
            <a:spLocks noGrp="1"/>
          </p:cNvSpPr>
          <p:nvPr>
            <p:ph type="subTitle" idx="1"/>
          </p:nvPr>
        </p:nvSpPr>
        <p:spPr/>
        <p:txBody>
          <a:bodyPr/>
          <a:lstStyle/>
          <a:p>
            <a:r>
              <a:rPr lang="en-US" dirty="0" smtClean="0"/>
              <a:t>APUSH</a:t>
            </a:r>
          </a:p>
          <a:p>
            <a:r>
              <a:rPr lang="en-US" dirty="0" smtClean="0"/>
              <a:t>Period 4</a:t>
            </a:r>
          </a:p>
          <a:p>
            <a:r>
              <a:rPr lang="en-US" dirty="0" smtClean="0"/>
              <a:t>Mr. Winchell</a:t>
            </a:r>
          </a:p>
        </p:txBody>
      </p:sp>
    </p:spTree>
    <p:extLst>
      <p:ext uri="{BB962C8B-B14F-4D97-AF65-F5344CB8AC3E}">
        <p14:creationId xmlns:p14="http://schemas.microsoft.com/office/powerpoint/2010/main" val="382481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Federalist Opposition</a:t>
            </a:r>
          </a:p>
        </p:txBody>
      </p:sp>
      <p:sp>
        <p:nvSpPr>
          <p:cNvPr id="161" name="Shape 161"/>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marL="457200" lvl="0" indent="-419100" rtl="0">
              <a:spcBef>
                <a:spcPts val="0"/>
              </a:spcBef>
              <a:buSzPct val="100000"/>
            </a:pPr>
            <a:r>
              <a:rPr lang="en" sz="3000" dirty="0"/>
              <a:t>Used “strict construction” - president did not have power to purchase Louisiana. </a:t>
            </a:r>
          </a:p>
          <a:p>
            <a:pPr marL="457200" lvl="0" indent="-419100" rtl="0">
              <a:spcBef>
                <a:spcPts val="0"/>
              </a:spcBef>
              <a:buSzPct val="100000"/>
            </a:pPr>
            <a:r>
              <a:rPr lang="en" sz="3000" dirty="0"/>
              <a:t>Why? It would cost too much and cause the U.S. debt to soar. IRONY!!!</a:t>
            </a:r>
          </a:p>
          <a:p>
            <a:pPr marL="457200" lvl="0" indent="-419100" rtl="0">
              <a:spcBef>
                <a:spcPts val="0"/>
              </a:spcBef>
              <a:buSzPct val="100000"/>
            </a:pPr>
            <a:r>
              <a:rPr lang="en" sz="3000" dirty="0"/>
              <a:t>Real reason: worried that new western lands would be loyal to the Republicans.</a:t>
            </a:r>
          </a:p>
          <a:p>
            <a:pPr lvl="0">
              <a:spcBef>
                <a:spcPts val="0"/>
              </a:spcBef>
              <a:buNone/>
            </a:pPr>
            <a:endParaRPr dirty="0"/>
          </a:p>
        </p:txBody>
      </p:sp>
    </p:spTree>
    <p:extLst>
      <p:ext uri="{BB962C8B-B14F-4D97-AF65-F5344CB8AC3E}">
        <p14:creationId xmlns:p14="http://schemas.microsoft.com/office/powerpoint/2010/main" val="255152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sz="2800" dirty="0">
                <a:latin typeface="+mn-lt"/>
              </a:rPr>
              <a:t>The Louisiana Purchase Should Be Approved;</a:t>
            </a:r>
            <a:br>
              <a:rPr lang="en-US" sz="2800" dirty="0">
                <a:latin typeface="+mn-lt"/>
              </a:rPr>
            </a:br>
            <a:r>
              <a:rPr lang="en-US" sz="2800" dirty="0">
                <a:latin typeface="+mn-lt"/>
              </a:rPr>
              <a:t>The Louisiana Purchase Should Be Opposed</a:t>
            </a:r>
          </a:p>
        </p:txBody>
      </p:sp>
      <p:sp>
        <p:nvSpPr>
          <p:cNvPr id="7" name="Text Placeholder 6"/>
          <p:cNvSpPr>
            <a:spLocks noGrp="1"/>
          </p:cNvSpPr>
          <p:nvPr>
            <p:ph type="body" idx="1"/>
          </p:nvPr>
        </p:nvSpPr>
        <p:spPr/>
        <p:txBody>
          <a:bodyPr>
            <a:normAutofit fontScale="92500" lnSpcReduction="20000"/>
          </a:bodyPr>
          <a:lstStyle/>
          <a:p>
            <a:r>
              <a:rPr lang="en-US" dirty="0" smtClean="0"/>
              <a:t>Jefferson argues FOR the Louisiana Purchase</a:t>
            </a:r>
            <a:endParaRPr lang="en-US" dirty="0"/>
          </a:p>
        </p:txBody>
      </p:sp>
      <p:sp>
        <p:nvSpPr>
          <p:cNvPr id="8" name="Text Placeholder 7"/>
          <p:cNvSpPr>
            <a:spLocks noGrp="1"/>
          </p:cNvSpPr>
          <p:nvPr>
            <p:ph type="body" sz="quarter" idx="3"/>
          </p:nvPr>
        </p:nvSpPr>
        <p:spPr/>
        <p:txBody>
          <a:bodyPr>
            <a:normAutofit fontScale="70000" lnSpcReduction="20000"/>
          </a:bodyPr>
          <a:lstStyle/>
          <a:p>
            <a:r>
              <a:rPr lang="en-US" dirty="0" smtClean="0"/>
              <a:t>White &amp; Griswold argue AGAINST the Louisiana Purchase</a:t>
            </a:r>
            <a:endParaRPr lang="en-US" dirty="0"/>
          </a:p>
        </p:txBody>
      </p:sp>
      <p:sp>
        <p:nvSpPr>
          <p:cNvPr id="9" name="Content Placeholder 8"/>
          <p:cNvSpPr>
            <a:spLocks noGrp="1"/>
          </p:cNvSpPr>
          <p:nvPr>
            <p:ph sz="quarter" idx="4"/>
          </p:nvPr>
        </p:nvSpPr>
        <p:spPr/>
        <p:txBody>
          <a:bodyPr/>
          <a:lstStyle/>
          <a:p>
            <a:endParaRPr lang="en-US"/>
          </a:p>
        </p:txBody>
      </p:sp>
      <p:sp>
        <p:nvSpPr>
          <p:cNvPr id="10" name="Content Placeholder 9"/>
          <p:cNvSpPr>
            <a:spLocks noGrp="1"/>
          </p:cNvSpPr>
          <p:nvPr>
            <p:ph sz="half" idx="2"/>
          </p:nvPr>
        </p:nvSpPr>
        <p:spPr/>
        <p:txBody>
          <a:bodyPr/>
          <a:lstStyle/>
          <a:p>
            <a:endParaRPr lang="en-US"/>
          </a:p>
        </p:txBody>
      </p:sp>
    </p:spTree>
    <p:extLst>
      <p:ext uri="{BB962C8B-B14F-4D97-AF65-F5344CB8AC3E}">
        <p14:creationId xmlns:p14="http://schemas.microsoft.com/office/powerpoint/2010/main" val="1708201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6"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7"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8" name="Rectangle 6"/>
          <p:cNvSpPr>
            <a:spLocks noGrp="1" noChangeArrowheads="1"/>
          </p:cNvSpPr>
          <p:nvPr>
            <p:ph type="title"/>
          </p:nvPr>
        </p:nvSpPr>
        <p:spPr>
          <a:xfrm>
            <a:off x="0" y="0"/>
            <a:ext cx="91440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Native American Resistance</a:t>
            </a:r>
          </a:p>
        </p:txBody>
      </p:sp>
      <p:sp>
        <p:nvSpPr>
          <p:cNvPr id="8199" name="Rectangle 7"/>
          <p:cNvSpPr>
            <a:spLocks noGrp="1" noChangeArrowheads="1"/>
          </p:cNvSpPr>
          <p:nvPr>
            <p:ph type="body" idx="1"/>
          </p:nvPr>
        </p:nvSpPr>
        <p:spPr>
          <a:xfrm>
            <a:off x="0" y="685800"/>
            <a:ext cx="91440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5000"/>
              </a:spcBef>
            </a:pPr>
            <a:endParaRPr lang="en-US" dirty="0" smtClean="0"/>
          </a:p>
          <a:p>
            <a:pPr>
              <a:lnSpc>
                <a:spcPct val="90000"/>
              </a:lnSpc>
              <a:spcBef>
                <a:spcPct val="5000"/>
              </a:spcBef>
            </a:pPr>
            <a:r>
              <a:rPr lang="en-US" dirty="0" smtClean="0"/>
              <a:t>The </a:t>
            </a:r>
            <a:r>
              <a:rPr lang="en-US" dirty="0"/>
              <a:t>Louisiana Purchase increased tensions with Indians:</a:t>
            </a:r>
          </a:p>
          <a:p>
            <a:pPr lvl="1">
              <a:lnSpc>
                <a:spcPct val="90000"/>
              </a:lnSpc>
              <a:spcBef>
                <a:spcPct val="5000"/>
              </a:spcBef>
              <a:buSzPct val="75000"/>
            </a:pPr>
            <a:r>
              <a:rPr lang="en-US" dirty="0"/>
              <a:t>Americans rejected coexistence with Indians</a:t>
            </a:r>
            <a:r>
              <a:rPr lang="en-US" u="sng" dirty="0"/>
              <a:t> </a:t>
            </a:r>
          </a:p>
          <a:p>
            <a:pPr lvl="1">
              <a:lnSpc>
                <a:spcPct val="90000"/>
              </a:lnSpc>
              <a:spcBef>
                <a:spcPct val="5000"/>
              </a:spcBef>
              <a:buSzPct val="75000"/>
            </a:pPr>
            <a:r>
              <a:rPr lang="en-US" u="sng" dirty="0"/>
              <a:t>Tecumseh</a:t>
            </a:r>
            <a:r>
              <a:rPr lang="en-US" dirty="0"/>
              <a:t> swayed the Shawnee &amp; other tribes to stop selling land &amp; to avoid contact with whites</a:t>
            </a:r>
          </a:p>
          <a:p>
            <a:pPr lvl="1">
              <a:lnSpc>
                <a:spcPct val="90000"/>
              </a:lnSpc>
              <a:spcBef>
                <a:spcPct val="5000"/>
              </a:spcBef>
              <a:buSzPct val="75000"/>
            </a:pPr>
            <a:r>
              <a:rPr lang="en-US" dirty="0"/>
              <a:t>Jefferson hoped to </a:t>
            </a:r>
            <a:r>
              <a:rPr lang="ja-JP" altLang="en-US" dirty="0">
                <a:latin typeface="Arial"/>
              </a:rPr>
              <a:t>“</a:t>
            </a:r>
            <a:r>
              <a:rPr lang="en-US" dirty="0"/>
              <a:t>civilize</a:t>
            </a:r>
            <a:r>
              <a:rPr lang="ja-JP" altLang="en-US" dirty="0">
                <a:latin typeface="Arial"/>
              </a:rPr>
              <a:t>”</a:t>
            </a:r>
            <a:r>
              <a:rPr lang="en-US" dirty="0"/>
              <a:t> Indians into yeoman farmers &amp; planned for a vast reservation west of the Mississippi River</a:t>
            </a:r>
          </a:p>
        </p:txBody>
      </p:sp>
    </p:spTree>
    <p:extLst>
      <p:ext uri="{BB962C8B-B14F-4D97-AF65-F5344CB8AC3E}">
        <p14:creationId xmlns:p14="http://schemas.microsoft.com/office/powerpoint/2010/main" val="15069414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ElectoralCollege1804-Large"/>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406"/>
          <a:stretch>
            <a:fillRect/>
          </a:stretch>
        </p:blipFill>
        <p:spPr bwMode="auto">
          <a:xfrm>
            <a:off x="1955800" y="1493838"/>
            <a:ext cx="71882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48131" name="Picture 4" descr="http://cdn.smosh.com/sites/default/files/bloguploads/thomas-jefferson-portrait.jpg"/>
          <p:cNvPicPr>
            <a:picLocks noChangeAspect="1" noChangeArrowheads="1"/>
          </p:cNvPicPr>
          <p:nvPr/>
        </p:nvPicPr>
        <p:blipFill>
          <a:blip r:embed="rId3">
            <a:extLst>
              <a:ext uri="{28A0092B-C50C-407E-A947-70E740481C1C}">
                <a14:useLocalDpi xmlns:a14="http://schemas.microsoft.com/office/drawing/2010/main" val="0"/>
              </a:ext>
            </a:extLst>
          </a:blip>
          <a:srcRect l="11055" r="13591"/>
          <a:stretch>
            <a:fillRect/>
          </a:stretch>
        </p:blipFill>
        <p:spPr bwMode="auto">
          <a:xfrm>
            <a:off x="76200" y="2427288"/>
            <a:ext cx="250190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AutoShape 5"/>
          <p:cNvSpPr>
            <a:spLocks noChangeArrowheads="1"/>
          </p:cNvSpPr>
          <p:nvPr/>
        </p:nvSpPr>
        <p:spPr bwMode="auto">
          <a:xfrm>
            <a:off x="152400" y="127000"/>
            <a:ext cx="4191000" cy="1244600"/>
          </a:xfrm>
          <a:prstGeom prst="wedgeRectCallout">
            <a:avLst>
              <a:gd name="adj1" fmla="val 9926"/>
              <a:gd name="adj2" fmla="val -15949"/>
            </a:avLst>
          </a:prstGeom>
          <a:solidFill>
            <a:srgbClr val="CC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3100" dirty="0">
                <a:solidFill>
                  <a:srgbClr val="000000"/>
                </a:solidFill>
                <a:latin typeface="Calibri" charset="0"/>
                <a:cs typeface="Calibri" charset="0"/>
              </a:rPr>
              <a:t>Jefferson was widely popular and easily </a:t>
            </a:r>
            <a:br>
              <a:rPr kumimoji="1" lang="en-US" sz="3100" dirty="0">
                <a:solidFill>
                  <a:srgbClr val="000000"/>
                </a:solidFill>
                <a:latin typeface="Calibri" charset="0"/>
                <a:cs typeface="Calibri" charset="0"/>
              </a:rPr>
            </a:br>
            <a:r>
              <a:rPr kumimoji="1" lang="en-US" sz="3100" dirty="0">
                <a:solidFill>
                  <a:srgbClr val="000000"/>
                </a:solidFill>
                <a:latin typeface="Calibri" charset="0"/>
                <a:cs typeface="Calibri" charset="0"/>
              </a:rPr>
              <a:t>won the election of 1804</a:t>
            </a:r>
          </a:p>
        </p:txBody>
      </p:sp>
      <p:sp>
        <p:nvSpPr>
          <p:cNvPr id="6" name="AutoShape 5"/>
          <p:cNvSpPr>
            <a:spLocks noChangeArrowheads="1"/>
          </p:cNvSpPr>
          <p:nvPr/>
        </p:nvSpPr>
        <p:spPr bwMode="auto">
          <a:xfrm>
            <a:off x="4495800" y="127000"/>
            <a:ext cx="4495800" cy="1244600"/>
          </a:xfrm>
          <a:prstGeom prst="wedgeRectCallout">
            <a:avLst>
              <a:gd name="adj1" fmla="val 9926"/>
              <a:gd name="adj2" fmla="val -15949"/>
            </a:avLst>
          </a:prstGeom>
          <a:solidFill>
            <a:srgbClr val="FFFFCC"/>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3100">
                <a:solidFill>
                  <a:srgbClr val="000000"/>
                </a:solidFill>
                <a:latin typeface="Calibri" charset="0"/>
                <a:cs typeface="Calibri" charset="0"/>
              </a:rPr>
              <a:t>But, Jefferson’s </a:t>
            </a:r>
            <a:br>
              <a:rPr kumimoji="1" lang="en-US" sz="3100">
                <a:solidFill>
                  <a:srgbClr val="000000"/>
                </a:solidFill>
                <a:latin typeface="Calibri" charset="0"/>
                <a:cs typeface="Calibri" charset="0"/>
              </a:rPr>
            </a:br>
            <a:r>
              <a:rPr kumimoji="1" lang="en-US" sz="3100">
                <a:solidFill>
                  <a:srgbClr val="000000"/>
                </a:solidFill>
                <a:latin typeface="Calibri" charset="0"/>
                <a:cs typeface="Calibri" charset="0"/>
              </a:rPr>
              <a:t>second term was plagued </a:t>
            </a:r>
            <a:br>
              <a:rPr kumimoji="1" lang="en-US" sz="3100">
                <a:solidFill>
                  <a:srgbClr val="000000"/>
                </a:solidFill>
                <a:latin typeface="Calibri" charset="0"/>
                <a:cs typeface="Calibri" charset="0"/>
              </a:rPr>
            </a:br>
            <a:r>
              <a:rPr kumimoji="1" lang="en-US" sz="3100">
                <a:solidFill>
                  <a:srgbClr val="000000"/>
                </a:solidFill>
                <a:latin typeface="Calibri" charset="0"/>
                <a:cs typeface="Calibri" charset="0"/>
              </a:rPr>
              <a:t>by foreign policy problems </a:t>
            </a:r>
          </a:p>
        </p:txBody>
      </p:sp>
    </p:spTree>
    <p:extLst>
      <p:ext uri="{BB962C8B-B14F-4D97-AF65-F5344CB8AC3E}">
        <p14:creationId xmlns:p14="http://schemas.microsoft.com/office/powerpoint/2010/main" val="62938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a:solidFill>
                <a:srgbClr val="000000"/>
              </a:solidFill>
            </a:endParaRPr>
          </a:p>
        </p:txBody>
      </p:sp>
      <p:sp>
        <p:nvSpPr>
          <p:cNvPr id="327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a:solidFill>
                <a:srgbClr val="000000"/>
              </a:solidFill>
            </a:endParaRPr>
          </a:p>
        </p:txBody>
      </p:sp>
      <p:sp>
        <p:nvSpPr>
          <p:cNvPr id="32772"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a:solidFill>
                <a:srgbClr val="000000"/>
              </a:solidFill>
            </a:endParaRPr>
          </a:p>
        </p:txBody>
      </p:sp>
      <p:sp>
        <p:nvSpPr>
          <p:cNvPr id="32773"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400">
              <a:solidFill>
                <a:srgbClr val="000000"/>
              </a:solidFill>
            </a:endParaRPr>
          </a:p>
        </p:txBody>
      </p:sp>
      <p:sp>
        <p:nvSpPr>
          <p:cNvPr id="32774" name="Rectangle 6"/>
          <p:cNvSpPr>
            <a:spLocks noGrp="1" noChangeArrowheads="1"/>
          </p:cNvSpPr>
          <p:nvPr>
            <p:ph type="title"/>
          </p:nvPr>
        </p:nvSpPr>
        <p:spPr>
          <a:xfrm>
            <a:off x="838200" y="0"/>
            <a:ext cx="8305800" cy="685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r>
              <a:rPr lang="en-US" sz="2800" dirty="0">
                <a:solidFill>
                  <a:srgbClr val="FFFFFF"/>
                </a:solidFill>
              </a:rPr>
              <a:t>Division in the Republican Party</a:t>
            </a:r>
          </a:p>
        </p:txBody>
      </p:sp>
      <p:sp>
        <p:nvSpPr>
          <p:cNvPr id="32775" name="Rectangle 7"/>
          <p:cNvSpPr>
            <a:spLocks noGrp="1" noChangeArrowheads="1"/>
          </p:cNvSpPr>
          <p:nvPr>
            <p:ph type="body" idx="1"/>
          </p:nvPr>
        </p:nvSpPr>
        <p:spPr>
          <a:xfrm>
            <a:off x="838200" y="609600"/>
            <a:ext cx="8305800" cy="6248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0000"/>
              </a:lnSpc>
              <a:spcBef>
                <a:spcPct val="10000"/>
              </a:spcBef>
            </a:pPr>
            <a:r>
              <a:rPr lang="en-US" dirty="0"/>
              <a:t>The decline of the Federalists suspended the two-party system:</a:t>
            </a:r>
          </a:p>
          <a:p>
            <a:pPr lvl="1">
              <a:lnSpc>
                <a:spcPct val="90000"/>
              </a:lnSpc>
              <a:spcBef>
                <a:spcPct val="10000"/>
              </a:spcBef>
            </a:pPr>
            <a:r>
              <a:rPr lang="en-US" dirty="0"/>
              <a:t>Led to Republican dominance in national politics from 1800-1820</a:t>
            </a:r>
          </a:p>
          <a:p>
            <a:pPr lvl="1">
              <a:lnSpc>
                <a:spcPct val="90000"/>
              </a:lnSpc>
              <a:spcBef>
                <a:spcPct val="10000"/>
              </a:spcBef>
            </a:pPr>
            <a:r>
              <a:rPr lang="en-US" dirty="0"/>
              <a:t>But…without a clear party to oppose, many Republicans, began attacking Jefferson</a:t>
            </a:r>
          </a:p>
          <a:p>
            <a:pPr lvl="1">
              <a:lnSpc>
                <a:spcPct val="90000"/>
              </a:lnSpc>
              <a:spcBef>
                <a:spcPct val="10000"/>
              </a:spcBef>
            </a:pPr>
            <a:r>
              <a:rPr lang="en-US" dirty="0"/>
              <a:t>The </a:t>
            </a:r>
            <a:r>
              <a:rPr lang="en-US" i="1" dirty="0" err="1"/>
              <a:t>Tertium</a:t>
            </a:r>
            <a:r>
              <a:rPr lang="en-US" i="1" dirty="0"/>
              <a:t> </a:t>
            </a:r>
            <a:r>
              <a:rPr lang="en-US" i="1" dirty="0" err="1"/>
              <a:t>Quids</a:t>
            </a:r>
            <a:r>
              <a:rPr lang="en-US" dirty="0"/>
              <a:t> (</a:t>
            </a:r>
            <a:r>
              <a:rPr lang="ja-JP" altLang="en-US" dirty="0">
                <a:latin typeface="Arial"/>
              </a:rPr>
              <a:t>“</a:t>
            </a:r>
            <a:r>
              <a:rPr lang="en-US" dirty="0"/>
              <a:t>nothings</a:t>
            </a:r>
            <a:r>
              <a:rPr lang="ja-JP" altLang="en-US" dirty="0">
                <a:latin typeface="Arial"/>
              </a:rPr>
              <a:t>”</a:t>
            </a:r>
            <a:r>
              <a:rPr lang="en-US" dirty="0"/>
              <a:t>), criticized Jefferson</a:t>
            </a:r>
            <a:r>
              <a:rPr lang="ja-JP" altLang="en-US" dirty="0">
                <a:latin typeface="Arial"/>
              </a:rPr>
              <a:t>’</a:t>
            </a:r>
            <a:r>
              <a:rPr lang="en-US" dirty="0"/>
              <a:t>s betrayal of strict construction &amp; sacrifice of virtue to get results as president</a:t>
            </a:r>
            <a:endParaRPr lang="en-US" sz="3600" dirty="0"/>
          </a:p>
        </p:txBody>
      </p:sp>
      <p:sp>
        <p:nvSpPr>
          <p:cNvPr id="155651" name="AutoShape 3"/>
          <p:cNvSpPr>
            <a:spLocks noChangeArrowheads="1"/>
          </p:cNvSpPr>
          <p:nvPr/>
        </p:nvSpPr>
        <p:spPr bwMode="auto">
          <a:xfrm>
            <a:off x="609600" y="4267200"/>
            <a:ext cx="3810000" cy="1371600"/>
          </a:xfrm>
          <a:prstGeom prst="wedgeRectCallout">
            <a:avLst>
              <a:gd name="adj1" fmla="val 40208"/>
              <a:gd name="adj2" fmla="val -15509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a:solidFill>
                  <a:srgbClr val="000000"/>
                </a:solidFill>
              </a:rPr>
              <a:t>Republicans controlled both houses of Congress</a:t>
            </a:r>
          </a:p>
        </p:txBody>
      </p:sp>
      <p:sp>
        <p:nvSpPr>
          <p:cNvPr id="155652" name="AutoShape 4"/>
          <p:cNvSpPr>
            <a:spLocks noChangeArrowheads="1"/>
          </p:cNvSpPr>
          <p:nvPr/>
        </p:nvSpPr>
        <p:spPr bwMode="auto">
          <a:xfrm>
            <a:off x="4495800" y="4038600"/>
            <a:ext cx="4648200" cy="1828800"/>
          </a:xfrm>
          <a:prstGeom prst="wedgeRectCallout">
            <a:avLst>
              <a:gd name="adj1" fmla="val -50171"/>
              <a:gd name="adj2" fmla="val -116926"/>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400" dirty="0">
                <a:solidFill>
                  <a:srgbClr val="000000"/>
                </a:solidFill>
              </a:rPr>
              <a:t>The </a:t>
            </a:r>
            <a:r>
              <a:rPr lang="ja-JP" altLang="en-US" sz="2400" dirty="0">
                <a:solidFill>
                  <a:srgbClr val="000000"/>
                </a:solidFill>
                <a:latin typeface="Arial"/>
              </a:rPr>
              <a:t>“</a:t>
            </a:r>
            <a:r>
              <a:rPr kumimoji="1" lang="en-US" sz="2400" dirty="0">
                <a:solidFill>
                  <a:srgbClr val="000000"/>
                </a:solidFill>
              </a:rPr>
              <a:t>Virginia Dynasty</a:t>
            </a:r>
            <a:r>
              <a:rPr kumimoji="1" lang="ja-JP" altLang="en-US" sz="2400" dirty="0">
                <a:solidFill>
                  <a:srgbClr val="000000"/>
                </a:solidFill>
                <a:latin typeface="Arial"/>
              </a:rPr>
              <a:t>”</a:t>
            </a:r>
            <a:r>
              <a:rPr kumimoji="1" lang="en-US" sz="2400" dirty="0">
                <a:solidFill>
                  <a:srgbClr val="000000"/>
                </a:solidFill>
              </a:rPr>
              <a:t> (Jefferson, Madison, Monroe) dominated the executive branch</a:t>
            </a:r>
          </a:p>
        </p:txBody>
      </p:sp>
      <p:sp>
        <p:nvSpPr>
          <p:cNvPr id="155653" name="AutoShape 5"/>
          <p:cNvSpPr>
            <a:spLocks noChangeArrowheads="1"/>
          </p:cNvSpPr>
          <p:nvPr/>
        </p:nvSpPr>
        <p:spPr bwMode="auto">
          <a:xfrm>
            <a:off x="1371600" y="914400"/>
            <a:ext cx="6629400" cy="990600"/>
          </a:xfrm>
          <a:prstGeom prst="wedgeRectCallout">
            <a:avLst>
              <a:gd name="adj1" fmla="val -12069"/>
              <a:gd name="adj2" fmla="val 332370"/>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a:solidFill>
                  <a:srgbClr val="000000"/>
                </a:solidFill>
              </a:rPr>
              <a:t>The Jeffersonian &amp; Quid factions became separate parties by 1824</a:t>
            </a:r>
          </a:p>
        </p:txBody>
      </p:sp>
      <p:sp>
        <p:nvSpPr>
          <p:cNvPr id="155654" name="AutoShape 6"/>
          <p:cNvSpPr>
            <a:spLocks noChangeArrowheads="1"/>
          </p:cNvSpPr>
          <p:nvPr/>
        </p:nvSpPr>
        <p:spPr bwMode="auto">
          <a:xfrm>
            <a:off x="152400" y="2057400"/>
            <a:ext cx="4114800" cy="1046163"/>
          </a:xfrm>
          <a:prstGeom prst="wedgeRectCallout">
            <a:avLst>
              <a:gd name="adj1" fmla="val 23764"/>
              <a:gd name="adj2" fmla="val 20812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a:solidFill>
                  <a:srgbClr val="000000"/>
                </a:solidFill>
              </a:rPr>
              <a:t>Jacksonians became the Democratic Party</a:t>
            </a:r>
          </a:p>
        </p:txBody>
      </p:sp>
      <p:sp>
        <p:nvSpPr>
          <p:cNvPr id="155655" name="AutoShape 7"/>
          <p:cNvSpPr>
            <a:spLocks noChangeArrowheads="1"/>
          </p:cNvSpPr>
          <p:nvPr/>
        </p:nvSpPr>
        <p:spPr bwMode="auto">
          <a:xfrm>
            <a:off x="4419600" y="1981200"/>
            <a:ext cx="4267200" cy="1447800"/>
          </a:xfrm>
          <a:prstGeom prst="wedgeRectCallout">
            <a:avLst>
              <a:gd name="adj1" fmla="val -55394"/>
              <a:gd name="adj2" fmla="val 128838"/>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30000"/>
              </a:spcBef>
            </a:pPr>
            <a:r>
              <a:rPr lang="en-US" sz="2800">
                <a:solidFill>
                  <a:srgbClr val="000000"/>
                </a:solidFill>
              </a:rPr>
              <a:t>National Republicans were absorbed into the Whig Party</a:t>
            </a:r>
          </a:p>
        </p:txBody>
      </p:sp>
    </p:spTree>
    <p:extLst>
      <p:ext uri="{BB962C8B-B14F-4D97-AF65-F5344CB8AC3E}">
        <p14:creationId xmlns:p14="http://schemas.microsoft.com/office/powerpoint/2010/main" val="7006702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 calcmode="lin" valueType="num">
                                      <p:cBhvr>
                                        <p:cTn id="7" dur="500" fill="hold"/>
                                        <p:tgtEl>
                                          <p:spTgt spid="155651"/>
                                        </p:tgtEl>
                                        <p:attrNameLst>
                                          <p:attrName>ppt_w</p:attrName>
                                        </p:attrNameLst>
                                      </p:cBhvr>
                                      <p:tavLst>
                                        <p:tav tm="0">
                                          <p:val>
                                            <p:fltVal val="0"/>
                                          </p:val>
                                        </p:tav>
                                        <p:tav tm="100000">
                                          <p:val>
                                            <p:strVal val="#ppt_w"/>
                                          </p:val>
                                        </p:tav>
                                      </p:tavLst>
                                    </p:anim>
                                    <p:anim calcmode="lin" valueType="num">
                                      <p:cBhvr>
                                        <p:cTn id="8" dur="500" fill="hold"/>
                                        <p:tgtEl>
                                          <p:spTgt spid="155651"/>
                                        </p:tgtEl>
                                        <p:attrNameLst>
                                          <p:attrName>ppt_h</p:attrName>
                                        </p:attrNameLst>
                                      </p:cBhvr>
                                      <p:tavLst>
                                        <p:tav tm="0">
                                          <p:val>
                                            <p:fltVal val="0"/>
                                          </p:val>
                                        </p:tav>
                                        <p:tav tm="100000">
                                          <p:val>
                                            <p:strVal val="#ppt_h"/>
                                          </p:val>
                                        </p:tav>
                                      </p:tavLst>
                                    </p:anim>
                                    <p:animEffect transition="in" filter="fade">
                                      <p:cBhvr>
                                        <p:cTn id="9" dur="500"/>
                                        <p:tgtEl>
                                          <p:spTgt spid="15565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55652"/>
                                        </p:tgtEl>
                                        <p:attrNameLst>
                                          <p:attrName>style.visibility</p:attrName>
                                        </p:attrNameLst>
                                      </p:cBhvr>
                                      <p:to>
                                        <p:strVal val="visible"/>
                                      </p:to>
                                    </p:set>
                                    <p:anim calcmode="lin" valueType="num">
                                      <p:cBhvr>
                                        <p:cTn id="13" dur="500" fill="hold"/>
                                        <p:tgtEl>
                                          <p:spTgt spid="155652"/>
                                        </p:tgtEl>
                                        <p:attrNameLst>
                                          <p:attrName>ppt_w</p:attrName>
                                        </p:attrNameLst>
                                      </p:cBhvr>
                                      <p:tavLst>
                                        <p:tav tm="0">
                                          <p:val>
                                            <p:fltVal val="0"/>
                                          </p:val>
                                        </p:tav>
                                        <p:tav tm="100000">
                                          <p:val>
                                            <p:strVal val="#ppt_w"/>
                                          </p:val>
                                        </p:tav>
                                      </p:tavLst>
                                    </p:anim>
                                    <p:anim calcmode="lin" valueType="num">
                                      <p:cBhvr>
                                        <p:cTn id="14" dur="500" fill="hold"/>
                                        <p:tgtEl>
                                          <p:spTgt spid="155652"/>
                                        </p:tgtEl>
                                        <p:attrNameLst>
                                          <p:attrName>ppt_h</p:attrName>
                                        </p:attrNameLst>
                                      </p:cBhvr>
                                      <p:tavLst>
                                        <p:tav tm="0">
                                          <p:val>
                                            <p:fltVal val="0"/>
                                          </p:val>
                                        </p:tav>
                                        <p:tav tm="100000">
                                          <p:val>
                                            <p:strVal val="#ppt_h"/>
                                          </p:val>
                                        </p:tav>
                                      </p:tavLst>
                                    </p:anim>
                                    <p:animEffect transition="in" filter="fade">
                                      <p:cBhvr>
                                        <p:cTn id="15" dur="500"/>
                                        <p:tgtEl>
                                          <p:spTgt spid="1556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155651"/>
                                        </p:tgtEl>
                                        <p:attrNameLst>
                                          <p:attrName>ppt_w</p:attrName>
                                        </p:attrNameLst>
                                      </p:cBhvr>
                                      <p:tavLst>
                                        <p:tav tm="0">
                                          <p:val>
                                            <p:strVal val="ppt_w"/>
                                          </p:val>
                                        </p:tav>
                                        <p:tav tm="100000">
                                          <p:val>
                                            <p:fltVal val="0"/>
                                          </p:val>
                                        </p:tav>
                                      </p:tavLst>
                                    </p:anim>
                                    <p:anim calcmode="lin" valueType="num">
                                      <p:cBhvr>
                                        <p:cTn id="20" dur="500"/>
                                        <p:tgtEl>
                                          <p:spTgt spid="155651"/>
                                        </p:tgtEl>
                                        <p:attrNameLst>
                                          <p:attrName>ppt_h</p:attrName>
                                        </p:attrNameLst>
                                      </p:cBhvr>
                                      <p:tavLst>
                                        <p:tav tm="0">
                                          <p:val>
                                            <p:strVal val="ppt_h"/>
                                          </p:val>
                                        </p:tav>
                                        <p:tav tm="100000">
                                          <p:val>
                                            <p:fltVal val="0"/>
                                          </p:val>
                                        </p:tav>
                                      </p:tavLst>
                                    </p:anim>
                                    <p:animEffect transition="out" filter="fade">
                                      <p:cBhvr>
                                        <p:cTn id="21" dur="500"/>
                                        <p:tgtEl>
                                          <p:spTgt spid="155651"/>
                                        </p:tgtEl>
                                      </p:cBhvr>
                                    </p:animEffect>
                                    <p:set>
                                      <p:cBhvr>
                                        <p:cTn id="22" dur="1" fill="hold">
                                          <p:stCondLst>
                                            <p:cond delay="499"/>
                                          </p:stCondLst>
                                        </p:cTn>
                                        <p:tgtEl>
                                          <p:spTgt spid="155651"/>
                                        </p:tgtEl>
                                        <p:attrNameLst>
                                          <p:attrName>style.visibility</p:attrName>
                                        </p:attrNameLst>
                                      </p:cBhvr>
                                      <p:to>
                                        <p:strVal val="hidden"/>
                                      </p:to>
                                    </p:set>
                                  </p:childTnLst>
                                </p:cTn>
                              </p:par>
                              <p:par>
                                <p:cTn id="23" presetID="53" presetClass="exit" presetSubtype="0" fill="hold" grpId="1" nodeType="withEffect">
                                  <p:stCondLst>
                                    <p:cond delay="0"/>
                                  </p:stCondLst>
                                  <p:childTnLst>
                                    <p:anim calcmode="lin" valueType="num">
                                      <p:cBhvr>
                                        <p:cTn id="24" dur="500"/>
                                        <p:tgtEl>
                                          <p:spTgt spid="155652"/>
                                        </p:tgtEl>
                                        <p:attrNameLst>
                                          <p:attrName>ppt_w</p:attrName>
                                        </p:attrNameLst>
                                      </p:cBhvr>
                                      <p:tavLst>
                                        <p:tav tm="0">
                                          <p:val>
                                            <p:strVal val="ppt_w"/>
                                          </p:val>
                                        </p:tav>
                                        <p:tav tm="100000">
                                          <p:val>
                                            <p:fltVal val="0"/>
                                          </p:val>
                                        </p:tav>
                                      </p:tavLst>
                                    </p:anim>
                                    <p:anim calcmode="lin" valueType="num">
                                      <p:cBhvr>
                                        <p:cTn id="25" dur="500"/>
                                        <p:tgtEl>
                                          <p:spTgt spid="155652"/>
                                        </p:tgtEl>
                                        <p:attrNameLst>
                                          <p:attrName>ppt_h</p:attrName>
                                        </p:attrNameLst>
                                      </p:cBhvr>
                                      <p:tavLst>
                                        <p:tav tm="0">
                                          <p:val>
                                            <p:strVal val="ppt_h"/>
                                          </p:val>
                                        </p:tav>
                                        <p:tav tm="100000">
                                          <p:val>
                                            <p:fltVal val="0"/>
                                          </p:val>
                                        </p:tav>
                                      </p:tavLst>
                                    </p:anim>
                                    <p:animEffect transition="out" filter="fade">
                                      <p:cBhvr>
                                        <p:cTn id="26" dur="500"/>
                                        <p:tgtEl>
                                          <p:spTgt spid="155652"/>
                                        </p:tgtEl>
                                      </p:cBhvr>
                                    </p:animEffect>
                                    <p:set>
                                      <p:cBhvr>
                                        <p:cTn id="27" dur="1" fill="hold">
                                          <p:stCondLst>
                                            <p:cond delay="499"/>
                                          </p:stCondLst>
                                        </p:cTn>
                                        <p:tgtEl>
                                          <p:spTgt spid="155652"/>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155653"/>
                                        </p:tgtEl>
                                        <p:attrNameLst>
                                          <p:attrName>style.visibility</p:attrName>
                                        </p:attrNameLst>
                                      </p:cBhvr>
                                      <p:to>
                                        <p:strVal val="visible"/>
                                      </p:to>
                                    </p:set>
                                    <p:anim calcmode="lin" valueType="num">
                                      <p:cBhvr>
                                        <p:cTn id="30" dur="500" fill="hold"/>
                                        <p:tgtEl>
                                          <p:spTgt spid="155653"/>
                                        </p:tgtEl>
                                        <p:attrNameLst>
                                          <p:attrName>ppt_w</p:attrName>
                                        </p:attrNameLst>
                                      </p:cBhvr>
                                      <p:tavLst>
                                        <p:tav tm="0">
                                          <p:val>
                                            <p:fltVal val="0"/>
                                          </p:val>
                                        </p:tav>
                                        <p:tav tm="100000">
                                          <p:val>
                                            <p:strVal val="#ppt_w"/>
                                          </p:val>
                                        </p:tav>
                                      </p:tavLst>
                                    </p:anim>
                                    <p:anim calcmode="lin" valueType="num">
                                      <p:cBhvr>
                                        <p:cTn id="31" dur="500" fill="hold"/>
                                        <p:tgtEl>
                                          <p:spTgt spid="155653"/>
                                        </p:tgtEl>
                                        <p:attrNameLst>
                                          <p:attrName>ppt_h</p:attrName>
                                        </p:attrNameLst>
                                      </p:cBhvr>
                                      <p:tavLst>
                                        <p:tav tm="0">
                                          <p:val>
                                            <p:fltVal val="0"/>
                                          </p:val>
                                        </p:tav>
                                        <p:tav tm="100000">
                                          <p:val>
                                            <p:strVal val="#ppt_h"/>
                                          </p:val>
                                        </p:tav>
                                      </p:tavLst>
                                    </p:anim>
                                    <p:animEffect transition="in" filter="fade">
                                      <p:cBhvr>
                                        <p:cTn id="32" dur="500"/>
                                        <p:tgtEl>
                                          <p:spTgt spid="155653"/>
                                        </p:tgtEl>
                                      </p:cBhvr>
                                    </p:animEffect>
                                  </p:childTnLst>
                                </p:cTn>
                              </p:par>
                            </p:childTnLst>
                          </p:cTn>
                        </p:par>
                        <p:par>
                          <p:cTn id="33" fill="hold" nodeType="afterGroup">
                            <p:stCondLst>
                              <p:cond delay="500"/>
                            </p:stCondLst>
                            <p:childTnLst>
                              <p:par>
                                <p:cTn id="34" presetID="53" presetClass="entr" presetSubtype="0" fill="hold" grpId="0" nodeType="afterEffect">
                                  <p:stCondLst>
                                    <p:cond delay="0"/>
                                  </p:stCondLst>
                                  <p:childTnLst>
                                    <p:set>
                                      <p:cBhvr>
                                        <p:cTn id="35" dur="1" fill="hold">
                                          <p:stCondLst>
                                            <p:cond delay="0"/>
                                          </p:stCondLst>
                                        </p:cTn>
                                        <p:tgtEl>
                                          <p:spTgt spid="155654"/>
                                        </p:tgtEl>
                                        <p:attrNameLst>
                                          <p:attrName>style.visibility</p:attrName>
                                        </p:attrNameLst>
                                      </p:cBhvr>
                                      <p:to>
                                        <p:strVal val="visible"/>
                                      </p:to>
                                    </p:set>
                                    <p:anim calcmode="lin" valueType="num">
                                      <p:cBhvr>
                                        <p:cTn id="36" dur="500" fill="hold"/>
                                        <p:tgtEl>
                                          <p:spTgt spid="155654"/>
                                        </p:tgtEl>
                                        <p:attrNameLst>
                                          <p:attrName>ppt_w</p:attrName>
                                        </p:attrNameLst>
                                      </p:cBhvr>
                                      <p:tavLst>
                                        <p:tav tm="0">
                                          <p:val>
                                            <p:fltVal val="0"/>
                                          </p:val>
                                        </p:tav>
                                        <p:tav tm="100000">
                                          <p:val>
                                            <p:strVal val="#ppt_w"/>
                                          </p:val>
                                        </p:tav>
                                      </p:tavLst>
                                    </p:anim>
                                    <p:anim calcmode="lin" valueType="num">
                                      <p:cBhvr>
                                        <p:cTn id="37" dur="500" fill="hold"/>
                                        <p:tgtEl>
                                          <p:spTgt spid="155654"/>
                                        </p:tgtEl>
                                        <p:attrNameLst>
                                          <p:attrName>ppt_h</p:attrName>
                                        </p:attrNameLst>
                                      </p:cBhvr>
                                      <p:tavLst>
                                        <p:tav tm="0">
                                          <p:val>
                                            <p:fltVal val="0"/>
                                          </p:val>
                                        </p:tav>
                                        <p:tav tm="100000">
                                          <p:val>
                                            <p:strVal val="#ppt_h"/>
                                          </p:val>
                                        </p:tav>
                                      </p:tavLst>
                                    </p:anim>
                                    <p:animEffect transition="in" filter="fade">
                                      <p:cBhvr>
                                        <p:cTn id="38" dur="500"/>
                                        <p:tgtEl>
                                          <p:spTgt spid="155654"/>
                                        </p:tgtEl>
                                      </p:cBhvr>
                                    </p:animEffect>
                                  </p:childTnLst>
                                </p:cTn>
                              </p:par>
                            </p:childTnLst>
                          </p:cTn>
                        </p:par>
                        <p:par>
                          <p:cTn id="39" fill="hold" nodeType="afterGroup">
                            <p:stCondLst>
                              <p:cond delay="1000"/>
                            </p:stCondLst>
                            <p:childTnLst>
                              <p:par>
                                <p:cTn id="40" presetID="53" presetClass="entr" presetSubtype="0" fill="hold" grpId="0" nodeType="afterEffect">
                                  <p:stCondLst>
                                    <p:cond delay="0"/>
                                  </p:stCondLst>
                                  <p:childTnLst>
                                    <p:set>
                                      <p:cBhvr>
                                        <p:cTn id="41" dur="1" fill="hold">
                                          <p:stCondLst>
                                            <p:cond delay="0"/>
                                          </p:stCondLst>
                                        </p:cTn>
                                        <p:tgtEl>
                                          <p:spTgt spid="155655"/>
                                        </p:tgtEl>
                                        <p:attrNameLst>
                                          <p:attrName>style.visibility</p:attrName>
                                        </p:attrNameLst>
                                      </p:cBhvr>
                                      <p:to>
                                        <p:strVal val="visible"/>
                                      </p:to>
                                    </p:set>
                                    <p:anim calcmode="lin" valueType="num">
                                      <p:cBhvr>
                                        <p:cTn id="42" dur="500" fill="hold"/>
                                        <p:tgtEl>
                                          <p:spTgt spid="155655"/>
                                        </p:tgtEl>
                                        <p:attrNameLst>
                                          <p:attrName>ppt_w</p:attrName>
                                        </p:attrNameLst>
                                      </p:cBhvr>
                                      <p:tavLst>
                                        <p:tav tm="0">
                                          <p:val>
                                            <p:fltVal val="0"/>
                                          </p:val>
                                        </p:tav>
                                        <p:tav tm="100000">
                                          <p:val>
                                            <p:strVal val="#ppt_w"/>
                                          </p:val>
                                        </p:tav>
                                      </p:tavLst>
                                    </p:anim>
                                    <p:anim calcmode="lin" valueType="num">
                                      <p:cBhvr>
                                        <p:cTn id="43" dur="500" fill="hold"/>
                                        <p:tgtEl>
                                          <p:spTgt spid="155655"/>
                                        </p:tgtEl>
                                        <p:attrNameLst>
                                          <p:attrName>ppt_h</p:attrName>
                                        </p:attrNameLst>
                                      </p:cBhvr>
                                      <p:tavLst>
                                        <p:tav tm="0">
                                          <p:val>
                                            <p:fltVal val="0"/>
                                          </p:val>
                                        </p:tav>
                                        <p:tav tm="100000">
                                          <p:val>
                                            <p:strVal val="#ppt_h"/>
                                          </p:val>
                                        </p:tav>
                                      </p:tavLst>
                                    </p:anim>
                                    <p:animEffect transition="in" filter="fade">
                                      <p:cBhvr>
                                        <p:cTn id="44" dur="500"/>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nimBg="1"/>
      <p:bldP spid="155651" grpId="1" animBg="1"/>
      <p:bldP spid="155652" grpId="0" animBg="1"/>
      <p:bldP spid="155652" grpId="1" animBg="1"/>
      <p:bldP spid="155653" grpId="0" animBg="1"/>
      <p:bldP spid="155654" grpId="0" animBg="1"/>
      <p:bldP spid="15565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6"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7"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8" name="Rectangle 6"/>
          <p:cNvSpPr>
            <a:spLocks noGrp="1" noChangeArrowheads="1"/>
          </p:cNvSpPr>
          <p:nvPr>
            <p:ph type="title"/>
          </p:nvPr>
        </p:nvSpPr>
        <p:spPr>
          <a:xfrm>
            <a:off x="0" y="0"/>
            <a:ext cx="91440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The Slave Trade</a:t>
            </a:r>
          </a:p>
        </p:txBody>
      </p:sp>
      <p:sp>
        <p:nvSpPr>
          <p:cNvPr id="38919" name="Rectangle 7"/>
          <p:cNvSpPr>
            <a:spLocks noGrp="1" noChangeArrowheads="1"/>
          </p:cNvSpPr>
          <p:nvPr>
            <p:ph type="body"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At the Philadelphia Convention, slavery was tabled until 1808</a:t>
            </a:r>
          </a:p>
          <a:p>
            <a:pPr>
              <a:lnSpc>
                <a:spcPct val="90000"/>
              </a:lnSpc>
            </a:pPr>
            <a:r>
              <a:rPr lang="en-US" dirty="0"/>
              <a:t>In Dec 1806, Jefferson urged Congress to prepare a slave law:</a:t>
            </a:r>
          </a:p>
          <a:p>
            <a:pPr lvl="1">
              <a:lnSpc>
                <a:spcPct val="90000"/>
              </a:lnSpc>
            </a:pPr>
            <a:r>
              <a:rPr lang="en-US" dirty="0"/>
              <a:t>Southerners furiously argued against any slavery legislation </a:t>
            </a:r>
          </a:p>
          <a:p>
            <a:pPr lvl="1">
              <a:lnSpc>
                <a:spcPct val="90000"/>
              </a:lnSpc>
            </a:pPr>
            <a:r>
              <a:rPr lang="en-US" dirty="0"/>
              <a:t>Congress passed a law that ended the slave trade in 1808, but smugglers were to be turned over to </a:t>
            </a:r>
            <a:r>
              <a:rPr lang="en-US" i="1" u="sng" dirty="0"/>
              <a:t>local</a:t>
            </a:r>
            <a:r>
              <a:rPr lang="en-US" dirty="0"/>
              <a:t> authorities</a:t>
            </a:r>
          </a:p>
        </p:txBody>
      </p:sp>
    </p:spTree>
    <p:extLst>
      <p:ext uri="{BB962C8B-B14F-4D97-AF65-F5344CB8AC3E}">
        <p14:creationId xmlns:p14="http://schemas.microsoft.com/office/powerpoint/2010/main" val="33276777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2">
            <a:extLst>
              <a:ext uri="{28A0092B-C50C-407E-A947-70E740481C1C}">
                <a14:useLocalDpi xmlns:a14="http://schemas.microsoft.com/office/drawing/2010/main" val="0"/>
              </a:ext>
            </a:extLst>
          </a:blip>
          <a:srcRect l="26332" t="23654" r="32648" b="14230"/>
          <a:stretch>
            <a:fillRect/>
          </a:stretch>
        </p:blipFill>
        <p:spPr bwMode="auto">
          <a:xfrm>
            <a:off x="2865438" y="1466850"/>
            <a:ext cx="617696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4" descr="http://sspd.humanitiestexas.org/p.php?a=Vnp3cnJ6bnJvbyZOdmtxanBuSXBsaSRod2ElNTY+MSMiPjgqMzI/NCYzNz80LT4yJiM3JTsmMiszJTQy&amp;m=1323801228"/>
          <p:cNvPicPr>
            <a:picLocks noChangeAspect="1" noChangeArrowheads="1"/>
          </p:cNvPicPr>
          <p:nvPr/>
        </p:nvPicPr>
        <p:blipFill>
          <a:blip r:embed="rId3">
            <a:extLst>
              <a:ext uri="{28A0092B-C50C-407E-A947-70E740481C1C}">
                <a14:useLocalDpi xmlns:a14="http://schemas.microsoft.com/office/drawing/2010/main" val="0"/>
              </a:ext>
            </a:extLst>
          </a:blip>
          <a:srcRect l="8627" t="13570" r="10612" b="7024"/>
          <a:stretch>
            <a:fillRect/>
          </a:stretch>
        </p:blipFill>
        <p:spPr bwMode="auto">
          <a:xfrm>
            <a:off x="76200" y="1858963"/>
            <a:ext cx="335280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farm8.staticflickr.com/7255/6973286910_527ff0ba6c_b.jpg"/>
          <p:cNvPicPr>
            <a:picLocks noChangeAspect="1" noChangeArrowheads="1"/>
          </p:cNvPicPr>
          <p:nvPr/>
        </p:nvPicPr>
        <p:blipFill>
          <a:blip r:embed="rId4">
            <a:extLst>
              <a:ext uri="{28A0092B-C50C-407E-A947-70E740481C1C}">
                <a14:useLocalDpi xmlns:a14="http://schemas.microsoft.com/office/drawing/2010/main" val="0"/>
              </a:ext>
            </a:extLst>
          </a:blip>
          <a:srcRect l="20663" t="21288" r="10648" b="15195"/>
          <a:stretch>
            <a:fillRect/>
          </a:stretch>
        </p:blipFill>
        <p:spPr bwMode="auto">
          <a:xfrm>
            <a:off x="90488" y="4038600"/>
            <a:ext cx="33528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AutoShape 5"/>
          <p:cNvSpPr>
            <a:spLocks noChangeArrowheads="1"/>
          </p:cNvSpPr>
          <p:nvPr/>
        </p:nvSpPr>
        <p:spPr bwMode="auto">
          <a:xfrm>
            <a:off x="196850" y="76200"/>
            <a:ext cx="3689350" cy="1625600"/>
          </a:xfrm>
          <a:prstGeom prst="wedgeRectCallout">
            <a:avLst>
              <a:gd name="adj1" fmla="val 9926"/>
              <a:gd name="adj2" fmla="val -15949"/>
            </a:avLst>
          </a:prstGeom>
          <a:solidFill>
            <a:srgbClr val="FFCCFF"/>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3200" dirty="0">
                <a:solidFill>
                  <a:srgbClr val="000000"/>
                </a:solidFill>
                <a:latin typeface="Calibri" charset="0"/>
                <a:cs typeface="Calibri" charset="0"/>
              </a:rPr>
              <a:t>The war between England and France led to more attacks on U.S. trade ships</a:t>
            </a:r>
          </a:p>
        </p:txBody>
      </p:sp>
      <p:sp>
        <p:nvSpPr>
          <p:cNvPr id="9" name="AutoShape 5"/>
          <p:cNvSpPr>
            <a:spLocks noChangeArrowheads="1"/>
          </p:cNvSpPr>
          <p:nvPr/>
        </p:nvSpPr>
        <p:spPr bwMode="auto">
          <a:xfrm>
            <a:off x="4114800" y="76200"/>
            <a:ext cx="4876800" cy="1625600"/>
          </a:xfrm>
          <a:prstGeom prst="wedgeRectCallout">
            <a:avLst>
              <a:gd name="adj1" fmla="val 9926"/>
              <a:gd name="adj2" fmla="val -15949"/>
            </a:avLst>
          </a:prstGeom>
          <a:solidFill>
            <a:srgbClr val="FFCC99"/>
          </a:solidFill>
          <a:ln w="12700">
            <a:solidFill>
              <a:schemeClr val="tx1"/>
            </a:solidFill>
            <a:miter lim="800000"/>
            <a:headEnd/>
            <a:tailEnd/>
          </a:ln>
        </p:spPr>
        <p:txBody>
          <a:bodyPr/>
          <a:lstStyle/>
          <a:p>
            <a:pPr algn="ctr">
              <a:lnSpc>
                <a:spcPct val="80000"/>
              </a:lnSpc>
              <a:buClr>
                <a:schemeClr val="accent1"/>
              </a:buClr>
              <a:buSzPct val="90000"/>
              <a:buFont typeface="Wingdings" charset="0"/>
              <a:buNone/>
            </a:pPr>
            <a:r>
              <a:rPr kumimoji="1" lang="en-US" sz="3200">
                <a:solidFill>
                  <a:srgbClr val="000000"/>
                </a:solidFill>
                <a:latin typeface="Calibri" charset="0"/>
                <a:cs typeface="Calibri" charset="0"/>
              </a:rPr>
              <a:t>The British navy impressed more than 1,000 American merchant sailors per year from 1803 to 1807 </a:t>
            </a:r>
          </a:p>
        </p:txBody>
      </p:sp>
    </p:spTree>
    <p:extLst>
      <p:ext uri="{BB962C8B-B14F-4D97-AF65-F5344CB8AC3E}">
        <p14:creationId xmlns:p14="http://schemas.microsoft.com/office/powerpoint/2010/main" val="2468230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Embargo Act 1807</a:t>
            </a:r>
          </a:p>
        </p:txBody>
      </p:sp>
      <p:sp>
        <p:nvSpPr>
          <p:cNvPr id="173" name="Shape 173"/>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marL="457200" lvl="0" indent="-419100" rtl="0">
              <a:spcBef>
                <a:spcPts val="0"/>
              </a:spcBef>
              <a:buSzPct val="100000"/>
            </a:pPr>
            <a:r>
              <a:rPr lang="en" sz="3000"/>
              <a:t>Forbade export of all good from the US to any destination!</a:t>
            </a:r>
          </a:p>
          <a:p>
            <a:pPr marL="457200" lvl="0" indent="-419100" rtl="0">
              <a:spcBef>
                <a:spcPts val="0"/>
              </a:spcBef>
              <a:buSzPct val="100000"/>
            </a:pPr>
            <a:r>
              <a:rPr lang="en" sz="3000"/>
              <a:t>Proved disastrous to the economy</a:t>
            </a:r>
          </a:p>
          <a:p>
            <a:pPr marL="914400" lvl="1" indent="-381000" rtl="0">
              <a:spcBef>
                <a:spcPts val="0"/>
              </a:spcBef>
              <a:buSzPct val="100000"/>
            </a:pPr>
            <a:r>
              <a:rPr lang="en" sz="2400"/>
              <a:t>In 1807 U.S. exports = $108 million ; in 1808 = $22 million</a:t>
            </a:r>
          </a:p>
          <a:p>
            <a:pPr marL="457200" lvl="0" indent="-419100" rtl="0">
              <a:spcBef>
                <a:spcPts val="0"/>
              </a:spcBef>
              <a:buSzPct val="100000"/>
            </a:pPr>
            <a:r>
              <a:rPr lang="en" sz="3000"/>
              <a:t>Inadvertently sparked American industrialization!</a:t>
            </a:r>
          </a:p>
          <a:p>
            <a:pPr marL="457200" lvl="0" indent="-419100">
              <a:spcBef>
                <a:spcPts val="0"/>
              </a:spcBef>
              <a:buSzPct val="100000"/>
            </a:pPr>
            <a:r>
              <a:rPr lang="en" sz="3000"/>
              <a:t>Why did it fail?</a:t>
            </a:r>
          </a:p>
        </p:txBody>
      </p:sp>
    </p:spTree>
    <p:extLst>
      <p:ext uri="{BB962C8B-B14F-4D97-AF65-F5344CB8AC3E}">
        <p14:creationId xmlns:p14="http://schemas.microsoft.com/office/powerpoint/2010/main" val="41963406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73395"/>
            <a:ext cx="8520599" cy="978000"/>
          </a:xfrm>
          <a:prstGeom prst="rect">
            <a:avLst/>
          </a:prstGeom>
        </p:spPr>
        <p:txBody>
          <a:bodyPr lIns="91425" tIns="91425" rIns="91425" bIns="91425" anchor="b" anchorCtr="0">
            <a:noAutofit/>
          </a:bodyPr>
          <a:lstStyle/>
          <a:p>
            <a:pPr lvl="0">
              <a:spcBef>
                <a:spcPts val="0"/>
              </a:spcBef>
              <a:buNone/>
            </a:pPr>
            <a:r>
              <a:rPr lang="en" dirty="0"/>
              <a:t>Federalist Opposition</a:t>
            </a:r>
          </a:p>
        </p:txBody>
      </p:sp>
      <p:sp>
        <p:nvSpPr>
          <p:cNvPr id="179" name="Shape 179"/>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lvl="0">
              <a:spcBef>
                <a:spcPts val="0"/>
              </a:spcBef>
              <a:buNone/>
            </a:pPr>
            <a:endParaRPr/>
          </a:p>
        </p:txBody>
      </p:sp>
      <p:pic>
        <p:nvPicPr>
          <p:cNvPr id="180" name="Shape 180"/>
          <p:cNvPicPr preferRelativeResize="0"/>
          <p:nvPr/>
        </p:nvPicPr>
        <p:blipFill>
          <a:blip r:embed="rId3">
            <a:alphaModFix/>
          </a:blip>
          <a:stretch>
            <a:fillRect/>
          </a:stretch>
        </p:blipFill>
        <p:spPr>
          <a:xfrm>
            <a:off x="735010" y="1289969"/>
            <a:ext cx="7651688" cy="5568030"/>
          </a:xfrm>
          <a:prstGeom prst="rect">
            <a:avLst/>
          </a:prstGeom>
          <a:noFill/>
          <a:ln>
            <a:noFill/>
          </a:ln>
        </p:spPr>
      </p:pic>
    </p:spTree>
    <p:extLst>
      <p:ext uri="{BB962C8B-B14F-4D97-AF65-F5344CB8AC3E}">
        <p14:creationId xmlns:p14="http://schemas.microsoft.com/office/powerpoint/2010/main" val="963457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Failure of the Embargo</a:t>
            </a:r>
          </a:p>
        </p:txBody>
      </p:sp>
      <p:sp>
        <p:nvSpPr>
          <p:cNvPr id="45059" name="Rectangle 3"/>
          <p:cNvSpPr>
            <a:spLocks noGrp="1" noChangeArrowheads="1"/>
          </p:cNvSpPr>
          <p:nvPr>
            <p:ph type="body" idx="1"/>
          </p:nvPr>
        </p:nvSpPr>
        <p:spPr>
          <a:xfrm>
            <a:off x="0" y="1295400"/>
            <a:ext cx="9144000" cy="5562600"/>
          </a:xfrm>
        </p:spPr>
        <p:txBody>
          <a:bodyPr/>
          <a:lstStyle/>
          <a:p>
            <a:pPr eaLnBrk="1" hangingPunct="1">
              <a:lnSpc>
                <a:spcPct val="90000"/>
              </a:lnSpc>
              <a:defRPr/>
            </a:pPr>
            <a:r>
              <a:rPr lang="en-US" sz="2800" dirty="0" smtClean="0"/>
              <a:t>Federalists gaining political ground because of failed embargo</a:t>
            </a:r>
          </a:p>
          <a:p>
            <a:pPr eaLnBrk="1" hangingPunct="1">
              <a:lnSpc>
                <a:spcPct val="90000"/>
              </a:lnSpc>
              <a:defRPr/>
            </a:pPr>
            <a:r>
              <a:rPr lang="en-US" sz="2800" dirty="0" smtClean="0"/>
              <a:t>Repub. dominated Congress repealed the embargo at end of J’s 2nd term</a:t>
            </a:r>
          </a:p>
          <a:p>
            <a:pPr eaLnBrk="1" hangingPunct="1">
              <a:lnSpc>
                <a:spcPct val="90000"/>
              </a:lnSpc>
              <a:defRPr/>
            </a:pPr>
            <a:r>
              <a:rPr lang="en-US" sz="2800" dirty="0" smtClean="0">
                <a:solidFill>
                  <a:schemeClr val="tx2"/>
                </a:solidFill>
              </a:rPr>
              <a:t>Embargo of 1807 replaced by Non-intercourse Act of 1809</a:t>
            </a:r>
          </a:p>
          <a:p>
            <a:pPr lvl="1" eaLnBrk="1" hangingPunct="1">
              <a:lnSpc>
                <a:spcPct val="90000"/>
              </a:lnSpc>
              <a:defRPr/>
            </a:pPr>
            <a:r>
              <a:rPr lang="en-US" sz="2400" dirty="0" smtClean="0">
                <a:solidFill>
                  <a:schemeClr val="tx2"/>
                </a:solidFill>
              </a:rPr>
              <a:t>prohibited trade w/ GB or FR until they recognized the maritime rights of neutrals</a:t>
            </a:r>
          </a:p>
          <a:p>
            <a:pPr lvl="1" eaLnBrk="1" hangingPunct="1">
              <a:lnSpc>
                <a:spcPct val="90000"/>
              </a:lnSpc>
              <a:defRPr/>
            </a:pPr>
            <a:r>
              <a:rPr lang="en-US" sz="2400" dirty="0" smtClean="0">
                <a:solidFill>
                  <a:schemeClr val="tx2"/>
                </a:solidFill>
              </a:rPr>
              <a:t>Commerce w/ all others permitted </a:t>
            </a:r>
          </a:p>
          <a:p>
            <a:pPr eaLnBrk="1" hangingPunct="1">
              <a:lnSpc>
                <a:spcPct val="90000"/>
              </a:lnSpc>
              <a:defRPr/>
            </a:pPr>
            <a:r>
              <a:rPr lang="en-US" sz="2800" dirty="0" smtClean="0">
                <a:solidFill>
                  <a:schemeClr val="tx2"/>
                </a:solidFill>
              </a:rPr>
              <a:t>Macon’s Bill No. 2 of 1810</a:t>
            </a:r>
          </a:p>
          <a:p>
            <a:pPr lvl="1" eaLnBrk="1" hangingPunct="1">
              <a:lnSpc>
                <a:spcPct val="90000"/>
              </a:lnSpc>
              <a:defRPr/>
            </a:pPr>
            <a:r>
              <a:rPr lang="en-US" sz="2400" dirty="0" smtClean="0">
                <a:solidFill>
                  <a:schemeClr val="tx2"/>
                </a:solidFill>
              </a:rPr>
              <a:t>Replaced N-A Act – offered trade to either GB or FR if they stopped attacks on US ships</a:t>
            </a:r>
          </a:p>
          <a:p>
            <a:pPr lvl="1" eaLnBrk="1" hangingPunct="1">
              <a:lnSpc>
                <a:spcPct val="90000"/>
              </a:lnSpc>
              <a:defRPr/>
            </a:pPr>
            <a:r>
              <a:rPr lang="en-US" sz="2400" dirty="0" smtClean="0">
                <a:solidFill>
                  <a:schemeClr val="tx2"/>
                </a:solidFill>
              </a:rPr>
              <a:t>Would continue to embargo other nation</a:t>
            </a:r>
          </a:p>
        </p:txBody>
      </p:sp>
    </p:spTree>
    <p:extLst>
      <p:ext uri="{BB962C8B-B14F-4D97-AF65-F5344CB8AC3E}">
        <p14:creationId xmlns:p14="http://schemas.microsoft.com/office/powerpoint/2010/main" val="958261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a:t>With respect to the federal Constitution, the Jeffersonian Republicans are usually characterized as strict constructionists who were opposed to the broad constructionism of the Federalists. </a:t>
            </a:r>
            <a:r>
              <a:rPr lang="en-US" dirty="0" smtClean="0"/>
              <a:t>Evaluate the extent to which this </a:t>
            </a:r>
            <a:r>
              <a:rPr lang="en-US" dirty="0"/>
              <a:t>characterization of the two parties accurate during the presidency of Jefferson?</a:t>
            </a:r>
            <a:r>
              <a:rPr lang="en-US" dirty="0"/>
              <a:t> </a:t>
            </a:r>
          </a:p>
        </p:txBody>
      </p:sp>
    </p:spTree>
    <p:extLst>
      <p:ext uri="{BB962C8B-B14F-4D97-AF65-F5344CB8AC3E}">
        <p14:creationId xmlns:p14="http://schemas.microsoft.com/office/powerpoint/2010/main" val="1459562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Jefferson’s Legacy</a:t>
            </a:r>
          </a:p>
        </p:txBody>
      </p:sp>
      <p:sp>
        <p:nvSpPr>
          <p:cNvPr id="186" name="Shape 186"/>
          <p:cNvSpPr txBox="1">
            <a:spLocks noGrp="1"/>
          </p:cNvSpPr>
          <p:nvPr>
            <p:ph type="body" idx="1"/>
          </p:nvPr>
        </p:nvSpPr>
        <p:spPr>
          <a:xfrm>
            <a:off x="311700" y="1713241"/>
            <a:ext cx="8520599" cy="4378292"/>
          </a:xfrm>
          <a:prstGeom prst="rect">
            <a:avLst/>
          </a:prstGeom>
        </p:spPr>
        <p:txBody>
          <a:bodyPr lIns="91425" tIns="91425" rIns="91425" bIns="91425" anchor="t" anchorCtr="0">
            <a:noAutofit/>
          </a:bodyPr>
          <a:lstStyle/>
          <a:p>
            <a:r>
              <a:rPr lang="en" dirty="0" smtClean="0"/>
              <a:t>Expansion</a:t>
            </a:r>
            <a:endParaRPr lang="en-US" dirty="0" smtClean="0"/>
          </a:p>
          <a:p>
            <a:r>
              <a:rPr lang="en-US" dirty="0"/>
              <a:t>Strengthened executive branch through action </a:t>
            </a:r>
            <a:endParaRPr lang="en" dirty="0"/>
          </a:p>
          <a:p>
            <a:r>
              <a:rPr lang="en" dirty="0"/>
              <a:t>Non-aristocratic government created</a:t>
            </a:r>
          </a:p>
          <a:p>
            <a:r>
              <a:rPr lang="en" dirty="0"/>
              <a:t>Total defeat of the Federalists by 1816</a:t>
            </a:r>
          </a:p>
          <a:p>
            <a:r>
              <a:rPr lang="en" dirty="0"/>
              <a:t>Kept US out of </a:t>
            </a:r>
            <a:r>
              <a:rPr lang="en" dirty="0" smtClean="0"/>
              <a:t>war</a:t>
            </a:r>
            <a:endParaRPr lang="en-US" dirty="0" smtClean="0"/>
          </a:p>
          <a:p>
            <a:pPr>
              <a:defRPr/>
            </a:pPr>
            <a:r>
              <a:rPr lang="en-US" dirty="0"/>
              <a:t>Best known for Dec. of Independence</a:t>
            </a:r>
          </a:p>
          <a:p>
            <a:pPr lvl="1">
              <a:defRPr/>
            </a:pPr>
            <a:r>
              <a:rPr lang="en-US" dirty="0"/>
              <a:t>Also Virginia Statute of Religious Freedom &amp; founding of U. of VA.</a:t>
            </a:r>
          </a:p>
          <a:p>
            <a:endParaRPr lang="en" dirty="0"/>
          </a:p>
        </p:txBody>
      </p:sp>
    </p:spTree>
    <p:extLst>
      <p:ext uri="{BB962C8B-B14F-4D97-AF65-F5344CB8AC3E}">
        <p14:creationId xmlns:p14="http://schemas.microsoft.com/office/powerpoint/2010/main" val="7697716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9400" y="0"/>
            <a:ext cx="8636000" cy="609600"/>
          </a:xfrm>
        </p:spPr>
        <p:txBody>
          <a:bodyPr/>
          <a:lstStyle/>
          <a:p>
            <a:r>
              <a:rPr lang="en-US" sz="3200" dirty="0">
                <a:solidFill>
                  <a:schemeClr val="tx1"/>
                </a:solidFill>
                <a:latin typeface="Calibri" charset="0"/>
                <a:cs typeface="Calibri" charset="0"/>
              </a:rPr>
              <a:t>Closure Activity: Jefferson’s Legacy</a:t>
            </a:r>
          </a:p>
        </p:txBody>
      </p:sp>
      <p:sp>
        <p:nvSpPr>
          <p:cNvPr id="51203" name="Rectangle 2"/>
          <p:cNvSpPr>
            <a:spLocks noChangeArrowheads="1"/>
          </p:cNvSpPr>
          <p:nvPr/>
        </p:nvSpPr>
        <p:spPr bwMode="auto">
          <a:xfrm>
            <a:off x="457200" y="533400"/>
            <a:ext cx="83058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3200" dirty="0">
                <a:solidFill>
                  <a:srgbClr val="FFFFFF"/>
                </a:solidFill>
                <a:latin typeface="Calibri" charset="0"/>
                <a:cs typeface="Calibri" charset="0"/>
              </a:rPr>
              <a:t>Jefferson came into office trying to reduce the </a:t>
            </a:r>
            <a:br>
              <a:rPr lang="en-US" sz="3200" dirty="0">
                <a:solidFill>
                  <a:srgbClr val="FFFFFF"/>
                </a:solidFill>
                <a:latin typeface="Calibri" charset="0"/>
                <a:cs typeface="Calibri" charset="0"/>
              </a:rPr>
            </a:br>
            <a:r>
              <a:rPr lang="en-US" sz="3200" dirty="0">
                <a:solidFill>
                  <a:srgbClr val="FFFFFF"/>
                </a:solidFill>
                <a:latin typeface="Calibri" charset="0"/>
                <a:cs typeface="Calibri" charset="0"/>
              </a:rPr>
              <a:t>size and power of the national government.</a:t>
            </a:r>
          </a:p>
          <a:p>
            <a:pPr algn="ctr">
              <a:lnSpc>
                <a:spcPct val="85000"/>
              </a:lnSpc>
            </a:pPr>
            <a:r>
              <a:rPr lang="en-US" sz="3200" dirty="0">
                <a:solidFill>
                  <a:srgbClr val="FFFFFF"/>
                </a:solidFill>
                <a:latin typeface="Calibri" charset="0"/>
                <a:cs typeface="Calibri" charset="0"/>
              </a:rPr>
              <a:t>Did he accomplish his goal? Use your notes and knowledge of Jefferson to complete this chart</a:t>
            </a:r>
            <a:endParaRPr lang="en-US" sz="3200" dirty="0">
              <a:solidFill>
                <a:srgbClr val="FFFFFF"/>
              </a:solidFill>
            </a:endParaRPr>
          </a:p>
        </p:txBody>
      </p:sp>
      <p:graphicFrame>
        <p:nvGraphicFramePr>
          <p:cNvPr id="5" name="Table 4"/>
          <p:cNvGraphicFramePr>
            <a:graphicFrameLocks noGrp="1"/>
          </p:cNvGraphicFramePr>
          <p:nvPr/>
        </p:nvGraphicFramePr>
        <p:xfrm>
          <a:off x="457200" y="2362200"/>
          <a:ext cx="8305800" cy="4288220"/>
        </p:xfrm>
        <a:graphic>
          <a:graphicData uri="http://schemas.openxmlformats.org/drawingml/2006/table">
            <a:tbl>
              <a:tblPr/>
              <a:tblGrid>
                <a:gridCol w="2768600"/>
                <a:gridCol w="2768600"/>
                <a:gridCol w="2768600"/>
              </a:tblGrid>
              <a:tr h="4492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ＭＳ Ｐゴシック" charset="0"/>
                        <a:cs typeface="Calibri" charset="0"/>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0" i="0" u="none" strike="noStrike" cap="none" normalizeH="0" baseline="0">
                          <a:ln>
                            <a:noFill/>
                          </a:ln>
                          <a:solidFill>
                            <a:srgbClr val="C00000"/>
                          </a:solidFill>
                          <a:effectLst/>
                          <a:latin typeface="Calibri" charset="0"/>
                          <a:ea typeface="ＭＳ Ｐゴシック" charset="0"/>
                          <a:cs typeface="Calibri" charset="0"/>
                        </a:rPr>
                        <a:t>Jefferson</a:t>
                      </a:r>
                      <a:r>
                        <a:rPr kumimoji="0" lang="ja-JP" altLang="en-US" sz="2400" b="0" i="0" u="none" strike="noStrike" cap="none" normalizeH="0" baseline="0">
                          <a:ln>
                            <a:noFill/>
                          </a:ln>
                          <a:solidFill>
                            <a:srgbClr val="C00000"/>
                          </a:solidFill>
                          <a:effectLst/>
                          <a:latin typeface="Calibri" charset="0"/>
                          <a:ea typeface="ＭＳ Ｐゴシック" charset="0"/>
                          <a:cs typeface="Calibri" charset="0"/>
                        </a:rPr>
                        <a:t>’</a:t>
                      </a:r>
                      <a:r>
                        <a:rPr kumimoji="0" lang="en-US" sz="2400" b="0" i="0" u="none" strike="noStrike" cap="none" normalizeH="0" baseline="0">
                          <a:ln>
                            <a:noFill/>
                          </a:ln>
                          <a:solidFill>
                            <a:srgbClr val="C00000"/>
                          </a:solidFill>
                          <a:effectLst/>
                          <a:latin typeface="Calibri" charset="0"/>
                          <a:ea typeface="ＭＳ Ｐゴシック" charset="0"/>
                          <a:cs typeface="Calibri" charset="0"/>
                        </a:rPr>
                        <a:t>s ideal?</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0" i="0" u="none" strike="noStrike" cap="none" normalizeH="0" baseline="0">
                          <a:ln>
                            <a:noFill/>
                          </a:ln>
                          <a:solidFill>
                            <a:srgbClr val="0000CC"/>
                          </a:solidFill>
                          <a:effectLst/>
                          <a:latin typeface="Calibri" charset="0"/>
                          <a:ea typeface="ＭＳ Ｐゴシック" charset="0"/>
                          <a:cs typeface="Calibri" charset="0"/>
                        </a:rPr>
                        <a:t>How Jefferson acted</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Calibri" charset="0"/>
                        </a:rPr>
                        <a:t>Interpretation of the Constitution?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ＭＳ Ｐゴシック" charset="0"/>
                        <a:cs typeface="Calibri" charset="0"/>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ＭＳ Ｐゴシック" charset="0"/>
                        <a:cs typeface="Calibri" charset="0"/>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Calibri" charset="0"/>
                        </a:rPr>
                        <a:t>Powers of the president?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ＭＳ Ｐゴシック" charset="0"/>
                        <a:cs typeface="Calibri" charset="0"/>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ＭＳ Ｐゴシック" charset="0"/>
                        <a:cs typeface="Calibri" charset="0"/>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Calibri" charset="0"/>
                        </a:rPr>
                        <a:t>Size of the </a:t>
                      </a:r>
                      <a:br>
                        <a:rPr kumimoji="0" lang="en-US" sz="2400" b="0" i="0" u="none" strike="noStrike" cap="none" normalizeH="0" baseline="0">
                          <a:ln>
                            <a:noFill/>
                          </a:ln>
                          <a:solidFill>
                            <a:srgbClr val="000000"/>
                          </a:solidFill>
                          <a:effectLst/>
                          <a:latin typeface="Calibri" charset="0"/>
                          <a:ea typeface="ＭＳ Ｐゴシック" charset="0"/>
                          <a:cs typeface="Calibri" charset="0"/>
                        </a:rPr>
                      </a:br>
                      <a:r>
                        <a:rPr kumimoji="0" lang="en-US" sz="2400" b="0" i="0" u="none" strike="noStrike" cap="none" normalizeH="0" baseline="0">
                          <a:ln>
                            <a:noFill/>
                          </a:ln>
                          <a:solidFill>
                            <a:srgbClr val="000000"/>
                          </a:solidFill>
                          <a:effectLst/>
                          <a:latin typeface="Calibri" charset="0"/>
                          <a:ea typeface="ＭＳ Ｐゴシック" charset="0"/>
                          <a:cs typeface="Calibri" charset="0"/>
                        </a:rPr>
                        <a:t>army and navy?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charset="0"/>
                        <a:ea typeface="ＭＳ Ｐゴシック" charset="0"/>
                        <a:cs typeface="Calibri" charset="0"/>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ＭＳ Ｐゴシック" charset="0"/>
                        <a:cs typeface="Calibri" charset="0"/>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r>
              <a:tr h="7905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Calibri" charset="0"/>
                        </a:rPr>
                        <a:t>Citizenship and rights of the people?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ＭＳ Ｐゴシック" charset="0"/>
                        <a:cs typeface="Calibri" charset="0"/>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ＭＳ Ｐゴシック" charset="0"/>
                        <a:cs typeface="Calibri" charset="0"/>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F1F6FA"/>
                    </a:solidFill>
                  </a:tcPr>
                </a:tc>
              </a:tr>
              <a:tr h="6762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Calibri" charset="0"/>
                          <a:ea typeface="ＭＳ Ｐゴシック" charset="0"/>
                          <a:cs typeface="Calibri" charset="0"/>
                        </a:rPr>
                        <a:t>Size of the national government? </a:t>
                      </a: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Calibri" charset="0"/>
                        <a:ea typeface="ＭＳ Ｐゴシック" charset="0"/>
                        <a:cs typeface="Calibri" charset="0"/>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charset="0"/>
                        <a:ea typeface="ＭＳ Ｐゴシック" charset="0"/>
                        <a:cs typeface="Calibri" charset="0"/>
                      </a:endParaRPr>
                    </a:p>
                  </a:txBody>
                  <a:tcPr marT="45721" marB="45721" anchor="ctr" horzOverflow="overflow">
                    <a:lnL w="12700" cap="flat" cmpd="sng" algn="ctr">
                      <a:solidFill>
                        <a:srgbClr val="AACAE2"/>
                      </a:solidFill>
                      <a:prstDash val="solid"/>
                      <a:round/>
                      <a:headEnd type="none" w="med" len="med"/>
                      <a:tailEnd type="none" w="med" len="med"/>
                    </a:lnL>
                    <a:lnR w="12700" cap="flat" cmpd="sng" algn="ctr">
                      <a:solidFill>
                        <a:srgbClr val="AACAE2"/>
                      </a:solidFill>
                      <a:prstDash val="solid"/>
                      <a:round/>
                      <a:headEnd type="none" w="med" len="med"/>
                      <a:tailEnd type="none" w="med" len="med"/>
                    </a:lnR>
                    <a:lnT w="12700" cap="flat" cmpd="sng" algn="ctr">
                      <a:solidFill>
                        <a:srgbClr val="AACAE2"/>
                      </a:solidFill>
                      <a:prstDash val="solid"/>
                      <a:round/>
                      <a:headEnd type="none" w="med" len="med"/>
                      <a:tailEnd type="none" w="med" len="med"/>
                    </a:lnT>
                    <a:lnB w="12700" cap="flat" cmpd="sng" algn="ctr">
                      <a:solidFill>
                        <a:srgbClr val="AACAE2"/>
                      </a:solidFill>
                      <a:prstDash val="solid"/>
                      <a:round/>
                      <a:headEnd type="none" w="med" len="med"/>
                      <a:tailEnd type="none" w="med" len="med"/>
                    </a:lnB>
                    <a:lnTlToBr>
                      <a:noFill/>
                    </a:lnTlToBr>
                    <a:lnBlToTr>
                      <a:noFill/>
                    </a:lnBlToTr>
                    <a:solidFill>
                      <a:srgbClr val="E2ECF4"/>
                    </a:solidFill>
                  </a:tcPr>
                </a:tc>
              </a:tr>
            </a:tbl>
          </a:graphicData>
        </a:graphic>
      </p:graphicFrame>
      <p:pic>
        <p:nvPicPr>
          <p:cNvPr id="51234" name="Picture 35" descr="C:\Users\jburns\AppData\Local\Microsoft\Windows\Temporary Internet Files\Content.IE5\H8ZEGQWD\MC900441339[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5791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0538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r>
              <a:rPr lang="en-US" dirty="0" smtClean="0"/>
              <a:t>4.1: The US began to develop a modern democracy and celebrated a new national culture, while Americans sought to define the nation’s democratic ideals and change their society and institutions to match them. </a:t>
            </a:r>
            <a:endParaRPr lang="en-US" dirty="0"/>
          </a:p>
        </p:txBody>
      </p:sp>
    </p:spTree>
    <p:extLst>
      <p:ext uri="{BB962C8B-B14F-4D97-AF65-F5344CB8AC3E}">
        <p14:creationId xmlns:p14="http://schemas.microsoft.com/office/powerpoint/2010/main" val="427529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2.bp.blogspot.com/_6CtuSd2_klc/TPUxmJEJdiI/AAAAAAAAAB8/n9-9P96LwZs/s1600/the+election+of+1800.jpg"/>
          <p:cNvPicPr>
            <a:picLocks noChangeAspect="1" noChangeArrowheads="1"/>
          </p:cNvPicPr>
          <p:nvPr/>
        </p:nvPicPr>
        <p:blipFill>
          <a:blip r:embed="rId2">
            <a:extLst>
              <a:ext uri="{28A0092B-C50C-407E-A947-70E740481C1C}">
                <a14:useLocalDpi xmlns:a14="http://schemas.microsoft.com/office/drawing/2010/main" val="0"/>
              </a:ext>
            </a:extLst>
          </a:blip>
          <a:srcRect b="2406"/>
          <a:stretch>
            <a:fillRect/>
          </a:stretch>
        </p:blipFill>
        <p:spPr bwMode="auto">
          <a:xfrm>
            <a:off x="1409700" y="1828800"/>
            <a:ext cx="62865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5"/>
          <p:cNvSpPr>
            <a:spLocks noChangeArrowheads="1"/>
          </p:cNvSpPr>
          <p:nvPr/>
        </p:nvSpPr>
        <p:spPr bwMode="auto">
          <a:xfrm>
            <a:off x="152400" y="76200"/>
            <a:ext cx="2819400" cy="1485535"/>
          </a:xfrm>
          <a:prstGeom prst="rect">
            <a:avLst/>
          </a:prstGeom>
          <a:solidFill>
            <a:srgbClr val="FFCCFF"/>
          </a:solidFill>
          <a:ln w="12700">
            <a:solidFill>
              <a:schemeClr val="tx1"/>
            </a:solidFill>
            <a:miter lim="800000"/>
            <a:headEnd/>
            <a:tailEnd/>
          </a:ln>
        </p:spPr>
        <p:txBody>
          <a:bodyPr>
            <a:spAutoFit/>
          </a:bodyPr>
          <a:lstStyle/>
          <a:p>
            <a:pPr algn="ctr">
              <a:lnSpc>
                <a:spcPct val="80000"/>
              </a:lnSpc>
            </a:pPr>
            <a:r>
              <a:rPr lang="en-US" sz="2800" dirty="0">
                <a:solidFill>
                  <a:schemeClr val="bg1"/>
                </a:solidFill>
                <a:cs typeface="Calibri" charset="0"/>
              </a:rPr>
              <a:t>The election </a:t>
            </a:r>
            <a:br>
              <a:rPr lang="en-US" sz="2800" dirty="0">
                <a:solidFill>
                  <a:schemeClr val="bg1"/>
                </a:solidFill>
                <a:cs typeface="Calibri" charset="0"/>
              </a:rPr>
            </a:br>
            <a:r>
              <a:rPr lang="en-US" sz="2800" dirty="0">
                <a:solidFill>
                  <a:schemeClr val="bg1"/>
                </a:solidFill>
                <a:cs typeface="Calibri" charset="0"/>
              </a:rPr>
              <a:t>of 1800 was a turning point </a:t>
            </a:r>
            <a:br>
              <a:rPr lang="en-US" sz="2800" dirty="0">
                <a:solidFill>
                  <a:schemeClr val="bg1"/>
                </a:solidFill>
                <a:cs typeface="Calibri" charset="0"/>
              </a:rPr>
            </a:br>
            <a:r>
              <a:rPr lang="en-US" sz="2800" dirty="0">
                <a:solidFill>
                  <a:schemeClr val="bg1"/>
                </a:solidFill>
                <a:cs typeface="Calibri" charset="0"/>
              </a:rPr>
              <a:t>in U.S. history </a:t>
            </a:r>
          </a:p>
        </p:txBody>
      </p:sp>
      <p:sp>
        <p:nvSpPr>
          <p:cNvPr id="29700" name="Rectangle 13"/>
          <p:cNvSpPr>
            <a:spLocks noChangeArrowheads="1"/>
          </p:cNvSpPr>
          <p:nvPr/>
        </p:nvSpPr>
        <p:spPr bwMode="auto">
          <a:xfrm>
            <a:off x="3124200" y="76200"/>
            <a:ext cx="5791200" cy="1485535"/>
          </a:xfrm>
          <a:prstGeom prst="rect">
            <a:avLst/>
          </a:prstGeom>
          <a:solidFill>
            <a:srgbClr val="CCFFCC"/>
          </a:solidFill>
          <a:ln w="12700">
            <a:solidFill>
              <a:schemeClr val="tx1"/>
            </a:solidFill>
            <a:miter lim="800000"/>
            <a:headEnd/>
            <a:tailEnd/>
          </a:ln>
        </p:spPr>
        <p:txBody>
          <a:bodyPr>
            <a:spAutoFit/>
          </a:bodyPr>
          <a:lstStyle/>
          <a:p>
            <a:pPr algn="ctr">
              <a:lnSpc>
                <a:spcPct val="80000"/>
              </a:lnSpc>
            </a:pPr>
            <a:r>
              <a:rPr lang="en-US" sz="2800">
                <a:solidFill>
                  <a:schemeClr val="bg1"/>
                </a:solidFill>
                <a:cs typeface="Calibri" charset="0"/>
              </a:rPr>
              <a:t>This “Revolution of 1800” marked the first time in U.S. history </a:t>
            </a:r>
            <a:br>
              <a:rPr lang="en-US" sz="2800">
                <a:solidFill>
                  <a:schemeClr val="bg1"/>
                </a:solidFill>
                <a:cs typeface="Calibri" charset="0"/>
              </a:rPr>
            </a:br>
            <a:r>
              <a:rPr lang="en-US" sz="2800">
                <a:solidFill>
                  <a:schemeClr val="bg1"/>
                </a:solidFill>
                <a:cs typeface="Calibri" charset="0"/>
              </a:rPr>
              <a:t>when one political party transferred power to another</a:t>
            </a:r>
          </a:p>
        </p:txBody>
      </p:sp>
      <p:pic>
        <p:nvPicPr>
          <p:cNvPr id="15" name="Picture 5" descr="ElectoralCollege1800-Large"/>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82" t="2158" r="2"/>
          <a:stretch>
            <a:fillRect/>
          </a:stretch>
        </p:blipFill>
        <p:spPr bwMode="auto">
          <a:xfrm>
            <a:off x="3429000" y="1828800"/>
            <a:ext cx="5495925"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 name="Picture 2" descr="http://images.politico.com/global/2012/05/605_thomas_jefferson_978.jpg"/>
          <p:cNvPicPr>
            <a:picLocks noChangeAspect="1" noChangeArrowheads="1"/>
          </p:cNvPicPr>
          <p:nvPr/>
        </p:nvPicPr>
        <p:blipFill>
          <a:blip r:embed="rId4">
            <a:extLst>
              <a:ext uri="{28A0092B-C50C-407E-A947-70E740481C1C}">
                <a14:useLocalDpi xmlns:a14="http://schemas.microsoft.com/office/drawing/2010/main" val="0"/>
              </a:ext>
            </a:extLst>
          </a:blip>
          <a:srcRect l="10818" t="7742" r="14771" b="3601"/>
          <a:stretch>
            <a:fillRect/>
          </a:stretch>
        </p:blipFill>
        <p:spPr bwMode="auto">
          <a:xfrm>
            <a:off x="152400" y="1981200"/>
            <a:ext cx="3125788"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p:cNvSpPr>
            <a:spLocks noChangeArrowheads="1"/>
          </p:cNvSpPr>
          <p:nvPr/>
        </p:nvSpPr>
        <p:spPr bwMode="auto">
          <a:xfrm>
            <a:off x="228600" y="5105400"/>
            <a:ext cx="4114800" cy="1143000"/>
          </a:xfrm>
          <a:prstGeom prst="wedgeRectCallout">
            <a:avLst>
              <a:gd name="adj1" fmla="val 148"/>
              <a:gd name="adj2" fmla="val -116815"/>
            </a:avLst>
          </a:prstGeom>
          <a:solidFill>
            <a:srgbClr val="FFFFCC"/>
          </a:solidFill>
          <a:ln w="9525">
            <a:solidFill>
              <a:schemeClr val="tx1"/>
            </a:solidFill>
            <a:round/>
            <a:headEnd/>
            <a:tailEnd/>
          </a:ln>
        </p:spPr>
        <p:txBody>
          <a:bodyPr/>
          <a:lstStyle/>
          <a:p>
            <a:pPr algn="ctr">
              <a:lnSpc>
                <a:spcPct val="80000"/>
              </a:lnSpc>
            </a:pPr>
            <a:r>
              <a:rPr lang="en-US" sz="2800" i="1">
                <a:solidFill>
                  <a:schemeClr val="bg1"/>
                </a:solidFill>
                <a:cs typeface="Calibri" charset="0"/>
              </a:rPr>
              <a:t>“We are all Republicans.</a:t>
            </a:r>
            <a:br>
              <a:rPr lang="en-US" sz="2800" i="1">
                <a:solidFill>
                  <a:schemeClr val="bg1"/>
                </a:solidFill>
                <a:cs typeface="Calibri" charset="0"/>
              </a:rPr>
            </a:br>
            <a:r>
              <a:rPr lang="en-US" sz="2800" i="1">
                <a:solidFill>
                  <a:schemeClr val="bg1"/>
                </a:solidFill>
                <a:cs typeface="Calibri" charset="0"/>
              </a:rPr>
              <a:t>We are all Federalists.” </a:t>
            </a:r>
          </a:p>
          <a:p>
            <a:pPr algn="ctr">
              <a:lnSpc>
                <a:spcPct val="80000"/>
              </a:lnSpc>
            </a:pPr>
            <a:r>
              <a:rPr lang="en-US" sz="2000">
                <a:solidFill>
                  <a:schemeClr val="bg1"/>
                </a:solidFill>
                <a:cs typeface="Calibri" charset="0"/>
              </a:rPr>
              <a:t>Jefferson’s inaugural, 1801</a:t>
            </a:r>
          </a:p>
        </p:txBody>
      </p:sp>
    </p:spTree>
    <p:extLst>
      <p:ext uri="{BB962C8B-B14F-4D97-AF65-F5344CB8AC3E}">
        <p14:creationId xmlns:p14="http://schemas.microsoft.com/office/powerpoint/2010/main" val="264783068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09570"/>
                                        </p:tgtEl>
                                      </p:cBhvr>
                                    </p:animEffect>
                                    <p:set>
                                      <p:cBhvr>
                                        <p:cTn id="7" dur="1" fill="hold">
                                          <p:stCondLst>
                                            <p:cond delay="499"/>
                                          </p:stCondLst>
                                        </p:cTn>
                                        <p:tgtEl>
                                          <p:spTgt spid="10957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12th Amendment (1804)</a:t>
            </a:r>
          </a:p>
        </p:txBody>
      </p:sp>
      <p:sp>
        <p:nvSpPr>
          <p:cNvPr id="93" name="Shape 93"/>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marL="457200" lvl="0" indent="-419100" rtl="0">
              <a:spcBef>
                <a:spcPts val="0"/>
              </a:spcBef>
              <a:buSzPct val="100000"/>
            </a:pPr>
            <a:r>
              <a:rPr lang="en" sz="3000"/>
              <a:t>In response to Election of 1800</a:t>
            </a:r>
          </a:p>
          <a:p>
            <a:pPr marL="457200" lvl="0" indent="-419100" rtl="0">
              <a:spcBef>
                <a:spcPts val="0"/>
              </a:spcBef>
              <a:buSzPct val="100000"/>
            </a:pPr>
            <a:r>
              <a:rPr lang="en" sz="3000"/>
              <a:t>Electors must vote for one presidential candidate AND one vice president</a:t>
            </a:r>
          </a:p>
          <a:p>
            <a:pPr marL="457200" lvl="0" indent="-419100">
              <a:spcBef>
                <a:spcPts val="0"/>
              </a:spcBef>
              <a:buSzPct val="100000"/>
            </a:pPr>
            <a:r>
              <a:rPr lang="en" sz="3000"/>
              <a:t>Ensures that president and vice president will be from the SAME political party</a:t>
            </a:r>
          </a:p>
        </p:txBody>
      </p:sp>
    </p:spTree>
    <p:extLst>
      <p:ext uri="{BB962C8B-B14F-4D97-AF65-F5344CB8AC3E}">
        <p14:creationId xmlns:p14="http://schemas.microsoft.com/office/powerpoint/2010/main" val="25651042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96666"/>
            <a:ext cx="8520599" cy="978000"/>
          </a:xfrm>
          <a:prstGeom prst="rect">
            <a:avLst/>
          </a:prstGeom>
        </p:spPr>
        <p:txBody>
          <a:bodyPr lIns="91425" tIns="91425" rIns="91425" bIns="91425" anchor="b" anchorCtr="0">
            <a:noAutofit/>
          </a:bodyPr>
          <a:lstStyle/>
          <a:p>
            <a:pPr lvl="0">
              <a:spcBef>
                <a:spcPts val="0"/>
              </a:spcBef>
              <a:buNone/>
            </a:pPr>
            <a:r>
              <a:rPr lang="en"/>
              <a:t>“Revolution of 1800”</a:t>
            </a:r>
          </a:p>
        </p:txBody>
      </p:sp>
      <p:sp>
        <p:nvSpPr>
          <p:cNvPr id="87" name="Shape 87"/>
          <p:cNvSpPr txBox="1">
            <a:spLocks noGrp="1"/>
          </p:cNvSpPr>
          <p:nvPr>
            <p:ph type="body" idx="1"/>
          </p:nvPr>
        </p:nvSpPr>
        <p:spPr>
          <a:xfrm>
            <a:off x="311700" y="1958433"/>
            <a:ext cx="8520599" cy="4133099"/>
          </a:xfrm>
          <a:prstGeom prst="rect">
            <a:avLst/>
          </a:prstGeom>
        </p:spPr>
        <p:txBody>
          <a:bodyPr lIns="91425" tIns="91425" rIns="91425" bIns="91425" anchor="t" anchorCtr="0">
            <a:noAutofit/>
          </a:bodyPr>
          <a:lstStyle/>
          <a:p>
            <a:pPr marL="457200" lvl="0" indent="-228600" rtl="0">
              <a:spcBef>
                <a:spcPts val="0"/>
              </a:spcBef>
            </a:pPr>
            <a:r>
              <a:rPr lang="en"/>
              <a:t>Significance</a:t>
            </a:r>
          </a:p>
          <a:p>
            <a:pPr marL="914400" lvl="1" indent="-228600" rtl="0">
              <a:spcBef>
                <a:spcPts val="0"/>
              </a:spcBef>
            </a:pPr>
            <a:r>
              <a:rPr lang="en"/>
              <a:t>Jefferson called it a “Revolution”</a:t>
            </a:r>
          </a:p>
          <a:p>
            <a:pPr marL="1371600" lvl="2" indent="-228600" rtl="0">
              <a:spcBef>
                <a:spcPts val="0"/>
              </a:spcBef>
            </a:pPr>
            <a:r>
              <a:rPr lang="en"/>
              <a:t>A return to the “Spirit of 76” and true republican government</a:t>
            </a:r>
          </a:p>
          <a:p>
            <a:pPr marL="914400" lvl="1" indent="-228600" rtl="0">
              <a:spcBef>
                <a:spcPts val="0"/>
              </a:spcBef>
            </a:pPr>
            <a:r>
              <a:rPr lang="en"/>
              <a:t>Revolutionary in that it was a peaceful transition of power from one party to the next</a:t>
            </a:r>
          </a:p>
          <a:p>
            <a:pPr marL="914400" lvl="1" indent="-228600">
              <a:spcBef>
                <a:spcPts val="0"/>
              </a:spcBef>
            </a:pPr>
            <a:r>
              <a:rPr lang="en"/>
              <a:t>John Adams is the last Federalist president</a:t>
            </a:r>
          </a:p>
        </p:txBody>
      </p:sp>
    </p:spTree>
    <p:extLst>
      <p:ext uri="{BB962C8B-B14F-4D97-AF65-F5344CB8AC3E}">
        <p14:creationId xmlns:p14="http://schemas.microsoft.com/office/powerpoint/2010/main" val="24710245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371600" y="76200"/>
            <a:ext cx="6400800" cy="1201867"/>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5000"/>
              </a:lnSpc>
            </a:pPr>
            <a:r>
              <a:rPr lang="en-US" sz="2800" dirty="0" smtClean="0">
                <a:solidFill>
                  <a:schemeClr val="bg1"/>
                </a:solidFill>
                <a:cs typeface="Calibri" charset="0"/>
                <a:hlinkClick r:id="rId2"/>
              </a:rPr>
              <a:t>Jefferson</a:t>
            </a:r>
            <a:r>
              <a:rPr lang="en-US" sz="2800" dirty="0" smtClean="0">
                <a:solidFill>
                  <a:schemeClr val="bg1"/>
                </a:solidFill>
                <a:cs typeface="Calibri" charset="0"/>
              </a:rPr>
              <a:t>’s </a:t>
            </a:r>
            <a:r>
              <a:rPr lang="en-US" sz="2800" dirty="0">
                <a:solidFill>
                  <a:schemeClr val="bg1"/>
                </a:solidFill>
                <a:cs typeface="Calibri" charset="0"/>
              </a:rPr>
              <a:t>presidency marked the </a:t>
            </a:r>
            <a:br>
              <a:rPr lang="en-US" sz="2800" dirty="0">
                <a:solidFill>
                  <a:schemeClr val="bg1"/>
                </a:solidFill>
                <a:cs typeface="Calibri" charset="0"/>
              </a:rPr>
            </a:br>
            <a:r>
              <a:rPr lang="en-US" sz="2800" dirty="0">
                <a:solidFill>
                  <a:schemeClr val="bg1"/>
                </a:solidFill>
                <a:cs typeface="Calibri" charset="0"/>
              </a:rPr>
              <a:t>start of nearly 30 years of dominance </a:t>
            </a:r>
            <a:br>
              <a:rPr lang="en-US" sz="2800" dirty="0">
                <a:solidFill>
                  <a:schemeClr val="bg1"/>
                </a:solidFill>
                <a:cs typeface="Calibri" charset="0"/>
              </a:rPr>
            </a:br>
            <a:r>
              <a:rPr lang="en-US" sz="2800" dirty="0">
                <a:solidFill>
                  <a:schemeClr val="bg1"/>
                </a:solidFill>
                <a:cs typeface="Calibri" charset="0"/>
              </a:rPr>
              <a:t>by the Democratic-Republicans</a:t>
            </a:r>
          </a:p>
        </p:txBody>
      </p:sp>
      <p:pic>
        <p:nvPicPr>
          <p:cNvPr id="30723" name="Picture 8" descr="http://conservapedia.com/images/e/e2/Fed-vs-r.jpg"/>
          <p:cNvPicPr>
            <a:picLocks noChangeAspect="1" noChangeArrowheads="1"/>
          </p:cNvPicPr>
          <p:nvPr/>
        </p:nvPicPr>
        <p:blipFill>
          <a:blip r:embed="rId3">
            <a:extLst>
              <a:ext uri="{28A0092B-C50C-407E-A947-70E740481C1C}">
                <a14:useLocalDpi xmlns:a14="http://schemas.microsoft.com/office/drawing/2010/main" val="0"/>
              </a:ext>
            </a:extLst>
          </a:blip>
          <a:srcRect l="1613" t="86171" r="2007" b="-874"/>
          <a:stretch>
            <a:fillRect/>
          </a:stretch>
        </p:blipFill>
        <p:spPr bwMode="auto">
          <a:xfrm>
            <a:off x="228600" y="1511300"/>
            <a:ext cx="876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a:cxnSpLocks noChangeShapeType="1"/>
          </p:cNvCxnSpPr>
          <p:nvPr/>
        </p:nvCxnSpPr>
        <p:spPr bwMode="auto">
          <a:xfrm>
            <a:off x="76200" y="4695825"/>
            <a:ext cx="8991600" cy="0"/>
          </a:xfrm>
          <a:prstGeom prst="straightConnector1">
            <a:avLst/>
          </a:prstGeom>
          <a:noFill/>
          <a:ln w="76200">
            <a:solidFill>
              <a:srgbClr val="2D5CB9"/>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30725" name="Picture 5" descr="Image:George Washington 17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25900"/>
            <a:ext cx="101441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http://upload.wikimedia.org/wikipedia/commons/4/44/JohnAdams_2nd_US_President.jpg"/>
          <p:cNvPicPr>
            <a:picLocks noChangeAspect="1" noChangeArrowheads="1"/>
          </p:cNvPicPr>
          <p:nvPr/>
        </p:nvPicPr>
        <p:blipFill>
          <a:blip r:embed="rId5">
            <a:extLst>
              <a:ext uri="{28A0092B-C50C-407E-A947-70E740481C1C}">
                <a14:useLocalDpi xmlns:a14="http://schemas.microsoft.com/office/drawing/2010/main" val="0"/>
              </a:ext>
            </a:extLst>
          </a:blip>
          <a:srcRect l="22186" t="10583" r="11772" b="21300"/>
          <a:stretch>
            <a:fillRect/>
          </a:stretch>
        </p:blipFill>
        <p:spPr bwMode="auto">
          <a:xfrm>
            <a:off x="1600200" y="4025900"/>
            <a:ext cx="10731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images.politico.com/global/2012/05/605_thomas_jefferson_978.jpg"/>
          <p:cNvPicPr>
            <a:picLocks noChangeAspect="1" noChangeArrowheads="1"/>
          </p:cNvPicPr>
          <p:nvPr/>
        </p:nvPicPr>
        <p:blipFill>
          <a:blip r:embed="rId6">
            <a:extLst>
              <a:ext uri="{28A0092B-C50C-407E-A947-70E740481C1C}">
                <a14:useLocalDpi xmlns:a14="http://schemas.microsoft.com/office/drawing/2010/main" val="0"/>
              </a:ext>
            </a:extLst>
          </a:blip>
          <a:srcRect l="10818" t="8705" r="18399" b="19746"/>
          <a:stretch>
            <a:fillRect/>
          </a:stretch>
        </p:blipFill>
        <p:spPr bwMode="auto">
          <a:xfrm>
            <a:off x="2819400" y="4041775"/>
            <a:ext cx="1073150" cy="1339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898" name="Picture 2" descr="http://davidostewart.com/wp-content/uploads/2012/05/James-Madison-president.jpg"/>
          <p:cNvPicPr>
            <a:picLocks noChangeAspect="1" noChangeArrowheads="1"/>
          </p:cNvPicPr>
          <p:nvPr/>
        </p:nvPicPr>
        <p:blipFill>
          <a:blip r:embed="rId7">
            <a:extLst>
              <a:ext uri="{28A0092B-C50C-407E-A947-70E740481C1C}">
                <a14:useLocalDpi xmlns:a14="http://schemas.microsoft.com/office/drawing/2010/main" val="0"/>
              </a:ext>
            </a:extLst>
          </a:blip>
          <a:srcRect l="10077" t="996" r="12671" b="19846"/>
          <a:stretch>
            <a:fillRect/>
          </a:stretch>
        </p:blipFill>
        <p:spPr bwMode="auto">
          <a:xfrm>
            <a:off x="4046538" y="4025900"/>
            <a:ext cx="1058862" cy="1385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900" name="Picture 4" descr="http://lh6.ggpht.com/_T1DngjUnXyI/TUSU2Ql4x0I/AAAAAAAAACc/hPirf5W8NVU/5.%20James%20Monroe%5b3%5d.jpg"/>
          <p:cNvPicPr>
            <a:picLocks noChangeAspect="1" noChangeArrowheads="1"/>
          </p:cNvPicPr>
          <p:nvPr/>
        </p:nvPicPr>
        <p:blipFill>
          <a:blip r:embed="rId8">
            <a:extLst>
              <a:ext uri="{28A0092B-C50C-407E-A947-70E740481C1C}">
                <a14:useLocalDpi xmlns:a14="http://schemas.microsoft.com/office/drawing/2010/main" val="0"/>
              </a:ext>
            </a:extLst>
          </a:blip>
          <a:srcRect r="24652" b="19769"/>
          <a:stretch>
            <a:fillRect/>
          </a:stretch>
        </p:blipFill>
        <p:spPr bwMode="auto">
          <a:xfrm>
            <a:off x="5257800" y="4010025"/>
            <a:ext cx="1023938" cy="1371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6" descr="File:John Quincy Adams by George Caleb Bingham (detail), c. 1850 after 1844 original - DSC0323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8425" y="4003675"/>
            <a:ext cx="1019175" cy="13604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0904" name="Picture 8" descr="File:Andrew Jackson.jpg"/>
          <p:cNvPicPr>
            <a:picLocks noChangeAspect="1" noChangeArrowheads="1"/>
          </p:cNvPicPr>
          <p:nvPr/>
        </p:nvPicPr>
        <p:blipFill>
          <a:blip r:embed="rId10">
            <a:extLst>
              <a:ext uri="{28A0092B-C50C-407E-A947-70E740481C1C}">
                <a14:useLocalDpi xmlns:a14="http://schemas.microsoft.com/office/drawing/2010/main" val="0"/>
              </a:ext>
            </a:extLst>
          </a:blip>
          <a:srcRect l="10114" r="6250" b="6311"/>
          <a:stretch>
            <a:fillRect/>
          </a:stretch>
        </p:blipFill>
        <p:spPr bwMode="auto">
          <a:xfrm>
            <a:off x="7620000" y="3979863"/>
            <a:ext cx="1019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7"/>
          <p:cNvSpPr txBox="1">
            <a:spLocks noChangeArrowheads="1"/>
          </p:cNvSpPr>
          <p:nvPr/>
        </p:nvSpPr>
        <p:spPr bwMode="auto">
          <a:xfrm>
            <a:off x="381000" y="3019425"/>
            <a:ext cx="13716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dirty="0">
                <a:solidFill>
                  <a:srgbClr val="0000CC"/>
                </a:solidFill>
                <a:latin typeface="Calibri" charset="0"/>
                <a:cs typeface="Calibri" charset="0"/>
              </a:rPr>
              <a:t>8</a:t>
            </a:r>
            <a:r>
              <a:rPr kumimoji="0" lang="en-US" sz="2000" dirty="0">
                <a:solidFill>
                  <a:srgbClr val="0000CC"/>
                </a:solidFill>
                <a:latin typeface="Calibri" charset="0"/>
                <a:cs typeface="Calibri" charset="0"/>
              </a:rPr>
              <a:t> </a:t>
            </a:r>
            <a:r>
              <a:rPr kumimoji="0" lang="en-US" sz="3200" dirty="0" err="1">
                <a:solidFill>
                  <a:srgbClr val="0000CC"/>
                </a:solidFill>
                <a:latin typeface="Calibri" charset="0"/>
                <a:cs typeface="Calibri" charset="0"/>
              </a:rPr>
              <a:t>yrs</a:t>
            </a:r>
            <a:endParaRPr kumimoji="0" lang="en-US" sz="3200" dirty="0">
              <a:solidFill>
                <a:srgbClr val="0000CC"/>
              </a:solidFill>
              <a:latin typeface="Calibri" charset="0"/>
              <a:cs typeface="Calibri" charset="0"/>
            </a:endParaRPr>
          </a:p>
          <a:p>
            <a:pPr algn="ctr">
              <a:lnSpc>
                <a:spcPct val="80000"/>
              </a:lnSpc>
            </a:pPr>
            <a:r>
              <a:rPr kumimoji="0" lang="en-US" sz="1600" dirty="0">
                <a:solidFill>
                  <a:srgbClr val="0000CC"/>
                </a:solidFill>
                <a:latin typeface="Calibri" charset="0"/>
                <a:cs typeface="Calibri" charset="0"/>
              </a:rPr>
              <a:t>George Washington</a:t>
            </a:r>
          </a:p>
          <a:p>
            <a:pPr algn="ctr">
              <a:lnSpc>
                <a:spcPct val="80000"/>
              </a:lnSpc>
            </a:pPr>
            <a:r>
              <a:rPr kumimoji="0" lang="en-US" sz="1600" dirty="0">
                <a:solidFill>
                  <a:srgbClr val="0000CC"/>
                </a:solidFill>
                <a:latin typeface="Calibri" charset="0"/>
                <a:cs typeface="Calibri" charset="0"/>
              </a:rPr>
              <a:t>(1789-1797)</a:t>
            </a:r>
          </a:p>
        </p:txBody>
      </p:sp>
      <p:sp>
        <p:nvSpPr>
          <p:cNvPr id="30733" name="TextBox 22"/>
          <p:cNvSpPr txBox="1">
            <a:spLocks noChangeArrowheads="1"/>
          </p:cNvSpPr>
          <p:nvPr/>
        </p:nvSpPr>
        <p:spPr bwMode="auto">
          <a:xfrm>
            <a:off x="1524000" y="3013075"/>
            <a:ext cx="121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0000CC"/>
                </a:solidFill>
                <a:latin typeface="Calibri" charset="0"/>
                <a:cs typeface="Calibri" charset="0"/>
              </a:rPr>
              <a:t>4</a:t>
            </a:r>
            <a:r>
              <a:rPr kumimoji="0" lang="en-US" sz="2000">
                <a:solidFill>
                  <a:srgbClr val="0000CC"/>
                </a:solidFill>
                <a:latin typeface="Calibri" charset="0"/>
                <a:cs typeface="Calibri" charset="0"/>
              </a:rPr>
              <a:t> </a:t>
            </a:r>
            <a:r>
              <a:rPr kumimoji="0" lang="en-US" sz="3200">
                <a:solidFill>
                  <a:srgbClr val="0000CC"/>
                </a:solidFill>
                <a:latin typeface="Calibri" charset="0"/>
                <a:cs typeface="Calibri" charset="0"/>
              </a:rPr>
              <a:t>yrs</a:t>
            </a:r>
          </a:p>
          <a:p>
            <a:pPr algn="ctr">
              <a:lnSpc>
                <a:spcPct val="80000"/>
              </a:lnSpc>
            </a:pPr>
            <a:r>
              <a:rPr kumimoji="0" lang="en-US" sz="1600">
                <a:solidFill>
                  <a:srgbClr val="0000CC"/>
                </a:solidFill>
                <a:latin typeface="Calibri" charset="0"/>
                <a:cs typeface="Calibri" charset="0"/>
              </a:rPr>
              <a:t>John </a:t>
            </a:r>
            <a:br>
              <a:rPr kumimoji="0" lang="en-US" sz="1600">
                <a:solidFill>
                  <a:srgbClr val="0000CC"/>
                </a:solidFill>
                <a:latin typeface="Calibri" charset="0"/>
                <a:cs typeface="Calibri" charset="0"/>
              </a:rPr>
            </a:br>
            <a:r>
              <a:rPr kumimoji="0" lang="en-US" sz="1600">
                <a:solidFill>
                  <a:srgbClr val="0000CC"/>
                </a:solidFill>
                <a:latin typeface="Calibri" charset="0"/>
                <a:cs typeface="Calibri" charset="0"/>
              </a:rPr>
              <a:t>Adams</a:t>
            </a:r>
          </a:p>
          <a:p>
            <a:pPr algn="ctr">
              <a:lnSpc>
                <a:spcPct val="80000"/>
              </a:lnSpc>
            </a:pPr>
            <a:r>
              <a:rPr kumimoji="0" lang="en-US" sz="1600">
                <a:solidFill>
                  <a:srgbClr val="0000CC"/>
                </a:solidFill>
                <a:latin typeface="Calibri" charset="0"/>
                <a:cs typeface="Calibri" charset="0"/>
              </a:rPr>
              <a:t>(1797-1801)</a:t>
            </a:r>
          </a:p>
        </p:txBody>
      </p:sp>
      <p:sp>
        <p:nvSpPr>
          <p:cNvPr id="24" name="TextBox 23"/>
          <p:cNvSpPr txBox="1">
            <a:spLocks noChangeArrowheads="1"/>
          </p:cNvSpPr>
          <p:nvPr/>
        </p:nvSpPr>
        <p:spPr bwMode="auto">
          <a:xfrm>
            <a:off x="2743200" y="3019425"/>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8</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Thomas </a:t>
            </a:r>
            <a:br>
              <a:rPr kumimoji="0" lang="en-US" sz="1600">
                <a:solidFill>
                  <a:srgbClr val="C00000"/>
                </a:solidFill>
                <a:latin typeface="Calibri" charset="0"/>
                <a:cs typeface="Calibri" charset="0"/>
              </a:rPr>
            </a:br>
            <a:r>
              <a:rPr kumimoji="0" lang="en-US" sz="1600">
                <a:solidFill>
                  <a:srgbClr val="C00000"/>
                </a:solidFill>
                <a:latin typeface="Calibri" charset="0"/>
                <a:cs typeface="Calibri" charset="0"/>
              </a:rPr>
              <a:t>Jefferson</a:t>
            </a:r>
          </a:p>
          <a:p>
            <a:pPr algn="ctr">
              <a:lnSpc>
                <a:spcPct val="80000"/>
              </a:lnSpc>
            </a:pPr>
            <a:r>
              <a:rPr kumimoji="0" lang="en-US" sz="1600">
                <a:solidFill>
                  <a:srgbClr val="C00000"/>
                </a:solidFill>
                <a:latin typeface="Calibri" charset="0"/>
                <a:cs typeface="Calibri" charset="0"/>
              </a:rPr>
              <a:t>(1801-1809)</a:t>
            </a:r>
          </a:p>
        </p:txBody>
      </p:sp>
      <p:sp>
        <p:nvSpPr>
          <p:cNvPr id="25" name="TextBox 24"/>
          <p:cNvSpPr txBox="1">
            <a:spLocks noChangeArrowheads="1"/>
          </p:cNvSpPr>
          <p:nvPr/>
        </p:nvSpPr>
        <p:spPr bwMode="auto">
          <a:xfrm>
            <a:off x="3917950" y="3019425"/>
            <a:ext cx="13398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8</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James </a:t>
            </a:r>
          </a:p>
          <a:p>
            <a:pPr algn="ctr">
              <a:lnSpc>
                <a:spcPct val="80000"/>
              </a:lnSpc>
            </a:pPr>
            <a:r>
              <a:rPr kumimoji="0" lang="en-US" sz="1600">
                <a:solidFill>
                  <a:srgbClr val="C00000"/>
                </a:solidFill>
                <a:latin typeface="Calibri" charset="0"/>
                <a:cs typeface="Calibri" charset="0"/>
              </a:rPr>
              <a:t>Madison</a:t>
            </a:r>
          </a:p>
          <a:p>
            <a:pPr algn="ctr">
              <a:lnSpc>
                <a:spcPct val="80000"/>
              </a:lnSpc>
            </a:pPr>
            <a:r>
              <a:rPr kumimoji="0" lang="en-US" sz="1600">
                <a:solidFill>
                  <a:srgbClr val="C00000"/>
                </a:solidFill>
                <a:latin typeface="Calibri" charset="0"/>
                <a:cs typeface="Calibri" charset="0"/>
              </a:rPr>
              <a:t>(1809-1817)</a:t>
            </a:r>
            <a:endParaRPr kumimoji="0" lang="en-US" sz="1200">
              <a:solidFill>
                <a:srgbClr val="C00000"/>
              </a:solidFill>
              <a:latin typeface="Calibri" charset="0"/>
              <a:cs typeface="Calibri" charset="0"/>
            </a:endParaRPr>
          </a:p>
        </p:txBody>
      </p:sp>
      <p:sp>
        <p:nvSpPr>
          <p:cNvPr id="26" name="TextBox 25"/>
          <p:cNvSpPr txBox="1">
            <a:spLocks noChangeArrowheads="1"/>
          </p:cNvSpPr>
          <p:nvPr/>
        </p:nvSpPr>
        <p:spPr bwMode="auto">
          <a:xfrm>
            <a:off x="5181600" y="3019425"/>
            <a:ext cx="121443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8</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James</a:t>
            </a:r>
            <a:br>
              <a:rPr kumimoji="0" lang="en-US" sz="1600">
                <a:solidFill>
                  <a:srgbClr val="C00000"/>
                </a:solidFill>
                <a:latin typeface="Calibri" charset="0"/>
                <a:cs typeface="Calibri" charset="0"/>
              </a:rPr>
            </a:br>
            <a:r>
              <a:rPr kumimoji="0" lang="en-US" sz="1600">
                <a:solidFill>
                  <a:srgbClr val="C00000"/>
                </a:solidFill>
                <a:latin typeface="Calibri" charset="0"/>
                <a:cs typeface="Calibri" charset="0"/>
              </a:rPr>
              <a:t>Monroe </a:t>
            </a:r>
          </a:p>
          <a:p>
            <a:pPr algn="ctr">
              <a:lnSpc>
                <a:spcPct val="80000"/>
              </a:lnSpc>
            </a:pPr>
            <a:r>
              <a:rPr kumimoji="0" lang="en-US" sz="1600">
                <a:solidFill>
                  <a:srgbClr val="C00000"/>
                </a:solidFill>
                <a:latin typeface="Calibri" charset="0"/>
                <a:cs typeface="Calibri" charset="0"/>
              </a:rPr>
              <a:t>(1817-1825)</a:t>
            </a:r>
          </a:p>
        </p:txBody>
      </p:sp>
      <p:sp>
        <p:nvSpPr>
          <p:cNvPr id="27" name="TextBox 26"/>
          <p:cNvSpPr txBox="1">
            <a:spLocks noChangeArrowheads="1"/>
          </p:cNvSpPr>
          <p:nvPr/>
        </p:nvSpPr>
        <p:spPr bwMode="auto">
          <a:xfrm>
            <a:off x="6281738" y="3019425"/>
            <a:ext cx="13382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a:solidFill>
                  <a:srgbClr val="C00000"/>
                </a:solidFill>
                <a:latin typeface="Calibri" charset="0"/>
                <a:cs typeface="Calibri" charset="0"/>
              </a:rPr>
              <a:t>4</a:t>
            </a:r>
            <a:r>
              <a:rPr kumimoji="0" lang="en-US" sz="2000">
                <a:solidFill>
                  <a:srgbClr val="C00000"/>
                </a:solidFill>
                <a:latin typeface="Calibri" charset="0"/>
                <a:cs typeface="Calibri" charset="0"/>
              </a:rPr>
              <a:t> </a:t>
            </a:r>
            <a:r>
              <a:rPr kumimoji="0" lang="en-US" sz="3200">
                <a:solidFill>
                  <a:srgbClr val="C00000"/>
                </a:solidFill>
                <a:latin typeface="Calibri" charset="0"/>
                <a:cs typeface="Calibri" charset="0"/>
              </a:rPr>
              <a:t>yrs</a:t>
            </a:r>
          </a:p>
          <a:p>
            <a:pPr algn="ctr">
              <a:lnSpc>
                <a:spcPct val="80000"/>
              </a:lnSpc>
            </a:pPr>
            <a:r>
              <a:rPr kumimoji="0" lang="en-US" sz="1600">
                <a:solidFill>
                  <a:srgbClr val="C00000"/>
                </a:solidFill>
                <a:latin typeface="Calibri" charset="0"/>
                <a:cs typeface="Calibri" charset="0"/>
              </a:rPr>
              <a:t>John Quincy</a:t>
            </a:r>
            <a:br>
              <a:rPr kumimoji="0" lang="en-US" sz="1600">
                <a:solidFill>
                  <a:srgbClr val="C00000"/>
                </a:solidFill>
                <a:latin typeface="Calibri" charset="0"/>
                <a:cs typeface="Calibri" charset="0"/>
              </a:rPr>
            </a:br>
            <a:r>
              <a:rPr kumimoji="0" lang="en-US" sz="1600">
                <a:solidFill>
                  <a:srgbClr val="C00000"/>
                </a:solidFill>
                <a:latin typeface="Calibri" charset="0"/>
                <a:cs typeface="Calibri" charset="0"/>
              </a:rPr>
              <a:t>Adams </a:t>
            </a:r>
          </a:p>
          <a:p>
            <a:pPr algn="ctr">
              <a:lnSpc>
                <a:spcPct val="80000"/>
              </a:lnSpc>
            </a:pPr>
            <a:r>
              <a:rPr kumimoji="0" lang="en-US" sz="1600">
                <a:solidFill>
                  <a:srgbClr val="C00000"/>
                </a:solidFill>
                <a:latin typeface="Calibri" charset="0"/>
                <a:cs typeface="Calibri" charset="0"/>
              </a:rPr>
              <a:t>(1825-1829)</a:t>
            </a:r>
          </a:p>
        </p:txBody>
      </p:sp>
      <p:sp>
        <p:nvSpPr>
          <p:cNvPr id="28" name="TextBox 27"/>
          <p:cNvSpPr txBox="1">
            <a:spLocks noChangeArrowheads="1"/>
          </p:cNvSpPr>
          <p:nvPr/>
        </p:nvSpPr>
        <p:spPr bwMode="auto">
          <a:xfrm>
            <a:off x="7467600" y="3019425"/>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3200" dirty="0">
                <a:latin typeface="Calibri" charset="0"/>
                <a:cs typeface="Calibri" charset="0"/>
              </a:rPr>
              <a:t>8</a:t>
            </a:r>
            <a:r>
              <a:rPr kumimoji="0" lang="en-US" sz="2000" dirty="0">
                <a:latin typeface="Calibri" charset="0"/>
                <a:cs typeface="Calibri" charset="0"/>
              </a:rPr>
              <a:t> </a:t>
            </a:r>
            <a:r>
              <a:rPr kumimoji="0" lang="en-US" sz="3200" dirty="0" err="1">
                <a:latin typeface="Calibri" charset="0"/>
                <a:cs typeface="Calibri" charset="0"/>
              </a:rPr>
              <a:t>yrs</a:t>
            </a:r>
            <a:endParaRPr kumimoji="0" lang="en-US" sz="3200" dirty="0">
              <a:latin typeface="Calibri" charset="0"/>
              <a:cs typeface="Calibri" charset="0"/>
            </a:endParaRPr>
          </a:p>
          <a:p>
            <a:pPr algn="ctr">
              <a:lnSpc>
                <a:spcPct val="80000"/>
              </a:lnSpc>
            </a:pPr>
            <a:r>
              <a:rPr kumimoji="0" lang="en-US" sz="1600" dirty="0">
                <a:latin typeface="Calibri" charset="0"/>
                <a:cs typeface="Calibri" charset="0"/>
              </a:rPr>
              <a:t>Andrew Jackson </a:t>
            </a:r>
          </a:p>
          <a:p>
            <a:pPr algn="ctr">
              <a:lnSpc>
                <a:spcPct val="80000"/>
              </a:lnSpc>
            </a:pPr>
            <a:r>
              <a:rPr kumimoji="0" lang="en-US" sz="1600" dirty="0">
                <a:latin typeface="Calibri" charset="0"/>
                <a:cs typeface="Calibri" charset="0"/>
              </a:rPr>
              <a:t>(1829-1837)</a:t>
            </a:r>
          </a:p>
        </p:txBody>
      </p:sp>
      <p:sp>
        <p:nvSpPr>
          <p:cNvPr id="30739" name="Right Brace 19"/>
          <p:cNvSpPr>
            <a:spLocks/>
          </p:cNvSpPr>
          <p:nvPr/>
        </p:nvSpPr>
        <p:spPr bwMode="auto">
          <a:xfrm rot="5400000">
            <a:off x="1441450" y="4530725"/>
            <a:ext cx="323850" cy="2139950"/>
          </a:xfrm>
          <a:prstGeom prst="rightBrace">
            <a:avLst>
              <a:gd name="adj1" fmla="val 42309"/>
              <a:gd name="adj2" fmla="val 49458"/>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Right Brace 30"/>
          <p:cNvSpPr>
            <a:spLocks/>
          </p:cNvSpPr>
          <p:nvPr/>
        </p:nvSpPr>
        <p:spPr bwMode="auto">
          <a:xfrm rot="5400000">
            <a:off x="4981575" y="3276600"/>
            <a:ext cx="323850" cy="4648200"/>
          </a:xfrm>
          <a:prstGeom prst="rightBrace">
            <a:avLst>
              <a:gd name="adj1" fmla="val 42328"/>
              <a:gd name="adj2" fmla="val 49458"/>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0903" name="Straight Arrow Connector 80902"/>
          <p:cNvCxnSpPr>
            <a:cxnSpLocks noChangeShapeType="1"/>
          </p:cNvCxnSpPr>
          <p:nvPr/>
        </p:nvCxnSpPr>
        <p:spPr bwMode="auto">
          <a:xfrm>
            <a:off x="7696200" y="5534025"/>
            <a:ext cx="1219200" cy="0"/>
          </a:xfrm>
          <a:prstGeom prst="straightConnector1">
            <a:avLst/>
          </a:prstGeom>
          <a:noFill/>
          <a:ln w="38100">
            <a:solidFill>
              <a:srgbClr val="006600"/>
            </a:solidFill>
            <a:round/>
            <a:headEnd/>
            <a:tailEnd type="arrow" w="med" len="med"/>
          </a:ln>
          <a:extLst>
            <a:ext uri="{909E8E84-426E-40dd-AFC4-6F175D3DCCD1}">
              <a14:hiddenFill xmlns:a14="http://schemas.microsoft.com/office/drawing/2010/main">
                <a:noFill/>
              </a14:hiddenFill>
            </a:ext>
          </a:extLst>
        </p:spPr>
      </p:cxnSp>
      <p:sp>
        <p:nvSpPr>
          <p:cNvPr id="30742" name="TextBox 42"/>
          <p:cNvSpPr txBox="1">
            <a:spLocks noChangeArrowheads="1"/>
          </p:cNvSpPr>
          <p:nvPr/>
        </p:nvSpPr>
        <p:spPr bwMode="auto">
          <a:xfrm>
            <a:off x="685800" y="5762625"/>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2800" dirty="0">
                <a:solidFill>
                  <a:srgbClr val="0000CC"/>
                </a:solidFill>
                <a:latin typeface="Calibri" charset="0"/>
                <a:cs typeface="Calibri" charset="0"/>
              </a:rPr>
              <a:t>Federalist Party</a:t>
            </a:r>
            <a:endParaRPr kumimoji="0" lang="en-US" sz="1100" dirty="0">
              <a:solidFill>
                <a:srgbClr val="0000CC"/>
              </a:solidFill>
              <a:latin typeface="Calibri" charset="0"/>
              <a:cs typeface="Calibri" charset="0"/>
            </a:endParaRPr>
          </a:p>
        </p:txBody>
      </p:sp>
      <p:sp>
        <p:nvSpPr>
          <p:cNvPr id="44" name="TextBox 43"/>
          <p:cNvSpPr txBox="1">
            <a:spLocks noChangeArrowheads="1"/>
          </p:cNvSpPr>
          <p:nvPr/>
        </p:nvSpPr>
        <p:spPr bwMode="auto">
          <a:xfrm>
            <a:off x="3276600" y="5762625"/>
            <a:ext cx="3733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2800">
                <a:solidFill>
                  <a:srgbClr val="C00000"/>
                </a:solidFill>
                <a:latin typeface="Calibri" charset="0"/>
                <a:cs typeface="Calibri" charset="0"/>
              </a:rPr>
              <a:t>Democratic-Republican Party</a:t>
            </a:r>
            <a:endParaRPr kumimoji="0" lang="en-US" sz="1100">
              <a:solidFill>
                <a:srgbClr val="C00000"/>
              </a:solidFill>
              <a:latin typeface="Calibri" charset="0"/>
              <a:cs typeface="Calibri" charset="0"/>
            </a:endParaRPr>
          </a:p>
        </p:txBody>
      </p:sp>
      <p:sp>
        <p:nvSpPr>
          <p:cNvPr id="45" name="TextBox 44"/>
          <p:cNvSpPr txBox="1">
            <a:spLocks noChangeArrowheads="1"/>
          </p:cNvSpPr>
          <p:nvPr/>
        </p:nvSpPr>
        <p:spPr bwMode="auto">
          <a:xfrm>
            <a:off x="7239000" y="5762625"/>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70000"/>
              </a:lnSpc>
            </a:pPr>
            <a:r>
              <a:rPr kumimoji="0" lang="en-US" sz="2800">
                <a:latin typeface="Calibri" charset="0"/>
                <a:cs typeface="Calibri" charset="0"/>
              </a:rPr>
              <a:t>Democratic Party</a:t>
            </a:r>
            <a:endParaRPr kumimoji="0" lang="en-US" sz="1100">
              <a:latin typeface="Calibri" charset="0"/>
              <a:cs typeface="Calibri" charset="0"/>
            </a:endParaRPr>
          </a:p>
        </p:txBody>
      </p:sp>
    </p:spTree>
    <p:extLst>
      <p:ext uri="{BB962C8B-B14F-4D97-AF65-F5344CB8AC3E}">
        <p14:creationId xmlns:p14="http://schemas.microsoft.com/office/powerpoint/2010/main" val="4141618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80898"/>
                                        </p:tgtEl>
                                        <p:attrNameLst>
                                          <p:attrName>style.visibility</p:attrName>
                                        </p:attrNameLst>
                                      </p:cBhvr>
                                      <p:to>
                                        <p:strVal val="visible"/>
                                      </p:to>
                                    </p:set>
                                    <p:animEffect transition="in" filter="fade">
                                      <p:cBhvr>
                                        <p:cTn id="10" dur="500"/>
                                        <p:tgtEl>
                                          <p:spTgt spid="80898"/>
                                        </p:tgtEl>
                                      </p:cBhvr>
                                    </p:animEffect>
                                  </p:childTnLst>
                                </p:cTn>
                              </p:par>
                              <p:par>
                                <p:cTn id="11" presetID="10" presetClass="entr" presetSubtype="0" fill="hold" nodeType="withEffect">
                                  <p:stCondLst>
                                    <p:cond delay="0"/>
                                  </p:stCondLst>
                                  <p:childTnLst>
                                    <p:set>
                                      <p:cBhvr>
                                        <p:cTn id="12" dur="1" fill="hold">
                                          <p:stCondLst>
                                            <p:cond delay="0"/>
                                          </p:stCondLst>
                                        </p:cTn>
                                        <p:tgtEl>
                                          <p:spTgt spid="80900"/>
                                        </p:tgtEl>
                                        <p:attrNameLst>
                                          <p:attrName>style.visibility</p:attrName>
                                        </p:attrNameLst>
                                      </p:cBhvr>
                                      <p:to>
                                        <p:strVal val="visible"/>
                                      </p:to>
                                    </p:set>
                                    <p:animEffect transition="in" filter="fade">
                                      <p:cBhvr>
                                        <p:cTn id="13" dur="500"/>
                                        <p:tgtEl>
                                          <p:spTgt spid="80900"/>
                                        </p:tgtEl>
                                      </p:cBhvr>
                                    </p:animEffect>
                                  </p:childTnLst>
                                </p:cTn>
                              </p:par>
                              <p:par>
                                <p:cTn id="14" presetID="10" presetClass="entr" presetSubtype="0" fill="hold" nodeType="withEffect">
                                  <p:stCondLst>
                                    <p:cond delay="0"/>
                                  </p:stCondLst>
                                  <p:childTnLst>
                                    <p:set>
                                      <p:cBhvr>
                                        <p:cTn id="15" dur="1" fill="hold">
                                          <p:stCondLst>
                                            <p:cond delay="0"/>
                                          </p:stCondLst>
                                        </p:cTn>
                                        <p:tgtEl>
                                          <p:spTgt spid="80902"/>
                                        </p:tgtEl>
                                        <p:attrNameLst>
                                          <p:attrName>style.visibility</p:attrName>
                                        </p:attrNameLst>
                                      </p:cBhvr>
                                      <p:to>
                                        <p:strVal val="visible"/>
                                      </p:to>
                                    </p:set>
                                    <p:animEffect transition="in" filter="fade">
                                      <p:cBhvr>
                                        <p:cTn id="16" dur="500"/>
                                        <p:tgtEl>
                                          <p:spTgt spid="809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80904"/>
                                        </p:tgtEl>
                                        <p:attrNameLst>
                                          <p:attrName>style.visibility</p:attrName>
                                        </p:attrNameLst>
                                      </p:cBhvr>
                                      <p:to>
                                        <p:strVal val="visible"/>
                                      </p:to>
                                    </p:set>
                                    <p:animEffect transition="in" filter="fade">
                                      <p:cBhvr>
                                        <p:cTn id="42" dur="500"/>
                                        <p:tgtEl>
                                          <p:spTgt spid="80904"/>
                                        </p:tgtEl>
                                      </p:cBhvr>
                                    </p:animEffect>
                                  </p:childTnLst>
                                </p:cTn>
                              </p:par>
                              <p:par>
                                <p:cTn id="43" presetID="10" presetClass="entr" presetSubtype="0" fill="hold" nodeType="withEffect">
                                  <p:stCondLst>
                                    <p:cond delay="0"/>
                                  </p:stCondLst>
                                  <p:childTnLst>
                                    <p:set>
                                      <p:cBhvr>
                                        <p:cTn id="44" dur="1" fill="hold">
                                          <p:stCondLst>
                                            <p:cond delay="0"/>
                                          </p:stCondLst>
                                        </p:cTn>
                                        <p:tgtEl>
                                          <p:spTgt spid="80903"/>
                                        </p:tgtEl>
                                        <p:attrNameLst>
                                          <p:attrName>style.visibility</p:attrName>
                                        </p:attrNameLst>
                                      </p:cBhvr>
                                      <p:to>
                                        <p:strVal val="visible"/>
                                      </p:to>
                                    </p:set>
                                    <p:animEffect transition="in" filter="fade">
                                      <p:cBhvr>
                                        <p:cTn id="45" dur="500"/>
                                        <p:tgtEl>
                                          <p:spTgt spid="8090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31" grpId="0" animBg="1"/>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ChangeArrowheads="1"/>
          </p:cNvSpPr>
          <p:nvPr/>
        </p:nvSpPr>
        <p:spPr bwMode="auto">
          <a:xfrm>
            <a:off x="190500" y="152400"/>
            <a:ext cx="8801100" cy="1295400"/>
          </a:xfrm>
          <a:prstGeom prst="rect">
            <a:avLst/>
          </a:prstGeom>
          <a:solidFill>
            <a:srgbClr val="CCFFCC"/>
          </a:solidFill>
          <a:ln w="9525">
            <a:solidFill>
              <a:srgbClr val="000000"/>
            </a:solidFill>
            <a:miter lim="800000"/>
            <a:headEnd/>
            <a:tailEnd/>
          </a:ln>
        </p:spPr>
        <p:txBody>
          <a:bodyPr/>
          <a:lstStyle>
            <a:lvl1pPr>
              <a:defRPr kumimoji="1" sz="4000">
                <a:solidFill>
                  <a:schemeClr val="tx1"/>
                </a:solidFill>
                <a:latin typeface="Arial" charset="0"/>
                <a:ea typeface="ＭＳ Ｐゴシック" charset="0"/>
              </a:defRPr>
            </a:lvl1pPr>
            <a:lvl2pPr>
              <a:defRPr kumimoji="1" sz="4000">
                <a:solidFill>
                  <a:schemeClr val="tx1"/>
                </a:solidFill>
                <a:latin typeface="Arial" charset="0"/>
                <a:ea typeface="ＭＳ Ｐゴシック" charset="0"/>
              </a:defRPr>
            </a:lvl2pPr>
            <a:lvl3pPr>
              <a:defRPr kumimoji="1" sz="4000">
                <a:solidFill>
                  <a:schemeClr val="tx1"/>
                </a:solidFill>
                <a:latin typeface="Arial" charset="0"/>
                <a:ea typeface="ＭＳ Ｐゴシック" charset="0"/>
              </a:defRPr>
            </a:lvl3pPr>
            <a:lvl4pPr>
              <a:defRPr kumimoji="1" sz="4000">
                <a:solidFill>
                  <a:schemeClr val="tx1"/>
                </a:solidFill>
                <a:latin typeface="Arial" charset="0"/>
                <a:ea typeface="ＭＳ Ｐゴシック" charset="0"/>
              </a:defRPr>
            </a:lvl4pPr>
            <a:lvl5pPr>
              <a:defRPr kumimoji="1" sz="4000">
                <a:solidFill>
                  <a:schemeClr val="tx1"/>
                </a:solidFill>
                <a:latin typeface="Arial" charset="0"/>
                <a:ea typeface="ＭＳ Ｐゴシック" charset="0"/>
              </a:defRPr>
            </a:lvl5pPr>
            <a:lvl6pPr>
              <a:defRPr kumimoji="1" sz="4000">
                <a:solidFill>
                  <a:schemeClr val="tx1"/>
                </a:solidFill>
                <a:latin typeface="Arial" charset="0"/>
                <a:ea typeface="ＭＳ Ｐゴシック" charset="0"/>
              </a:defRPr>
            </a:lvl6pPr>
            <a:lvl7pPr>
              <a:defRPr kumimoji="1" sz="4000">
                <a:solidFill>
                  <a:schemeClr val="tx1"/>
                </a:solidFill>
                <a:latin typeface="Arial" charset="0"/>
                <a:ea typeface="ＭＳ Ｐゴシック" charset="0"/>
              </a:defRPr>
            </a:lvl7pPr>
            <a:lvl8pPr>
              <a:defRPr kumimoji="1" sz="4000">
                <a:solidFill>
                  <a:schemeClr val="tx1"/>
                </a:solidFill>
                <a:latin typeface="Arial" charset="0"/>
                <a:ea typeface="ＭＳ Ｐゴシック" charset="0"/>
              </a:defRPr>
            </a:lvl8pPr>
            <a:lvl9pPr>
              <a:defRPr kumimoji="1" sz="4000">
                <a:solidFill>
                  <a:schemeClr val="tx1"/>
                </a:solidFill>
                <a:latin typeface="Arial" charset="0"/>
                <a:ea typeface="ＭＳ Ｐゴシック" charset="0"/>
              </a:defRPr>
            </a:lvl9pPr>
          </a:lstStyle>
          <a:p>
            <a:pPr algn="ctr">
              <a:lnSpc>
                <a:spcPct val="80000"/>
              </a:lnSpc>
              <a:buClr>
                <a:schemeClr val="accent1"/>
              </a:buClr>
              <a:buFont typeface="Arial" charset="0"/>
              <a:buNone/>
            </a:pPr>
            <a:r>
              <a:rPr lang="en-US" sz="2700" dirty="0">
                <a:solidFill>
                  <a:srgbClr val="FF0000"/>
                </a:solidFill>
                <a:latin typeface="+mn-lt"/>
                <a:cs typeface="Calibri" charset="0"/>
              </a:rPr>
              <a:t>If this image captures Jefferson’s vision of an ideal America, what was his vision? What role did Jefferson want the government to play in this ideal America? </a:t>
            </a:r>
          </a:p>
        </p:txBody>
      </p:sp>
      <p:sp>
        <p:nvSpPr>
          <p:cNvPr id="31747" name="AutoShape 5" descr="http://upload.wikimedia.org/wikipedia/commons/3/3e/Gift_for_the_grangers_ppmsca02956u.jpg"/>
          <p:cNvSpPr>
            <a:spLocks noChangeAspect="1" noChangeArrowheads="1"/>
          </p:cNvSpPr>
          <p:nvPr/>
        </p:nvSpPr>
        <p:spPr bwMode="auto">
          <a:xfrm>
            <a:off x="571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1748" name="Picture 6" descr="C:\Users\e200203909\Pictures\CPUSH Images\Gift_for_the_grangers_ppmsca02956u.jpg"/>
          <p:cNvPicPr>
            <a:picLocks noChangeAspect="1" noChangeArrowheads="1"/>
          </p:cNvPicPr>
          <p:nvPr/>
        </p:nvPicPr>
        <p:blipFill>
          <a:blip r:embed="rId2">
            <a:extLst>
              <a:ext uri="{28A0092B-C50C-407E-A947-70E740481C1C}">
                <a14:useLocalDpi xmlns:a14="http://schemas.microsoft.com/office/drawing/2010/main" val="0"/>
              </a:ext>
            </a:extLst>
          </a:blip>
          <a:srcRect l="2267" r="2383"/>
          <a:stretch>
            <a:fillRect/>
          </a:stretch>
        </p:blipFill>
        <p:spPr bwMode="auto">
          <a:xfrm>
            <a:off x="0" y="1541463"/>
            <a:ext cx="9144000"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6650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2888</TotalTime>
  <Words>1912</Words>
  <Application>Microsoft Macintosh PowerPoint</Application>
  <PresentationFormat>On-screen Show (4:3)</PresentationFormat>
  <Paragraphs>195</Paragraphs>
  <Slides>31</Slides>
  <Notes>11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Theme</vt:lpstr>
      <vt:lpstr>Do Now</vt:lpstr>
      <vt:lpstr>Jeffersonian Democracy and Constitutional Interpretation</vt:lpstr>
      <vt:lpstr>AP Prompt</vt:lpstr>
      <vt:lpstr>Key Concepts</vt:lpstr>
      <vt:lpstr>PowerPoint Presentation</vt:lpstr>
      <vt:lpstr>12th Amendment (1804)</vt:lpstr>
      <vt:lpstr>“Revolution of 1800”</vt:lpstr>
      <vt:lpstr>PowerPoint Presentation</vt:lpstr>
      <vt:lpstr>PowerPoint Presentation</vt:lpstr>
      <vt:lpstr>What is Jeffersonianism?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Federalist Opposition</vt:lpstr>
      <vt:lpstr>The Louisiana Purchase Should Be Approved; The Louisiana Purchase Should Be Opposed</vt:lpstr>
      <vt:lpstr>Native American Resistance</vt:lpstr>
      <vt:lpstr>PowerPoint Presentation</vt:lpstr>
      <vt:lpstr>Division in the Republican Party</vt:lpstr>
      <vt:lpstr>The Slave Trade</vt:lpstr>
      <vt:lpstr>PowerPoint Presentation</vt:lpstr>
      <vt:lpstr>Embargo Act 1807</vt:lpstr>
      <vt:lpstr>Federalist Opposition</vt:lpstr>
      <vt:lpstr>Failure of the Embargo</vt:lpstr>
      <vt:lpstr>Jefferson’s Legacy</vt:lpstr>
      <vt:lpstr>Closure Activity: Jefferson’s Legacy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18</cp:revision>
  <dcterms:created xsi:type="dcterms:W3CDTF">2017-09-19T14:35:29Z</dcterms:created>
  <dcterms:modified xsi:type="dcterms:W3CDTF">2017-09-21T14:43:46Z</dcterms:modified>
</cp:coreProperties>
</file>