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7" r:id="rId2"/>
    <p:sldId id="256" r:id="rId3"/>
    <p:sldId id="258" r:id="rId4"/>
    <p:sldId id="259" r:id="rId5"/>
    <p:sldId id="260" r:id="rId6"/>
    <p:sldId id="277" r:id="rId7"/>
    <p:sldId id="262" r:id="rId8"/>
    <p:sldId id="261" r:id="rId9"/>
    <p:sldId id="264" r:id="rId10"/>
    <p:sldId id="283" r:id="rId11"/>
    <p:sldId id="280" r:id="rId12"/>
    <p:sldId id="274" r:id="rId13"/>
    <p:sldId id="275" r:id="rId14"/>
    <p:sldId id="266" r:id="rId15"/>
    <p:sldId id="267" r:id="rId16"/>
    <p:sldId id="279" r:id="rId17"/>
    <p:sldId id="281" r:id="rId18"/>
    <p:sldId id="278" r:id="rId19"/>
    <p:sldId id="268" r:id="rId20"/>
    <p:sldId id="269" r:id="rId21"/>
    <p:sldId id="270" r:id="rId22"/>
    <p:sldId id="271" r:id="rId23"/>
    <p:sldId id="272"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12" y="-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8/8/18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3CF9E3-C4C3-4672-8260-F4FFEB8DD83D}" type="slidenum">
              <a:rPr lang="en-US" smtClean="0"/>
              <a:pPr/>
              <a:t>20</a:t>
            </a:fld>
            <a:endParaRPr lang="en-US"/>
          </a:p>
        </p:txBody>
      </p:sp>
    </p:spTree>
    <p:extLst>
      <p:ext uri="{BB962C8B-B14F-4D97-AF65-F5344CB8AC3E}">
        <p14:creationId xmlns:p14="http://schemas.microsoft.com/office/powerpoint/2010/main" val="198856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4</a:t>
            </a:r>
          </a:p>
        </p:txBody>
      </p:sp>
      <p:sp>
        <p:nvSpPr>
          <p:cNvPr id="1843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7" name="Rectangle 6"/>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8"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4</a:t>
            </a:r>
          </a:p>
        </p:txBody>
      </p:sp>
      <p:sp>
        <p:nvSpPr>
          <p:cNvPr id="18439" name="Rectangle 8"/>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0" name="Rectangle 9"/>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1" name="Rectangle 10"/>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2" name="Rectangle 11"/>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4</a:t>
            </a:r>
          </a:p>
        </p:txBody>
      </p:sp>
      <p:sp>
        <p:nvSpPr>
          <p:cNvPr id="18443" name="Rectangle 12"/>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4" name="Rectangle 13"/>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5" name="Rectangle 14"/>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gn="r"/>
            <a:r>
              <a:rPr lang="en-US" sz="1200"/>
              <a:t>04/06/98</a:t>
            </a:r>
          </a:p>
        </p:txBody>
      </p:sp>
      <p:sp>
        <p:nvSpPr>
          <p:cNvPr id="18446" name="Rectangle 15"/>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t>4</a:t>
            </a:r>
          </a:p>
        </p:txBody>
      </p:sp>
      <p:sp>
        <p:nvSpPr>
          <p:cNvPr id="18447" name="Rectangle 16"/>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8" name="Rectangle 17"/>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9" name="Rectangle 18"/>
          <p:cNvSpPr>
            <a:spLocks noGrp="1" noRot="1" noChangeAspect="1" noChangeArrowheads="1" noTextEdit="1"/>
          </p:cNvSpPr>
          <p:nvPr>
            <p:ph type="sldImg"/>
          </p:nvPr>
        </p:nvSpPr>
        <p:spPr>
          <a:xfrm>
            <a:off x="1150938" y="692150"/>
            <a:ext cx="4556125" cy="3416300"/>
          </a:xfrm>
          <a:ln cap="flat"/>
        </p:spPr>
      </p:sp>
      <p:sp>
        <p:nvSpPr>
          <p:cNvPr id="18450" name="Rectangle 19"/>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Key Concept 1.2.II.A, 1.2.II.B, 1.2.II.C, 1.2.II.D, 2.1.I.A</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C105956-37A2-3841-A211-E2DE48F3EB4E}"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Pueblo Revolt was the largest and most successful Native American uprising in North American history. It pointed to problems inherent in the Spanish style of colonization, as well as to the power that Native Americans could wield through collective resistance. </a:t>
            </a:r>
            <a:r>
              <a:rPr lang="en-US" dirty="0" err="1" smtClean="0"/>
              <a:t>Popé</a:t>
            </a:r>
            <a:r>
              <a:rPr lang="en-US" dirty="0" smtClean="0"/>
              <a:t> is still regarded as a hero among the tribes of New Mexico today.</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13</a:t>
            </a:fld>
            <a:endParaRPr lang="en-US"/>
          </a:p>
        </p:txBody>
      </p:sp>
    </p:spTree>
    <p:extLst>
      <p:ext uri="{BB962C8B-B14F-4D97-AF65-F5344CB8AC3E}">
        <p14:creationId xmlns:p14="http://schemas.microsoft.com/office/powerpoint/2010/main" val="319795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Key Concepts 1.2.I.A, 1.2.I.C</a:t>
            </a:r>
          </a:p>
          <a:p>
            <a:pPr eaLnBrk="1" hangingPunct="1">
              <a:spcBef>
                <a:spcPct val="0"/>
              </a:spcBef>
            </a:pPr>
            <a:endParaRPr lang="en-US">
              <a:latin typeface="Calibri"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BDA75346-6171-E84C-BC6E-D5B1597286A3}"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text on left, text on right">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400" b="0" i="0" u="none">
                <a:solidFill>
                  <a:schemeClr val="dk1"/>
                </a:solidFill>
                <a:latin typeface="Rockwell"/>
                <a:ea typeface="Rockwell"/>
                <a:cs typeface="Rockwel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lang="en-US" dirty="0"/>
          </a:p>
        </p:txBody>
      </p:sp>
      <p:sp>
        <p:nvSpPr>
          <p:cNvPr id="56" name="Shape 5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None/>
              <a:defRPr sz="1400" b="0" i="0" u="none">
                <a:solidFill>
                  <a:schemeClr val="dk1"/>
                </a:solidFill>
                <a:latin typeface="Rockwell"/>
                <a:ea typeface="Rockwell"/>
                <a:cs typeface="Rockwel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lang="en-US" dirty="0"/>
          </a:p>
        </p:txBody>
      </p:sp>
      <p:sp>
        <p:nvSpPr>
          <p:cNvPr id="57" name="Shape 5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a:defRPr>
                <a:latin typeface="Rockwell"/>
                <a:ea typeface="Rockwell"/>
                <a:cs typeface="Rockwell"/>
              </a:defRPr>
            </a:lvl1pPr>
          </a:lstStyle>
          <a:p>
            <a:pPr>
              <a:buSzPct val="25000"/>
            </a:pPr>
            <a:fld id="{00000000-1234-1234-1234-123412341234}" type="slidenum">
              <a:rPr lang="en-US" sz="1400" smtClean="0">
                <a:solidFill>
                  <a:schemeClr val="dk1"/>
                </a:solidFill>
                <a:sym typeface="Arial"/>
              </a:rPr>
              <a:pPr>
                <a:buSzPct val="25000"/>
              </a:pPr>
              <a:t>‹#›</a:t>
            </a:fld>
            <a:endParaRPr lang="en-US" sz="1400" dirty="0">
              <a:solidFill>
                <a:schemeClr val="dk1"/>
              </a:solidFill>
              <a:sym typeface="Arial"/>
            </a:endParaRPr>
          </a:p>
        </p:txBody>
      </p:sp>
    </p:spTree>
    <p:extLst>
      <p:ext uri="{BB962C8B-B14F-4D97-AF65-F5344CB8AC3E}">
        <p14:creationId xmlns:p14="http://schemas.microsoft.com/office/powerpoint/2010/main" val="350675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Summer Homework Out!</a:t>
            </a:r>
          </a:p>
          <a:p>
            <a:r>
              <a:rPr lang="en-US" dirty="0" smtClean="0"/>
              <a:t>Identify in the columns on your DQs</a:t>
            </a:r>
            <a:r>
              <a:rPr lang="mr-IN" dirty="0" smtClean="0"/>
              <a:t>…</a:t>
            </a:r>
            <a:endParaRPr lang="en-US" dirty="0" smtClean="0"/>
          </a:p>
          <a:p>
            <a:pPr lvl="1"/>
            <a:r>
              <a:rPr lang="en-US" dirty="0" smtClean="0"/>
              <a:t>Factors that PULLED people TO the Americas/New World</a:t>
            </a:r>
          </a:p>
          <a:p>
            <a:pPr lvl="1"/>
            <a:r>
              <a:rPr lang="en-US" dirty="0" smtClean="0"/>
              <a:t>Factors that PUSHED people out of Europe</a:t>
            </a:r>
            <a:endParaRPr lang="en-US" dirty="0"/>
          </a:p>
        </p:txBody>
      </p:sp>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12775" y="228600"/>
            <a:ext cx="8153399" cy="9905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en-US" sz="4000" b="0" i="0" u="none" strike="noStrike" cap="none" dirty="0">
                <a:solidFill>
                  <a:srgbClr val="FFFFFF"/>
                </a:solidFill>
                <a:latin typeface="Rockwell"/>
                <a:ea typeface="Rockwell"/>
                <a:cs typeface="Rockwell"/>
                <a:sym typeface="Arial"/>
              </a:rPr>
              <a:t>Both Britain and Spain </a:t>
            </a:r>
            <a:r>
              <a:rPr lang="en-US" sz="2800" b="0" i="1" u="none" strike="noStrike" cap="none" dirty="0" smtClean="0">
                <a:solidFill>
                  <a:srgbClr val="FFFFFF"/>
                </a:solidFill>
                <a:latin typeface="Rockwell"/>
                <a:ea typeface="Rockwell"/>
                <a:cs typeface="Rockwell"/>
                <a:sym typeface="Arial"/>
              </a:rPr>
              <a:t>in general</a:t>
            </a:r>
            <a:r>
              <a:rPr lang="is-IS" sz="2800" b="0" i="1" u="none" strike="noStrike" cap="none" dirty="0" smtClean="0">
                <a:solidFill>
                  <a:srgbClr val="FFFFFF"/>
                </a:solidFill>
                <a:latin typeface="Rockwell"/>
                <a:ea typeface="Rockwell"/>
                <a:cs typeface="Rockwell"/>
                <a:sym typeface="Arial"/>
              </a:rPr>
              <a:t>…</a:t>
            </a:r>
            <a:endParaRPr lang="en-US" sz="2800" b="0" i="1" u="none" strike="noStrike" cap="none" dirty="0">
              <a:solidFill>
                <a:srgbClr val="FFFFFF"/>
              </a:solidFill>
              <a:latin typeface="Rockwell"/>
              <a:ea typeface="Rockwell"/>
              <a:cs typeface="Rockwell"/>
              <a:sym typeface="Arial"/>
            </a:endParaRPr>
          </a:p>
        </p:txBody>
      </p:sp>
      <p:sp>
        <p:nvSpPr>
          <p:cNvPr id="173" name="Shape 173"/>
          <p:cNvSpPr txBox="1">
            <a:spLocks noGrp="1"/>
          </p:cNvSpPr>
          <p:nvPr>
            <p:ph idx="1"/>
          </p:nvPr>
        </p:nvSpPr>
        <p:spPr>
          <a:xfrm>
            <a:off x="304801" y="1024965"/>
            <a:ext cx="8461374" cy="2308060"/>
          </a:xfrm>
          <a:prstGeom prst="rect">
            <a:avLst/>
          </a:prstGeom>
          <a:noFill/>
          <a:ln>
            <a:noFill/>
          </a:ln>
        </p:spPr>
        <p:txBody>
          <a:bodyPr lIns="91425" tIns="45700" rIns="91425" bIns="45700" anchor="t" anchorCtr="0">
            <a:noAutofit/>
          </a:bodyPr>
          <a:lstStyle/>
          <a:p>
            <a:pPr>
              <a:spcBef>
                <a:spcPts val="0"/>
              </a:spcBef>
              <a:buClr>
                <a:schemeClr val="tx1"/>
              </a:buClr>
              <a:buSzPct val="59999"/>
            </a:pPr>
            <a:r>
              <a:rPr lang="en-US" sz="2400" b="0" i="0" u="none" strike="noStrike" cap="none" dirty="0">
                <a:solidFill>
                  <a:srgbClr val="FFFFFF"/>
                </a:solidFill>
                <a:latin typeface="Rockwell"/>
                <a:ea typeface="Rockwell"/>
                <a:cs typeface="Rockwell"/>
                <a:sym typeface="Arial"/>
              </a:rPr>
              <a:t>Motivated by Mercantilist goals (Gold, Glory, God!)</a:t>
            </a:r>
          </a:p>
          <a:p>
            <a:pPr marR="0" lvl="0" algn="l" rtl="0">
              <a:lnSpc>
                <a:spcPct val="100000"/>
              </a:lnSpc>
              <a:spcBef>
                <a:spcPts val="700"/>
              </a:spcBef>
              <a:spcAft>
                <a:spcPts val="0"/>
              </a:spcAft>
              <a:buClr>
                <a:schemeClr val="tx1"/>
              </a:buClr>
              <a:buSzPct val="59999"/>
            </a:pPr>
            <a:r>
              <a:rPr lang="en-US" sz="2400" b="0" i="0" u="none" strike="noStrike" cap="none" dirty="0">
                <a:solidFill>
                  <a:srgbClr val="FFFFFF"/>
                </a:solidFill>
                <a:latin typeface="Rockwell"/>
                <a:ea typeface="Rockwell"/>
                <a:cs typeface="Rockwell"/>
                <a:sym typeface="Arial"/>
              </a:rPr>
              <a:t>Used slavery and exploited native populations</a:t>
            </a:r>
          </a:p>
          <a:p>
            <a:pPr marR="0" lvl="0" algn="l" rtl="0">
              <a:lnSpc>
                <a:spcPct val="100000"/>
              </a:lnSpc>
              <a:spcBef>
                <a:spcPts val="700"/>
              </a:spcBef>
              <a:spcAft>
                <a:spcPts val="0"/>
              </a:spcAft>
              <a:buClr>
                <a:schemeClr val="tx1"/>
              </a:buClr>
              <a:buSzPct val="59999"/>
            </a:pPr>
            <a:r>
              <a:rPr lang="en-US" sz="2400" b="0" i="0" u="none" strike="noStrike" cap="none" dirty="0">
                <a:solidFill>
                  <a:srgbClr val="FFFFFF"/>
                </a:solidFill>
                <a:latin typeface="Rockwell"/>
                <a:ea typeface="Rockwell"/>
                <a:cs typeface="Rockwell"/>
                <a:sym typeface="Arial"/>
              </a:rPr>
              <a:t>Had hostile relationships with native populations</a:t>
            </a:r>
          </a:p>
        </p:txBody>
      </p:sp>
      <p:sp>
        <p:nvSpPr>
          <p:cNvPr id="174" name="Shape 174"/>
          <p:cNvSpPr txBox="1"/>
          <p:nvPr/>
        </p:nvSpPr>
        <p:spPr>
          <a:xfrm>
            <a:off x="304800" y="3688506"/>
            <a:ext cx="8839200" cy="28419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030A0"/>
              </a:buClr>
              <a:buSzPct val="25000"/>
              <a:buFont typeface="Arial"/>
              <a:buNone/>
            </a:pPr>
            <a:r>
              <a:rPr lang="en-US" sz="4000" i="0" u="none" strike="noStrike" cap="none" dirty="0" smtClean="0">
                <a:solidFill>
                  <a:srgbClr val="FFFFFF"/>
                </a:solidFill>
                <a:latin typeface="Rockwell"/>
                <a:ea typeface="Rockwell"/>
                <a:cs typeface="Rockwell"/>
                <a:sym typeface="Arial"/>
              </a:rPr>
              <a:t>The French &amp; Dutch</a:t>
            </a:r>
            <a:r>
              <a:rPr lang="en-US" sz="4000" dirty="0" smtClean="0">
                <a:solidFill>
                  <a:srgbClr val="FFFFFF"/>
                </a:solidFill>
                <a:latin typeface="Rockwell"/>
                <a:ea typeface="Rockwell"/>
                <a:cs typeface="Rockwell"/>
                <a:sym typeface="Arial"/>
              </a:rPr>
              <a:t>: </a:t>
            </a:r>
            <a:r>
              <a:rPr lang="en-US" sz="2800" i="1" u="none" strike="noStrike" cap="none" dirty="0" smtClean="0">
                <a:solidFill>
                  <a:srgbClr val="FFFFFF"/>
                </a:solidFill>
                <a:latin typeface="Rockwell"/>
                <a:ea typeface="Rockwell"/>
                <a:cs typeface="Rockwell"/>
                <a:sym typeface="Arial"/>
              </a:rPr>
              <a:t>a </a:t>
            </a:r>
            <a:r>
              <a:rPr lang="en-US" sz="2800" i="1" dirty="0">
                <a:solidFill>
                  <a:srgbClr val="FFFFFF"/>
                </a:solidFill>
                <a:latin typeface="Rockwell"/>
                <a:ea typeface="Rockwell"/>
                <a:cs typeface="Rockwell"/>
                <a:sym typeface="Arial"/>
              </a:rPr>
              <a:t>h</a:t>
            </a:r>
            <a:r>
              <a:rPr lang="en-US" sz="2800" i="1" u="none" strike="noStrike" cap="none" dirty="0" smtClean="0">
                <a:solidFill>
                  <a:srgbClr val="FFFFFF"/>
                </a:solidFill>
                <a:latin typeface="Rockwell"/>
                <a:ea typeface="Rockwell"/>
                <a:cs typeface="Rockwell"/>
                <a:sym typeface="Arial"/>
              </a:rPr>
              <a:t>ybrid </a:t>
            </a:r>
            <a:r>
              <a:rPr lang="en-US" sz="2800" i="1" dirty="0" smtClean="0">
                <a:solidFill>
                  <a:srgbClr val="FFFFFF"/>
                </a:solidFill>
                <a:latin typeface="Rockwell"/>
                <a:ea typeface="Rockwell"/>
                <a:cs typeface="Rockwell"/>
                <a:sym typeface="Arial"/>
              </a:rPr>
              <a:t>a</a:t>
            </a:r>
            <a:r>
              <a:rPr lang="en-US" sz="2800" i="1" u="none" strike="noStrike" cap="none" dirty="0" smtClean="0">
                <a:solidFill>
                  <a:srgbClr val="FFFFFF"/>
                </a:solidFill>
                <a:latin typeface="Rockwell"/>
                <a:ea typeface="Rockwell"/>
                <a:cs typeface="Rockwell"/>
                <a:sym typeface="Arial"/>
              </a:rPr>
              <a:t>pproach</a:t>
            </a:r>
            <a:endParaRPr lang="en-US" sz="2800" i="1" u="none" strike="noStrike" cap="none" dirty="0">
              <a:solidFill>
                <a:srgbClr val="FFFFFF"/>
              </a:solidFill>
              <a:latin typeface="Rockwell"/>
              <a:ea typeface="Rockwell"/>
              <a:cs typeface="Rockwell"/>
              <a:sym typeface="Arial"/>
            </a:endParaRPr>
          </a:p>
          <a:p>
            <a:pPr marL="457200" marR="0" lvl="0" indent="-457200" algn="l" rtl="0">
              <a:lnSpc>
                <a:spcPct val="100000"/>
              </a:lnSpc>
              <a:spcBef>
                <a:spcPts val="0"/>
              </a:spcBef>
              <a:spcAft>
                <a:spcPts val="0"/>
              </a:spcAft>
              <a:buClr>
                <a:schemeClr val="tx1"/>
              </a:buClr>
              <a:buSzPct val="100000"/>
              <a:buFont typeface="Arial"/>
              <a:buChar char="•"/>
            </a:pPr>
            <a:r>
              <a:rPr lang="en-US" sz="2400" b="0" i="0" u="none" strike="noStrike" cap="none" dirty="0" smtClean="0">
                <a:solidFill>
                  <a:srgbClr val="FFFFFF"/>
                </a:solidFill>
                <a:latin typeface="Rockwell"/>
                <a:ea typeface="Rockwell"/>
                <a:cs typeface="Rockwell"/>
                <a:sym typeface="Arial"/>
              </a:rPr>
              <a:t>Maintained </a:t>
            </a:r>
            <a:r>
              <a:rPr lang="en-US" sz="2400" b="0" i="0" u="none" strike="noStrike" cap="none" dirty="0">
                <a:solidFill>
                  <a:srgbClr val="FFFFFF"/>
                </a:solidFill>
                <a:latin typeface="Rockwell"/>
                <a:ea typeface="Rockwell"/>
                <a:cs typeface="Rockwell"/>
                <a:sym typeface="Arial"/>
              </a:rPr>
              <a:t>a much looser hold on their colonies (</a:t>
            </a:r>
            <a:r>
              <a:rPr lang="en-US" sz="2400" b="0" i="0" u="none" strike="noStrike" cap="none" dirty="0" smtClean="0">
                <a:solidFill>
                  <a:srgbClr val="FFFFFF"/>
                </a:solidFill>
                <a:latin typeface="Rockwell"/>
                <a:ea typeface="Rockwell"/>
                <a:cs typeface="Rockwell"/>
                <a:sym typeface="Arial"/>
              </a:rPr>
              <a:t>different </a:t>
            </a:r>
            <a:r>
              <a:rPr lang="en-US" sz="2400" b="0" i="0" u="none" strike="noStrike" cap="none" dirty="0">
                <a:solidFill>
                  <a:srgbClr val="FFFFFF"/>
                </a:solidFill>
                <a:latin typeface="Rockwell"/>
                <a:ea typeface="Rockwell"/>
                <a:cs typeface="Rockwell"/>
                <a:sym typeface="Arial"/>
              </a:rPr>
              <a:t>from above)</a:t>
            </a:r>
          </a:p>
          <a:p>
            <a:pPr marL="457200" marR="0" lvl="0" indent="-457200" algn="l" rtl="0">
              <a:lnSpc>
                <a:spcPct val="100000"/>
              </a:lnSpc>
              <a:spcBef>
                <a:spcPts val="0"/>
              </a:spcBef>
              <a:spcAft>
                <a:spcPts val="0"/>
              </a:spcAft>
              <a:buClr>
                <a:schemeClr val="tx1"/>
              </a:buClr>
              <a:buSzPct val="100000"/>
              <a:buFont typeface="Arial"/>
              <a:buChar char="•"/>
            </a:pPr>
            <a:r>
              <a:rPr lang="en-US" sz="2400" b="0" i="0" u="none" strike="noStrike" cap="none" dirty="0" smtClean="0">
                <a:solidFill>
                  <a:srgbClr val="FFFFFF"/>
                </a:solidFill>
                <a:latin typeface="Rockwell"/>
                <a:ea typeface="Rockwell"/>
                <a:cs typeface="Rockwell"/>
                <a:sym typeface="Arial"/>
              </a:rPr>
              <a:t>Few </a:t>
            </a:r>
            <a:r>
              <a:rPr lang="en-US" sz="2400" b="0" i="0" u="none" strike="noStrike" cap="none" dirty="0">
                <a:solidFill>
                  <a:srgbClr val="FFFFFF"/>
                </a:solidFill>
                <a:latin typeface="Rockwell"/>
                <a:ea typeface="Rockwell"/>
                <a:cs typeface="Rockwell"/>
                <a:sym typeface="Arial"/>
              </a:rPr>
              <a:t>Europeans came over</a:t>
            </a:r>
          </a:p>
          <a:p>
            <a:pPr marL="457200" marR="0" lvl="0" indent="-457200" algn="l" rtl="0">
              <a:lnSpc>
                <a:spcPct val="100000"/>
              </a:lnSpc>
              <a:spcBef>
                <a:spcPts val="0"/>
              </a:spcBef>
              <a:spcAft>
                <a:spcPts val="0"/>
              </a:spcAft>
              <a:buClr>
                <a:schemeClr val="tx1"/>
              </a:buClr>
              <a:buSzPct val="100000"/>
              <a:buFont typeface="Arial"/>
              <a:buChar char="•"/>
            </a:pPr>
            <a:r>
              <a:rPr lang="en-US" sz="2400" b="0" i="0" u="none" strike="noStrike" cap="none" dirty="0" smtClean="0">
                <a:solidFill>
                  <a:srgbClr val="FFFFFF"/>
                </a:solidFill>
                <a:latin typeface="Rockwell"/>
                <a:ea typeface="Rockwell"/>
                <a:cs typeface="Rockwell"/>
                <a:sym typeface="Arial"/>
              </a:rPr>
              <a:t>Used </a:t>
            </a:r>
            <a:r>
              <a:rPr lang="en-US" sz="2400" b="0" i="0" u="none" strike="noStrike" cap="none" dirty="0">
                <a:solidFill>
                  <a:srgbClr val="FFFFFF"/>
                </a:solidFill>
                <a:latin typeface="Rockwell"/>
                <a:ea typeface="Rockwell"/>
                <a:cs typeface="Rockwell"/>
                <a:sym typeface="Arial"/>
              </a:rPr>
              <a:t>trade alliances and intermarriage with American Indians to acquire furs, etc. for export.</a:t>
            </a:r>
          </a:p>
        </p:txBody>
      </p:sp>
    </p:spTree>
    <p:extLst>
      <p:ext uri="{BB962C8B-B14F-4D97-AF65-F5344CB8AC3E}">
        <p14:creationId xmlns:p14="http://schemas.microsoft.com/office/powerpoint/2010/main" val="428435133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a:latin typeface="Rockwell"/>
                <a:cs typeface="Rockwell"/>
              </a:rPr>
              <a:t>The Spanish in America</a:t>
            </a:r>
          </a:p>
        </p:txBody>
      </p:sp>
      <p:sp>
        <p:nvSpPr>
          <p:cNvPr id="3" name="Content Placeholder 2"/>
          <p:cNvSpPr>
            <a:spLocks noGrp="1"/>
          </p:cNvSpPr>
          <p:nvPr>
            <p:ph sz="half" idx="1"/>
          </p:nvPr>
        </p:nvSpPr>
        <p:spPr>
          <a:xfrm>
            <a:off x="0" y="914400"/>
            <a:ext cx="3962400" cy="5943600"/>
          </a:xfrm>
        </p:spPr>
        <p:txBody>
          <a:bodyPr/>
          <a:lstStyle/>
          <a:p>
            <a:pPr>
              <a:defRPr/>
            </a:pPr>
            <a:r>
              <a:rPr lang="en-US" sz="2400" dirty="0" smtClean="0"/>
              <a:t>Royal Colonies</a:t>
            </a:r>
          </a:p>
          <a:p>
            <a:pPr lvl="1">
              <a:buFont typeface="Wingdings" panose="05000000000000000000" pitchFamily="2" charset="2"/>
              <a:buChar char="§"/>
              <a:defRPr/>
            </a:pPr>
            <a:r>
              <a:rPr lang="en-US" dirty="0" smtClean="0"/>
              <a:t>Council of Indies</a:t>
            </a:r>
          </a:p>
          <a:p>
            <a:pPr lvl="1">
              <a:buFont typeface="Wingdings" panose="05000000000000000000" pitchFamily="2" charset="2"/>
              <a:buChar char="§"/>
              <a:defRPr/>
            </a:pPr>
            <a:r>
              <a:rPr lang="en-US" dirty="0" smtClean="0"/>
              <a:t>Viceroys</a:t>
            </a:r>
          </a:p>
          <a:p>
            <a:pPr>
              <a:defRPr/>
            </a:pPr>
            <a:r>
              <a:rPr lang="en-US" sz="2400" dirty="0" smtClean="0"/>
              <a:t>Relations with Natives</a:t>
            </a:r>
          </a:p>
          <a:p>
            <a:pPr lvl="1">
              <a:buFont typeface="Wingdings" panose="05000000000000000000" pitchFamily="2" charset="2"/>
              <a:buChar char="§"/>
              <a:defRPr/>
            </a:pPr>
            <a:r>
              <a:rPr lang="en-US" dirty="0" smtClean="0"/>
              <a:t>Catholic Conversion and Missions</a:t>
            </a:r>
          </a:p>
          <a:p>
            <a:pPr lvl="1">
              <a:buFont typeface="Wingdings" panose="05000000000000000000" pitchFamily="2" charset="2"/>
              <a:buChar char="§"/>
              <a:defRPr/>
            </a:pPr>
            <a:r>
              <a:rPr lang="en-US" dirty="0" smtClean="0"/>
              <a:t>Pueblo Revolt (1680)</a:t>
            </a:r>
          </a:p>
          <a:p>
            <a:pPr>
              <a:defRPr/>
            </a:pPr>
            <a:r>
              <a:rPr lang="en-US" sz="2400" dirty="0" smtClean="0"/>
              <a:t>Labor</a:t>
            </a:r>
          </a:p>
          <a:p>
            <a:pPr lvl="1">
              <a:buFont typeface="Wingdings" panose="05000000000000000000" pitchFamily="2" charset="2"/>
              <a:buChar char="§"/>
              <a:defRPr/>
            </a:pPr>
            <a:r>
              <a:rPr lang="en-US" dirty="0" err="1" smtClean="0"/>
              <a:t>Encomienda</a:t>
            </a:r>
            <a:r>
              <a:rPr lang="en-US" dirty="0" smtClean="0"/>
              <a:t> System</a:t>
            </a:r>
          </a:p>
          <a:p>
            <a:pPr lvl="1">
              <a:buFont typeface="Wingdings" panose="05000000000000000000" pitchFamily="2" charset="2"/>
              <a:buChar char="§"/>
              <a:defRPr/>
            </a:pPr>
            <a:r>
              <a:rPr lang="en-US" dirty="0" err="1" smtClean="0"/>
              <a:t>Asiento</a:t>
            </a:r>
            <a:r>
              <a:rPr lang="en-US" dirty="0" smtClean="0"/>
              <a:t> System</a:t>
            </a:r>
          </a:p>
          <a:p>
            <a:pPr>
              <a:defRPr/>
            </a:pPr>
            <a:r>
              <a:rPr lang="en-US" sz="2400" dirty="0" smtClean="0"/>
              <a:t>Spanish Caste System</a:t>
            </a:r>
          </a:p>
          <a:p>
            <a:pPr>
              <a:defRPr/>
            </a:pPr>
            <a:endParaRPr lang="en-US" dirty="0" smtClean="0">
              <a:ea typeface="+mn-ea"/>
            </a:endParaRPr>
          </a:p>
        </p:txBody>
      </p:sp>
      <p:pic>
        <p:nvPicPr>
          <p:cNvPr id="19460"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7163" y="1066800"/>
            <a:ext cx="5176837" cy="3886200"/>
          </a:xfrm>
        </p:spPr>
      </p:pic>
    </p:spTree>
    <p:extLst>
      <p:ext uri="{BB962C8B-B14F-4D97-AF65-F5344CB8AC3E}">
        <p14:creationId xmlns:p14="http://schemas.microsoft.com/office/powerpoint/2010/main" val="24240832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1333"/>
          </a:xfrm>
        </p:spPr>
        <p:txBody>
          <a:bodyPr/>
          <a:lstStyle/>
          <a:p>
            <a:r>
              <a:rPr lang="en-US" dirty="0" smtClean="0"/>
              <a:t>The Spanish in America</a:t>
            </a:r>
            <a:endParaRPr lang="en-US" dirty="0"/>
          </a:p>
        </p:txBody>
      </p:sp>
      <p:sp>
        <p:nvSpPr>
          <p:cNvPr id="3" name="Text Placeholder 2"/>
          <p:cNvSpPr>
            <a:spLocks noGrp="1"/>
          </p:cNvSpPr>
          <p:nvPr>
            <p:ph type="body" idx="1"/>
          </p:nvPr>
        </p:nvSpPr>
        <p:spPr>
          <a:xfrm>
            <a:off x="457200" y="611452"/>
            <a:ext cx="4040188" cy="639762"/>
          </a:xfrm>
        </p:spPr>
        <p:txBody>
          <a:bodyPr/>
          <a:lstStyle/>
          <a:p>
            <a:r>
              <a:rPr lang="en-US" dirty="0" smtClean="0"/>
              <a:t>De Las Casas</a:t>
            </a:r>
            <a:endParaRPr lang="en-US" dirty="0"/>
          </a:p>
        </p:txBody>
      </p:sp>
      <p:sp>
        <p:nvSpPr>
          <p:cNvPr id="4" name="Content Placeholder 3"/>
          <p:cNvSpPr>
            <a:spLocks noGrp="1"/>
          </p:cNvSpPr>
          <p:nvPr>
            <p:ph sz="half" idx="2"/>
          </p:nvPr>
        </p:nvSpPr>
        <p:spPr>
          <a:xfrm>
            <a:off x="-1" y="1251214"/>
            <a:ext cx="4645025" cy="5606786"/>
          </a:xfrm>
        </p:spPr>
        <p:txBody>
          <a:bodyPr>
            <a:noAutofit/>
          </a:bodyPr>
          <a:lstStyle/>
          <a:p>
            <a:r>
              <a:rPr lang="en-US" sz="1500" dirty="0">
                <a:latin typeface="Rockwell"/>
                <a:cs typeface="Rockwell"/>
              </a:rPr>
              <a:t>They are by nature the most humble, patient, and peaceable, holding no grudges, free from embroilments, neither excitable nor quarrelsome</a:t>
            </a:r>
            <a:r>
              <a:rPr lang="is-IS" sz="1500" dirty="0">
                <a:latin typeface="Rockwell"/>
                <a:cs typeface="Rockwell"/>
              </a:rPr>
              <a:t>… They are also poor people, for they not only possess little but have no desire to possess worldly goods. For this reason they are not arrogant, embittered, or greedy... They are very clean in their person, with alert, intelligent minds, docile and open to doctrine, very apt to receive our holy Catholic faith... And once they begin to hear the tidings of the Faith, they are so insistent on knowing more and on taking the sacraments of the Church and on observing the divine cult that...the missionaries who are here need to be endowed by God with great patience in order to cope with such eagerness... Yet into this sheepfold, into this land of meek outcasts there came some Spaniards who immediately behaved like ravening beasts, wolves, tigers, or lions that had been starved for many days...”</a:t>
            </a:r>
            <a:endParaRPr lang="en-US" sz="1500" dirty="0">
              <a:latin typeface="Rockwell"/>
              <a:cs typeface="Rockwell"/>
            </a:endParaRPr>
          </a:p>
          <a:p>
            <a:endParaRPr lang="en-US" sz="1500" dirty="0">
              <a:latin typeface="Rockwell"/>
              <a:cs typeface="Rockwell"/>
            </a:endParaRPr>
          </a:p>
        </p:txBody>
      </p:sp>
      <p:sp>
        <p:nvSpPr>
          <p:cNvPr id="5" name="Text Placeholder 4"/>
          <p:cNvSpPr>
            <a:spLocks noGrp="1"/>
          </p:cNvSpPr>
          <p:nvPr>
            <p:ph type="body" sz="quarter" idx="3"/>
          </p:nvPr>
        </p:nvSpPr>
        <p:spPr>
          <a:xfrm>
            <a:off x="4645025" y="611452"/>
            <a:ext cx="4041775" cy="639762"/>
          </a:xfrm>
        </p:spPr>
        <p:txBody>
          <a:bodyPr/>
          <a:lstStyle/>
          <a:p>
            <a:r>
              <a:rPr lang="en-US" dirty="0" smtClean="0"/>
              <a:t>Sepulveda</a:t>
            </a:r>
            <a:endParaRPr lang="en-US" dirty="0"/>
          </a:p>
        </p:txBody>
      </p:sp>
      <p:sp>
        <p:nvSpPr>
          <p:cNvPr id="6" name="Content Placeholder 5"/>
          <p:cNvSpPr>
            <a:spLocks noGrp="1"/>
          </p:cNvSpPr>
          <p:nvPr>
            <p:ph sz="quarter" idx="4"/>
          </p:nvPr>
        </p:nvSpPr>
        <p:spPr>
          <a:xfrm>
            <a:off x="4342824" y="1251214"/>
            <a:ext cx="4801175" cy="5606786"/>
          </a:xfrm>
        </p:spPr>
        <p:txBody>
          <a:bodyPr>
            <a:noAutofit/>
          </a:bodyPr>
          <a:lstStyle/>
          <a:p>
            <a:r>
              <a:rPr lang="en-US" sz="1450" dirty="0">
                <a:latin typeface="Rockwell"/>
                <a:cs typeface="Rockwell"/>
              </a:rPr>
              <a:t>The Spanish have a perfect right to rule these barbarians of the New World</a:t>
            </a:r>
            <a:r>
              <a:rPr lang="is-IS" sz="1450" dirty="0">
                <a:latin typeface="Rockwell"/>
                <a:cs typeface="Rockwell"/>
              </a:rPr>
              <a:t>…who in prudence, skill, virtues, and humanity are as inferior to the Spanish as children to adults, or women to men, for there exists between the two as great a difference as...I might even say, between apes and men. ...you will barely find the vestiges of humanity, who not only do not possess any learning at all, but are not even literate or in possession of any monument to their history...;nor do they have written laws, but barbarian institutions and customs. Well, then, if we are dealing with virtue, what temperance or mercy can you expect from men who committed to all types of intemperance and base frivolity, and eat human flesh? And do not believe that before the arrival of the Christians they lived in that pacific kingdom of Saturn which the poets invented; for, on the contrary, they waged continual and ferocious war upon one another with such fierceness that they did not consider a victory at all worthwhile unless they sated their monstruous hunger with the flesh of their enemies...</a:t>
            </a:r>
            <a:endParaRPr lang="en-US" sz="1450" dirty="0">
              <a:latin typeface="Rockwell"/>
              <a:cs typeface="Rockwell"/>
            </a:endParaRPr>
          </a:p>
          <a:p>
            <a:endParaRPr lang="en-US" sz="1450" dirty="0">
              <a:latin typeface="Rockwell"/>
              <a:cs typeface="Rockwell"/>
            </a:endParaRPr>
          </a:p>
        </p:txBody>
      </p:sp>
    </p:spTree>
    <p:extLst>
      <p:ext uri="{BB962C8B-B14F-4D97-AF65-F5344CB8AC3E}">
        <p14:creationId xmlns:p14="http://schemas.microsoft.com/office/powerpoint/2010/main" val="18898413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Pueblo Revolt</a:t>
            </a:r>
            <a:endParaRPr lang="en-US" dirty="0"/>
          </a:p>
        </p:txBody>
      </p:sp>
      <p:sp>
        <p:nvSpPr>
          <p:cNvPr id="3" name="Content Placeholder 2"/>
          <p:cNvSpPr>
            <a:spLocks noGrp="1"/>
          </p:cNvSpPr>
          <p:nvPr>
            <p:ph idx="1"/>
          </p:nvPr>
        </p:nvSpPr>
        <p:spPr/>
        <p:txBody>
          <a:bodyPr>
            <a:normAutofit lnSpcReduction="10000"/>
          </a:bodyPr>
          <a:lstStyle/>
          <a:p>
            <a:r>
              <a:rPr lang="en-US" dirty="0" smtClean="0"/>
              <a:t>Spanish tight control over New Mexico</a:t>
            </a:r>
          </a:p>
          <a:p>
            <a:r>
              <a:rPr lang="en-US" dirty="0" smtClean="0"/>
              <a:t>Resistance=Increased Cruelty</a:t>
            </a:r>
          </a:p>
          <a:p>
            <a:r>
              <a:rPr lang="en-US" dirty="0" smtClean="0"/>
              <a:t>Encomienda System (Native Slavery)</a:t>
            </a:r>
          </a:p>
          <a:p>
            <a:pPr lvl="1"/>
            <a:r>
              <a:rPr lang="en-US" dirty="0" smtClean="0"/>
              <a:t>Forced Catholicism</a:t>
            </a:r>
          </a:p>
          <a:p>
            <a:r>
              <a:rPr lang="en-US" dirty="0" smtClean="0"/>
              <a:t>1680: Response by Pueblo Natives (</a:t>
            </a:r>
            <a:r>
              <a:rPr lang="en-US" dirty="0" err="1" smtClean="0"/>
              <a:t>Popé</a:t>
            </a:r>
            <a:r>
              <a:rPr lang="en-US" dirty="0" smtClean="0"/>
              <a:t>) successful</a:t>
            </a:r>
          </a:p>
          <a:p>
            <a:pPr lvl="1"/>
            <a:r>
              <a:rPr lang="en-US" dirty="0" smtClean="0"/>
              <a:t>Independence from Spanish for approx. 12 years.</a:t>
            </a:r>
            <a:endParaRPr lang="en-US" dirty="0"/>
          </a:p>
        </p:txBody>
      </p:sp>
    </p:spTree>
    <p:extLst>
      <p:ext uri="{BB962C8B-B14F-4D97-AF65-F5344CB8AC3E}">
        <p14:creationId xmlns:p14="http://schemas.microsoft.com/office/powerpoint/2010/main" val="39296084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2" cstate="print">
            <a:lum bright="-18000" contrast="42000"/>
          </a:blip>
          <a:srcRect l="781" t="9006" r="60969" b="52740"/>
          <a:stretch>
            <a:fillRect/>
          </a:stretch>
        </p:blipFill>
        <p:spPr bwMode="auto">
          <a:xfrm>
            <a:off x="914400" y="1149886"/>
            <a:ext cx="7315200" cy="5486400"/>
          </a:xfrm>
          <a:prstGeom prst="rect">
            <a:avLst/>
          </a:prstGeom>
          <a:noFill/>
          <a:ln w="12700">
            <a:noFill/>
            <a:miter lim="800000"/>
            <a:headEnd/>
            <a:tailEnd/>
          </a:ln>
          <a:effectLst/>
        </p:spPr>
      </p:pic>
      <p:sp>
        <p:nvSpPr>
          <p:cNvPr id="2" name="Title 1"/>
          <p:cNvSpPr>
            <a:spLocks noGrp="1"/>
          </p:cNvSpPr>
          <p:nvPr>
            <p:ph type="title"/>
          </p:nvPr>
        </p:nvSpPr>
        <p:spPr>
          <a:xfrm>
            <a:off x="685800" y="304800"/>
            <a:ext cx="7772400" cy="1143000"/>
          </a:xfrm>
        </p:spPr>
        <p:txBody>
          <a:bodyPr>
            <a:noAutofit/>
          </a:bodyPr>
          <a:lstStyle/>
          <a:p>
            <a:pPr algn="ctr"/>
            <a:r>
              <a:rPr lang="en-US" sz="3000" dirty="0"/>
              <a:t>Thus began the move </a:t>
            </a:r>
            <a:r>
              <a:rPr lang="en-US" sz="3000" dirty="0" smtClean="0"/>
              <a:t>from</a:t>
            </a:r>
            <a:br>
              <a:rPr lang="en-US" sz="3000" dirty="0" smtClean="0"/>
            </a:br>
            <a:r>
              <a:rPr lang="en-US" sz="3000" dirty="0" smtClean="0"/>
              <a:t> </a:t>
            </a:r>
            <a:r>
              <a:rPr lang="en-US" sz="3000" dirty="0"/>
              <a:t>the Old World to the New World</a:t>
            </a:r>
            <a:br>
              <a:rPr lang="en-US" sz="3000" dirty="0"/>
            </a:br>
            <a:endParaRPr lang="en-US" sz="3000" dirty="0"/>
          </a:p>
        </p:txBody>
      </p:sp>
    </p:spTree>
    <p:extLst>
      <p:ext uri="{BB962C8B-B14F-4D97-AF65-F5344CB8AC3E}">
        <p14:creationId xmlns:p14="http://schemas.microsoft.com/office/powerpoint/2010/main" val="1167603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372600" cy="1143000"/>
          </a:xfrm>
        </p:spPr>
        <p:txBody>
          <a:bodyPr>
            <a:normAutofit fontScale="90000"/>
          </a:bodyPr>
          <a:lstStyle/>
          <a:p>
            <a:r>
              <a:rPr lang="en-US" sz="4200" dirty="0" smtClean="0"/>
              <a:t>Who Came, and Where did They Settle?</a:t>
            </a:r>
            <a:endParaRPr lang="en-US" sz="4200" dirty="0"/>
          </a:p>
        </p:txBody>
      </p:sp>
      <p:graphicFrame>
        <p:nvGraphicFramePr>
          <p:cNvPr id="6" name="Table 5"/>
          <p:cNvGraphicFramePr>
            <a:graphicFrameLocks noGrp="1"/>
          </p:cNvGraphicFramePr>
          <p:nvPr>
            <p:extLst>
              <p:ext uri="{D42A27DB-BD31-4B8C-83A1-F6EECF244321}">
                <p14:modId xmlns:p14="http://schemas.microsoft.com/office/powerpoint/2010/main" val="1466666455"/>
              </p:ext>
            </p:extLst>
          </p:nvPr>
        </p:nvGraphicFramePr>
        <p:xfrm>
          <a:off x="238112" y="1397000"/>
          <a:ext cx="8667776" cy="5047984"/>
        </p:xfrm>
        <a:graphic>
          <a:graphicData uri="http://schemas.openxmlformats.org/drawingml/2006/table">
            <a:tbl>
              <a:tblPr firstRow="1" bandRow="1">
                <a:tableStyleId>{5940675A-B579-460E-94D1-54222C63F5DA}</a:tableStyleId>
              </a:tblPr>
              <a:tblGrid>
                <a:gridCol w="2741634"/>
                <a:gridCol w="5926142"/>
              </a:tblGrid>
              <a:tr h="1319683">
                <a:tc>
                  <a:txBody>
                    <a:bodyPr/>
                    <a:lstStyle/>
                    <a:p>
                      <a:r>
                        <a:rPr lang="en-US" sz="2800" dirty="0" smtClean="0"/>
                        <a:t>Spanish</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built settlements in the Caribbean, South America and Central America</a:t>
                      </a:r>
                    </a:p>
                  </a:txBody>
                  <a:tcPr/>
                </a:tc>
              </a:tr>
              <a:tr h="1006538">
                <a:tc>
                  <a:txBody>
                    <a:bodyPr/>
                    <a:lstStyle/>
                    <a:p>
                      <a:r>
                        <a:rPr lang="en-US" sz="2800" dirty="0" smtClean="0"/>
                        <a:t>English</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settled in North America (present day United States)</a:t>
                      </a:r>
                    </a:p>
                    <a:p>
                      <a:endParaRPr lang="en-US" sz="2000" dirty="0"/>
                    </a:p>
                  </a:txBody>
                  <a:tcPr/>
                </a:tc>
              </a:tr>
              <a:tr h="693393">
                <a:tc>
                  <a:txBody>
                    <a:bodyPr/>
                    <a:lstStyle/>
                    <a:p>
                      <a:r>
                        <a:rPr lang="en-US" sz="2800" dirty="0" smtClean="0"/>
                        <a:t>French</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settled in present-day Canada </a:t>
                      </a:r>
                    </a:p>
                    <a:p>
                      <a:endParaRPr lang="en-US" sz="2000" dirty="0"/>
                    </a:p>
                  </a:txBody>
                  <a:tcPr/>
                </a:tc>
              </a:tr>
              <a:tr h="693393">
                <a:tc>
                  <a:txBody>
                    <a:bodyPr/>
                    <a:lstStyle/>
                    <a:p>
                      <a:r>
                        <a:rPr lang="en-US" sz="2800" dirty="0" smtClean="0"/>
                        <a:t>Dutch</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settled in present-day New York</a:t>
                      </a:r>
                    </a:p>
                    <a:p>
                      <a:endParaRPr lang="en-US" sz="2000" dirty="0"/>
                    </a:p>
                  </a:txBody>
                  <a:tcPr/>
                </a:tc>
              </a:tr>
              <a:tr h="1319683">
                <a:tc>
                  <a:txBody>
                    <a:bodyPr/>
                    <a:lstStyle/>
                    <a:p>
                      <a:r>
                        <a:rPr lang="en-US" sz="2800" dirty="0" smtClean="0"/>
                        <a:t>Africans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were brought to work on large plantations in the Caribbean and Southern English colonies</a:t>
                      </a:r>
                    </a:p>
                    <a:p>
                      <a:endParaRPr lang="en-US" sz="2000" dirty="0"/>
                    </a:p>
                  </a:txBody>
                  <a:tcPr/>
                </a:tc>
              </a:tr>
            </a:tbl>
          </a:graphicData>
        </a:graphic>
      </p:graphicFrame>
    </p:spTree>
    <p:extLst>
      <p:ext uri="{BB962C8B-B14F-4D97-AF65-F5344CB8AC3E}">
        <p14:creationId xmlns:p14="http://schemas.microsoft.com/office/powerpoint/2010/main" val="27908125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609600" y="0"/>
            <a:ext cx="7470775" cy="381000"/>
          </a:xfrm>
        </p:spPr>
        <p:txBody>
          <a:bodyPr>
            <a:normAutofit fontScale="90000"/>
          </a:bodyPr>
          <a:lstStyle/>
          <a:p>
            <a:pPr eaLnBrk="1" hangingPunct="1"/>
            <a:r>
              <a:rPr lang="en-US" sz="4000" dirty="0">
                <a:latin typeface="Rockwell"/>
                <a:cs typeface="Rockwell"/>
              </a:rPr>
              <a:t>European Colonies</a:t>
            </a:r>
          </a:p>
        </p:txBody>
      </p:sp>
      <p:pic>
        <p:nvPicPr>
          <p:cNvPr id="13315" name="Picture 4" descr="EuroColo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33400"/>
            <a:ext cx="49149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1543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p:nvPr/>
        </p:nvSpPr>
        <p:spPr>
          <a:xfrm>
            <a:off x="-1625600" y="-2114550"/>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414" name="Shape 414"/>
          <p:cNvPicPr preferRelativeResize="0"/>
          <p:nvPr/>
        </p:nvPicPr>
        <p:blipFill rotWithShape="1">
          <a:blip r:embed="rId3">
            <a:alphaModFix/>
          </a:blip>
          <a:srcRect/>
          <a:stretch/>
        </p:blipFill>
        <p:spPr>
          <a:xfrm>
            <a:off x="0" y="0"/>
            <a:ext cx="9144000" cy="6857999"/>
          </a:xfrm>
          <a:prstGeom prst="rect">
            <a:avLst/>
          </a:prstGeom>
          <a:noFill/>
          <a:ln>
            <a:noFill/>
          </a:ln>
        </p:spPr>
      </p:pic>
    </p:spTree>
    <p:extLst>
      <p:ext uri="{BB962C8B-B14F-4D97-AF65-F5344CB8AC3E}">
        <p14:creationId xmlns:p14="http://schemas.microsoft.com/office/powerpoint/2010/main" val="424909780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060319map"/>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0" y="-682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6" name="AutoShape 6"/>
          <p:cNvSpPr>
            <a:spLocks noChangeArrowheads="1"/>
          </p:cNvSpPr>
          <p:nvPr/>
        </p:nvSpPr>
        <p:spPr bwMode="auto">
          <a:xfrm>
            <a:off x="-1" y="76200"/>
            <a:ext cx="9278471" cy="1443751"/>
          </a:xfrm>
          <a:prstGeom prst="wedgeRectCallout">
            <a:avLst>
              <a:gd name="adj1" fmla="val 269"/>
              <a:gd name="adj2" fmla="val 100870"/>
            </a:avLst>
          </a:prstGeom>
          <a:solidFill>
            <a:srgbClr val="CCFFFF"/>
          </a:solidFill>
          <a:ln w="38100">
            <a:solidFill>
              <a:schemeClr val="tx1"/>
            </a:solidFill>
            <a:miter lim="800000"/>
            <a:headEnd/>
            <a:tailEnd/>
          </a:ln>
        </p:spPr>
        <p:txBody>
          <a:bodyPr/>
          <a:lstStyle/>
          <a:p>
            <a:pPr algn="ctr">
              <a:lnSpc>
                <a:spcPct val="80000"/>
              </a:lnSpc>
            </a:pPr>
            <a:r>
              <a:rPr lang="en-US" sz="2800" dirty="0">
                <a:solidFill>
                  <a:srgbClr val="000000"/>
                </a:solidFill>
              </a:rPr>
              <a:t>By the early 1600s, Spain, England, &amp; France had large territorial claims in North America (but these colonies were not heavily populated, especially in Spanish &amp; French claims)</a:t>
            </a:r>
          </a:p>
        </p:txBody>
      </p:sp>
      <p:sp>
        <p:nvSpPr>
          <p:cNvPr id="220168" name="AutoShape 8"/>
          <p:cNvSpPr>
            <a:spLocks noChangeArrowheads="1"/>
          </p:cNvSpPr>
          <p:nvPr/>
        </p:nvSpPr>
        <p:spPr bwMode="auto">
          <a:xfrm>
            <a:off x="685800" y="5105400"/>
            <a:ext cx="6781800" cy="1524000"/>
          </a:xfrm>
          <a:prstGeom prst="wedgeRectCallout">
            <a:avLst>
              <a:gd name="adj1" fmla="val 41032"/>
              <a:gd name="adj2" fmla="val -181981"/>
            </a:avLst>
          </a:prstGeom>
          <a:solidFill>
            <a:srgbClr val="FFFF99"/>
          </a:solidFill>
          <a:ln w="38100">
            <a:solidFill>
              <a:schemeClr val="tx1"/>
            </a:solidFill>
            <a:miter lim="800000"/>
            <a:headEnd/>
            <a:tailEnd/>
          </a:ln>
        </p:spPr>
        <p:txBody>
          <a:bodyPr/>
          <a:lstStyle/>
          <a:p>
            <a:pPr algn="ctr">
              <a:lnSpc>
                <a:spcPct val="80000"/>
              </a:lnSpc>
            </a:pPr>
            <a:r>
              <a:rPr lang="en-US" sz="3200" dirty="0">
                <a:solidFill>
                  <a:srgbClr val="000000"/>
                </a:solidFill>
              </a:rPr>
              <a:t>These colonial claims came largely at the expense of the Native Americans already living there</a:t>
            </a:r>
          </a:p>
        </p:txBody>
      </p:sp>
    </p:spTree>
    <p:extLst>
      <p:ext uri="{BB962C8B-B14F-4D97-AF65-F5344CB8AC3E}">
        <p14:creationId xmlns:p14="http://schemas.microsoft.com/office/powerpoint/2010/main" val="1147901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0166"/>
                                        </p:tgtEl>
                                        <p:attrNameLst>
                                          <p:attrName>style.visibility</p:attrName>
                                        </p:attrNameLst>
                                      </p:cBhvr>
                                      <p:to>
                                        <p:strVal val="visible"/>
                                      </p:to>
                                    </p:set>
                                    <p:anim calcmode="lin" valueType="num">
                                      <p:cBhvr>
                                        <p:cTn id="7" dur="500" fill="hold"/>
                                        <p:tgtEl>
                                          <p:spTgt spid="220166"/>
                                        </p:tgtEl>
                                        <p:attrNameLst>
                                          <p:attrName>ppt_w</p:attrName>
                                        </p:attrNameLst>
                                      </p:cBhvr>
                                      <p:tavLst>
                                        <p:tav tm="0">
                                          <p:val>
                                            <p:fltVal val="0"/>
                                          </p:val>
                                        </p:tav>
                                        <p:tav tm="100000">
                                          <p:val>
                                            <p:strVal val="#ppt_w"/>
                                          </p:val>
                                        </p:tav>
                                      </p:tavLst>
                                    </p:anim>
                                    <p:anim calcmode="lin" valueType="num">
                                      <p:cBhvr>
                                        <p:cTn id="8" dur="500" fill="hold"/>
                                        <p:tgtEl>
                                          <p:spTgt spid="220166"/>
                                        </p:tgtEl>
                                        <p:attrNameLst>
                                          <p:attrName>ppt_h</p:attrName>
                                        </p:attrNameLst>
                                      </p:cBhvr>
                                      <p:tavLst>
                                        <p:tav tm="0">
                                          <p:val>
                                            <p:fltVal val="0"/>
                                          </p:val>
                                        </p:tav>
                                        <p:tav tm="100000">
                                          <p:val>
                                            <p:strVal val="#ppt_h"/>
                                          </p:val>
                                        </p:tav>
                                      </p:tavLst>
                                    </p:anim>
                                    <p:animEffect transition="in" filter="fade">
                                      <p:cBhvr>
                                        <p:cTn id="9" dur="500"/>
                                        <p:tgtEl>
                                          <p:spTgt spid="2201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0168"/>
                                        </p:tgtEl>
                                        <p:attrNameLst>
                                          <p:attrName>style.visibility</p:attrName>
                                        </p:attrNameLst>
                                      </p:cBhvr>
                                      <p:to>
                                        <p:strVal val="visible"/>
                                      </p:to>
                                    </p:set>
                                    <p:anim calcmode="lin" valueType="num">
                                      <p:cBhvr>
                                        <p:cTn id="14" dur="500" fill="hold"/>
                                        <p:tgtEl>
                                          <p:spTgt spid="220168"/>
                                        </p:tgtEl>
                                        <p:attrNameLst>
                                          <p:attrName>ppt_w</p:attrName>
                                        </p:attrNameLst>
                                      </p:cBhvr>
                                      <p:tavLst>
                                        <p:tav tm="0">
                                          <p:val>
                                            <p:fltVal val="0"/>
                                          </p:val>
                                        </p:tav>
                                        <p:tav tm="100000">
                                          <p:val>
                                            <p:strVal val="#ppt_w"/>
                                          </p:val>
                                        </p:tav>
                                      </p:tavLst>
                                    </p:anim>
                                    <p:anim calcmode="lin" valueType="num">
                                      <p:cBhvr>
                                        <p:cTn id="15" dur="500" fill="hold"/>
                                        <p:tgtEl>
                                          <p:spTgt spid="220168"/>
                                        </p:tgtEl>
                                        <p:attrNameLst>
                                          <p:attrName>ppt_h</p:attrName>
                                        </p:attrNameLst>
                                      </p:cBhvr>
                                      <p:tavLst>
                                        <p:tav tm="0">
                                          <p:val>
                                            <p:fltVal val="0"/>
                                          </p:val>
                                        </p:tav>
                                        <p:tav tm="100000">
                                          <p:val>
                                            <p:strVal val="#ppt_h"/>
                                          </p:val>
                                        </p:tav>
                                      </p:tavLst>
                                    </p:anim>
                                    <p:animEffect transition="in" filter="fade">
                                      <p:cBhvr>
                                        <p:cTn id="16" dur="500"/>
                                        <p:tgtEl>
                                          <p:spTgt spid="220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animBg="1"/>
      <p:bldP spid="2201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1143000"/>
          </a:xfrm>
        </p:spPr>
        <p:txBody>
          <a:bodyPr/>
          <a:lstStyle/>
          <a:p>
            <a:r>
              <a:rPr lang="en-US" dirty="0" smtClean="0"/>
              <a:t>Comparing Three Worlds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0683460"/>
              </p:ext>
            </p:extLst>
          </p:nvPr>
        </p:nvGraphicFramePr>
        <p:xfrm>
          <a:off x="228600" y="952500"/>
          <a:ext cx="8761699" cy="5448301"/>
        </p:xfrm>
        <a:graphic>
          <a:graphicData uri="http://schemas.openxmlformats.org/drawingml/2006/table">
            <a:tbl>
              <a:tblPr firstRow="1">
                <a:tableStyleId>{69012ECD-51FC-41F1-AA8D-1B2483CD663E}</a:tableStyleId>
              </a:tblPr>
              <a:tblGrid>
                <a:gridCol w="1815782"/>
                <a:gridCol w="2297972"/>
                <a:gridCol w="2457520"/>
                <a:gridCol w="2190425"/>
              </a:tblGrid>
              <a:tr h="533860">
                <a:tc>
                  <a:txBody>
                    <a:bodyPr/>
                    <a:lstStyle/>
                    <a:p>
                      <a:endParaRPr lang="en-US" dirty="0">
                        <a:solidFill>
                          <a:srgbClr val="FFFFFF"/>
                        </a:solidFill>
                        <a:latin typeface="+mj-lt"/>
                      </a:endParaRPr>
                    </a:p>
                  </a:txBody>
                  <a:tcPr anchor="ctr"/>
                </a:tc>
                <a:tc>
                  <a:txBody>
                    <a:bodyPr/>
                    <a:lstStyle/>
                    <a:p>
                      <a:pPr marL="0" marR="0">
                        <a:spcBef>
                          <a:spcPts val="0"/>
                        </a:spcBef>
                        <a:spcAft>
                          <a:spcPts val="0"/>
                        </a:spcAft>
                      </a:pPr>
                      <a:r>
                        <a:rPr lang="en-US" sz="1400" dirty="0">
                          <a:solidFill>
                            <a:srgbClr val="FFFFFF"/>
                          </a:solidFill>
                        </a:rPr>
                        <a:t>American Indians</a:t>
                      </a:r>
                      <a:endParaRPr lang="en-US" sz="1200" dirty="0">
                        <a:solidFill>
                          <a:srgbClr val="FFFFFF"/>
                        </a:solidFill>
                        <a:latin typeface="+mj-lt"/>
                        <a:ea typeface="Times New Roman"/>
                      </a:endParaRPr>
                    </a:p>
                  </a:txBody>
                  <a:tcPr marL="68580" marR="68580" marT="0" marB="0" anchor="ctr"/>
                </a:tc>
                <a:tc>
                  <a:txBody>
                    <a:bodyPr/>
                    <a:lstStyle/>
                    <a:p>
                      <a:pPr marL="0" marR="0">
                        <a:spcBef>
                          <a:spcPts val="0"/>
                        </a:spcBef>
                        <a:spcAft>
                          <a:spcPts val="0"/>
                        </a:spcAft>
                      </a:pPr>
                      <a:r>
                        <a:rPr lang="en-US" sz="1400" dirty="0">
                          <a:solidFill>
                            <a:srgbClr val="FFFFFF"/>
                          </a:solidFill>
                        </a:rPr>
                        <a:t>Europeans</a:t>
                      </a:r>
                      <a:endParaRPr lang="en-US" sz="1200" dirty="0">
                        <a:solidFill>
                          <a:srgbClr val="FFFFFF"/>
                        </a:solidFill>
                        <a:latin typeface="+mj-lt"/>
                        <a:ea typeface="Times New Roman"/>
                      </a:endParaRPr>
                    </a:p>
                  </a:txBody>
                  <a:tcPr marL="68580" marR="68580" marT="0" marB="0" anchor="ctr"/>
                </a:tc>
                <a:tc>
                  <a:txBody>
                    <a:bodyPr/>
                    <a:lstStyle/>
                    <a:p>
                      <a:pPr marL="0" marR="0">
                        <a:spcBef>
                          <a:spcPts val="0"/>
                        </a:spcBef>
                        <a:spcAft>
                          <a:spcPts val="0"/>
                        </a:spcAft>
                      </a:pPr>
                      <a:r>
                        <a:rPr lang="en-US" sz="1400" dirty="0">
                          <a:solidFill>
                            <a:srgbClr val="FFFFFF"/>
                          </a:solidFill>
                        </a:rPr>
                        <a:t>West Africans</a:t>
                      </a:r>
                      <a:endParaRPr lang="en-US" sz="1200" dirty="0">
                        <a:solidFill>
                          <a:srgbClr val="FFFFFF"/>
                        </a:solidFill>
                        <a:latin typeface="+mj-lt"/>
                        <a:ea typeface="Times New Roman"/>
                      </a:endParaRPr>
                    </a:p>
                  </a:txBody>
                  <a:tcPr marL="68580" marR="68580" marT="0" marB="0" anchor="ctr"/>
                </a:tc>
              </a:tr>
              <a:tr h="921458">
                <a:tc>
                  <a:txBody>
                    <a:bodyPr/>
                    <a:lstStyle/>
                    <a:p>
                      <a:pPr marL="0" marR="0">
                        <a:spcBef>
                          <a:spcPts val="0"/>
                        </a:spcBef>
                        <a:spcAft>
                          <a:spcPts val="0"/>
                        </a:spcAft>
                      </a:pPr>
                      <a:r>
                        <a:rPr lang="en-US" sz="1400" dirty="0"/>
                        <a:t>What were their religious beliefs?</a:t>
                      </a:r>
                      <a:endParaRPr lang="en-US" sz="1200" b="1" dirty="0">
                        <a:latin typeface="+mj-lt"/>
                        <a:ea typeface="Times New Roman"/>
                      </a:endParaRPr>
                    </a:p>
                  </a:txBody>
                  <a:tcPr marL="68580" marR="68580" marT="0" marB="0" anchor="ctr"/>
                </a:tc>
                <a:tc>
                  <a:txBody>
                    <a:bodyPr/>
                    <a:lstStyle/>
                    <a:p>
                      <a:pPr marL="0" marR="0">
                        <a:spcBef>
                          <a:spcPts val="0"/>
                        </a:spcBef>
                        <a:spcAft>
                          <a:spcPts val="0"/>
                        </a:spcAft>
                      </a:pPr>
                      <a:r>
                        <a:rPr lang="en-US" sz="1400" dirty="0"/>
                        <a:t>Nature-based</a:t>
                      </a:r>
                      <a:endParaRPr lang="en-US" sz="1200" dirty="0"/>
                    </a:p>
                    <a:p>
                      <a:pPr marL="0" marR="0">
                        <a:spcBef>
                          <a:spcPts val="0"/>
                        </a:spcBef>
                        <a:spcAft>
                          <a:spcPts val="0"/>
                        </a:spcAft>
                      </a:pPr>
                      <a:r>
                        <a:rPr lang="en-US" sz="1400" dirty="0"/>
                        <a:t>Spiritual relationship between man and Earth</a:t>
                      </a:r>
                      <a:endParaRPr lang="en-US" sz="1200" dirty="0">
                        <a:latin typeface="+mj-lt"/>
                        <a:ea typeface="Times New Roman"/>
                      </a:endParaRPr>
                    </a:p>
                  </a:txBody>
                  <a:tcPr marL="68580" marR="68580" marT="0" marB="0" anchor="ctr"/>
                </a:tc>
                <a:tc>
                  <a:txBody>
                    <a:bodyPr/>
                    <a:lstStyle/>
                    <a:p>
                      <a:pPr marL="0" marR="0">
                        <a:spcBef>
                          <a:spcPts val="0"/>
                        </a:spcBef>
                        <a:spcAft>
                          <a:spcPts val="0"/>
                        </a:spcAft>
                      </a:pPr>
                      <a:r>
                        <a:rPr lang="en-US" sz="1400" dirty="0" smtClean="0"/>
                        <a:t>Spread Christianity </a:t>
                      </a:r>
                      <a:endParaRPr lang="en-US" sz="1200" dirty="0"/>
                    </a:p>
                    <a:p>
                      <a:pPr marL="0" marR="0">
                        <a:spcBef>
                          <a:spcPts val="0"/>
                        </a:spcBef>
                        <a:spcAft>
                          <a:spcPts val="0"/>
                        </a:spcAft>
                      </a:pPr>
                      <a:r>
                        <a:rPr lang="en-US" sz="1400" dirty="0"/>
                        <a:t>Everyone should be Christian</a:t>
                      </a:r>
                      <a:endParaRPr lang="en-US" sz="1200" dirty="0">
                        <a:latin typeface="+mj-lt"/>
                        <a:ea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 mix:</a:t>
                      </a:r>
                      <a:r>
                        <a:rPr lang="en-US" sz="1200" baseline="0" dirty="0" smtClean="0"/>
                        <a:t>  </a:t>
                      </a:r>
                      <a:r>
                        <a:rPr lang="en-US" sz="1400" dirty="0" smtClean="0"/>
                        <a:t>Islam </a:t>
                      </a:r>
                      <a:r>
                        <a:rPr lang="en-US" sz="1400" dirty="0"/>
                        <a:t>(in some areas</a:t>
                      </a:r>
                      <a:r>
                        <a:rPr lang="en-US" sz="1400" dirty="0" smtClean="0"/>
                        <a:t>); Nature-based </a:t>
                      </a:r>
                      <a:r>
                        <a:rPr lang="en-US" sz="1400" dirty="0"/>
                        <a:t>(in other places</a:t>
                      </a:r>
                      <a:r>
                        <a:rPr lang="en-US" sz="1400" dirty="0" smtClean="0"/>
                        <a:t>)</a:t>
                      </a:r>
                      <a:endParaRPr lang="en-US" sz="1200" b="1" dirty="0">
                        <a:latin typeface="+mj-lt"/>
                        <a:ea typeface="Times New Roman"/>
                      </a:endParaRPr>
                    </a:p>
                  </a:txBody>
                  <a:tcPr marL="68580" marR="68580" marT="0" marB="0" anchor="ctr"/>
                </a:tc>
              </a:tr>
              <a:tr h="921458">
                <a:tc>
                  <a:txBody>
                    <a:bodyPr/>
                    <a:lstStyle/>
                    <a:p>
                      <a:pPr marL="0" marR="0">
                        <a:spcBef>
                          <a:spcPts val="0"/>
                        </a:spcBef>
                        <a:spcAft>
                          <a:spcPts val="0"/>
                        </a:spcAft>
                      </a:pPr>
                      <a:r>
                        <a:rPr lang="en-US" sz="1400" dirty="0"/>
                        <a:t>What was their government? </a:t>
                      </a:r>
                      <a:endParaRPr lang="en-US" sz="1200" b="1" dirty="0">
                        <a:latin typeface="+mj-lt"/>
                        <a:ea typeface="Times New Roman"/>
                      </a:endParaRPr>
                    </a:p>
                  </a:txBody>
                  <a:tcPr marL="68580" marR="68580" marT="0" marB="0" anchor="ctr"/>
                </a:tc>
                <a:tc>
                  <a:txBody>
                    <a:bodyPr/>
                    <a:lstStyle/>
                    <a:p>
                      <a:pPr marL="0" marR="0">
                        <a:spcBef>
                          <a:spcPts val="0"/>
                        </a:spcBef>
                        <a:spcAft>
                          <a:spcPts val="0"/>
                        </a:spcAft>
                      </a:pPr>
                      <a:r>
                        <a:rPr lang="en-US" sz="1400" dirty="0"/>
                        <a:t>tribes (simple)  confederations  empires (complex)</a:t>
                      </a:r>
                      <a:endParaRPr lang="en-US" sz="1200" dirty="0">
                        <a:latin typeface="+mj-lt"/>
                        <a:ea typeface="Times New Roman"/>
                      </a:endParaRPr>
                    </a:p>
                  </a:txBody>
                  <a:tcPr marL="68580" marR="68580" marT="0" marB="0" anchor="ctr"/>
                </a:tc>
                <a:tc>
                  <a:txBody>
                    <a:bodyPr/>
                    <a:lstStyle/>
                    <a:p>
                      <a:pPr marL="0" marR="0">
                        <a:spcBef>
                          <a:spcPts val="0"/>
                        </a:spcBef>
                        <a:spcAft>
                          <a:spcPts val="0"/>
                        </a:spcAft>
                      </a:pPr>
                      <a:r>
                        <a:rPr lang="en-US" sz="1400" dirty="0"/>
                        <a:t>nations and kings</a:t>
                      </a:r>
                      <a:endParaRPr lang="en-US" sz="1200" dirty="0"/>
                    </a:p>
                    <a:p>
                      <a:pPr marL="0" marR="0">
                        <a:spcBef>
                          <a:spcPts val="0"/>
                        </a:spcBef>
                        <a:spcAft>
                          <a:spcPts val="0"/>
                        </a:spcAft>
                      </a:pPr>
                      <a:r>
                        <a:rPr lang="en-US" sz="1400" dirty="0"/>
                        <a:t>beginning to have ideas about individual rights</a:t>
                      </a:r>
                      <a:endParaRPr lang="en-US" sz="1200" dirty="0">
                        <a:latin typeface="+mj-lt"/>
                        <a:ea typeface="Times New Roman"/>
                      </a:endParaRPr>
                    </a:p>
                  </a:txBody>
                  <a:tcPr marL="68580" marR="68580" marT="0" marB="0" anchor="ctr"/>
                </a:tc>
                <a:tc>
                  <a:txBody>
                    <a:bodyPr/>
                    <a:lstStyle/>
                    <a:p>
                      <a:pPr marL="0" marR="0">
                        <a:spcBef>
                          <a:spcPts val="0"/>
                        </a:spcBef>
                        <a:spcAft>
                          <a:spcPts val="0"/>
                        </a:spcAft>
                      </a:pPr>
                      <a:r>
                        <a:rPr lang="en-US" sz="1400" dirty="0"/>
                        <a:t>Kingdoms w/ rulers</a:t>
                      </a:r>
                      <a:endParaRPr lang="en-US" sz="1200" dirty="0"/>
                    </a:p>
                    <a:p>
                      <a:pPr marL="0" marR="0">
                        <a:spcBef>
                          <a:spcPts val="0"/>
                        </a:spcBef>
                        <a:spcAft>
                          <a:spcPts val="0"/>
                        </a:spcAft>
                      </a:pPr>
                      <a:r>
                        <a:rPr lang="en-US" sz="1400" dirty="0"/>
                        <a:t>Council of elders</a:t>
                      </a:r>
                      <a:endParaRPr lang="en-US" sz="1200" b="1" dirty="0">
                        <a:latin typeface="+mj-lt"/>
                        <a:ea typeface="Times New Roman"/>
                      </a:endParaRPr>
                    </a:p>
                  </a:txBody>
                  <a:tcPr marL="68580" marR="68580" marT="0" marB="0" anchor="ctr"/>
                </a:tc>
              </a:tr>
              <a:tr h="1842915">
                <a:tc>
                  <a:txBody>
                    <a:bodyPr/>
                    <a:lstStyle/>
                    <a:p>
                      <a:pPr marL="0" marR="0">
                        <a:spcBef>
                          <a:spcPts val="0"/>
                        </a:spcBef>
                        <a:spcAft>
                          <a:spcPts val="0"/>
                        </a:spcAft>
                      </a:pPr>
                      <a:r>
                        <a:rPr lang="en-US" sz="1400" dirty="0"/>
                        <a:t>What were their economic systems?</a:t>
                      </a:r>
                      <a:endParaRPr lang="en-US" sz="1200" b="1" dirty="0">
                        <a:latin typeface="+mj-lt"/>
                        <a:ea typeface="Times New Roman"/>
                      </a:endParaRPr>
                    </a:p>
                  </a:txBody>
                  <a:tcPr marL="68580" marR="68580" marT="0" marB="0" anchor="ctr"/>
                </a:tc>
                <a:tc>
                  <a:txBody>
                    <a:bodyPr/>
                    <a:lstStyle/>
                    <a:p>
                      <a:pPr marL="0" marR="0">
                        <a:spcBef>
                          <a:spcPts val="0"/>
                        </a:spcBef>
                        <a:spcAft>
                          <a:spcPts val="0"/>
                        </a:spcAft>
                      </a:pPr>
                      <a:r>
                        <a:rPr lang="en-US" sz="1400" dirty="0" smtClean="0"/>
                        <a:t>Communal </a:t>
                      </a:r>
                      <a:r>
                        <a:rPr lang="en-US" sz="1400" dirty="0"/>
                        <a:t>ownership of land</a:t>
                      </a:r>
                      <a:endParaRPr lang="en-US" sz="1200" dirty="0"/>
                    </a:p>
                    <a:p>
                      <a:pPr marL="0" marR="0">
                        <a:spcBef>
                          <a:spcPts val="0"/>
                        </a:spcBef>
                        <a:spcAft>
                          <a:spcPts val="0"/>
                        </a:spcAft>
                      </a:pPr>
                      <a:r>
                        <a:rPr lang="en-US" sz="1400" dirty="0"/>
                        <a:t>Live in harmony with land -- use it to sustain life and not to create wealth</a:t>
                      </a:r>
                      <a:endParaRPr lang="en-US" sz="1200" dirty="0">
                        <a:latin typeface="+mj-lt"/>
                        <a:ea typeface="Times New Roman"/>
                      </a:endParaRPr>
                    </a:p>
                  </a:txBody>
                  <a:tcPr marL="68580" marR="68580" marT="0" marB="0" anchor="ctr"/>
                </a:tc>
                <a:tc>
                  <a:txBody>
                    <a:bodyPr/>
                    <a:lstStyle/>
                    <a:p>
                      <a:pPr marL="0" marR="0">
                        <a:spcBef>
                          <a:spcPts val="0"/>
                        </a:spcBef>
                        <a:spcAft>
                          <a:spcPts val="0"/>
                        </a:spcAft>
                      </a:pPr>
                      <a:r>
                        <a:rPr lang="en-US" sz="1400" dirty="0"/>
                        <a:t>Private ownership of property</a:t>
                      </a:r>
                      <a:endParaRPr lang="en-US" sz="1200" dirty="0"/>
                    </a:p>
                    <a:p>
                      <a:pPr marL="0" marR="0">
                        <a:spcBef>
                          <a:spcPts val="0"/>
                        </a:spcBef>
                        <a:spcAft>
                          <a:spcPts val="0"/>
                        </a:spcAft>
                      </a:pPr>
                      <a:r>
                        <a:rPr lang="en-US" sz="1400" dirty="0"/>
                        <a:t>Labor + land = wealth</a:t>
                      </a:r>
                      <a:endParaRPr lang="en-US" sz="1200" dirty="0">
                        <a:latin typeface="+mj-lt"/>
                        <a:ea typeface="Times New Roman"/>
                      </a:endParaRPr>
                    </a:p>
                  </a:txBody>
                  <a:tcPr marL="68580" marR="68580" marT="0" marB="0" anchor="ctr"/>
                </a:tc>
                <a:tc>
                  <a:txBody>
                    <a:bodyPr/>
                    <a:lstStyle/>
                    <a:p>
                      <a:pPr marL="0" marR="0">
                        <a:spcBef>
                          <a:spcPts val="0"/>
                        </a:spcBef>
                        <a:spcAft>
                          <a:spcPts val="0"/>
                        </a:spcAft>
                      </a:pPr>
                      <a:r>
                        <a:rPr lang="en-US" sz="1400" dirty="0"/>
                        <a:t>Communal </a:t>
                      </a:r>
                      <a:r>
                        <a:rPr lang="en-US" sz="1400" dirty="0" smtClean="0"/>
                        <a:t>ownership </a:t>
                      </a:r>
                      <a:r>
                        <a:rPr lang="en-US" sz="1400" dirty="0"/>
                        <a:t>of land</a:t>
                      </a:r>
                      <a:endParaRPr lang="en-US" sz="1200" dirty="0"/>
                    </a:p>
                    <a:p>
                      <a:pPr marL="0" marR="0">
                        <a:spcBef>
                          <a:spcPts val="0"/>
                        </a:spcBef>
                        <a:spcAft>
                          <a:spcPts val="0"/>
                        </a:spcAft>
                      </a:pPr>
                      <a:r>
                        <a:rPr lang="en-US" sz="1400" dirty="0"/>
                        <a:t>Extensive trade in a variety of goods</a:t>
                      </a:r>
                      <a:endParaRPr lang="en-US" sz="1200" dirty="0">
                        <a:latin typeface="+mj-lt"/>
                        <a:ea typeface="Times New Roman"/>
                      </a:endParaRPr>
                    </a:p>
                  </a:txBody>
                  <a:tcPr marL="68580" marR="68580" marT="0" marB="0" anchor="ctr"/>
                </a:tc>
              </a:tr>
              <a:tr h="1228610">
                <a:tc>
                  <a:txBody>
                    <a:bodyPr/>
                    <a:lstStyle/>
                    <a:p>
                      <a:pPr marL="0" marR="0">
                        <a:spcBef>
                          <a:spcPts val="0"/>
                        </a:spcBef>
                        <a:spcAft>
                          <a:spcPts val="0"/>
                        </a:spcAft>
                      </a:pPr>
                      <a:r>
                        <a:rPr lang="en-US" sz="1400" dirty="0"/>
                        <a:t>What kind of technology did they have?</a:t>
                      </a:r>
                      <a:endParaRPr lang="en-US" sz="1200" b="1" dirty="0">
                        <a:latin typeface="+mj-lt"/>
                        <a:ea typeface="Times New Roman"/>
                      </a:endParaRPr>
                    </a:p>
                  </a:txBody>
                  <a:tcPr marL="68580" marR="68580" marT="0" marB="0" anchor="ctr"/>
                </a:tc>
                <a:tc>
                  <a:txBody>
                    <a:bodyPr/>
                    <a:lstStyle/>
                    <a:p>
                      <a:pPr marL="0" marR="0">
                        <a:spcBef>
                          <a:spcPts val="0"/>
                        </a:spcBef>
                        <a:spcAft>
                          <a:spcPts val="0"/>
                        </a:spcAft>
                      </a:pPr>
                      <a:r>
                        <a:rPr lang="en-US" sz="1400" dirty="0"/>
                        <a:t>Bows, arrows, spears and tomahawks</a:t>
                      </a:r>
                      <a:endParaRPr lang="en-US" sz="1200" dirty="0"/>
                    </a:p>
                    <a:p>
                      <a:pPr marL="0" marR="0">
                        <a:spcBef>
                          <a:spcPts val="0"/>
                        </a:spcBef>
                        <a:spcAft>
                          <a:spcPts val="0"/>
                        </a:spcAft>
                      </a:pPr>
                      <a:r>
                        <a:rPr lang="en-US" sz="1400" dirty="0"/>
                        <a:t>Simple farming and hunting tools </a:t>
                      </a:r>
                      <a:endParaRPr lang="en-US" sz="1200" b="1" dirty="0">
                        <a:latin typeface="+mj-lt"/>
                        <a:ea typeface="Times New Roman"/>
                      </a:endParaRPr>
                    </a:p>
                  </a:txBody>
                  <a:tcPr marL="68580" marR="68580" marT="0" marB="0" anchor="ctr"/>
                </a:tc>
                <a:tc>
                  <a:txBody>
                    <a:bodyPr/>
                    <a:lstStyle/>
                    <a:p>
                      <a:pPr marL="0" marR="0">
                        <a:spcBef>
                          <a:spcPts val="0"/>
                        </a:spcBef>
                        <a:spcAft>
                          <a:spcPts val="0"/>
                        </a:spcAft>
                      </a:pPr>
                      <a:r>
                        <a:rPr lang="en-US" sz="1400" dirty="0"/>
                        <a:t>Advanced </a:t>
                      </a:r>
                      <a:r>
                        <a:rPr lang="en-US" sz="1400" dirty="0" smtClean="0"/>
                        <a:t>weapons, </a:t>
                      </a:r>
                      <a:r>
                        <a:rPr lang="en-US" sz="1400" dirty="0"/>
                        <a:t>including guns, cannons and armor</a:t>
                      </a:r>
                      <a:endParaRPr lang="en-US" sz="1200" dirty="0"/>
                    </a:p>
                    <a:p>
                      <a:pPr marL="0" marR="0">
                        <a:spcBef>
                          <a:spcPts val="0"/>
                        </a:spcBef>
                        <a:spcAft>
                          <a:spcPts val="0"/>
                        </a:spcAft>
                      </a:pPr>
                      <a:r>
                        <a:rPr lang="en-US" sz="1400" dirty="0"/>
                        <a:t>Navigational abilities</a:t>
                      </a:r>
                      <a:endParaRPr lang="en-US" sz="1200" dirty="0">
                        <a:latin typeface="+mj-lt"/>
                        <a:ea typeface="Times New Roman"/>
                      </a:endParaRPr>
                    </a:p>
                  </a:txBody>
                  <a:tcPr marL="68580" marR="68580" marT="0" marB="0" anchor="ctr"/>
                </a:tc>
                <a:tc>
                  <a:txBody>
                    <a:bodyPr/>
                    <a:lstStyle/>
                    <a:p>
                      <a:pPr marL="0" marR="0">
                        <a:spcBef>
                          <a:spcPts val="0"/>
                        </a:spcBef>
                        <a:spcAft>
                          <a:spcPts val="0"/>
                        </a:spcAft>
                      </a:pPr>
                      <a:r>
                        <a:rPr lang="en-US" sz="1400" dirty="0" smtClean="0"/>
                        <a:t>Depends</a:t>
                      </a:r>
                      <a:r>
                        <a:rPr lang="en-US" sz="1400" baseline="0" dirty="0" smtClean="0"/>
                        <a:t> </a:t>
                      </a:r>
                      <a:r>
                        <a:rPr lang="en-US" sz="1400" dirty="0" smtClean="0"/>
                        <a:t>on </a:t>
                      </a:r>
                      <a:r>
                        <a:rPr lang="en-US" sz="1400" dirty="0"/>
                        <a:t>area – simple farming tools or complex trading equipment</a:t>
                      </a:r>
                      <a:endParaRPr lang="en-US" sz="1200" dirty="0">
                        <a:latin typeface="+mj-lt"/>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14261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Americas and European Exploration &amp; Colonization</a:t>
            </a:r>
          </a:p>
        </p:txBody>
      </p:sp>
      <p:sp>
        <p:nvSpPr>
          <p:cNvPr id="3" name="Subtitle 2"/>
          <p:cNvSpPr>
            <a:spLocks noGrp="1"/>
          </p:cNvSpPr>
          <p:nvPr>
            <p:ph type="subTitle" idx="1"/>
          </p:nvPr>
        </p:nvSpPr>
        <p:spPr/>
        <p:txBody>
          <a:bodyPr/>
          <a:lstStyle/>
          <a:p>
            <a:r>
              <a:rPr lang="en-US" dirty="0" smtClean="0"/>
              <a:t>Mr. Winchell</a:t>
            </a:r>
          </a:p>
          <a:p>
            <a:r>
              <a:rPr lang="en-US" smtClean="0"/>
              <a:t>APUSH 2018-2019</a:t>
            </a:r>
            <a:endParaRPr lang="en-US" dirty="0" smtClean="0"/>
          </a:p>
          <a:p>
            <a:r>
              <a:rPr lang="en-US" dirty="0" smtClean="0"/>
              <a:t>Period 1-2</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Discovery</a:t>
            </a:r>
            <a:endParaRPr lang="en-US" dirty="0"/>
          </a:p>
        </p:txBody>
      </p:sp>
      <p:sp>
        <p:nvSpPr>
          <p:cNvPr id="3" name="Content Placeholder 2"/>
          <p:cNvSpPr>
            <a:spLocks noGrp="1"/>
          </p:cNvSpPr>
          <p:nvPr>
            <p:ph idx="1"/>
          </p:nvPr>
        </p:nvSpPr>
        <p:spPr/>
        <p:txBody>
          <a:bodyPr>
            <a:normAutofit/>
          </a:bodyPr>
          <a:lstStyle/>
          <a:p>
            <a:r>
              <a:rPr lang="en-US" sz="2800" b="1" dirty="0" smtClean="0"/>
              <a:t>Colonization</a:t>
            </a:r>
            <a:r>
              <a:rPr lang="en-US" sz="2800" dirty="0" smtClean="0"/>
              <a:t>: The establishment of distant settlements controlled by parent country.</a:t>
            </a:r>
          </a:p>
          <a:p>
            <a:pPr marL="0" indent="0">
              <a:buNone/>
            </a:pPr>
            <a:endParaRPr lang="en-US" sz="2800" dirty="0" smtClean="0"/>
          </a:p>
          <a:p>
            <a:pPr lvl="1"/>
            <a:r>
              <a:rPr lang="en-US" sz="2400" dirty="0" smtClean="0"/>
              <a:t>Often times natives were forced into work on plantations</a:t>
            </a:r>
          </a:p>
          <a:p>
            <a:endParaRPr lang="en-US" sz="2800" dirty="0" smtClean="0"/>
          </a:p>
          <a:p>
            <a:r>
              <a:rPr lang="en-US" sz="2800" dirty="0" smtClean="0"/>
              <a:t>An </a:t>
            </a:r>
            <a:r>
              <a:rPr lang="en-US" sz="2800" b="1" dirty="0" smtClean="0"/>
              <a:t>exchange</a:t>
            </a:r>
            <a:r>
              <a:rPr lang="en-US" sz="2800" dirty="0" smtClean="0"/>
              <a:t> begins between the old world and the new.</a:t>
            </a:r>
          </a:p>
        </p:txBody>
      </p:sp>
    </p:spTree>
    <p:extLst>
      <p:ext uri="{BB962C8B-B14F-4D97-AF65-F5344CB8AC3E}">
        <p14:creationId xmlns:p14="http://schemas.microsoft.com/office/powerpoint/2010/main" val="35898507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Trading Food is Good… Trading Disease is BAD!</a:t>
            </a:r>
            <a:endParaRPr lang="en-US" dirty="0"/>
          </a:p>
        </p:txBody>
      </p:sp>
      <p:sp>
        <p:nvSpPr>
          <p:cNvPr id="3" name="Content Placeholder 2"/>
          <p:cNvSpPr>
            <a:spLocks noGrp="1"/>
          </p:cNvSpPr>
          <p:nvPr>
            <p:ph idx="1"/>
          </p:nvPr>
        </p:nvSpPr>
        <p:spPr>
          <a:xfrm>
            <a:off x="0" y="1981200"/>
            <a:ext cx="4724400" cy="4114800"/>
          </a:xfrm>
        </p:spPr>
        <p:txBody>
          <a:bodyPr>
            <a:normAutofit/>
          </a:bodyPr>
          <a:lstStyle/>
          <a:p>
            <a:r>
              <a:rPr lang="en-US" sz="2800" dirty="0" smtClean="0"/>
              <a:t>Population decrease estimates between 1/3 and 1/2 of native population.</a:t>
            </a:r>
          </a:p>
          <a:p>
            <a:r>
              <a:rPr lang="en-US" sz="2800" dirty="0" smtClean="0"/>
              <a:t>Decrease in population means decrease in workforce.</a:t>
            </a:r>
          </a:p>
          <a:p>
            <a:r>
              <a:rPr lang="en-US" sz="2800" dirty="0" smtClean="0"/>
              <a:t>What will the Europeans do???</a:t>
            </a:r>
            <a:endParaRPr lang="en-US" sz="2800" dirty="0"/>
          </a:p>
        </p:txBody>
      </p:sp>
      <p:pic>
        <p:nvPicPr>
          <p:cNvPr id="2050" name="Picture 2" descr="http://rwor.org/i/091/smallpox600.jpg"/>
          <p:cNvPicPr>
            <a:picLocks noChangeAspect="1" noChangeArrowheads="1"/>
          </p:cNvPicPr>
          <p:nvPr/>
        </p:nvPicPr>
        <p:blipFill>
          <a:blip r:embed="rId2" cstate="print"/>
          <a:srcRect/>
          <a:stretch>
            <a:fillRect/>
          </a:stretch>
        </p:blipFill>
        <p:spPr bwMode="auto">
          <a:xfrm>
            <a:off x="4501351" y="2057400"/>
            <a:ext cx="4642649" cy="3733800"/>
          </a:xfrm>
          <a:prstGeom prst="rect">
            <a:avLst/>
          </a:prstGeom>
          <a:noFill/>
        </p:spPr>
      </p:pic>
    </p:spTree>
    <p:extLst>
      <p:ext uri="{BB962C8B-B14F-4D97-AF65-F5344CB8AC3E}">
        <p14:creationId xmlns:p14="http://schemas.microsoft.com/office/powerpoint/2010/main" val="138628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4)">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 Trade Begins</a:t>
            </a:r>
            <a:endParaRPr lang="en-US" dirty="0"/>
          </a:p>
        </p:txBody>
      </p:sp>
      <p:sp>
        <p:nvSpPr>
          <p:cNvPr id="3" name="Content Placeholder 2"/>
          <p:cNvSpPr>
            <a:spLocks noGrp="1"/>
          </p:cNvSpPr>
          <p:nvPr>
            <p:ph idx="1"/>
          </p:nvPr>
        </p:nvSpPr>
        <p:spPr/>
        <p:txBody>
          <a:bodyPr/>
          <a:lstStyle/>
          <a:p>
            <a:r>
              <a:rPr lang="en-US" sz="2800" dirty="0" smtClean="0"/>
              <a:t>With so many Natives dying of disease, Europeans turned to the slave trade to replenish labor force. </a:t>
            </a:r>
          </a:p>
          <a:p>
            <a:r>
              <a:rPr lang="en-US" sz="2800" dirty="0" smtClean="0"/>
              <a:t>Africans were more resistant to Old World disease and less familiar with New World (less likely to escape).</a:t>
            </a:r>
          </a:p>
          <a:p>
            <a:r>
              <a:rPr lang="en-US" sz="2800" dirty="0" smtClean="0"/>
              <a:t>Europeans began using these slaves in the New World.</a:t>
            </a:r>
          </a:p>
          <a:p>
            <a:endParaRPr lang="en-US" dirty="0"/>
          </a:p>
        </p:txBody>
      </p:sp>
    </p:spTree>
    <p:extLst>
      <p:ext uri="{BB962C8B-B14F-4D97-AF65-F5344CB8AC3E}">
        <p14:creationId xmlns:p14="http://schemas.microsoft.com/office/powerpoint/2010/main" val="25479889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85800"/>
          </a:xfrm>
        </p:spPr>
        <p:txBody>
          <a:bodyPr>
            <a:normAutofit fontScale="90000"/>
          </a:bodyPr>
          <a:lstStyle/>
          <a:p>
            <a:r>
              <a:rPr lang="en-US" dirty="0" smtClean="0"/>
              <a:t>The Columbian Exchange</a:t>
            </a:r>
            <a:endParaRPr lang="en-US" dirty="0"/>
          </a:p>
        </p:txBody>
      </p:sp>
      <p:sp>
        <p:nvSpPr>
          <p:cNvPr id="3" name="Content Placeholder 2"/>
          <p:cNvSpPr>
            <a:spLocks noGrp="1"/>
          </p:cNvSpPr>
          <p:nvPr>
            <p:ph idx="1"/>
          </p:nvPr>
        </p:nvSpPr>
        <p:spPr>
          <a:xfrm>
            <a:off x="228600" y="1852153"/>
            <a:ext cx="8610600" cy="1371600"/>
          </a:xfrm>
        </p:spPr>
        <p:txBody>
          <a:bodyPr/>
          <a:lstStyle/>
          <a:p>
            <a:r>
              <a:rPr lang="en-US" sz="2800" b="1" dirty="0" smtClean="0"/>
              <a:t>An exchange of living things between the Old World (Europe, Asia, Africa) and the New World (the Americas)</a:t>
            </a:r>
          </a:p>
        </p:txBody>
      </p:sp>
      <p:pic>
        <p:nvPicPr>
          <p:cNvPr id="5" name="Picture 2" descr="http://mrthompson.org/text/2-3%20The%20Impact%20of%20Colonization_files/image019.jpg"/>
          <p:cNvPicPr>
            <a:picLocks noChangeAspect="1" noChangeArrowheads="1"/>
          </p:cNvPicPr>
          <p:nvPr/>
        </p:nvPicPr>
        <p:blipFill rotWithShape="1">
          <a:blip r:embed="rId2" cstate="print"/>
          <a:srcRect l="4498" r="4551"/>
          <a:stretch/>
        </p:blipFill>
        <p:spPr bwMode="auto">
          <a:xfrm>
            <a:off x="38100" y="990600"/>
            <a:ext cx="9067800" cy="5791200"/>
          </a:xfrm>
          <a:prstGeom prst="rect">
            <a:avLst/>
          </a:prstGeom>
          <a:noFill/>
        </p:spPr>
      </p:pic>
    </p:spTree>
    <p:extLst>
      <p:ext uri="{BB962C8B-B14F-4D97-AF65-F5344CB8AC3E}">
        <p14:creationId xmlns:p14="http://schemas.microsoft.com/office/powerpoint/2010/main" val="4146556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short term effects of European exploration and colonization on the Americas.</a:t>
            </a:r>
            <a:endParaRPr lang="en-US" dirty="0"/>
          </a:p>
        </p:txBody>
      </p:sp>
    </p:spTree>
    <p:extLst>
      <p:ext uri="{BB962C8B-B14F-4D97-AF65-F5344CB8AC3E}">
        <p14:creationId xmlns:p14="http://schemas.microsoft.com/office/powerpoint/2010/main" val="8147210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short term effects of European exploration and colonization on the Americas.</a:t>
            </a:r>
            <a:endParaRPr lang="en-US" dirty="0"/>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1.1: As </a:t>
            </a:r>
            <a:r>
              <a:rPr lang="en-US" dirty="0"/>
              <a:t>native populations migrated and settled across the vast expanse of North America over time, they developed distinct and increasingly complex societies by adapting to and transforming their diverse environments</a:t>
            </a:r>
            <a:r>
              <a:rPr lang="en-US" dirty="0" smtClean="0"/>
              <a:t>.</a:t>
            </a:r>
          </a:p>
          <a:p>
            <a:r>
              <a:rPr lang="en-US" dirty="0" smtClean="0"/>
              <a:t>1.2: </a:t>
            </a:r>
            <a:r>
              <a:rPr lang="en-US" dirty="0"/>
              <a:t>Contact among Europeans, Native Americans, and Africans resulted in the Columbian Exchange and significant social, cultural, and political changes on both sides of the Atlantic Ocean. </a:t>
            </a:r>
          </a:p>
          <a:p>
            <a:r>
              <a:rPr lang="en-US" dirty="0" smtClean="0"/>
              <a:t>2.1</a:t>
            </a:r>
            <a:r>
              <a:rPr lang="en-US" dirty="0"/>
              <a:t>.I: Spanish, French, Dutch, and British colonizers had different economic and imperial goals involving land and labor that shaped the social and political development of their colonies as well as their relationships with native populations</a:t>
            </a:r>
            <a:r>
              <a:rPr lang="en-US" dirty="0" smtClean="0"/>
              <a:t>.</a:t>
            </a:r>
            <a:endParaRPr lang="en-US" dirty="0"/>
          </a:p>
        </p:txBody>
      </p:sp>
    </p:spTree>
    <p:extLst>
      <p:ext uri="{BB962C8B-B14F-4D97-AF65-F5344CB8AC3E}">
        <p14:creationId xmlns:p14="http://schemas.microsoft.com/office/powerpoint/2010/main" val="11365223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2"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3"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4"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5" name="Rectangle 9"/>
          <p:cNvSpPr>
            <a:spLocks noChangeArrowheads="1"/>
          </p:cNvSpPr>
          <p:nvPr/>
        </p:nvSpPr>
        <p:spPr bwMode="auto">
          <a:xfrm>
            <a:off x="304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6" name="Rectangle 10"/>
          <p:cNvSpPr>
            <a:spLocks noChangeArrowheads="1"/>
          </p:cNvSpPr>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30" name="Rectangle 11"/>
          <p:cNvSpPr>
            <a:spLocks noGrp="1" noChangeArrowheads="1"/>
          </p:cNvSpPr>
          <p:nvPr>
            <p:ph type="title"/>
          </p:nvPr>
        </p:nvSpPr>
        <p:spPr>
          <a:xfrm>
            <a:off x="381000" y="228600"/>
            <a:ext cx="8610600" cy="990600"/>
          </a:xfrm>
          <a:noFill/>
        </p:spPr>
        <p:txBody>
          <a:bodyPr wrap="square" lIns="90488" tIns="44450" rIns="90488" bIns="44450" numCol="1" anchorCtr="0" compatLnSpc="1">
            <a:prstTxWarp prst="textNoShape">
              <a:avLst/>
            </a:prstTxWarp>
            <a:noAutofit/>
          </a:bodyPr>
          <a:lstStyle/>
          <a:p>
            <a:pPr eaLnBrk="1" hangingPunct="1">
              <a:defRPr/>
            </a:pPr>
            <a:r>
              <a:rPr lang="en-US" sz="3000" dirty="0">
                <a:cs typeface="+mj-cs"/>
              </a:rPr>
              <a:t>Locations of Major Native American Groups </a:t>
            </a:r>
            <a:r>
              <a:rPr lang="en-US" sz="3000" dirty="0" smtClean="0">
                <a:cs typeface="+mj-cs"/>
              </a:rPr>
              <a:t/>
            </a:r>
            <a:br>
              <a:rPr lang="en-US" sz="3000" dirty="0" smtClean="0">
                <a:cs typeface="+mj-cs"/>
              </a:rPr>
            </a:br>
            <a:r>
              <a:rPr lang="en-US" sz="3000" dirty="0" smtClean="0">
                <a:cs typeface="+mj-cs"/>
              </a:rPr>
              <a:t>and </a:t>
            </a:r>
            <a:r>
              <a:rPr lang="en-US" sz="3000" dirty="0">
                <a:cs typeface="+mj-cs"/>
              </a:rPr>
              <a:t>Culture Areas in the 1600s</a:t>
            </a:r>
          </a:p>
        </p:txBody>
      </p:sp>
      <p:pic>
        <p:nvPicPr>
          <p:cNvPr id="103437" name="Picture 13" descr="DIVI72330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793" b="2793"/>
          <a:stretch>
            <a:fillRect/>
          </a:stretch>
        </p:blipFill>
        <p:spPr>
          <a:xfrm>
            <a:off x="381000" y="1432572"/>
            <a:ext cx="8534400" cy="4693591"/>
          </a:xfrm>
          <a:noFill/>
        </p:spPr>
      </p:pic>
    </p:spTree>
    <p:extLst>
      <p:ext uri="{BB962C8B-B14F-4D97-AF65-F5344CB8AC3E}">
        <p14:creationId xmlns:p14="http://schemas.microsoft.com/office/powerpoint/2010/main" val="2081315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03437"/>
                                        </p:tgtEl>
                                      </p:cBhvr>
                                      <p:by x="150000" y="150000"/>
                                    </p:animScale>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1034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20261"/>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t="25555"/>
          <a:stretch>
            <a:fillRect/>
          </a:stretch>
        </p:blipFill>
        <p:spPr bwMode="auto">
          <a:xfrm>
            <a:off x="304800" y="0"/>
            <a:ext cx="8610600" cy="67992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860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Shape 161"/>
          <p:cNvSpPr txBox="1"/>
          <p:nvPr/>
        </p:nvSpPr>
        <p:spPr>
          <a:xfrm>
            <a:off x="262048" y="1295400"/>
            <a:ext cx="8577151" cy="5053012"/>
          </a:xfrm>
          <a:prstGeom prst="rect">
            <a:avLst/>
          </a:prstGeom>
          <a:noFill/>
          <a:ln>
            <a:noFill/>
          </a:ln>
        </p:spPr>
        <p:txBody>
          <a:bodyPr lIns="91425" tIns="45700" rIns="91425" bIns="45700" anchor="t" anchorCtr="0">
            <a:noAutofit/>
          </a:bodyPr>
          <a:lstStyle/>
          <a:p>
            <a:pPr marL="515937" indent="-515937" defTabSz="914400">
              <a:buSzPct val="100000"/>
              <a:buFont typeface="Arial"/>
              <a:buAutoNum type="arabicPeriod"/>
            </a:pPr>
            <a:r>
              <a:rPr lang="en-US" sz="2600" kern="0" dirty="0">
                <a:latin typeface="+mj-lt"/>
                <a:ea typeface="Comic Sans MS"/>
                <a:cs typeface="Comic Sans MS"/>
                <a:sym typeface="Comic Sans MS"/>
              </a:rPr>
              <a:t>Crusades → by-pass intermediaries to get to Asia.</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Renaissance → curiosity about other lands and peoples.</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Reformation → refugees &amp; missionaries.</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Monarchs seeking new sources of revenue.</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Technological advances.</a:t>
            </a:r>
          </a:p>
          <a:p>
            <a:pPr marL="515937" indent="-515937" defTabSz="914400">
              <a:spcBef>
                <a:spcPts val="1300"/>
              </a:spcBef>
              <a:buSzPct val="100000"/>
              <a:buFont typeface="Arial"/>
              <a:buAutoNum type="arabicPeriod"/>
            </a:pPr>
            <a:r>
              <a:rPr lang="en-US" sz="2600" kern="0" dirty="0">
                <a:latin typeface="+mj-lt"/>
                <a:ea typeface="Comic Sans MS"/>
                <a:cs typeface="Comic Sans MS"/>
                <a:sym typeface="Comic Sans MS"/>
              </a:rPr>
              <a:t>Fame and fortune.</a:t>
            </a:r>
          </a:p>
        </p:txBody>
      </p:sp>
      <p:sp>
        <p:nvSpPr>
          <p:cNvPr id="2" name="TextBox 1"/>
          <p:cNvSpPr txBox="1"/>
          <p:nvPr/>
        </p:nvSpPr>
        <p:spPr>
          <a:xfrm>
            <a:off x="0" y="0"/>
            <a:ext cx="9143999" cy="1077218"/>
          </a:xfrm>
          <a:prstGeom prst="rect">
            <a:avLst/>
          </a:prstGeom>
          <a:noFill/>
        </p:spPr>
        <p:txBody>
          <a:bodyPr wrap="square" rtlCol="0">
            <a:spAutoFit/>
          </a:bodyPr>
          <a:lstStyle/>
          <a:p>
            <a:pPr algn="ctr"/>
            <a:r>
              <a:rPr lang="en-US" sz="3200" dirty="0" smtClean="0"/>
              <a:t>Motives For European Exploration &amp; Colonization</a:t>
            </a:r>
            <a:endParaRPr lang="en-US" sz="3200" dirty="0"/>
          </a:p>
        </p:txBody>
      </p:sp>
    </p:spTree>
    <p:extLst>
      <p:ext uri="{BB962C8B-B14F-4D97-AF65-F5344CB8AC3E}">
        <p14:creationId xmlns:p14="http://schemas.microsoft.com/office/powerpoint/2010/main" val="684536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5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5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500"/>
                                        <p:tgtEl>
                                          <p:spTgt spid="1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Effect transition="in" filter="fade">
                                      <p:cBhvr>
                                        <p:cTn id="22" dur="500"/>
                                        <p:tgtEl>
                                          <p:spTgt spid="1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Effect transition="in" filter="fade">
                                      <p:cBhvr>
                                        <p:cTn id="27" dur="500"/>
                                        <p:tgtEl>
                                          <p:spTgt spid="1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5" end="5"/>
                                            </p:txEl>
                                          </p:spTgt>
                                        </p:tgtEl>
                                        <p:attrNameLst>
                                          <p:attrName>style.visibility</p:attrName>
                                        </p:attrNameLst>
                                      </p:cBhvr>
                                      <p:to>
                                        <p:strVal val="visible"/>
                                      </p:to>
                                    </p:set>
                                    <p:animEffect transition="in" filter="fade">
                                      <p:cBhvr>
                                        <p:cTn id="32" dur="500"/>
                                        <p:tgtEl>
                                          <p:spTgt spid="1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4294967295"/>
          </p:nvPr>
        </p:nvSpPr>
        <p:spPr>
          <a:xfrm>
            <a:off x="0" y="1854331"/>
            <a:ext cx="9144000" cy="4165469"/>
          </a:xfrm>
          <a:prstGeom prst="rect">
            <a:avLst/>
          </a:prstGeom>
          <a:noFill/>
          <a:ln>
            <a:noFill/>
          </a:ln>
        </p:spPr>
        <p:txBody>
          <a:bodyPr lIns="91425" tIns="45700" rIns="91425" bIns="45700" anchor="t" anchorCtr="0">
            <a:noAutofit/>
          </a:bodyPr>
          <a:lstStyle/>
          <a:p>
            <a:pPr>
              <a:lnSpc>
                <a:spcPct val="90000"/>
              </a:lnSpc>
              <a:spcBef>
                <a:spcPts val="0"/>
              </a:spcBef>
              <a:buClr>
                <a:srgbClr val="A50021"/>
              </a:buClr>
              <a:buSzPct val="100000"/>
            </a:pPr>
            <a:r>
              <a:rPr lang="en-US" sz="2600" i="1" u="sng" strike="noStrike" cap="none" dirty="0">
                <a:latin typeface="Rockwell"/>
                <a:ea typeface="Rockwell"/>
                <a:cs typeface="Rockwell"/>
                <a:sym typeface="Arial"/>
              </a:rPr>
              <a:t>Political</a:t>
            </a:r>
            <a:r>
              <a:rPr lang="en-US" sz="2600" i="1" u="none" strike="noStrike" cap="none" dirty="0">
                <a:latin typeface="Rockwell"/>
                <a:ea typeface="Rockwell"/>
                <a:cs typeface="Rockwell"/>
                <a:sym typeface="Arial"/>
              </a:rPr>
              <a:t>:</a:t>
            </a:r>
            <a:r>
              <a:rPr lang="en-US" sz="2600" i="0" u="none" strike="noStrike" cap="none" dirty="0">
                <a:latin typeface="Rockwell"/>
                <a:ea typeface="Rockwell"/>
                <a:cs typeface="Rockwell"/>
                <a:sym typeface="Arial"/>
              </a:rPr>
              <a:t>  Become a world power through </a:t>
            </a:r>
            <a:r>
              <a:rPr lang="en-US" sz="2600" i="0" u="none" strike="noStrike" cap="none" dirty="0" smtClean="0">
                <a:latin typeface="Rockwell"/>
                <a:ea typeface="Rockwell"/>
                <a:cs typeface="Rockwell"/>
                <a:sym typeface="Arial"/>
              </a:rPr>
              <a:t>gaining wealth </a:t>
            </a:r>
            <a:r>
              <a:rPr lang="en-US" sz="2600" i="0" u="none" strike="noStrike" cap="none" dirty="0">
                <a:latin typeface="Rockwell"/>
                <a:ea typeface="Rockwell"/>
                <a:cs typeface="Rockwell"/>
                <a:sym typeface="Arial"/>
              </a:rPr>
              <a:t>and land.  </a:t>
            </a:r>
            <a:r>
              <a:rPr lang="en-US" sz="2600" i="1" u="sng" strike="noStrike" cap="none" dirty="0">
                <a:latin typeface="Rockwell"/>
                <a:ea typeface="Rockwell"/>
                <a:cs typeface="Rockwell"/>
                <a:sym typeface="Arial"/>
              </a:rPr>
              <a:t>(GLORY)</a:t>
            </a:r>
          </a:p>
          <a:p>
            <a:pPr>
              <a:lnSpc>
                <a:spcPct val="90000"/>
              </a:lnSpc>
              <a:spcBef>
                <a:spcPts val="640"/>
              </a:spcBef>
              <a:buClr>
                <a:srgbClr val="A50021"/>
              </a:buClr>
              <a:buSzPct val="100000"/>
            </a:pPr>
            <a:r>
              <a:rPr lang="en-US" sz="2600" i="1" u="sng" strike="noStrike" cap="none" dirty="0">
                <a:latin typeface="Rockwell"/>
                <a:ea typeface="Rockwell"/>
                <a:cs typeface="Rockwell"/>
                <a:sym typeface="Arial"/>
              </a:rPr>
              <a:t>Economic</a:t>
            </a:r>
            <a:r>
              <a:rPr lang="en-US" sz="2600" i="0" u="none" strike="noStrike" cap="none" dirty="0">
                <a:latin typeface="Rockwell"/>
                <a:ea typeface="Rockwell"/>
                <a:cs typeface="Rockwell"/>
                <a:sym typeface="Arial"/>
              </a:rPr>
              <a:t>: Search for new trade routes with direct access to Asian/African luxury goods would enrich individuals and their nations  </a:t>
            </a:r>
            <a:r>
              <a:rPr lang="en-US" sz="2600" i="1" u="sng" strike="noStrike" cap="none" dirty="0">
                <a:latin typeface="Rockwell"/>
                <a:ea typeface="Rockwell"/>
                <a:cs typeface="Rockwell"/>
                <a:sym typeface="Arial"/>
              </a:rPr>
              <a:t>(GOLD)</a:t>
            </a:r>
          </a:p>
          <a:p>
            <a:pPr>
              <a:lnSpc>
                <a:spcPct val="90000"/>
              </a:lnSpc>
              <a:spcBef>
                <a:spcPts val="640"/>
              </a:spcBef>
              <a:buClr>
                <a:srgbClr val="A50021"/>
              </a:buClr>
              <a:buSzPct val="100000"/>
            </a:pPr>
            <a:r>
              <a:rPr lang="en-US" sz="2600" i="1" u="sng" strike="noStrike" cap="none" dirty="0">
                <a:latin typeface="Rockwell"/>
                <a:ea typeface="Rockwell"/>
                <a:cs typeface="Rockwell"/>
                <a:sym typeface="Arial"/>
              </a:rPr>
              <a:t>Religious</a:t>
            </a:r>
            <a:r>
              <a:rPr lang="en-US" sz="2600" i="1" u="none" strike="noStrike" cap="none" dirty="0">
                <a:latin typeface="Rockwell"/>
                <a:ea typeface="Rockwell"/>
                <a:cs typeface="Rockwell"/>
                <a:sym typeface="Arial"/>
              </a:rPr>
              <a:t>:</a:t>
            </a:r>
            <a:r>
              <a:rPr lang="en-US" sz="2600" i="0" u="none" strike="noStrike" cap="none" dirty="0">
                <a:latin typeface="Rockwell"/>
                <a:ea typeface="Rockwell"/>
                <a:cs typeface="Rockwell"/>
                <a:sym typeface="Arial"/>
              </a:rPr>
              <a:t>  spread Christianity and weaken Middle Eastern Muslims.  </a:t>
            </a:r>
            <a:r>
              <a:rPr lang="en-US" sz="2600" i="1" u="sng" strike="noStrike" cap="none" dirty="0">
                <a:latin typeface="Rockwell"/>
                <a:ea typeface="Rockwell"/>
                <a:cs typeface="Rockwell"/>
                <a:sym typeface="Arial"/>
              </a:rPr>
              <a:t>(GOD</a:t>
            </a:r>
            <a:r>
              <a:rPr lang="en-US" sz="2600" i="1" u="sng" strike="noStrike" cap="none" dirty="0" smtClean="0">
                <a:latin typeface="Rockwell"/>
                <a:ea typeface="Rockwell"/>
                <a:cs typeface="Rockwell"/>
                <a:sym typeface="Arial"/>
              </a:rPr>
              <a:t>)</a:t>
            </a:r>
          </a:p>
          <a:p>
            <a:pPr marL="0" indent="0">
              <a:lnSpc>
                <a:spcPct val="90000"/>
              </a:lnSpc>
              <a:spcBef>
                <a:spcPts val="640"/>
              </a:spcBef>
              <a:buClr>
                <a:srgbClr val="A50021"/>
              </a:buClr>
              <a:buSzPct val="100000"/>
              <a:buNone/>
            </a:pPr>
            <a:endParaRPr lang="en-US" sz="2600" i="1" u="sng" strike="noStrike" cap="none" dirty="0">
              <a:latin typeface="Rockwell"/>
              <a:ea typeface="Rockwell"/>
              <a:cs typeface="Rockwell"/>
              <a:sym typeface="Arial"/>
            </a:endParaRPr>
          </a:p>
          <a:p>
            <a:pPr marL="0" indent="0" algn="ctr">
              <a:lnSpc>
                <a:spcPct val="90000"/>
              </a:lnSpc>
              <a:spcBef>
                <a:spcPts val="880"/>
              </a:spcBef>
              <a:buClr>
                <a:schemeClr val="dk1"/>
              </a:buClr>
              <a:buSzPct val="25000"/>
              <a:buNone/>
            </a:pPr>
            <a:r>
              <a:rPr lang="en-US" sz="4400" b="0" i="0" u="none" strike="noStrike" cap="none" dirty="0">
                <a:latin typeface="Rockwell"/>
                <a:ea typeface="Rockwell"/>
                <a:cs typeface="Rockwell"/>
                <a:sym typeface="Impact"/>
              </a:rPr>
              <a:t>The 3 motives </a:t>
            </a:r>
            <a:r>
              <a:rPr lang="en-US" sz="4400" b="0" i="0" u="sng" strike="noStrike" cap="none" dirty="0">
                <a:latin typeface="Rockwell"/>
                <a:ea typeface="Rockwell"/>
                <a:cs typeface="Rockwell"/>
                <a:sym typeface="Impact"/>
              </a:rPr>
              <a:t>reinforce</a:t>
            </a:r>
            <a:r>
              <a:rPr lang="en-US" sz="4400" b="0" i="0" u="none" strike="noStrike" cap="none" dirty="0">
                <a:latin typeface="Rockwell"/>
                <a:ea typeface="Rockwell"/>
                <a:cs typeface="Rockwell"/>
                <a:sym typeface="Impact"/>
              </a:rPr>
              <a:t> each other</a:t>
            </a:r>
          </a:p>
        </p:txBody>
      </p:sp>
      <p:sp>
        <p:nvSpPr>
          <p:cNvPr id="286" name="Shape 286"/>
          <p:cNvSpPr txBox="1"/>
          <p:nvPr/>
        </p:nvSpPr>
        <p:spPr>
          <a:xfrm>
            <a:off x="0" y="457200"/>
            <a:ext cx="91440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Impact"/>
              <a:buNone/>
            </a:pPr>
            <a:r>
              <a:rPr lang="en-US" sz="4400" i="0" u="none" dirty="0">
                <a:solidFill>
                  <a:srgbClr val="FFFFFF"/>
                </a:solidFill>
                <a:latin typeface="Rockwell"/>
                <a:ea typeface="Rockwell"/>
                <a:cs typeface="Rockwell"/>
                <a:sym typeface="Impact"/>
              </a:rPr>
              <a:t>Direct Causes = 3 G’s</a:t>
            </a:r>
          </a:p>
        </p:txBody>
      </p:sp>
    </p:spTree>
    <p:extLst>
      <p:ext uri="{BB962C8B-B14F-4D97-AF65-F5344CB8AC3E}">
        <p14:creationId xmlns:p14="http://schemas.microsoft.com/office/powerpoint/2010/main" val="154076696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5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5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5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4" end="4"/>
                                            </p:txEl>
                                          </p:spTgt>
                                        </p:tgtEl>
                                        <p:attrNameLst>
                                          <p:attrName>style.visibility</p:attrName>
                                        </p:attrNameLst>
                                      </p:cBhvr>
                                      <p:to>
                                        <p:strVal val="visible"/>
                                      </p:to>
                                    </p:set>
                                    <p:animEffect transition="in" filter="fade">
                                      <p:cBhvr>
                                        <p:cTn id="22" dur="500"/>
                                        <p:tgtEl>
                                          <p:spTgt spid="2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0" y="0"/>
            <a:ext cx="9144000" cy="107273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000" b="1" i="0" u="none" strike="noStrike" cap="none" dirty="0" smtClean="0">
                <a:solidFill>
                  <a:srgbClr val="FFFFFF"/>
                </a:solidFill>
                <a:latin typeface="Rockwell"/>
                <a:ea typeface="Rockwell"/>
                <a:cs typeface="Rockwell"/>
                <a:sym typeface="Arial"/>
              </a:rPr>
              <a:t>Comparing </a:t>
            </a:r>
            <a:r>
              <a:rPr lang="en-US" sz="3000" b="1" i="0" u="none" strike="noStrike" cap="none" dirty="0">
                <a:solidFill>
                  <a:srgbClr val="FFFFFF"/>
                </a:solidFill>
                <a:latin typeface="Rockwell"/>
                <a:ea typeface="Rockwell"/>
                <a:cs typeface="Rockwell"/>
                <a:sym typeface="Arial"/>
              </a:rPr>
              <a:t>the Colonization Process</a:t>
            </a:r>
          </a:p>
        </p:txBody>
      </p:sp>
      <p:sp>
        <p:nvSpPr>
          <p:cNvPr id="161" name="Shape 161"/>
          <p:cNvSpPr txBox="1">
            <a:spLocks noGrp="1"/>
          </p:cNvSpPr>
          <p:nvPr>
            <p:ph type="body" idx="1"/>
          </p:nvPr>
        </p:nvSpPr>
        <p:spPr>
          <a:xfrm>
            <a:off x="-202037" y="1765220"/>
            <a:ext cx="4697837" cy="3738722"/>
          </a:xfrm>
          <a:prstGeom prst="rect">
            <a:avLst/>
          </a:prstGeom>
          <a:noFill/>
          <a:ln>
            <a:noFill/>
          </a:ln>
        </p:spPr>
        <p:txBody>
          <a:bodyPr lIns="91425" tIns="45700" rIns="91425" bIns="45700" anchor="t" anchorCtr="0">
            <a:noAutofit/>
          </a:bodyPr>
          <a:lstStyle/>
          <a:p>
            <a:pPr marL="698500" marR="0" lvl="1" indent="-342900" algn="l" rtl="0">
              <a:spcBef>
                <a:spcPts val="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Funded by crown</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Very direct control</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Strong Catholic missionary impulse</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More complex socio-political system (race based hierarchy where intermingling of races common)</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Relatively few women over to colonize</a:t>
            </a:r>
          </a:p>
        </p:txBody>
      </p:sp>
      <p:sp>
        <p:nvSpPr>
          <p:cNvPr id="162" name="Shape 162"/>
          <p:cNvSpPr txBox="1">
            <a:spLocks noGrp="1"/>
          </p:cNvSpPr>
          <p:nvPr>
            <p:ph sz="half" idx="2"/>
          </p:nvPr>
        </p:nvSpPr>
        <p:spPr>
          <a:xfrm>
            <a:off x="4170631" y="1689020"/>
            <a:ext cx="4973369" cy="5415121"/>
          </a:xfrm>
          <a:prstGeom prst="rect">
            <a:avLst/>
          </a:prstGeom>
          <a:noFill/>
          <a:ln>
            <a:noFill/>
          </a:ln>
        </p:spPr>
        <p:txBody>
          <a:bodyPr lIns="91425" tIns="45700" rIns="91425" bIns="45700" anchor="t" anchorCtr="0">
            <a:noAutofit/>
          </a:bodyPr>
          <a:lstStyle/>
          <a:p>
            <a:pPr marL="698500" marR="0" lvl="1" indent="-342900" algn="l" rtl="0">
              <a:spcBef>
                <a:spcPts val="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Joint Stock Companies raised funds &amp; were granted charters (later the crown takes over more directly)</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Economic development more independent from Mother Country</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More variance in background, motivation, etc. of colonists</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Little intermixing with native </a:t>
            </a:r>
            <a:r>
              <a:rPr lang="en-US" sz="2000" b="0" i="0" u="none" strike="noStrike" cap="none" dirty="0" smtClean="0">
                <a:solidFill>
                  <a:srgbClr val="FFFFFF"/>
                </a:solidFill>
                <a:latin typeface="Rockwell"/>
                <a:ea typeface="Rockwell"/>
                <a:cs typeface="Rockwell"/>
                <a:sym typeface="Arial"/>
              </a:rPr>
              <a:t>population - </a:t>
            </a:r>
            <a:r>
              <a:rPr lang="en-US" sz="2000" b="0" i="0" u="none" strike="noStrike" cap="none" dirty="0">
                <a:solidFill>
                  <a:srgbClr val="FFFFFF"/>
                </a:solidFill>
                <a:latin typeface="Rockwell"/>
                <a:ea typeface="Rockwell"/>
                <a:cs typeface="Rockwell"/>
                <a:sym typeface="Arial"/>
              </a:rPr>
              <a:t>very rigid racial hierarchy</a:t>
            </a:r>
          </a:p>
          <a:p>
            <a:pPr marL="698500" marR="0" lvl="1" indent="-342900" algn="l" rtl="0">
              <a:spcBef>
                <a:spcPts val="500"/>
              </a:spcBef>
              <a:spcAft>
                <a:spcPts val="0"/>
              </a:spcAft>
              <a:buClr>
                <a:schemeClr val="tx1"/>
              </a:buClr>
              <a:buSzPct val="70000"/>
              <a:buFont typeface="Arial"/>
              <a:buChar char="•"/>
            </a:pPr>
            <a:r>
              <a:rPr lang="en-US" sz="2000" b="0" i="0" u="none" strike="noStrike" cap="none" dirty="0">
                <a:solidFill>
                  <a:srgbClr val="FFFFFF"/>
                </a:solidFill>
                <a:latin typeface="Rockwell"/>
                <a:ea typeface="Rockwell"/>
                <a:cs typeface="Rockwell"/>
                <a:sym typeface="Arial"/>
              </a:rPr>
              <a:t>Relatively more women </a:t>
            </a:r>
            <a:r>
              <a:rPr lang="en-US" sz="2000" b="0" i="0" u="none" strike="noStrike" cap="none" dirty="0" smtClean="0">
                <a:solidFill>
                  <a:srgbClr val="FFFFFF"/>
                </a:solidFill>
                <a:latin typeface="Rockwell"/>
                <a:ea typeface="Rockwell"/>
                <a:cs typeface="Rockwell"/>
                <a:sym typeface="Arial"/>
              </a:rPr>
              <a:t>come over</a:t>
            </a:r>
            <a:r>
              <a:rPr lang="en-US" sz="2000" b="0" i="0" u="none" strike="noStrike" cap="none" dirty="0">
                <a:solidFill>
                  <a:srgbClr val="FFFFFF"/>
                </a:solidFill>
                <a:latin typeface="Rockwell"/>
                <a:ea typeface="Rockwell"/>
                <a:cs typeface="Rockwell"/>
                <a:sym typeface="Arial"/>
              </a:rPr>
              <a:t>, as aim was to acquire land and populate colonies rather than simply turn a profit</a:t>
            </a:r>
          </a:p>
        </p:txBody>
      </p:sp>
      <p:sp>
        <p:nvSpPr>
          <p:cNvPr id="163" name="Shape 163"/>
          <p:cNvSpPr txBox="1">
            <a:spLocks noGrp="1"/>
          </p:cNvSpPr>
          <p:nvPr>
            <p:ph type="body" sz="quarter" idx="3"/>
          </p:nvPr>
        </p:nvSpPr>
        <p:spPr>
          <a:xfrm>
            <a:off x="129881" y="1072732"/>
            <a:ext cx="4365919" cy="639762"/>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2"/>
              </a:buClr>
              <a:buSzPct val="25000"/>
              <a:buFont typeface="Noto Symbol"/>
              <a:buNone/>
            </a:pPr>
            <a:r>
              <a:rPr lang="en-US" sz="2000" b="1" i="0" u="none" strike="noStrike" cap="none" dirty="0">
                <a:solidFill>
                  <a:srgbClr val="FFFFFF"/>
                </a:solidFill>
                <a:latin typeface="Rockwell"/>
                <a:ea typeface="Rockwell"/>
                <a:cs typeface="Rockwell"/>
                <a:sym typeface="Arial"/>
              </a:rPr>
              <a:t>SPANISH</a:t>
            </a:r>
          </a:p>
        </p:txBody>
      </p:sp>
      <p:sp>
        <p:nvSpPr>
          <p:cNvPr id="164" name="Shape 164"/>
          <p:cNvSpPr txBox="1">
            <a:spLocks noGrp="1"/>
          </p:cNvSpPr>
          <p:nvPr>
            <p:ph sz="quarter" idx="4"/>
          </p:nvPr>
        </p:nvSpPr>
        <p:spPr>
          <a:xfrm>
            <a:off x="4646862" y="1073684"/>
            <a:ext cx="4222490" cy="639762"/>
          </a:xfrm>
          <a:prstGeom prst="rect">
            <a:avLst/>
          </a:prstGeom>
          <a:solidFill>
            <a:srgbClr val="39639D"/>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2"/>
              </a:buClr>
              <a:buSzPct val="25000"/>
              <a:buFont typeface="Noto Symbol"/>
              <a:buNone/>
            </a:pPr>
            <a:r>
              <a:rPr lang="en-US" sz="2000" b="1" i="0" u="none" strike="noStrike" cap="none" dirty="0">
                <a:solidFill>
                  <a:srgbClr val="FFFFFF"/>
                </a:solidFill>
                <a:latin typeface="Rockwell"/>
                <a:ea typeface="Rockwell"/>
                <a:cs typeface="Rockwell"/>
                <a:sym typeface="Arial"/>
              </a:rPr>
              <a:t>BRITISH</a:t>
            </a:r>
          </a:p>
        </p:txBody>
      </p:sp>
    </p:spTree>
    <p:extLst>
      <p:ext uri="{BB962C8B-B14F-4D97-AF65-F5344CB8AC3E}">
        <p14:creationId xmlns:p14="http://schemas.microsoft.com/office/powerpoint/2010/main" val="407074760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241</TotalTime>
  <Words>1522</Words>
  <Application>Microsoft Macintosh PowerPoint</Application>
  <PresentationFormat>On-screen Show (4:3)</PresentationFormat>
  <Paragraphs>148</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Do Now</vt:lpstr>
      <vt:lpstr>The Americas and European Exploration &amp; Colonization</vt:lpstr>
      <vt:lpstr>AP Prompt</vt:lpstr>
      <vt:lpstr>Key Concepts</vt:lpstr>
      <vt:lpstr>Locations of Major Native American Groups  and Culture Areas in the 1600s</vt:lpstr>
      <vt:lpstr>PowerPoint Presentation</vt:lpstr>
      <vt:lpstr>PowerPoint Presentation</vt:lpstr>
      <vt:lpstr>PowerPoint Presentation</vt:lpstr>
      <vt:lpstr>Comparing the Colonization Process</vt:lpstr>
      <vt:lpstr>Both Britain and Spain in general…</vt:lpstr>
      <vt:lpstr>The Spanish in America</vt:lpstr>
      <vt:lpstr>The Spanish in America</vt:lpstr>
      <vt:lpstr>Pueblo Revolt</vt:lpstr>
      <vt:lpstr>Thus began the move from  the Old World to the New World </vt:lpstr>
      <vt:lpstr>Who Came, and Where did They Settle?</vt:lpstr>
      <vt:lpstr>European Colonies</vt:lpstr>
      <vt:lpstr>PowerPoint Presentation</vt:lpstr>
      <vt:lpstr>PowerPoint Presentation</vt:lpstr>
      <vt:lpstr>Comparing Three Worlds</vt:lpstr>
      <vt:lpstr>Impact of Discovery</vt:lpstr>
      <vt:lpstr>Trading Food is Good… Trading Disease is BAD!</vt:lpstr>
      <vt:lpstr>Slave Trade Begins</vt:lpstr>
      <vt:lpstr>The Columbian Exchange</vt:lpstr>
      <vt:lpstr>AP Prompt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21</cp:revision>
  <dcterms:created xsi:type="dcterms:W3CDTF">2018-05-15T21:37:39Z</dcterms:created>
  <dcterms:modified xsi:type="dcterms:W3CDTF">2018-08-08T15:49:45Z</dcterms:modified>
</cp:coreProperties>
</file>