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sldIdLst>
    <p:sldId id="259" r:id="rId2"/>
    <p:sldId id="256" r:id="rId3"/>
    <p:sldId id="260" r:id="rId4"/>
    <p:sldId id="261" r:id="rId5"/>
    <p:sldId id="262" r:id="rId6"/>
    <p:sldId id="263" r:id="rId7"/>
    <p:sldId id="264" r:id="rId8"/>
    <p:sldId id="265" r:id="rId9"/>
    <p:sldId id="288" r:id="rId10"/>
    <p:sldId id="266" r:id="rId11"/>
    <p:sldId id="267" r:id="rId12"/>
    <p:sldId id="268" r:id="rId13"/>
    <p:sldId id="269" r:id="rId14"/>
    <p:sldId id="270" r:id="rId15"/>
    <p:sldId id="271" r:id="rId16"/>
    <p:sldId id="293" r:id="rId17"/>
    <p:sldId id="272" r:id="rId18"/>
    <p:sldId id="273" r:id="rId19"/>
    <p:sldId id="274" r:id="rId20"/>
    <p:sldId id="275" r:id="rId21"/>
    <p:sldId id="276" r:id="rId22"/>
    <p:sldId id="290" r:id="rId23"/>
    <p:sldId id="294" r:id="rId24"/>
    <p:sldId id="277" r:id="rId25"/>
    <p:sldId id="279" r:id="rId26"/>
    <p:sldId id="289" r:id="rId27"/>
    <p:sldId id="291" r:id="rId28"/>
    <p:sldId id="280" r:id="rId29"/>
    <p:sldId id="281" r:id="rId30"/>
    <p:sldId id="292" r:id="rId31"/>
    <p:sldId id="282" r:id="rId32"/>
    <p:sldId id="284" r:id="rId33"/>
    <p:sldId id="283" r:id="rId34"/>
    <p:sldId id="285" r:id="rId35"/>
    <p:sldId id="286" r:id="rId36"/>
    <p:sldId id="295" r:id="rId37"/>
    <p:sldId id="28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9/21/18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Fraud" TargetMode="External"/><Relationship Id="rId4" Type="http://schemas.openxmlformats.org/officeDocument/2006/relationships/hyperlink" Target="http://en.wikipedia.org/wiki/Georgia_(U.S._State)" TargetMode="External"/><Relationship Id="rId5" Type="http://schemas.openxmlformats.org/officeDocument/2006/relationships/hyperlink" Target="http://en.wikipedia.org/wiki/1795" TargetMode="External"/><Relationship Id="rId6" Type="http://schemas.openxmlformats.org/officeDocument/2006/relationships/hyperlink" Target="http://en.wikipedia.org/wiki/1803"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B3D4079-B0DB-4074-88CF-CA49ED892882}" type="slidenum">
              <a:rPr lang="en-US" altLang="en-US" smtClean="0"/>
              <a:pPr/>
              <a:t>34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How did Jefferson’s legacy differ from that of Adams?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5</a:t>
            </a:r>
          </a:p>
        </p:txBody>
      </p:sp>
      <p:sp>
        <p:nvSpPr>
          <p:cNvPr id="2355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7"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3558"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1804</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16</a:t>
            </a:fld>
            <a:endParaRPr lang="en-US"/>
          </a:p>
        </p:txBody>
      </p:sp>
    </p:spTree>
    <p:extLst>
      <p:ext uri="{BB962C8B-B14F-4D97-AF65-F5344CB8AC3E}">
        <p14:creationId xmlns:p14="http://schemas.microsoft.com/office/powerpoint/2010/main" val="318796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19281EB-FB66-BD44-9438-B67EAC782F41}" type="slidenum">
              <a:rPr lang="en-US" sz="1200"/>
              <a:pPr/>
              <a:t>22</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3</a:t>
            </a:r>
          </a:p>
        </p:txBody>
      </p:sp>
      <p:sp>
        <p:nvSpPr>
          <p:cNvPr id="92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2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22" name="Rectangle 6"/>
          <p:cNvSpPr>
            <a:spLocks noGrp="1" noChangeArrowheads="1"/>
          </p:cNvSpPr>
          <p:nvPr>
            <p:ph type="body" idx="1"/>
          </p:nvPr>
        </p:nvSpPr>
        <p:spPr>
          <a:ln/>
        </p:spPr>
        <p:txBody>
          <a:bodyPr/>
          <a:lstStyle/>
          <a:p>
            <a:endParaRPr lang="en-US"/>
          </a:p>
        </p:txBody>
      </p:sp>
      <p:sp>
        <p:nvSpPr>
          <p:cNvPr id="922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massive </a:t>
            </a:r>
            <a:r>
              <a:rPr lang="en-US">
                <a:latin typeface="Times New Roman" charset="0"/>
                <a:hlinkClick r:id="rId3" tooltip="Fraud"/>
              </a:rPr>
              <a:t>fraud</a:t>
            </a:r>
            <a:r>
              <a:rPr lang="en-US">
                <a:latin typeface="Times New Roman" charset="0"/>
              </a:rPr>
              <a:t> perpetrated by several </a:t>
            </a:r>
            <a:r>
              <a:rPr lang="en-US">
                <a:latin typeface="Times New Roman" charset="0"/>
                <a:hlinkClick r:id="rId4" tooltip="Georgia (U.S. State)"/>
              </a:rPr>
              <a:t>Georgia</a:t>
            </a:r>
            <a:r>
              <a:rPr lang="en-US">
                <a:latin typeface="Times New Roman" charset="0"/>
              </a:rPr>
              <a:t> governors and the state legislature from </a:t>
            </a:r>
            <a:r>
              <a:rPr lang="en-US">
                <a:latin typeface="Times New Roman" charset="0"/>
                <a:hlinkClick r:id="rId5" tooltip="1795"/>
              </a:rPr>
              <a:t>1795</a:t>
            </a:r>
            <a:r>
              <a:rPr lang="en-US">
                <a:latin typeface="Times New Roman" charset="0"/>
              </a:rPr>
              <a:t> to </a:t>
            </a:r>
            <a:r>
              <a:rPr lang="en-US">
                <a:latin typeface="Times New Roman" charset="0"/>
                <a:hlinkClick r:id="rId6" tooltip="1803"/>
              </a:rPr>
              <a:t>1803</a:t>
            </a:r>
            <a:r>
              <a:rPr lang="en-US">
                <a:latin typeface="Times New Roman" charset="0"/>
              </a:rPr>
              <a:t> by selling large tracts of land to insiders at ridiculously low prices. </a:t>
            </a:r>
          </a:p>
          <a:p>
            <a:endParaRPr lang="en-US">
              <a:latin typeface="Times New Roman" charset="0"/>
            </a:endParaRPr>
          </a:p>
          <a:p>
            <a:endParaRPr lang="en-US" sz="16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ln/>
        </p:spPr>
        <p:txBody>
          <a:bodyPr/>
          <a:lstStyle/>
          <a:p>
            <a:endParaRPr lang="en-US"/>
          </a:p>
        </p:txBody>
      </p:sp>
      <p:sp>
        <p:nvSpPr>
          <p:cNvPr id="3994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96666"/>
            <a:ext cx="8520599" cy="978000"/>
          </a:xfrm>
          <a:prstGeom prst="rect">
            <a:avLst/>
          </a:prstGeom>
        </p:spPr>
        <p:txBody>
          <a:bodyPr lIns="91425" tIns="91425" rIns="91425" bIns="91425" anchor="b" anchorCtr="0"/>
          <a:lstStyle>
            <a:lvl1pPr lvl="0">
              <a:spcBef>
                <a:spcPts val="0"/>
              </a:spcBef>
              <a:buSzPct val="100000"/>
              <a:defRPr sz="4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958433"/>
            <a:ext cx="8520599" cy="4133099"/>
          </a:xfrm>
          <a:prstGeom prst="rect">
            <a:avLst/>
          </a:prstGeom>
        </p:spPr>
        <p:txBody>
          <a:bodyPr lIns="91425" tIns="91425" rIns="91425" bIns="91425" anchor="t" anchorCtr="0"/>
          <a:lstStyle>
            <a:lvl1pPr lvl="0">
              <a:spcBef>
                <a:spcPts val="0"/>
              </a:spcBef>
              <a:buSzPct val="100000"/>
              <a:defRPr sz="3600"/>
            </a:lvl1pPr>
            <a:lvl2pPr lvl="1">
              <a:spcBef>
                <a:spcPts val="0"/>
              </a:spcBef>
              <a:buSzPct val="100000"/>
              <a:defRPr sz="3000"/>
            </a:lvl2pPr>
            <a:lvl3pPr lvl="2">
              <a:spcBef>
                <a:spcPts val="0"/>
              </a:spcBef>
              <a:buSzPct val="100000"/>
              <a:defRPr sz="2400"/>
            </a:lvl3pPr>
            <a:lvl4pPr lvl="3">
              <a:spcBef>
                <a:spcPts val="0"/>
              </a:spcBef>
              <a:buSzPct val="100000"/>
              <a:defRPr sz="1800"/>
            </a:lvl4pPr>
            <a:lvl5pPr lvl="4">
              <a:spcBef>
                <a:spcPts val="0"/>
              </a:spcBef>
              <a:buSzPct val="100000"/>
              <a:defRPr sz="1200"/>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cxnSp>
        <p:nvCxnSpPr>
          <p:cNvPr id="23" name="Shape 23"/>
          <p:cNvCxnSpPr/>
          <p:nvPr/>
        </p:nvCxnSpPr>
        <p:spPr>
          <a:xfrm>
            <a:off x="326275" y="1643500"/>
            <a:ext cx="8685899" cy="0"/>
          </a:xfrm>
          <a:prstGeom prst="straightConnector1">
            <a:avLst/>
          </a:prstGeom>
          <a:noFill/>
          <a:ln w="38100" cap="flat" cmpd="sng">
            <a:solidFill>
              <a:srgbClr val="073763"/>
            </a:solidFill>
            <a:prstDash val="solid"/>
            <a:round/>
            <a:headEnd type="none" w="lg" len="lg"/>
            <a:tailEnd type="none" w="lg" len="lg"/>
          </a:ln>
        </p:spPr>
      </p:cxnSp>
    </p:spTree>
    <p:extLst>
      <p:ext uri="{BB962C8B-B14F-4D97-AF65-F5344CB8AC3E}">
        <p14:creationId xmlns:p14="http://schemas.microsoft.com/office/powerpoint/2010/main" val="423812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24C11E9B-5092-624E-B4FE-CA1F9E6F057E}" type="slidenum">
              <a:rPr lang="en-US"/>
              <a:pPr/>
              <a:t>‹#›</a:t>
            </a:fld>
            <a:endParaRPr lang="en-US"/>
          </a:p>
        </p:txBody>
      </p:sp>
    </p:spTree>
    <p:extLst>
      <p:ext uri="{BB962C8B-B14F-4D97-AF65-F5344CB8AC3E}">
        <p14:creationId xmlns:p14="http://schemas.microsoft.com/office/powerpoint/2010/main" val="38101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194175" cy="4498975"/>
          </a:xfrm>
        </p:spPr>
        <p:txBody>
          <a:bodyPr/>
          <a:lstStyle/>
          <a:p>
            <a:pPr lvl="0"/>
            <a:endParaRPr lang="en-US" noProof="0"/>
          </a:p>
        </p:txBody>
      </p:sp>
      <p:sp>
        <p:nvSpPr>
          <p:cNvPr id="5"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2D4FD709-8C16-734B-9B57-68CEF3510F25}" type="slidenum">
              <a:rPr lang="en-US"/>
              <a:pPr>
                <a:defRPr/>
              </a:pPr>
              <a:t>‹#›</a:t>
            </a:fld>
            <a:endParaRPr lang="en-US"/>
          </a:p>
        </p:txBody>
      </p:sp>
    </p:spTree>
    <p:extLst>
      <p:ext uri="{BB962C8B-B14F-4D97-AF65-F5344CB8AC3E}">
        <p14:creationId xmlns:p14="http://schemas.microsoft.com/office/powerpoint/2010/main" val="233244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8.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3.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b/bd/Samuel_Chase.jpg" TargetMode="External"/><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s://www.youtube.com/watch?v=sMh8RCqJf9U" TargetMode="External"/><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3Ox6vGteek" TargetMode="Externa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s://www.youtube.com/watch?v=bzZnqXvRSL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IDENTIFY: Jefferson’s </a:t>
            </a:r>
            <a:r>
              <a:rPr lang="en-US" i="1" dirty="0" smtClean="0"/>
              <a:t>ideology </a:t>
            </a:r>
            <a:r>
              <a:rPr lang="en-US" dirty="0" smtClean="0"/>
              <a:t>on the role of government prior to becoming President.</a:t>
            </a:r>
          </a:p>
          <a:p>
            <a:r>
              <a:rPr lang="en-US" dirty="0" smtClean="0"/>
              <a:t>COMPARE: Jefferson’s </a:t>
            </a:r>
            <a:r>
              <a:rPr lang="en-US" i="1" dirty="0" smtClean="0"/>
              <a:t>ideology </a:t>
            </a:r>
            <a:r>
              <a:rPr lang="en-US" dirty="0" smtClean="0"/>
              <a:t>on the role of government with that of Alexander Hamilton</a:t>
            </a:r>
            <a:endParaRPr lang="en-US" dirty="0"/>
          </a:p>
        </p:txBody>
      </p:sp>
    </p:spTree>
    <p:extLst>
      <p:ext uri="{BB962C8B-B14F-4D97-AF65-F5344CB8AC3E}">
        <p14:creationId xmlns:p14="http://schemas.microsoft.com/office/powerpoint/2010/main" val="361804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Rot="1" noChangeArrowheads="1"/>
          </p:cNvSpPr>
          <p:nvPr>
            <p:ph type="title"/>
          </p:nvPr>
        </p:nvSpPr>
        <p:spPr>
          <a:xfrm>
            <a:off x="304800" y="0"/>
            <a:ext cx="8540750" cy="533400"/>
          </a:xfrm>
        </p:spPr>
        <p:txBody>
          <a:bodyPr>
            <a:normAutofit fontScale="90000"/>
          </a:bodyPr>
          <a:lstStyle/>
          <a:p>
            <a:pPr eaLnBrk="1" hangingPunct="1"/>
            <a:r>
              <a:rPr lang="en-US" sz="3600">
                <a:latin typeface="Rockwell"/>
                <a:cs typeface="Rockwell"/>
              </a:rPr>
              <a:t>What is Jeffersonianism?</a:t>
            </a:r>
            <a:endParaRPr lang="en-US">
              <a:latin typeface="Rockwell"/>
              <a:cs typeface="Rockwell"/>
            </a:endParaRPr>
          </a:p>
        </p:txBody>
      </p:sp>
      <p:sp>
        <p:nvSpPr>
          <p:cNvPr id="5128" name="Rectangle 8"/>
          <p:cNvSpPr>
            <a:spLocks noGrp="1" noRot="1" noChangeArrowheads="1"/>
          </p:cNvSpPr>
          <p:nvPr>
            <p:ph type="body" sz="half" idx="1"/>
          </p:nvPr>
        </p:nvSpPr>
        <p:spPr>
          <a:xfrm>
            <a:off x="0" y="533400"/>
            <a:ext cx="5791200" cy="6324600"/>
          </a:xfrm>
        </p:spPr>
        <p:txBody>
          <a:bodyPr/>
          <a:lstStyle/>
          <a:p>
            <a:pPr eaLnBrk="1" hangingPunct="1">
              <a:lnSpc>
                <a:spcPct val="90000"/>
              </a:lnSpc>
            </a:pPr>
            <a:r>
              <a:rPr lang="en-US" sz="1800" b="1" dirty="0">
                <a:latin typeface="Rockwell"/>
                <a:cs typeface="Rockwell"/>
              </a:rPr>
              <a:t>Republicanism and Civic Virtue</a:t>
            </a:r>
            <a:endParaRPr lang="en-US" sz="2000" dirty="0">
              <a:latin typeface="Rockwell"/>
              <a:cs typeface="Rockwell"/>
            </a:endParaRPr>
          </a:p>
          <a:p>
            <a:pPr lvl="1" eaLnBrk="1" hangingPunct="1">
              <a:lnSpc>
                <a:spcPct val="90000"/>
              </a:lnSpc>
            </a:pPr>
            <a:r>
              <a:rPr lang="en-US" sz="1400" dirty="0">
                <a:latin typeface="Rockwell"/>
                <a:cs typeface="Rockwell"/>
              </a:rPr>
              <a:t>Civic duty</a:t>
            </a:r>
          </a:p>
          <a:p>
            <a:pPr lvl="2" eaLnBrk="1" hangingPunct="1">
              <a:lnSpc>
                <a:spcPct val="90000"/>
              </a:lnSpc>
            </a:pPr>
            <a:r>
              <a:rPr lang="en-US" sz="1200" dirty="0">
                <a:latin typeface="Rockwell"/>
                <a:cs typeface="Rockwell"/>
              </a:rPr>
              <a:t>Voting and efficacy</a:t>
            </a:r>
          </a:p>
          <a:p>
            <a:pPr lvl="2" eaLnBrk="1" hangingPunct="1">
              <a:lnSpc>
                <a:spcPct val="90000"/>
              </a:lnSpc>
            </a:pPr>
            <a:r>
              <a:rPr lang="en-US" sz="1200" dirty="0">
                <a:latin typeface="Rockwell"/>
                <a:cs typeface="Rockwell"/>
              </a:rPr>
              <a:t>Right to education</a:t>
            </a:r>
          </a:p>
          <a:p>
            <a:pPr lvl="1" eaLnBrk="1" hangingPunct="1">
              <a:lnSpc>
                <a:spcPct val="90000"/>
              </a:lnSpc>
            </a:pPr>
            <a:r>
              <a:rPr lang="en-US" sz="1400" dirty="0">
                <a:latin typeface="Rockwell"/>
                <a:cs typeface="Rockwell"/>
              </a:rPr>
              <a:t>Natural Elites </a:t>
            </a:r>
          </a:p>
          <a:p>
            <a:pPr lvl="1" eaLnBrk="1" hangingPunct="1">
              <a:lnSpc>
                <a:spcPct val="90000"/>
              </a:lnSpc>
            </a:pPr>
            <a:r>
              <a:rPr lang="en-US" sz="1400" dirty="0">
                <a:latin typeface="Rockwell"/>
                <a:cs typeface="Rockwell"/>
              </a:rPr>
              <a:t>Resist corruption</a:t>
            </a:r>
          </a:p>
          <a:p>
            <a:pPr eaLnBrk="1" hangingPunct="1">
              <a:lnSpc>
                <a:spcPct val="90000"/>
              </a:lnSpc>
            </a:pPr>
            <a:r>
              <a:rPr lang="en-US" sz="1800" b="1" dirty="0">
                <a:latin typeface="Rockwell"/>
                <a:cs typeface="Rockwell"/>
              </a:rPr>
              <a:t>Federalism and States’ Rights</a:t>
            </a:r>
          </a:p>
          <a:p>
            <a:pPr lvl="1" eaLnBrk="1" hangingPunct="1">
              <a:lnSpc>
                <a:spcPct val="90000"/>
              </a:lnSpc>
            </a:pPr>
            <a:r>
              <a:rPr lang="en-US" sz="1400" dirty="0">
                <a:latin typeface="Rockwell"/>
                <a:cs typeface="Rockwell"/>
              </a:rPr>
              <a:t>Ultimate sovereignty in the states and nullification</a:t>
            </a:r>
          </a:p>
          <a:p>
            <a:pPr lvl="1" eaLnBrk="1" hangingPunct="1">
              <a:lnSpc>
                <a:spcPct val="90000"/>
              </a:lnSpc>
            </a:pPr>
            <a:r>
              <a:rPr lang="en-US" sz="1400" dirty="0">
                <a:latin typeface="Rockwell"/>
                <a:cs typeface="Rockwell"/>
              </a:rPr>
              <a:t>Strict constitutionalist</a:t>
            </a:r>
          </a:p>
          <a:p>
            <a:pPr lvl="1" eaLnBrk="1" hangingPunct="1">
              <a:lnSpc>
                <a:spcPct val="90000"/>
              </a:lnSpc>
            </a:pPr>
            <a:r>
              <a:rPr lang="en-US" sz="1400" dirty="0">
                <a:latin typeface="Rockwell"/>
                <a:cs typeface="Rockwell"/>
              </a:rPr>
              <a:t>Dominant legislature, weak judiciary</a:t>
            </a:r>
          </a:p>
          <a:p>
            <a:pPr lvl="1" eaLnBrk="1" hangingPunct="1">
              <a:lnSpc>
                <a:spcPct val="90000"/>
              </a:lnSpc>
            </a:pPr>
            <a:r>
              <a:rPr lang="en-US" sz="1400" dirty="0">
                <a:latin typeface="Rockwell"/>
                <a:cs typeface="Rockwell"/>
              </a:rPr>
              <a:t>Economic coercion over standing armies</a:t>
            </a:r>
          </a:p>
          <a:p>
            <a:pPr eaLnBrk="1" hangingPunct="1">
              <a:lnSpc>
                <a:spcPct val="90000"/>
              </a:lnSpc>
            </a:pPr>
            <a:r>
              <a:rPr lang="en-US" sz="1800" b="1" dirty="0">
                <a:latin typeface="Rockwell"/>
                <a:cs typeface="Rockwell"/>
              </a:rPr>
              <a:t>Yeoman Farmers as Ideal Citizens</a:t>
            </a:r>
            <a:endParaRPr lang="en-US" sz="2000" dirty="0">
              <a:latin typeface="Rockwell"/>
              <a:cs typeface="Rockwell"/>
            </a:endParaRPr>
          </a:p>
          <a:p>
            <a:pPr lvl="1" eaLnBrk="1" hangingPunct="1">
              <a:lnSpc>
                <a:spcPct val="90000"/>
              </a:lnSpc>
            </a:pPr>
            <a:r>
              <a:rPr lang="en-US" sz="1400" dirty="0">
                <a:latin typeface="Rockwell"/>
                <a:cs typeface="Rockwell"/>
              </a:rPr>
              <a:t>Educated landowners exemplified independence and virtue</a:t>
            </a:r>
          </a:p>
          <a:p>
            <a:pPr eaLnBrk="1" hangingPunct="1">
              <a:lnSpc>
                <a:spcPct val="90000"/>
              </a:lnSpc>
            </a:pPr>
            <a:r>
              <a:rPr lang="en-US" sz="1800" b="1" dirty="0">
                <a:latin typeface="Rockwell"/>
                <a:cs typeface="Rockwell"/>
              </a:rPr>
              <a:t>Agriculture Over Manufacture/Industry</a:t>
            </a:r>
            <a:endParaRPr lang="en-US" sz="2000" dirty="0">
              <a:latin typeface="Rockwell"/>
              <a:cs typeface="Rockwell"/>
            </a:endParaRPr>
          </a:p>
          <a:p>
            <a:pPr lvl="1" eaLnBrk="1" hangingPunct="1">
              <a:lnSpc>
                <a:spcPct val="90000"/>
              </a:lnSpc>
            </a:pPr>
            <a:r>
              <a:rPr lang="en-US" sz="1400" dirty="0">
                <a:latin typeface="Rockwell"/>
                <a:cs typeface="Rockwell"/>
              </a:rPr>
              <a:t>Responsibility of subsistence</a:t>
            </a:r>
          </a:p>
          <a:p>
            <a:pPr lvl="1" eaLnBrk="1" hangingPunct="1">
              <a:lnSpc>
                <a:spcPct val="90000"/>
              </a:lnSpc>
            </a:pPr>
            <a:r>
              <a:rPr lang="en-US" sz="1400" dirty="0">
                <a:latin typeface="Rockwell"/>
                <a:cs typeface="Rockwell"/>
              </a:rPr>
              <a:t>Dependence led to class conflict</a:t>
            </a:r>
          </a:p>
          <a:p>
            <a:pPr eaLnBrk="1" hangingPunct="1">
              <a:lnSpc>
                <a:spcPct val="90000"/>
              </a:lnSpc>
            </a:pPr>
            <a:r>
              <a:rPr lang="en-US" sz="1800" b="1" dirty="0">
                <a:latin typeface="Rockwell"/>
                <a:cs typeface="Rockwell"/>
              </a:rPr>
              <a:t>Empire of Liberty and Foreign Policy</a:t>
            </a:r>
          </a:p>
          <a:p>
            <a:pPr lvl="1" eaLnBrk="1" hangingPunct="1">
              <a:lnSpc>
                <a:spcPct val="90000"/>
              </a:lnSpc>
            </a:pPr>
            <a:r>
              <a:rPr lang="en-US" sz="1400" dirty="0">
                <a:latin typeface="Rockwell"/>
                <a:cs typeface="Rockwell"/>
              </a:rPr>
              <a:t>America’s responsibility to spread democracy</a:t>
            </a:r>
          </a:p>
          <a:p>
            <a:pPr lvl="1" eaLnBrk="1" hangingPunct="1">
              <a:lnSpc>
                <a:spcPct val="90000"/>
              </a:lnSpc>
            </a:pPr>
            <a:r>
              <a:rPr lang="en-US" sz="1400" dirty="0">
                <a:latin typeface="Rockwell"/>
                <a:cs typeface="Rockwell"/>
              </a:rPr>
              <a:t>Avoid entangling alliances</a:t>
            </a:r>
          </a:p>
          <a:p>
            <a:pPr eaLnBrk="1" hangingPunct="1">
              <a:lnSpc>
                <a:spcPct val="90000"/>
              </a:lnSpc>
            </a:pPr>
            <a:r>
              <a:rPr lang="en-US" sz="1800" b="1" dirty="0">
                <a:latin typeface="Rockwell"/>
                <a:cs typeface="Rockwell"/>
              </a:rPr>
              <a:t>Society</a:t>
            </a:r>
          </a:p>
          <a:p>
            <a:pPr lvl="1" eaLnBrk="1" hangingPunct="1">
              <a:lnSpc>
                <a:spcPct val="90000"/>
              </a:lnSpc>
            </a:pPr>
            <a:r>
              <a:rPr lang="en-US" sz="1400" dirty="0">
                <a:latin typeface="Rockwell"/>
                <a:cs typeface="Rockwell"/>
              </a:rPr>
              <a:t>Republican motherhood; absent from politics</a:t>
            </a:r>
          </a:p>
          <a:p>
            <a:pPr lvl="1" eaLnBrk="1" hangingPunct="1">
              <a:lnSpc>
                <a:spcPct val="90000"/>
              </a:lnSpc>
            </a:pPr>
            <a:r>
              <a:rPr lang="en-US" sz="1400" dirty="0">
                <a:latin typeface="Rockwell"/>
                <a:cs typeface="Rockwell"/>
              </a:rPr>
              <a:t>Natives capable, just need to catch up (noble savages)</a:t>
            </a:r>
          </a:p>
          <a:p>
            <a:pPr lvl="1" eaLnBrk="1" hangingPunct="1">
              <a:lnSpc>
                <a:spcPct val="90000"/>
              </a:lnSpc>
            </a:pPr>
            <a:r>
              <a:rPr lang="en-US" sz="1400" dirty="0">
                <a:latin typeface="Rockwell"/>
                <a:cs typeface="Rockwell"/>
              </a:rPr>
              <a:t>Black inferiority and white superiority</a:t>
            </a:r>
          </a:p>
          <a:p>
            <a:pPr lvl="1" eaLnBrk="1" hangingPunct="1">
              <a:lnSpc>
                <a:spcPct val="90000"/>
              </a:lnSpc>
            </a:pPr>
            <a:r>
              <a:rPr lang="en-US" sz="1400" dirty="0">
                <a:latin typeface="Rockwell"/>
                <a:cs typeface="Rockwell"/>
              </a:rPr>
              <a:t>Separation of Church and State</a:t>
            </a:r>
          </a:p>
        </p:txBody>
      </p:sp>
      <p:pic>
        <p:nvPicPr>
          <p:cNvPr id="20483" name="Picture 11" descr="thomasjefferson.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5963" y="914400"/>
            <a:ext cx="3124200" cy="4746625"/>
          </a:xfrm>
        </p:spPr>
      </p:pic>
    </p:spTree>
    <p:extLst>
      <p:ext uri="{BB962C8B-B14F-4D97-AF65-F5344CB8AC3E}">
        <p14:creationId xmlns:p14="http://schemas.microsoft.com/office/powerpoint/2010/main" val="4176364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politico.com/global/2012/05/605_thomas_jefferson_978.jpg"/>
          <p:cNvPicPr>
            <a:picLocks noChangeAspect="1" noChangeArrowheads="1"/>
          </p:cNvPicPr>
          <p:nvPr/>
        </p:nvPicPr>
        <p:blipFill>
          <a:blip r:embed="rId2">
            <a:extLst>
              <a:ext uri="{28A0092B-C50C-407E-A947-70E740481C1C}">
                <a14:useLocalDpi xmlns:a14="http://schemas.microsoft.com/office/drawing/2010/main" val="0"/>
              </a:ext>
            </a:extLst>
          </a:blip>
          <a:srcRect l="10818" t="8704" r="18399" b="3477"/>
          <a:stretch>
            <a:fillRect/>
          </a:stretch>
        </p:blipFill>
        <p:spPr bwMode="auto">
          <a:xfrm>
            <a:off x="152400" y="1131888"/>
            <a:ext cx="3556000"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152400" y="76200"/>
            <a:ext cx="8839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85000"/>
              </a:lnSpc>
            </a:pPr>
            <a:endParaRPr kumimoji="0" lang="en-US" sz="3200">
              <a:latin typeface="Calibri" charset="0"/>
              <a:cs typeface="Calibri" charset="0"/>
            </a:endParaRPr>
          </a:p>
        </p:txBody>
      </p:sp>
      <p:sp>
        <p:nvSpPr>
          <p:cNvPr id="32772" name="Rectangle 2"/>
          <p:cNvSpPr>
            <a:spLocks noChangeArrowheads="1"/>
          </p:cNvSpPr>
          <p:nvPr/>
        </p:nvSpPr>
        <p:spPr bwMode="auto">
          <a:xfrm>
            <a:off x="152400" y="109538"/>
            <a:ext cx="8839200" cy="695575"/>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Jefferson wanted to reverse Federalist policies by reducing the size and cost of the national government</a:t>
            </a:r>
          </a:p>
        </p:txBody>
      </p:sp>
      <p:sp>
        <p:nvSpPr>
          <p:cNvPr id="5" name="Rectangle 4"/>
          <p:cNvSpPr>
            <a:spLocks noChangeArrowheads="1"/>
          </p:cNvSpPr>
          <p:nvPr/>
        </p:nvSpPr>
        <p:spPr bwMode="auto">
          <a:xfrm>
            <a:off x="3886200" y="1143000"/>
            <a:ext cx="5105400" cy="1043362"/>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Jefferson believed the government had grown </a:t>
            </a:r>
            <a:br>
              <a:rPr lang="en-US" sz="2400">
                <a:solidFill>
                  <a:srgbClr val="000000"/>
                </a:solidFill>
                <a:latin typeface="Rockwell"/>
                <a:cs typeface="Rockwell"/>
              </a:rPr>
            </a:br>
            <a:r>
              <a:rPr lang="en-US" sz="2400">
                <a:solidFill>
                  <a:srgbClr val="000000"/>
                </a:solidFill>
                <a:latin typeface="Rockwell"/>
                <a:cs typeface="Rockwell"/>
              </a:rPr>
              <a:t>too large and powerful </a:t>
            </a:r>
          </a:p>
        </p:txBody>
      </p:sp>
      <p:sp>
        <p:nvSpPr>
          <p:cNvPr id="7" name="Rectangle 6"/>
          <p:cNvSpPr>
            <a:spLocks noChangeArrowheads="1"/>
          </p:cNvSpPr>
          <p:nvPr/>
        </p:nvSpPr>
        <p:spPr bwMode="auto">
          <a:xfrm>
            <a:off x="3886200" y="2686050"/>
            <a:ext cx="5105400" cy="415498"/>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He cut the size of the army</a:t>
            </a:r>
          </a:p>
        </p:txBody>
      </p:sp>
      <p:sp>
        <p:nvSpPr>
          <p:cNvPr id="8" name="Rectangle 7"/>
          <p:cNvSpPr>
            <a:spLocks noChangeArrowheads="1"/>
          </p:cNvSpPr>
          <p:nvPr/>
        </p:nvSpPr>
        <p:spPr bwMode="auto">
          <a:xfrm>
            <a:off x="3886200" y="3409950"/>
            <a:ext cx="5105400" cy="729430"/>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He eliminated taxes on whiskey, slaves, and property</a:t>
            </a:r>
          </a:p>
        </p:txBody>
      </p:sp>
      <p:sp>
        <p:nvSpPr>
          <p:cNvPr id="9" name="Rectangle 8"/>
          <p:cNvSpPr>
            <a:spLocks noChangeArrowheads="1"/>
          </p:cNvSpPr>
          <p:nvPr/>
        </p:nvSpPr>
        <p:spPr bwMode="auto">
          <a:xfrm>
            <a:off x="3886200" y="4552950"/>
            <a:ext cx="5105400" cy="729430"/>
          </a:xfrm>
          <a:prstGeom prst="rect">
            <a:avLst/>
          </a:prstGeom>
          <a:solidFill>
            <a:srgbClr val="CCFF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He allowed the charter of </a:t>
            </a:r>
            <a:br>
              <a:rPr lang="en-US" sz="2400">
                <a:solidFill>
                  <a:srgbClr val="000000"/>
                </a:solidFill>
                <a:latin typeface="Rockwell"/>
                <a:cs typeface="Rockwell"/>
              </a:rPr>
            </a:br>
            <a:r>
              <a:rPr lang="en-US" sz="2400">
                <a:solidFill>
                  <a:srgbClr val="000000"/>
                </a:solidFill>
                <a:latin typeface="Rockwell"/>
                <a:cs typeface="Rockwell"/>
              </a:rPr>
              <a:t>the Bank of the U.S. to expire</a:t>
            </a:r>
          </a:p>
        </p:txBody>
      </p:sp>
      <p:sp>
        <p:nvSpPr>
          <p:cNvPr id="10" name="Rectangle 9"/>
          <p:cNvSpPr>
            <a:spLocks noChangeArrowheads="1"/>
          </p:cNvSpPr>
          <p:nvPr/>
        </p:nvSpPr>
        <p:spPr bwMode="auto">
          <a:xfrm>
            <a:off x="3886200" y="5695950"/>
            <a:ext cx="5105400" cy="729430"/>
          </a:xfrm>
          <a:prstGeom prst="rect">
            <a:avLst/>
          </a:prstGeom>
          <a:solidFill>
            <a:srgbClr val="FFCC99"/>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Focused on paying down the federal government’s debt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7693" t="16325" r="10233" b="16734"/>
          <a:stretch>
            <a:fillRect/>
          </a:stretch>
        </p:blipFill>
        <p:spPr bwMode="auto">
          <a:xfrm>
            <a:off x="33338" y="5030788"/>
            <a:ext cx="37052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52763"/>
            <a:ext cx="41148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22594" r="23936"/>
          <a:stretch>
            <a:fillRect/>
          </a:stretch>
        </p:blipFill>
        <p:spPr bwMode="auto">
          <a:xfrm>
            <a:off x="52388" y="577850"/>
            <a:ext cx="380841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http://upload.wikimedia.org/wikipedia/commons/3/36/United_States_1800-07-10-18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088" y="2943225"/>
            <a:ext cx="57832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0" y="2652713"/>
            <a:ext cx="3708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1800" dirty="0">
                <a:solidFill>
                  <a:srgbClr val="C00000"/>
                </a:solidFill>
                <a:latin typeface="Rockwell"/>
                <a:cs typeface="Rockwell"/>
              </a:rPr>
              <a:t>Reduce the national government </a:t>
            </a:r>
          </a:p>
        </p:txBody>
      </p:sp>
      <p:sp>
        <p:nvSpPr>
          <p:cNvPr id="20" name="TextBox 19"/>
          <p:cNvSpPr txBox="1">
            <a:spLocks noChangeArrowheads="1"/>
          </p:cNvSpPr>
          <p:nvPr/>
        </p:nvSpPr>
        <p:spPr bwMode="auto">
          <a:xfrm>
            <a:off x="101600" y="6457950"/>
            <a:ext cx="3708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1800">
                <a:solidFill>
                  <a:srgbClr val="0000CC"/>
                </a:solidFill>
                <a:latin typeface="Rockwell"/>
                <a:cs typeface="Rockwell"/>
              </a:rPr>
              <a:t>Restore power to state gov’ts</a:t>
            </a:r>
          </a:p>
        </p:txBody>
      </p:sp>
    </p:spTree>
    <p:extLst>
      <p:ext uri="{BB962C8B-B14F-4D97-AF65-F5344CB8AC3E}">
        <p14:creationId xmlns:p14="http://schemas.microsoft.com/office/powerpoint/2010/main" val="2720311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218"/>
                                        </p:tgtEl>
                                      </p:cBhvr>
                                    </p:animEffect>
                                    <p:set>
                                      <p:cBhvr>
                                        <p:cTn id="9" dur="1" fill="hold">
                                          <p:stCondLst>
                                            <p:cond delay="499"/>
                                          </p:stCondLst>
                                        </p:cTn>
                                        <p:tgtEl>
                                          <p:spTgt spid="921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499"/>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mph" presetSubtype="0" fill="hold" nodeType="clickEffect">
                                  <p:stCondLst>
                                    <p:cond delay="0"/>
                                  </p:stCondLst>
                                  <p:childTnLst>
                                    <p:animScale>
                                      <p:cBhvr>
                                        <p:cTn id="35" dur="2000" fill="hold"/>
                                        <p:tgtEl>
                                          <p:spTgt spid="17"/>
                                        </p:tgtEl>
                                      </p:cBhvr>
                                      <p:by x="50000" y="50000"/>
                                    </p:animScale>
                                  </p:childTnLst>
                                </p:cTn>
                              </p:par>
                              <p:par>
                                <p:cTn id="36" presetID="6" presetClass="emph" presetSubtype="0" fill="hold" nodeType="withEffect">
                                  <p:stCondLst>
                                    <p:cond delay="0"/>
                                  </p:stCondLst>
                                  <p:childTnLst>
                                    <p:animScale>
                                      <p:cBhvr>
                                        <p:cTn id="37" dur="2000" fill="hold"/>
                                        <p:tgtEl>
                                          <p:spTgt spid="13"/>
                                        </p:tgtEl>
                                      </p:cBhvr>
                                      <p:by x="50000" y="50000"/>
                                    </p:animScale>
                                  </p:childTnLst>
                                </p:cTn>
                              </p:par>
                              <p:par>
                                <p:cTn id="38" presetID="6" presetClass="emph" presetSubtype="0" fill="hold" nodeType="withEffect">
                                  <p:stCondLst>
                                    <p:cond delay="0"/>
                                  </p:stCondLst>
                                  <p:childTnLst>
                                    <p:animScale>
                                      <p:cBhvr>
                                        <p:cTn id="39" dur="2000" fill="hold"/>
                                        <p:tgtEl>
                                          <p:spTgt spid="3"/>
                                        </p:tgtEl>
                                      </p:cBhvr>
                                      <p:by x="50000" y="50000"/>
                                    </p:animScale>
                                  </p:childTnLst>
                                </p:cTn>
                              </p:par>
                              <p:par>
                                <p:cTn id="40" presetID="64" presetClass="path" presetSubtype="0" accel="50000" decel="50000" fill="hold" nodeType="withEffect">
                                  <p:stCondLst>
                                    <p:cond delay="0"/>
                                  </p:stCondLst>
                                  <p:childTnLst>
                                    <p:animMotion origin="layout" path="M -0.00555 0.06198 L -0.00277 0.03284 " pathEditMode="relative" rAng="0" ptsTypes="AA">
                                      <p:cBhvr>
                                        <p:cTn id="41" dur="2000" fill="hold"/>
                                        <p:tgtEl>
                                          <p:spTgt spid="17"/>
                                        </p:tgtEl>
                                        <p:attrNameLst>
                                          <p:attrName>ppt_x</p:attrName>
                                          <p:attrName>ppt_y</p:attrName>
                                        </p:attrNameLst>
                                      </p:cBhvr>
                                      <p:rCtr x="139" y="-1457"/>
                                    </p:animMotion>
                                  </p:childTnLst>
                                </p:cTn>
                              </p:par>
                              <p:par>
                                <p:cTn id="42" presetID="64" presetClass="path" presetSubtype="0" accel="50000" decel="50000" fill="hold" nodeType="withEffect">
                                  <p:stCondLst>
                                    <p:cond delay="0"/>
                                  </p:stCondLst>
                                  <p:childTnLst>
                                    <p:animMotion origin="layout" path="M -3.33333E-6 2.34968E-6 L -0.11666 -0.35222 " pathEditMode="relative" rAng="0" ptsTypes="AA">
                                      <p:cBhvr>
                                        <p:cTn id="43" dur="2000" fill="hold"/>
                                        <p:tgtEl>
                                          <p:spTgt spid="13"/>
                                        </p:tgtEl>
                                        <p:attrNameLst>
                                          <p:attrName>ppt_x</p:attrName>
                                          <p:attrName>ppt_y</p:attrName>
                                        </p:attrNameLst>
                                      </p:cBhvr>
                                      <p:rCtr x="-5833" y="-17623"/>
                                    </p:animMotion>
                                  </p:childTnLst>
                                </p:cTn>
                              </p:par>
                              <p:par>
                                <p:cTn id="44" presetID="64" presetClass="path" presetSubtype="0" accel="50000" decel="50000" fill="hold" nodeType="withEffect">
                                  <p:stCondLst>
                                    <p:cond delay="0"/>
                                  </p:stCondLst>
                                  <p:childTnLst>
                                    <p:animMotion origin="layout" path="M 8.33333E-7 4.48659E-6 L 0.11927 -0.61263 " pathEditMode="relative" rAng="0" ptsTypes="AA">
                                      <p:cBhvr>
                                        <p:cTn id="45" dur="2000" fill="hold"/>
                                        <p:tgtEl>
                                          <p:spTgt spid="3"/>
                                        </p:tgtEl>
                                        <p:attrNameLst>
                                          <p:attrName>ppt_x</p:attrName>
                                          <p:attrName>ppt_y</p:attrName>
                                        </p:attrNameLst>
                                      </p:cBhvr>
                                      <p:rCtr x="5955" y="-30643"/>
                                    </p:animMotion>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9227"/>
                                        </p:tgtEl>
                                        <p:attrNameLst>
                                          <p:attrName>style.visibility</p:attrName>
                                        </p:attrNameLst>
                                      </p:cBhvr>
                                      <p:to>
                                        <p:strVal val="visible"/>
                                      </p:to>
                                    </p:set>
                                    <p:animEffect transition="in" filter="fade">
                                      <p:cBhvr>
                                        <p:cTn id="49" dur="500"/>
                                        <p:tgtEl>
                                          <p:spTgt spid="92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P spid="8" grpId="0" animBg="1" autoUpdateAnimBg="0"/>
      <p:bldP spid="9" grpId="0" animBg="1" autoUpdateAnimBg="0"/>
      <p:bldP spid="10" grpId="0" animBg="1" autoUpdateAnimBg="0"/>
      <p:bldP spid="1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http://conservapedia.com/images/e/e2/Fed-vs-r.jpg"/>
          <p:cNvPicPr>
            <a:picLocks noChangeAspect="1" noChangeArrowheads="1"/>
          </p:cNvPicPr>
          <p:nvPr/>
        </p:nvPicPr>
        <p:blipFill>
          <a:blip r:embed="rId2">
            <a:extLst>
              <a:ext uri="{28A0092B-C50C-407E-A947-70E740481C1C}">
                <a14:useLocalDpi xmlns:a14="http://schemas.microsoft.com/office/drawing/2010/main" val="0"/>
              </a:ext>
            </a:extLst>
          </a:blip>
          <a:srcRect t="240" b="33508"/>
          <a:stretch>
            <a:fillRect/>
          </a:stretch>
        </p:blipFill>
        <p:spPr bwMode="auto">
          <a:xfrm>
            <a:off x="1339850" y="1066800"/>
            <a:ext cx="6430963"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139541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a:stretch>
            <a:fillRect/>
          </a:stretch>
        </p:blipFill>
        <p:spPr bwMode="auto">
          <a:xfrm>
            <a:off x="7696200" y="1905000"/>
            <a:ext cx="13906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4/44/JohnAdams_2nd_US_President.jpg"/>
          <p:cNvPicPr>
            <a:picLocks noChangeAspect="1" noChangeArrowheads="1"/>
          </p:cNvPicPr>
          <p:nvPr/>
        </p:nvPicPr>
        <p:blipFill>
          <a:blip r:embed="rId5">
            <a:extLst>
              <a:ext uri="{28A0092B-C50C-407E-A947-70E740481C1C}">
                <a14:useLocalDpi xmlns:a14="http://schemas.microsoft.com/office/drawing/2010/main" val="0"/>
              </a:ext>
            </a:extLst>
          </a:blip>
          <a:srcRect l="22186" t="10583" r="11772" b="21300"/>
          <a:stretch>
            <a:fillRect/>
          </a:stretch>
        </p:blipFill>
        <p:spPr bwMode="auto">
          <a:xfrm>
            <a:off x="84138" y="4025900"/>
            <a:ext cx="13906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davidostewart.com/wp-content/uploads/2012/05/James-Madison-president.jpg"/>
          <p:cNvPicPr>
            <a:picLocks noChangeAspect="1" noChangeArrowheads="1"/>
          </p:cNvPicPr>
          <p:nvPr/>
        </p:nvPicPr>
        <p:blipFill>
          <a:blip r:embed="rId6">
            <a:extLst>
              <a:ext uri="{28A0092B-C50C-407E-A947-70E740481C1C}">
                <a14:useLocalDpi xmlns:a14="http://schemas.microsoft.com/office/drawing/2010/main" val="0"/>
              </a:ext>
            </a:extLst>
          </a:blip>
          <a:srcRect l="10077" t="996" r="12671" b="19846"/>
          <a:stretch>
            <a:fillRect/>
          </a:stretch>
        </p:blipFill>
        <p:spPr bwMode="auto">
          <a:xfrm>
            <a:off x="7677150" y="3994150"/>
            <a:ext cx="13906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TextBox 6"/>
          <p:cNvSpPr txBox="1">
            <a:spLocks noChangeArrowheads="1"/>
          </p:cNvSpPr>
          <p:nvPr/>
        </p:nvSpPr>
        <p:spPr bwMode="auto">
          <a:xfrm>
            <a:off x="50800" y="15049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Hamilton</a:t>
            </a:r>
          </a:p>
        </p:txBody>
      </p:sp>
      <p:sp>
        <p:nvSpPr>
          <p:cNvPr id="34824" name="TextBox 7"/>
          <p:cNvSpPr txBox="1">
            <a:spLocks noChangeArrowheads="1"/>
          </p:cNvSpPr>
          <p:nvPr/>
        </p:nvSpPr>
        <p:spPr bwMode="auto">
          <a:xfrm>
            <a:off x="0" y="5780088"/>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Adams</a:t>
            </a:r>
          </a:p>
        </p:txBody>
      </p:sp>
      <p:sp>
        <p:nvSpPr>
          <p:cNvPr id="9" name="TextBox 8"/>
          <p:cNvSpPr txBox="1">
            <a:spLocks noChangeArrowheads="1"/>
          </p:cNvSpPr>
          <p:nvPr/>
        </p:nvSpPr>
        <p:spPr bwMode="auto">
          <a:xfrm>
            <a:off x="7778750" y="14668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0000CC"/>
                </a:solidFill>
                <a:latin typeface="Calibri" charset="0"/>
                <a:cs typeface="Calibri" charset="0"/>
              </a:rPr>
              <a:t>Jefferson</a:t>
            </a:r>
          </a:p>
        </p:txBody>
      </p:sp>
      <p:sp>
        <p:nvSpPr>
          <p:cNvPr id="10" name="TextBox 9"/>
          <p:cNvSpPr txBox="1">
            <a:spLocks noChangeArrowheads="1"/>
          </p:cNvSpPr>
          <p:nvPr/>
        </p:nvSpPr>
        <p:spPr bwMode="auto">
          <a:xfrm>
            <a:off x="7778750" y="58102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0000CC"/>
                </a:solidFill>
                <a:latin typeface="Calibri" charset="0"/>
                <a:cs typeface="Calibri" charset="0"/>
              </a:rPr>
              <a:t>Madison</a:t>
            </a:r>
          </a:p>
        </p:txBody>
      </p:sp>
      <p:sp>
        <p:nvSpPr>
          <p:cNvPr id="34827" name="Rectangle 2"/>
          <p:cNvSpPr>
            <a:spLocks noChangeArrowheads="1"/>
          </p:cNvSpPr>
          <p:nvPr/>
        </p:nvSpPr>
        <p:spPr bwMode="auto">
          <a:xfrm>
            <a:off x="76200" y="109538"/>
            <a:ext cx="8991600" cy="729430"/>
          </a:xfrm>
          <a:prstGeom prst="rect">
            <a:avLst/>
          </a:prstGeom>
          <a:solidFill>
            <a:srgbClr val="CCECFF"/>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Rockwell"/>
                <a:cs typeface="Rockwell"/>
              </a:rPr>
              <a:t>But, the Federalists did not want to see their policies destroyed</a:t>
            </a:r>
            <a:r>
              <a:rPr lang="en-US" sz="2000" dirty="0">
                <a:solidFill>
                  <a:srgbClr val="000000"/>
                </a:solidFill>
                <a:latin typeface="Rockwell"/>
                <a:cs typeface="Rockwell"/>
              </a:rPr>
              <a:t> </a:t>
            </a:r>
            <a:r>
              <a:rPr lang="en-US" sz="2400" dirty="0">
                <a:solidFill>
                  <a:srgbClr val="000000"/>
                </a:solidFill>
                <a:latin typeface="Rockwell"/>
                <a:cs typeface="Rockwell"/>
              </a:rPr>
              <a:t>by</a:t>
            </a:r>
            <a:r>
              <a:rPr lang="en-US" sz="2000" dirty="0">
                <a:solidFill>
                  <a:srgbClr val="000000"/>
                </a:solidFill>
                <a:latin typeface="Rockwell"/>
                <a:cs typeface="Rockwell"/>
              </a:rPr>
              <a:t> </a:t>
            </a:r>
            <a:r>
              <a:rPr lang="en-US" sz="2400" dirty="0">
                <a:solidFill>
                  <a:srgbClr val="000000"/>
                </a:solidFill>
                <a:latin typeface="Rockwell"/>
                <a:cs typeface="Rockwell"/>
              </a:rPr>
              <a:t>Jefferson</a:t>
            </a:r>
            <a:r>
              <a:rPr lang="en-US" sz="2000" dirty="0">
                <a:solidFill>
                  <a:srgbClr val="000000"/>
                </a:solidFill>
                <a:latin typeface="Rockwell"/>
                <a:cs typeface="Rockwell"/>
              </a:rPr>
              <a:t> </a:t>
            </a:r>
            <a:r>
              <a:rPr lang="en-US" sz="2400" dirty="0">
                <a:solidFill>
                  <a:srgbClr val="000000"/>
                </a:solidFill>
                <a:latin typeface="Rockwell"/>
                <a:cs typeface="Rockwell"/>
              </a:rPr>
              <a:t>and</a:t>
            </a:r>
            <a:r>
              <a:rPr lang="en-US" sz="2000" dirty="0">
                <a:solidFill>
                  <a:srgbClr val="000000"/>
                </a:solidFill>
                <a:latin typeface="Rockwell"/>
                <a:cs typeface="Rockwell"/>
              </a:rPr>
              <a:t> </a:t>
            </a:r>
            <a:r>
              <a:rPr lang="en-US" sz="2400" dirty="0">
                <a:solidFill>
                  <a:srgbClr val="000000"/>
                </a:solidFill>
                <a:latin typeface="Rockwell"/>
                <a:cs typeface="Rockwell"/>
              </a:rPr>
              <a:t>the</a:t>
            </a:r>
            <a:r>
              <a:rPr lang="en-US" sz="2000" dirty="0">
                <a:solidFill>
                  <a:srgbClr val="000000"/>
                </a:solidFill>
                <a:latin typeface="Rockwell"/>
                <a:cs typeface="Rockwell"/>
              </a:rPr>
              <a:t> </a:t>
            </a:r>
            <a:r>
              <a:rPr lang="en-US" sz="2400" dirty="0">
                <a:solidFill>
                  <a:srgbClr val="000000"/>
                </a:solidFill>
                <a:latin typeface="Rockwell"/>
                <a:cs typeface="Rockwell"/>
              </a:rPr>
              <a:t>Democratic-Republicans</a:t>
            </a:r>
          </a:p>
        </p:txBody>
      </p:sp>
      <p:sp>
        <p:nvSpPr>
          <p:cNvPr id="12" name="Rectangle 2"/>
          <p:cNvSpPr>
            <a:spLocks noChangeArrowheads="1"/>
          </p:cNvSpPr>
          <p:nvPr/>
        </p:nvSpPr>
        <p:spPr bwMode="auto">
          <a:xfrm>
            <a:off x="76200" y="1066800"/>
            <a:ext cx="3962400" cy="2926955"/>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Rockwell"/>
                <a:cs typeface="Rockwell"/>
              </a:rPr>
              <a:t>In the months </a:t>
            </a:r>
            <a:br>
              <a:rPr lang="en-US" sz="2400" dirty="0">
                <a:solidFill>
                  <a:srgbClr val="000000"/>
                </a:solidFill>
                <a:latin typeface="Rockwell"/>
                <a:cs typeface="Rockwell"/>
              </a:rPr>
            </a:br>
            <a:r>
              <a:rPr lang="en-US" sz="2400" dirty="0">
                <a:solidFill>
                  <a:srgbClr val="000000"/>
                </a:solidFill>
                <a:latin typeface="Rockwell"/>
                <a:cs typeface="Rockwell"/>
              </a:rPr>
              <a:t>before leaving office, President Adams appointed numerous Federalists to become judges in federal </a:t>
            </a:r>
            <a:r>
              <a:rPr lang="en-US" sz="2400" dirty="0" smtClean="0">
                <a:solidFill>
                  <a:srgbClr val="000000"/>
                </a:solidFill>
                <a:latin typeface="Rockwell"/>
                <a:cs typeface="Rockwell"/>
              </a:rPr>
              <a:t>courts through the Judiciary Act of 1801</a:t>
            </a:r>
            <a:endParaRPr lang="en-US" sz="2400" dirty="0">
              <a:solidFill>
                <a:srgbClr val="000000"/>
              </a:solidFill>
              <a:latin typeface="Rockwell"/>
              <a:cs typeface="Rockwell"/>
            </a:endParaRPr>
          </a:p>
          <a:p>
            <a:pPr algn="ctr">
              <a:lnSpc>
                <a:spcPct val="85000"/>
              </a:lnSpc>
            </a:pPr>
            <a:r>
              <a:rPr lang="en-US" sz="2400" dirty="0">
                <a:solidFill>
                  <a:srgbClr val="000000"/>
                </a:solidFill>
                <a:latin typeface="Rockwell"/>
                <a:cs typeface="Rockwell"/>
              </a:rPr>
              <a:t>(the</a:t>
            </a:r>
            <a:r>
              <a:rPr lang="en-US" sz="2000" dirty="0">
                <a:solidFill>
                  <a:srgbClr val="000000"/>
                </a:solidFill>
                <a:latin typeface="Rockwell"/>
                <a:cs typeface="Rockwell"/>
              </a:rPr>
              <a:t> </a:t>
            </a:r>
            <a:r>
              <a:rPr lang="en-US" sz="2400" dirty="0">
                <a:solidFill>
                  <a:srgbClr val="000000"/>
                </a:solidFill>
                <a:latin typeface="Rockwell"/>
                <a:cs typeface="Rockwell"/>
              </a:rPr>
              <a:t>“Midnight</a:t>
            </a:r>
            <a:r>
              <a:rPr lang="en-US" sz="2000" dirty="0">
                <a:solidFill>
                  <a:srgbClr val="000000"/>
                </a:solidFill>
                <a:latin typeface="Rockwell"/>
                <a:cs typeface="Rockwell"/>
              </a:rPr>
              <a:t> </a:t>
            </a:r>
            <a:r>
              <a:rPr lang="en-US" sz="2400" dirty="0">
                <a:solidFill>
                  <a:srgbClr val="000000"/>
                </a:solidFill>
                <a:latin typeface="Rockwell"/>
                <a:cs typeface="Rockwell"/>
              </a:rPr>
              <a:t>Judges”)</a:t>
            </a:r>
          </a:p>
        </p:txBody>
      </p:sp>
      <p:sp>
        <p:nvSpPr>
          <p:cNvPr id="13" name="Rectangle 2"/>
          <p:cNvSpPr>
            <a:spLocks noChangeArrowheads="1"/>
          </p:cNvSpPr>
          <p:nvPr/>
        </p:nvSpPr>
        <p:spPr bwMode="auto">
          <a:xfrm>
            <a:off x="4114800" y="1082675"/>
            <a:ext cx="3505200" cy="2299091"/>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Jefferson opposed these appointments and ordered his Secretary of State James Madison to deny some of these judge appointments </a:t>
            </a:r>
          </a:p>
        </p:txBody>
      </p:sp>
      <p:sp>
        <p:nvSpPr>
          <p:cNvPr id="14" name="Rectangle 2"/>
          <p:cNvSpPr>
            <a:spLocks noChangeArrowheads="1"/>
          </p:cNvSpPr>
          <p:nvPr/>
        </p:nvSpPr>
        <p:spPr bwMode="auto">
          <a:xfrm>
            <a:off x="1524000" y="4076700"/>
            <a:ext cx="6096000" cy="1043362"/>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Rockwell"/>
                <a:cs typeface="Rockwell"/>
              </a:rPr>
              <a:t>One of these potential judges was William Marbury who sued Madison when he was deprived his position</a:t>
            </a:r>
          </a:p>
        </p:txBody>
      </p:sp>
      <p:pic>
        <p:nvPicPr>
          <p:cNvPr id="83970" name="Picture 2" descr="http://upload.wikimedia.org/wikipedia/commons/d/d0/Marbur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8" y="2079625"/>
            <a:ext cx="13874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34938" y="1666875"/>
            <a:ext cx="12890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Marbury</a:t>
            </a:r>
          </a:p>
        </p:txBody>
      </p:sp>
      <p:sp>
        <p:nvSpPr>
          <p:cNvPr id="17" name="Rectangle 2"/>
          <p:cNvSpPr>
            <a:spLocks noChangeArrowheads="1"/>
          </p:cNvSpPr>
          <p:nvPr/>
        </p:nvSpPr>
        <p:spPr bwMode="auto">
          <a:xfrm>
            <a:off x="1524000" y="5486400"/>
            <a:ext cx="6096000" cy="1043362"/>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Rockwell"/>
                <a:cs typeface="Rockwell"/>
              </a:rPr>
              <a:t>Marbury v Madison (1803) </a:t>
            </a:r>
            <a:br>
              <a:rPr lang="en-US" sz="2400" dirty="0">
                <a:solidFill>
                  <a:srgbClr val="000000"/>
                </a:solidFill>
                <a:latin typeface="Rockwell"/>
                <a:cs typeface="Rockwell"/>
              </a:rPr>
            </a:br>
            <a:r>
              <a:rPr lang="en-US" sz="2400" dirty="0">
                <a:solidFill>
                  <a:srgbClr val="000000"/>
                </a:solidFill>
                <a:latin typeface="Rockwell"/>
                <a:cs typeface="Rockwell"/>
              </a:rPr>
              <a:t>was one of the most important </a:t>
            </a:r>
            <a:br>
              <a:rPr lang="en-US" sz="2400" dirty="0">
                <a:solidFill>
                  <a:srgbClr val="000000"/>
                </a:solidFill>
                <a:latin typeface="Rockwell"/>
                <a:cs typeface="Rockwell"/>
              </a:rPr>
            </a:br>
            <a:r>
              <a:rPr lang="en-US" sz="2400" dirty="0">
                <a:solidFill>
                  <a:srgbClr val="000000"/>
                </a:solidFill>
                <a:latin typeface="Rockwell"/>
                <a:cs typeface="Rockwell"/>
              </a:rPr>
              <a:t>Supreme Court cases in U.S. history </a:t>
            </a:r>
          </a:p>
        </p:txBody>
      </p:sp>
    </p:spTree>
    <p:extLst>
      <p:ext uri="{BB962C8B-B14F-4D97-AF65-F5344CB8AC3E}">
        <p14:creationId xmlns:p14="http://schemas.microsoft.com/office/powerpoint/2010/main" val="63863970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5842"/>
                                        </p:tgtEl>
                                      </p:cBhvr>
                                    </p:animEffect>
                                    <p:set>
                                      <p:cBhvr>
                                        <p:cTn id="7" dur="1" fill="hold">
                                          <p:stCondLst>
                                            <p:cond delay="499"/>
                                          </p:stCondLst>
                                        </p:cTn>
                                        <p:tgtEl>
                                          <p:spTgt spid="3584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5843"/>
                                        </p:tgtEl>
                                      </p:cBhvr>
                                    </p:animEffect>
                                    <p:set>
                                      <p:cBhvr>
                                        <p:cTn id="10" dur="1" fill="hold">
                                          <p:stCondLst>
                                            <p:cond delay="499"/>
                                          </p:stCondLst>
                                        </p:cTn>
                                        <p:tgtEl>
                                          <p:spTgt spid="3584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5844"/>
                                        </p:tgtEl>
                                      </p:cBhvr>
                                    </p:animEffect>
                                    <p:set>
                                      <p:cBhvr>
                                        <p:cTn id="22" dur="1" fill="hold">
                                          <p:stCondLst>
                                            <p:cond delay="499"/>
                                          </p:stCondLst>
                                        </p:cTn>
                                        <p:tgtEl>
                                          <p:spTgt spid="3584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35844"/>
                                        </p:tgtEl>
                                        <p:attrNameLst>
                                          <p:attrName>style.visibility</p:attrName>
                                        </p:attrNameLst>
                                      </p:cBhvr>
                                      <p:to>
                                        <p:strVal val="visible"/>
                                      </p:to>
                                    </p:set>
                                    <p:animEffect transition="in" filter="fade">
                                      <p:cBhvr>
                                        <p:cTn id="42" dur="500"/>
                                        <p:tgtEl>
                                          <p:spTgt spid="35844"/>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83970"/>
                                        </p:tgtEl>
                                        <p:attrNameLst>
                                          <p:attrName>style.visibility</p:attrName>
                                        </p:attrNameLst>
                                      </p:cBhvr>
                                      <p:to>
                                        <p:strVal val="visible"/>
                                      </p:to>
                                    </p:set>
                                    <p:animEffect transition="in" filter="fade">
                                      <p:cBhvr>
                                        <p:cTn id="56" dur="500"/>
                                        <p:tgtEl>
                                          <p:spTgt spid="839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0" grpId="1"/>
      <p:bldP spid="12" grpId="0" animBg="1"/>
      <p:bldP spid="13" grpId="0" animBg="1"/>
      <p:bldP spid="14"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03-066"/>
          <p:cNvPicPr>
            <a:picLocks noChangeAspect="1" noChangeArrowheads="1"/>
          </p:cNvPicPr>
          <p:nvPr/>
        </p:nvPicPr>
        <p:blipFill>
          <a:blip r:embed="rId2">
            <a:extLst>
              <a:ext uri="{28A0092B-C50C-407E-A947-70E740481C1C}">
                <a14:useLocalDpi xmlns:a14="http://schemas.microsoft.com/office/drawing/2010/main" val="0"/>
              </a:ext>
            </a:extLst>
          </a:blip>
          <a:srcRect l="4617" t="11192" r="4565" b="8493"/>
          <a:stretch>
            <a:fillRect/>
          </a:stretch>
        </p:blipFill>
        <p:spPr bwMode="auto">
          <a:xfrm>
            <a:off x="1600200" y="1371600"/>
            <a:ext cx="62484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891" name="Rectangle 2"/>
          <p:cNvSpPr>
            <a:spLocks noChangeArrowheads="1"/>
          </p:cNvSpPr>
          <p:nvPr/>
        </p:nvSpPr>
        <p:spPr bwMode="auto">
          <a:xfrm>
            <a:off x="92075" y="49213"/>
            <a:ext cx="8975725" cy="991041"/>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Supreme Court ruled that President Jefferson’s decision to deny Marbury his judicial appointment </a:t>
            </a:r>
            <a:br>
              <a:rPr lang="en-US" sz="2400" dirty="0">
                <a:solidFill>
                  <a:srgbClr val="000000"/>
                </a:solidFill>
                <a:latin typeface="Rockwell"/>
                <a:cs typeface="Rockwell"/>
              </a:rPr>
            </a:br>
            <a:r>
              <a:rPr lang="en-US" sz="2400" dirty="0">
                <a:solidFill>
                  <a:srgbClr val="000000"/>
                </a:solidFill>
                <a:latin typeface="Rockwell"/>
                <a:cs typeface="Rockwell"/>
              </a:rPr>
              <a:t>did not violate the Judiciary Act or the Constitution </a:t>
            </a:r>
          </a:p>
        </p:txBody>
      </p:sp>
      <p:pic>
        <p:nvPicPr>
          <p:cNvPr id="5" name="Picture 2" descr="http://upload.wikimedia.org/wikipedia/commons/d/d0/Marbu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166938"/>
            <a:ext cx="12096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a:stretch>
            <a:fillRect/>
          </a:stretch>
        </p:blipFill>
        <p:spPr bwMode="auto">
          <a:xfrm>
            <a:off x="4927600" y="5322888"/>
            <a:ext cx="10922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7894638" y="5322888"/>
            <a:ext cx="117316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 name="Rectangular Callout 8"/>
          <p:cNvSpPr>
            <a:spLocks noChangeArrowheads="1"/>
          </p:cNvSpPr>
          <p:nvPr/>
        </p:nvSpPr>
        <p:spPr bwMode="auto">
          <a:xfrm>
            <a:off x="92075" y="3810000"/>
            <a:ext cx="2117725" cy="990600"/>
          </a:xfrm>
          <a:prstGeom prst="wedgeRectCallout">
            <a:avLst>
              <a:gd name="adj1" fmla="val 3213"/>
              <a:gd name="adj2" fmla="val -75875"/>
            </a:avLst>
          </a:prstGeom>
          <a:solidFill>
            <a:srgbClr val="FFCCFF"/>
          </a:solidFill>
          <a:ln w="9525">
            <a:solidFill>
              <a:schemeClr val="tx1"/>
            </a:solidFill>
            <a:round/>
            <a:headEnd/>
            <a:tailEnd/>
          </a:ln>
        </p:spPr>
        <p:txBody>
          <a:bodyPr/>
          <a:lstStyle/>
          <a:p>
            <a:pPr algn="ctr">
              <a:lnSpc>
                <a:spcPct val="80000"/>
              </a:lnSpc>
            </a:pPr>
            <a:r>
              <a:rPr lang="en-US" sz="1400" i="1" u="sng">
                <a:solidFill>
                  <a:srgbClr val="000000"/>
                </a:solidFill>
                <a:latin typeface="Rockwell"/>
                <a:cs typeface="Rockwell"/>
              </a:rPr>
              <a:t>Marbury</a:t>
            </a:r>
            <a:r>
              <a:rPr lang="en-US" sz="1400">
                <a:solidFill>
                  <a:srgbClr val="000000"/>
                </a:solidFill>
                <a:latin typeface="Rockwell"/>
                <a:cs typeface="Rockwell"/>
              </a:rPr>
              <a:t>: Congress created the Judiciary Act to create lower courts with judges!!</a:t>
            </a:r>
          </a:p>
        </p:txBody>
      </p:sp>
      <p:sp>
        <p:nvSpPr>
          <p:cNvPr id="10" name="Rectangular Callout 9"/>
          <p:cNvSpPr>
            <a:spLocks noChangeArrowheads="1"/>
          </p:cNvSpPr>
          <p:nvPr/>
        </p:nvSpPr>
        <p:spPr bwMode="auto">
          <a:xfrm>
            <a:off x="2454275" y="5791200"/>
            <a:ext cx="2346325" cy="990600"/>
          </a:xfrm>
          <a:prstGeom prst="wedgeRectCallout">
            <a:avLst>
              <a:gd name="adj1" fmla="val 64185"/>
              <a:gd name="adj2" fmla="val -45565"/>
            </a:avLst>
          </a:prstGeom>
          <a:solidFill>
            <a:srgbClr val="FFCC99"/>
          </a:solidFill>
          <a:ln w="9525">
            <a:solidFill>
              <a:schemeClr val="tx1"/>
            </a:solidFill>
            <a:round/>
            <a:headEnd/>
            <a:tailEnd/>
          </a:ln>
        </p:spPr>
        <p:txBody>
          <a:bodyPr/>
          <a:lstStyle/>
          <a:p>
            <a:pPr algn="ctr">
              <a:lnSpc>
                <a:spcPct val="80000"/>
              </a:lnSpc>
            </a:pPr>
            <a:r>
              <a:rPr lang="en-US" sz="1400" i="1" u="sng" dirty="0">
                <a:solidFill>
                  <a:srgbClr val="000000"/>
                </a:solidFill>
                <a:latin typeface="Rockwell"/>
                <a:cs typeface="Rockwell"/>
              </a:rPr>
              <a:t>Jefferson and Madison</a:t>
            </a:r>
            <a:r>
              <a:rPr lang="en-US" sz="1400" dirty="0">
                <a:solidFill>
                  <a:srgbClr val="000000"/>
                </a:solidFill>
                <a:latin typeface="Rockwell"/>
                <a:cs typeface="Rockwell"/>
              </a:rPr>
              <a:t>: Yes, but the president can appoint (not deny) whoever he wants!!</a:t>
            </a:r>
          </a:p>
        </p:txBody>
      </p:sp>
      <p:sp>
        <p:nvSpPr>
          <p:cNvPr id="11" name="Rectangle 10"/>
          <p:cNvSpPr>
            <a:spLocks noChangeArrowheads="1"/>
          </p:cNvSpPr>
          <p:nvPr/>
        </p:nvSpPr>
        <p:spPr bwMode="auto">
          <a:xfrm>
            <a:off x="6248400" y="1795463"/>
            <a:ext cx="2819400" cy="3354765"/>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Marbury v. Madison case established the principle of  judicial review giving the Supreme Court the power to declare acts of Congress unconstitutional </a:t>
            </a:r>
          </a:p>
        </p:txBody>
      </p:sp>
    </p:spTree>
    <p:extLst>
      <p:ext uri="{BB962C8B-B14F-4D97-AF65-F5344CB8AC3E}">
        <p14:creationId xmlns:p14="http://schemas.microsoft.com/office/powerpoint/2010/main" val="249184868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35" presetClass="path" presetSubtype="0" accel="50000" decel="50000" fill="hold" nodeType="withEffect">
                                  <p:stCondLst>
                                    <p:cond delay="0"/>
                                  </p:stCondLst>
                                  <p:childTnLst>
                                    <p:animMotion origin="layout" path="M 3.33333E-6 6.47549E-7 L -0.175 0.00254 " pathEditMode="relative" rAng="0" ptsTypes="AA">
                                      <p:cBhvr>
                                        <p:cTn id="21" dur="2000" fill="hold"/>
                                        <p:tgtEl>
                                          <p:spTgt spid="2"/>
                                        </p:tgtEl>
                                        <p:attrNameLst>
                                          <p:attrName>ppt_x</p:attrName>
                                          <p:attrName>ppt_y</p:attrName>
                                        </p:attrNameLst>
                                      </p:cBhvr>
                                      <p:rCtr x="-8750" y="116"/>
                                    </p:animMotion>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http://americanlibertymagazine.com/magazine/wp-content/uploads/2011/11/marbury_vs_madison_top_60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78888"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lawrencepolitics.com/wp-content/uploads/2012/04/marbury-v-Madison-2-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14450"/>
            <a:ext cx="54514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678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descr="File:John Marshall by Henry Inman, 1832.jpg"/>
          <p:cNvPicPr>
            <a:picLocks noChangeAspect="1" noChangeArrowheads="1"/>
          </p:cNvPicPr>
          <p:nvPr/>
        </p:nvPicPr>
        <p:blipFill>
          <a:blip r:embed="rId2">
            <a:extLst>
              <a:ext uri="{28A0092B-C50C-407E-A947-70E740481C1C}">
                <a14:useLocalDpi xmlns:a14="http://schemas.microsoft.com/office/drawing/2010/main" val="0"/>
              </a:ext>
            </a:extLst>
          </a:blip>
          <a:srcRect l="8141" t="6070" r="16962"/>
          <a:stretch>
            <a:fillRect/>
          </a:stretch>
        </p:blipFill>
        <p:spPr bwMode="auto">
          <a:xfrm>
            <a:off x="128588" y="1058863"/>
            <a:ext cx="3681412"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noChangeArrowheads="1"/>
          </p:cNvSpPr>
          <p:nvPr/>
        </p:nvSpPr>
        <p:spPr bwMode="auto">
          <a:xfrm>
            <a:off x="92075" y="76200"/>
            <a:ext cx="8975725" cy="695575"/>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Chief Justice John Marshall served as Chief Justice </a:t>
            </a:r>
            <a:br>
              <a:rPr lang="en-US" sz="2400" dirty="0">
                <a:solidFill>
                  <a:srgbClr val="000000"/>
                </a:solidFill>
                <a:latin typeface="Rockwell"/>
                <a:cs typeface="Rockwell"/>
              </a:rPr>
            </a:br>
            <a:r>
              <a:rPr lang="en-US" sz="2400" dirty="0">
                <a:solidFill>
                  <a:srgbClr val="000000"/>
                </a:solidFill>
                <a:latin typeface="Rockwell"/>
                <a:cs typeface="Rockwell"/>
              </a:rPr>
              <a:t>of the Supreme Court from 1801 to 1835</a:t>
            </a:r>
          </a:p>
        </p:txBody>
      </p:sp>
      <p:sp>
        <p:nvSpPr>
          <p:cNvPr id="39940" name="Rectangle 8"/>
          <p:cNvSpPr>
            <a:spLocks noChangeArrowheads="1"/>
          </p:cNvSpPr>
          <p:nvPr/>
        </p:nvSpPr>
        <p:spPr bwMode="auto">
          <a:xfrm>
            <a:off x="3886200" y="1066800"/>
            <a:ext cx="5181600" cy="158197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Over three decades, Marshall’s ruling helped strengthen the </a:t>
            </a:r>
            <a:br>
              <a:rPr lang="en-US" sz="2400">
                <a:solidFill>
                  <a:srgbClr val="000000"/>
                </a:solidFill>
                <a:latin typeface="Rockwell"/>
                <a:cs typeface="Rockwell"/>
              </a:rPr>
            </a:br>
            <a:r>
              <a:rPr lang="en-US" sz="2400">
                <a:solidFill>
                  <a:srgbClr val="000000"/>
                </a:solidFill>
                <a:latin typeface="Rockwell"/>
                <a:cs typeface="Rockwell"/>
              </a:rPr>
              <a:t>power of the national gov’t over the states and protected the rights of citizens </a:t>
            </a:r>
          </a:p>
        </p:txBody>
      </p:sp>
      <p:sp>
        <p:nvSpPr>
          <p:cNvPr id="39941" name="Rectangle 1"/>
          <p:cNvSpPr>
            <a:spLocks noChangeArrowheads="1"/>
          </p:cNvSpPr>
          <p:nvPr/>
        </p:nvSpPr>
        <p:spPr bwMode="auto">
          <a:xfrm>
            <a:off x="3810000" y="3200400"/>
            <a:ext cx="5334000" cy="27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400" dirty="0">
                <a:latin typeface="Rockwell"/>
                <a:cs typeface="Rockwell"/>
              </a:rPr>
              <a:t>Marbury v. Madison (1803) </a:t>
            </a:r>
          </a:p>
          <a:p>
            <a:pPr algn="ctr">
              <a:lnSpc>
                <a:spcPct val="90000"/>
              </a:lnSpc>
            </a:pPr>
            <a:r>
              <a:rPr lang="en-US" sz="2400" dirty="0">
                <a:latin typeface="Rockwell"/>
                <a:cs typeface="Rockwell"/>
              </a:rPr>
              <a:t>McCulloch v. Maryland (1819) </a:t>
            </a:r>
          </a:p>
          <a:p>
            <a:pPr algn="ctr">
              <a:lnSpc>
                <a:spcPct val="90000"/>
              </a:lnSpc>
            </a:pPr>
            <a:r>
              <a:rPr lang="en-US" sz="2400" dirty="0">
                <a:latin typeface="Rockwell"/>
                <a:cs typeface="Rockwell"/>
              </a:rPr>
              <a:t>Dartmouth College v. </a:t>
            </a:r>
            <a:br>
              <a:rPr lang="en-US" sz="2400" dirty="0">
                <a:latin typeface="Rockwell"/>
                <a:cs typeface="Rockwell"/>
              </a:rPr>
            </a:br>
            <a:r>
              <a:rPr lang="en-US" sz="2400" dirty="0">
                <a:latin typeface="Rockwell"/>
                <a:cs typeface="Rockwell"/>
              </a:rPr>
              <a:t>Woodward (1819) </a:t>
            </a:r>
          </a:p>
          <a:p>
            <a:pPr algn="ctr">
              <a:lnSpc>
                <a:spcPct val="90000"/>
              </a:lnSpc>
            </a:pPr>
            <a:r>
              <a:rPr lang="en-US" sz="2400" dirty="0" err="1">
                <a:latin typeface="Rockwell"/>
                <a:cs typeface="Rockwell"/>
              </a:rPr>
              <a:t>Cohens</a:t>
            </a:r>
            <a:r>
              <a:rPr lang="en-US" sz="2400" dirty="0">
                <a:latin typeface="Rockwell"/>
                <a:cs typeface="Rockwell"/>
              </a:rPr>
              <a:t> v. Virginia (1821) </a:t>
            </a:r>
          </a:p>
          <a:p>
            <a:pPr algn="ctr">
              <a:lnSpc>
                <a:spcPct val="90000"/>
              </a:lnSpc>
            </a:pPr>
            <a:r>
              <a:rPr lang="en-US" sz="2400" dirty="0">
                <a:latin typeface="Rockwell"/>
                <a:cs typeface="Rockwell"/>
              </a:rPr>
              <a:t>Gibbons v. Ogden (1824) </a:t>
            </a:r>
          </a:p>
          <a:p>
            <a:pPr algn="ctr">
              <a:lnSpc>
                <a:spcPct val="90000"/>
              </a:lnSpc>
            </a:pPr>
            <a:r>
              <a:rPr lang="en-US" sz="2400" dirty="0">
                <a:latin typeface="Rockwell"/>
                <a:cs typeface="Rockwell"/>
              </a:rPr>
              <a:t>Cherokee Nation v. Georgia (1831) </a:t>
            </a:r>
          </a:p>
        </p:txBody>
      </p:sp>
    </p:spTree>
    <p:extLst>
      <p:ext uri="{BB962C8B-B14F-4D97-AF65-F5344CB8AC3E}">
        <p14:creationId xmlns:p14="http://schemas.microsoft.com/office/powerpoint/2010/main" val="9546233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File:Samuel Chas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1269" t="18742" r="12675" b="29288"/>
          <a:stretch>
            <a:fillRect/>
          </a:stretch>
        </p:blipFill>
        <p:spPr bwMode="auto">
          <a:xfrm>
            <a:off x="5002213" y="1676400"/>
            <a:ext cx="39131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p:txBody>
          <a:bodyPr/>
          <a:lstStyle/>
          <a:p>
            <a:pPr algn="l" eaLnBrk="1" hangingPunct="1"/>
            <a:r>
              <a:rPr lang="en-US" sz="6000" dirty="0">
                <a:latin typeface="Rockwell"/>
                <a:cs typeface="Rockwell"/>
              </a:rPr>
              <a:t>Samuel Chase</a:t>
            </a:r>
          </a:p>
        </p:txBody>
      </p:sp>
      <p:sp>
        <p:nvSpPr>
          <p:cNvPr id="32771" name="Rectangle 5"/>
          <p:cNvSpPr txBox="1">
            <a:spLocks noChangeArrowheads="1"/>
          </p:cNvSpPr>
          <p:nvPr/>
        </p:nvSpPr>
        <p:spPr bwMode="auto">
          <a:xfrm>
            <a:off x="457200" y="1600200"/>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Tx/>
              <a:buChar char="•"/>
            </a:pPr>
            <a:r>
              <a:rPr lang="en-US" sz="3200" dirty="0">
                <a:latin typeface="Rockwell"/>
                <a:cs typeface="Rockwell"/>
              </a:rPr>
              <a:t>Republican attempt at </a:t>
            </a:r>
            <a:r>
              <a:rPr lang="ja-JP" altLang="en-US" sz="3200" dirty="0">
                <a:latin typeface="Rockwell"/>
                <a:cs typeface="Rockwell"/>
              </a:rPr>
              <a:t>“</a:t>
            </a:r>
            <a:r>
              <a:rPr lang="en-US" altLang="ja-JP" sz="3200" dirty="0">
                <a:latin typeface="Rockwell"/>
                <a:cs typeface="Rockwell"/>
              </a:rPr>
              <a:t>judge-breaking</a:t>
            </a:r>
            <a:r>
              <a:rPr lang="ja-JP" altLang="en-US" sz="3200" dirty="0">
                <a:latin typeface="Rockwell"/>
                <a:cs typeface="Rockwell"/>
              </a:rPr>
              <a:t>”</a:t>
            </a:r>
            <a:endParaRPr lang="en-US" altLang="ja-JP" sz="3200" dirty="0">
              <a:latin typeface="Rockwell"/>
              <a:cs typeface="Rockwell"/>
            </a:endParaRPr>
          </a:p>
          <a:p>
            <a:pPr lvl="1" eaLnBrk="1" hangingPunct="1">
              <a:lnSpc>
                <a:spcPct val="90000"/>
              </a:lnSpc>
              <a:spcBef>
                <a:spcPct val="20000"/>
              </a:spcBef>
              <a:buFont typeface="Arial" charset="0"/>
              <a:buChar char="•"/>
            </a:pPr>
            <a:r>
              <a:rPr lang="en-US" sz="2800">
                <a:latin typeface="Rockwell"/>
                <a:cs typeface="Rockwell"/>
              </a:rPr>
              <a:t>Impeached by Democratic-Republican House</a:t>
            </a:r>
          </a:p>
          <a:p>
            <a:pPr lvl="1" eaLnBrk="1" hangingPunct="1">
              <a:lnSpc>
                <a:spcPct val="90000"/>
              </a:lnSpc>
              <a:spcBef>
                <a:spcPct val="20000"/>
              </a:spcBef>
              <a:buFont typeface="Arial" charset="0"/>
              <a:buChar char="•"/>
            </a:pPr>
            <a:r>
              <a:rPr lang="en-US" sz="2800" dirty="0">
                <a:latin typeface="Rockwell"/>
                <a:cs typeface="Rockwell"/>
              </a:rPr>
              <a:t>Senate failed to convict him</a:t>
            </a:r>
          </a:p>
          <a:p>
            <a:pPr eaLnBrk="1" hangingPunct="1">
              <a:lnSpc>
                <a:spcPct val="90000"/>
              </a:lnSpc>
              <a:spcBef>
                <a:spcPct val="20000"/>
              </a:spcBef>
              <a:buFontTx/>
              <a:buChar char="•"/>
            </a:pPr>
            <a:r>
              <a:rPr lang="en-US" sz="3200" dirty="0">
                <a:latin typeface="Rockwell"/>
                <a:cs typeface="Rockwell"/>
              </a:rPr>
              <a:t>Independence of judiciary</a:t>
            </a:r>
          </a:p>
        </p:txBody>
      </p:sp>
    </p:spTree>
    <p:extLst>
      <p:ext uri="{BB962C8B-B14F-4D97-AF65-F5344CB8AC3E}">
        <p14:creationId xmlns:p14="http://schemas.microsoft.com/office/powerpoint/2010/main" val="4016441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rinityhistory.org/AmH/images/Settlementby1820.jpg"/>
          <p:cNvPicPr>
            <a:picLocks noChangeAspect="1" noChangeArrowheads="1"/>
          </p:cNvPicPr>
          <p:nvPr/>
        </p:nvPicPr>
        <p:blipFill>
          <a:blip r:embed="rId2">
            <a:extLst>
              <a:ext uri="{28A0092B-C50C-407E-A947-70E740481C1C}">
                <a14:useLocalDpi xmlns:a14="http://schemas.microsoft.com/office/drawing/2010/main" val="0"/>
              </a:ext>
            </a:extLst>
          </a:blip>
          <a:srcRect t="5557"/>
          <a:stretch>
            <a:fillRect/>
          </a:stretch>
        </p:blipFill>
        <p:spPr bwMode="auto">
          <a:xfrm>
            <a:off x="3654425" y="1524000"/>
            <a:ext cx="54895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2" descr="Population growth through 1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3581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5"/>
          <p:cNvSpPr>
            <a:spLocks noChangeArrowheads="1"/>
          </p:cNvSpPr>
          <p:nvPr/>
        </p:nvSpPr>
        <p:spPr bwMode="auto">
          <a:xfrm>
            <a:off x="128588" y="76200"/>
            <a:ext cx="3376612" cy="24384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800" dirty="0">
                <a:solidFill>
                  <a:schemeClr val="bg1"/>
                </a:solidFill>
                <a:latin typeface="Rockwell"/>
                <a:cs typeface="Rockwell"/>
              </a:rPr>
              <a:t>During Jefferson’s presidency, the U.S. population was growing and people were moving West</a:t>
            </a:r>
          </a:p>
        </p:txBody>
      </p:sp>
      <p:sp>
        <p:nvSpPr>
          <p:cNvPr id="40965" name="Rectangle 3"/>
          <p:cNvSpPr>
            <a:spLocks noChangeArrowheads="1"/>
          </p:cNvSpPr>
          <p:nvPr/>
        </p:nvSpPr>
        <p:spPr bwMode="auto">
          <a:xfrm>
            <a:off x="990600" y="2759075"/>
            <a:ext cx="2057400" cy="1087477"/>
          </a:xfrm>
          <a:prstGeom prst="rect">
            <a:avLst/>
          </a:prstGeom>
          <a:solidFill>
            <a:srgbClr val="FFFFFF">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kumimoji="1" lang="en-US" sz="2000">
                <a:solidFill>
                  <a:srgbClr val="C00000"/>
                </a:solidFill>
                <a:latin typeface="Rockwell"/>
                <a:cs typeface="Rockwell"/>
              </a:rPr>
              <a:t>From 1800 to 1810, the U.S. grew by two million people</a:t>
            </a:r>
            <a:endParaRPr lang="en-US" sz="2000">
              <a:solidFill>
                <a:srgbClr val="C00000"/>
              </a:solidFill>
              <a:latin typeface="Rockwell"/>
              <a:cs typeface="Rockwell"/>
            </a:endParaRPr>
          </a:p>
        </p:txBody>
      </p:sp>
      <p:cxnSp>
        <p:nvCxnSpPr>
          <p:cNvPr id="40966" name="Straight Arrow Connector 10"/>
          <p:cNvCxnSpPr>
            <a:cxnSpLocks noChangeShapeType="1"/>
          </p:cNvCxnSpPr>
          <p:nvPr/>
        </p:nvCxnSpPr>
        <p:spPr bwMode="auto">
          <a:xfrm>
            <a:off x="2743200" y="4038600"/>
            <a:ext cx="304800" cy="2286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6858000" y="4876800"/>
            <a:ext cx="1905000" cy="841256"/>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000">
                <a:solidFill>
                  <a:srgbClr val="C00000"/>
                </a:solidFill>
                <a:latin typeface="Rockwell"/>
                <a:cs typeface="Rockwell"/>
              </a:rPr>
              <a:t>Kentucky became a state in 1792</a:t>
            </a:r>
            <a:endParaRPr lang="en-US" sz="2000">
              <a:solidFill>
                <a:srgbClr val="C00000"/>
              </a:solidFill>
              <a:latin typeface="Rockwell"/>
              <a:cs typeface="Rockwell"/>
            </a:endParaRPr>
          </a:p>
        </p:txBody>
      </p:sp>
      <p:cxnSp>
        <p:nvCxnSpPr>
          <p:cNvPr id="18" name="Straight Arrow Connector 17"/>
          <p:cNvCxnSpPr>
            <a:cxnSpLocks noChangeShapeType="1"/>
          </p:cNvCxnSpPr>
          <p:nvPr/>
        </p:nvCxnSpPr>
        <p:spPr bwMode="auto">
          <a:xfrm flipH="1" flipV="1">
            <a:off x="6096000" y="4038600"/>
            <a:ext cx="1066800" cy="9906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4011613" y="6019800"/>
            <a:ext cx="2111375" cy="841256"/>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000">
                <a:solidFill>
                  <a:srgbClr val="C00000"/>
                </a:solidFill>
                <a:latin typeface="Rockwell"/>
                <a:cs typeface="Rockwell"/>
              </a:rPr>
              <a:t>Tennessee was added in 1796</a:t>
            </a:r>
            <a:endParaRPr lang="en-US" sz="2000">
              <a:solidFill>
                <a:srgbClr val="C00000"/>
              </a:solidFill>
              <a:latin typeface="Rockwell"/>
              <a:cs typeface="Rockwell"/>
            </a:endParaRPr>
          </a:p>
        </p:txBody>
      </p:sp>
      <p:cxnSp>
        <p:nvCxnSpPr>
          <p:cNvPr id="22" name="Straight Arrow Connector 21"/>
          <p:cNvCxnSpPr>
            <a:cxnSpLocks noChangeShapeType="1"/>
          </p:cNvCxnSpPr>
          <p:nvPr/>
        </p:nvCxnSpPr>
        <p:spPr bwMode="auto">
          <a:xfrm flipV="1">
            <a:off x="5414963" y="4533900"/>
            <a:ext cx="223837" cy="14732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3859213" y="2133600"/>
            <a:ext cx="2084387" cy="595035"/>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000">
                <a:solidFill>
                  <a:srgbClr val="C00000"/>
                </a:solidFill>
                <a:latin typeface="Rockwell"/>
                <a:cs typeface="Rockwell"/>
              </a:rPr>
              <a:t>Ohio was added in 1803</a:t>
            </a:r>
            <a:endParaRPr lang="en-US" sz="2000">
              <a:solidFill>
                <a:srgbClr val="C00000"/>
              </a:solidFill>
              <a:latin typeface="Rockwell"/>
              <a:cs typeface="Rockwell"/>
            </a:endParaRPr>
          </a:p>
        </p:txBody>
      </p:sp>
      <p:cxnSp>
        <p:nvCxnSpPr>
          <p:cNvPr id="26" name="Straight Arrow Connector 25"/>
          <p:cNvCxnSpPr>
            <a:cxnSpLocks noChangeShapeType="1"/>
          </p:cNvCxnSpPr>
          <p:nvPr/>
        </p:nvCxnSpPr>
        <p:spPr bwMode="auto">
          <a:xfrm>
            <a:off x="5527675" y="2759075"/>
            <a:ext cx="415925" cy="441325"/>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31" name="AutoShape 5"/>
          <p:cNvSpPr>
            <a:spLocks noChangeArrowheads="1"/>
          </p:cNvSpPr>
          <p:nvPr/>
        </p:nvSpPr>
        <p:spPr bwMode="auto">
          <a:xfrm>
            <a:off x="3709988" y="152400"/>
            <a:ext cx="5357812" cy="1219200"/>
          </a:xfrm>
          <a:prstGeom prst="wedgeRectCallout">
            <a:avLst>
              <a:gd name="adj1" fmla="val 9926"/>
              <a:gd name="adj2" fmla="val -15949"/>
            </a:avLst>
          </a:prstGeom>
          <a:solidFill>
            <a:srgbClr val="CCE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600" dirty="0">
                <a:solidFill>
                  <a:schemeClr val="bg1"/>
                </a:solidFill>
                <a:latin typeface="Rockwell"/>
                <a:cs typeface="Rockwell"/>
              </a:rPr>
              <a:t>Jefferson was worried about French control of New Orleans and the Mississippi River </a:t>
            </a:r>
          </a:p>
        </p:txBody>
      </p:sp>
      <p:sp>
        <p:nvSpPr>
          <p:cNvPr id="30" name="5-Point Star 29"/>
          <p:cNvSpPr/>
          <p:nvPr/>
        </p:nvSpPr>
        <p:spPr bwMode="auto">
          <a:xfrm>
            <a:off x="4724400" y="5562600"/>
            <a:ext cx="342900" cy="293688"/>
          </a:xfrm>
          <a:prstGeom prst="star5">
            <a:avLst/>
          </a:prstGeom>
          <a:solidFill>
            <a:srgbClr val="FFC000"/>
          </a:solidFill>
          <a:ln w="28575" cap="flat" cmpd="sng" algn="ctr">
            <a:solidFill>
              <a:srgbClr val="C00000"/>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mn-ea"/>
            </a:endParaRPr>
          </a:p>
        </p:txBody>
      </p:sp>
    </p:spTree>
    <p:extLst>
      <p:ext uri="{BB962C8B-B14F-4D97-AF65-F5344CB8AC3E}">
        <p14:creationId xmlns:p14="http://schemas.microsoft.com/office/powerpoint/2010/main" val="3990787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anim calcmode="lin" valueType="num">
                                      <p:cBhvr>
                                        <p:cTn id="53" dur="2000" fill="hold"/>
                                        <p:tgtEl>
                                          <p:spTgt spid="30"/>
                                        </p:tgtEl>
                                        <p:attrNameLst>
                                          <p:attrName>style.rotation</p:attrName>
                                        </p:attrNameLst>
                                      </p:cBhvr>
                                      <p:tavLst>
                                        <p:tav tm="0">
                                          <p:val>
                                            <p:fltVal val="720"/>
                                          </p:val>
                                        </p:tav>
                                        <p:tav tm="100000">
                                          <p:val>
                                            <p:fltVal val="0"/>
                                          </p:val>
                                        </p:tav>
                                      </p:tavLst>
                                    </p:anim>
                                    <p:anim calcmode="lin" valueType="num">
                                      <p:cBhvr>
                                        <p:cTn id="54" dur="2000" fill="hold"/>
                                        <p:tgtEl>
                                          <p:spTgt spid="30"/>
                                        </p:tgtEl>
                                        <p:attrNameLst>
                                          <p:attrName>ppt_h</p:attrName>
                                        </p:attrNameLst>
                                      </p:cBhvr>
                                      <p:tavLst>
                                        <p:tav tm="0">
                                          <p:val>
                                            <p:fltVal val="0"/>
                                          </p:val>
                                        </p:tav>
                                        <p:tav tm="100000">
                                          <p:val>
                                            <p:strVal val="#ppt_h"/>
                                          </p:val>
                                        </p:tav>
                                      </p:tavLst>
                                    </p:anim>
                                    <p:anim calcmode="lin" valueType="num">
                                      <p:cBhvr>
                                        <p:cTn id="55" dur="2000" fill="hold"/>
                                        <p:tgtEl>
                                          <p:spTgt spid="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4" grpId="0" animBg="1"/>
      <p:bldP spid="24" grpId="1"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44450" y="50800"/>
            <a:ext cx="4603750" cy="1219200"/>
          </a:xfrm>
          <a:prstGeom prst="wedgeRectCallout">
            <a:avLst>
              <a:gd name="adj1" fmla="val 9926"/>
              <a:gd name="adj2" fmla="val -15949"/>
            </a:avLst>
          </a:prstGeom>
          <a:solidFill>
            <a:srgbClr val="FF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chemeClr val="bg1"/>
                </a:solidFill>
                <a:latin typeface="Rockwell"/>
                <a:cs typeface="Rockwell"/>
              </a:rPr>
              <a:t>Jefferson sent a delegation </a:t>
            </a:r>
            <a:br>
              <a:rPr kumimoji="1" lang="en-US" sz="2400" dirty="0">
                <a:solidFill>
                  <a:schemeClr val="bg1"/>
                </a:solidFill>
                <a:latin typeface="Rockwell"/>
                <a:cs typeface="Rockwell"/>
              </a:rPr>
            </a:br>
            <a:r>
              <a:rPr kumimoji="1" lang="en-US" sz="2400" dirty="0">
                <a:solidFill>
                  <a:schemeClr val="bg1"/>
                </a:solidFill>
                <a:latin typeface="Rockwell"/>
                <a:cs typeface="Rockwell"/>
              </a:rPr>
              <a:t>to France to negotiate the purchase of New Orleans </a:t>
            </a:r>
          </a:p>
        </p:txBody>
      </p:sp>
      <p:sp>
        <p:nvSpPr>
          <p:cNvPr id="4" name="AutoShape 5"/>
          <p:cNvSpPr>
            <a:spLocks noChangeArrowheads="1"/>
          </p:cNvSpPr>
          <p:nvPr/>
        </p:nvSpPr>
        <p:spPr bwMode="auto">
          <a:xfrm>
            <a:off x="4724400" y="50800"/>
            <a:ext cx="4343400" cy="1219200"/>
          </a:xfrm>
          <a:prstGeom prst="wedgeRectCallout">
            <a:avLst>
              <a:gd name="adj1" fmla="val 9926"/>
              <a:gd name="adj2" fmla="val -15949"/>
            </a:avLst>
          </a:prstGeom>
          <a:solidFill>
            <a:srgbClr val="FFCC99"/>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a:solidFill>
                  <a:schemeClr val="bg1"/>
                </a:solidFill>
                <a:latin typeface="Rockwell"/>
                <a:cs typeface="Rockwell"/>
              </a:rPr>
              <a:t>Napoleon wanted to sell all French territories in America to fund his war  </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l="24867" t="23654" r="24519" b="14230"/>
          <a:stretch>
            <a:fillRect/>
          </a:stretch>
        </p:blipFill>
        <p:spPr bwMode="auto">
          <a:xfrm>
            <a:off x="1524000" y="1447800"/>
            <a:ext cx="7620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989" name="Picture 5" descr="File:Napoleon in His Study.jpg"/>
          <p:cNvPicPr>
            <a:picLocks noChangeAspect="1" noChangeArrowheads="1"/>
          </p:cNvPicPr>
          <p:nvPr/>
        </p:nvPicPr>
        <p:blipFill>
          <a:blip r:embed="rId3">
            <a:extLst>
              <a:ext uri="{28A0092B-C50C-407E-A947-70E740481C1C}">
                <a14:useLocalDpi xmlns:a14="http://schemas.microsoft.com/office/drawing/2010/main" val="0"/>
              </a:ext>
            </a:extLst>
          </a:blip>
          <a:srcRect l="17859" t="6374" b="3561"/>
          <a:stretch>
            <a:fillRect/>
          </a:stretch>
        </p:blipFill>
        <p:spPr bwMode="auto">
          <a:xfrm>
            <a:off x="152400" y="1600200"/>
            <a:ext cx="1820863"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506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l="14703" t="15578" r="10260" b="13106"/>
          <a:stretch>
            <a:fillRect/>
          </a:stretch>
        </p:blipFill>
        <p:spPr bwMode="auto">
          <a:xfrm>
            <a:off x="0" y="1447800"/>
            <a:ext cx="9207500"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AutoShape 5"/>
          <p:cNvSpPr>
            <a:spLocks noChangeArrowheads="1"/>
          </p:cNvSpPr>
          <p:nvPr/>
        </p:nvSpPr>
        <p:spPr bwMode="auto">
          <a:xfrm>
            <a:off x="76200" y="50800"/>
            <a:ext cx="5334000" cy="1244600"/>
          </a:xfrm>
          <a:prstGeom prst="wedgeRectCallout">
            <a:avLst>
              <a:gd name="adj1" fmla="val 9926"/>
              <a:gd name="adj2" fmla="val -15949"/>
            </a:avLst>
          </a:prstGeom>
          <a:solidFill>
            <a:srgbClr val="CC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In 1803, Congress approved the purchase of Louisiana from the French for $15 million </a:t>
            </a:r>
          </a:p>
        </p:txBody>
      </p:sp>
      <p:pic>
        <p:nvPicPr>
          <p:cNvPr id="43012" name="Picture 7" descr="http://yesteryearsnews.files.wordpress.com/2012/04/louisianapurchase-napoleon-signs.jpg"/>
          <p:cNvPicPr>
            <a:picLocks noChangeAspect="1" noChangeArrowheads="1"/>
          </p:cNvPicPr>
          <p:nvPr/>
        </p:nvPicPr>
        <p:blipFill>
          <a:blip r:embed="rId3">
            <a:extLst>
              <a:ext uri="{28A0092B-C50C-407E-A947-70E740481C1C}">
                <a14:useLocalDpi xmlns:a14="http://schemas.microsoft.com/office/drawing/2010/main" val="0"/>
              </a:ext>
            </a:extLst>
          </a:blip>
          <a:srcRect l="4639" t="7828" r="6245" b="9523"/>
          <a:stretch>
            <a:fillRect/>
          </a:stretch>
        </p:blipFill>
        <p:spPr bwMode="auto">
          <a:xfrm>
            <a:off x="76200" y="4664075"/>
            <a:ext cx="28956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5410200" y="50800"/>
            <a:ext cx="3733800" cy="1244600"/>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000" dirty="0">
                <a:solidFill>
                  <a:srgbClr val="000000"/>
                </a:solidFill>
                <a:latin typeface="Rockwell"/>
                <a:cs typeface="Rockwell"/>
              </a:rPr>
              <a:t>The</a:t>
            </a:r>
            <a:r>
              <a:rPr kumimoji="1" lang="en-US" sz="2000" dirty="0">
                <a:solidFill>
                  <a:srgbClr val="000000"/>
                </a:solidFill>
                <a:latin typeface="Rockwell"/>
                <a:cs typeface="Rockwell"/>
                <a:hlinkClick r:id="rId4"/>
              </a:rPr>
              <a:t> </a:t>
            </a:r>
            <a:r>
              <a:rPr kumimoji="1" lang="en-US" sz="2000" u="sng" dirty="0">
                <a:solidFill>
                  <a:srgbClr val="000000"/>
                </a:solidFill>
                <a:latin typeface="Rockwell"/>
                <a:cs typeface="Rockwell"/>
                <a:hlinkClick r:id="rId4"/>
              </a:rPr>
              <a:t>Louisiana Purchase</a:t>
            </a:r>
            <a:r>
              <a:rPr kumimoji="1" lang="en-US" sz="2000" dirty="0">
                <a:solidFill>
                  <a:srgbClr val="000000"/>
                </a:solidFill>
                <a:latin typeface="Rockwell"/>
                <a:cs typeface="Rockwell"/>
                <a:hlinkClick r:id="rId4"/>
              </a:rPr>
              <a:t> </a:t>
            </a:r>
            <a:r>
              <a:rPr kumimoji="1" lang="en-US" sz="2000" dirty="0">
                <a:solidFill>
                  <a:srgbClr val="000000"/>
                </a:solidFill>
                <a:latin typeface="Rockwell"/>
                <a:cs typeface="Rockwell"/>
              </a:rPr>
              <a:t>doubled the size of the USA</a:t>
            </a:r>
          </a:p>
        </p:txBody>
      </p:sp>
    </p:spTree>
    <p:extLst>
      <p:ext uri="{BB962C8B-B14F-4D97-AF65-F5344CB8AC3E}">
        <p14:creationId xmlns:p14="http://schemas.microsoft.com/office/powerpoint/2010/main" val="236124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Election of 1800 and Jeffersonian Democracy</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4</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l="14703" t="15578" r="10260" b="13106"/>
          <a:stretch>
            <a:fillRect/>
          </a:stretch>
        </p:blipFill>
        <p:spPr bwMode="auto">
          <a:xfrm>
            <a:off x="0" y="1752600"/>
            <a:ext cx="9207500"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5" name="AutoShape 5"/>
          <p:cNvSpPr>
            <a:spLocks noChangeArrowheads="1"/>
          </p:cNvSpPr>
          <p:nvPr/>
        </p:nvSpPr>
        <p:spPr bwMode="auto">
          <a:xfrm>
            <a:off x="152400" y="50800"/>
            <a:ext cx="4953000" cy="15494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Americans were excited about gaining new western lands, but the Louisiana Purchase presented problems </a:t>
            </a:r>
          </a:p>
        </p:txBody>
      </p:sp>
      <p:sp>
        <p:nvSpPr>
          <p:cNvPr id="7" name="AutoShape 5"/>
          <p:cNvSpPr>
            <a:spLocks noChangeArrowheads="1"/>
          </p:cNvSpPr>
          <p:nvPr/>
        </p:nvSpPr>
        <p:spPr bwMode="auto">
          <a:xfrm>
            <a:off x="5257800" y="61913"/>
            <a:ext cx="3810000" cy="2300287"/>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i="1">
                <a:solidFill>
                  <a:srgbClr val="000000"/>
                </a:solidFill>
                <a:latin typeface="Rockwell"/>
                <a:cs typeface="Rockwell"/>
              </a:rPr>
              <a:t>Was the purchase constitutional? </a:t>
            </a:r>
            <a:r>
              <a:rPr kumimoji="1" lang="en-US" sz="2400">
                <a:solidFill>
                  <a:srgbClr val="000000"/>
                </a:solidFill>
                <a:latin typeface="Rockwell"/>
                <a:cs typeface="Rockwell"/>
              </a:rPr>
              <a:t>Despite his belief in strict interpretation, Jefferson used the elastic clause to buy it</a:t>
            </a:r>
          </a:p>
        </p:txBody>
      </p:sp>
      <p:sp>
        <p:nvSpPr>
          <p:cNvPr id="8" name="AutoShape 5"/>
          <p:cNvSpPr>
            <a:spLocks noChangeArrowheads="1"/>
          </p:cNvSpPr>
          <p:nvPr/>
        </p:nvSpPr>
        <p:spPr bwMode="auto">
          <a:xfrm>
            <a:off x="5257800" y="2438400"/>
            <a:ext cx="3810000" cy="2743200"/>
          </a:xfrm>
          <a:prstGeom prst="wedgeRectCallout">
            <a:avLst>
              <a:gd name="adj1" fmla="val 9926"/>
              <a:gd name="adj2" fmla="val -15949"/>
            </a:avLst>
          </a:prstGeom>
          <a:solidFill>
            <a:srgbClr val="CCE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i="1" dirty="0">
                <a:solidFill>
                  <a:srgbClr val="000000"/>
                </a:solidFill>
                <a:latin typeface="Rockwell"/>
                <a:cs typeface="Rockwell"/>
              </a:rPr>
              <a:t>What about the French and Spaniards in New Orleans? </a:t>
            </a:r>
            <a:r>
              <a:rPr kumimoji="1" lang="en-US" sz="2400" dirty="0">
                <a:solidFill>
                  <a:srgbClr val="000000"/>
                </a:solidFill>
                <a:latin typeface="Rockwell"/>
                <a:cs typeface="Rockwell"/>
              </a:rPr>
              <a:t>Despite his belief in protecting liberty, Jefferson did not grant foreigners citizenship </a:t>
            </a:r>
          </a:p>
        </p:txBody>
      </p:sp>
    </p:spTree>
    <p:extLst>
      <p:ext uri="{BB962C8B-B14F-4D97-AF65-F5344CB8AC3E}">
        <p14:creationId xmlns:p14="http://schemas.microsoft.com/office/powerpoint/2010/main" val="1259268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Federalist Opposition</a:t>
            </a:r>
          </a:p>
        </p:txBody>
      </p:sp>
      <p:sp>
        <p:nvSpPr>
          <p:cNvPr id="161" name="Shape 161"/>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419100" rtl="0">
              <a:spcBef>
                <a:spcPts val="0"/>
              </a:spcBef>
              <a:buSzPct val="100000"/>
            </a:pPr>
            <a:r>
              <a:rPr lang="en" sz="3000" dirty="0"/>
              <a:t>Used “strict construction” - president did not have power to purchase Louisiana. </a:t>
            </a:r>
          </a:p>
          <a:p>
            <a:pPr marL="457200" lvl="0" indent="-419100" rtl="0">
              <a:spcBef>
                <a:spcPts val="0"/>
              </a:spcBef>
              <a:buSzPct val="100000"/>
            </a:pPr>
            <a:r>
              <a:rPr lang="en" sz="3000" dirty="0"/>
              <a:t>Why? It would cost too much and cause the U.S. debt to soar. IRONY!!!</a:t>
            </a:r>
          </a:p>
          <a:p>
            <a:pPr marL="457200" lvl="0" indent="-419100" rtl="0">
              <a:spcBef>
                <a:spcPts val="0"/>
              </a:spcBef>
              <a:buSzPct val="100000"/>
            </a:pPr>
            <a:r>
              <a:rPr lang="en" sz="3000" dirty="0"/>
              <a:t>Real reason: worried that new western lands would be loyal to the Republicans.</a:t>
            </a:r>
          </a:p>
          <a:p>
            <a:pPr lvl="0">
              <a:spcBef>
                <a:spcPts val="0"/>
              </a:spcBef>
              <a:buNone/>
            </a:pPr>
            <a:endParaRPr dirty="0"/>
          </a:p>
        </p:txBody>
      </p:sp>
    </p:spTree>
    <p:extLst>
      <p:ext uri="{BB962C8B-B14F-4D97-AF65-F5344CB8AC3E}">
        <p14:creationId xmlns:p14="http://schemas.microsoft.com/office/powerpoint/2010/main" val="1795652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838200"/>
          </a:xfrm>
        </p:spPr>
        <p:txBody>
          <a:bodyPr>
            <a:normAutofit fontScale="90000"/>
          </a:bodyPr>
          <a:lstStyle/>
          <a:p>
            <a:pPr>
              <a:defRPr/>
            </a:pPr>
            <a:r>
              <a:rPr lang="en-US" sz="2800">
                <a:latin typeface="Rockwell"/>
                <a:cs typeface="Rockwell"/>
              </a:rPr>
              <a:t>The Louisiana Purchase Should Be Approved;</a:t>
            </a:r>
            <a:br>
              <a:rPr lang="en-US" sz="2800">
                <a:latin typeface="Rockwell"/>
                <a:cs typeface="Rockwell"/>
              </a:rPr>
            </a:br>
            <a:r>
              <a:rPr lang="en-US" sz="2800">
                <a:latin typeface="Rockwell"/>
                <a:cs typeface="Rockwell"/>
              </a:rPr>
              <a:t>The Louisiana Purchase Should Be Opposed</a:t>
            </a:r>
          </a:p>
        </p:txBody>
      </p:sp>
      <p:sp>
        <p:nvSpPr>
          <p:cNvPr id="3" name="Text Placeholder 2">
            <a:extLst>
              <a:ext uri="{FF2B5EF4-FFF2-40B4-BE49-F238E27FC236}"/>
            </a:extLst>
          </p:cNvPr>
          <p:cNvSpPr>
            <a:spLocks noGrp="1"/>
          </p:cNvSpPr>
          <p:nvPr>
            <p:ph type="body" idx="1"/>
          </p:nvPr>
        </p:nvSpPr>
        <p:spPr>
          <a:xfrm>
            <a:off x="0" y="914400"/>
            <a:ext cx="4498975" cy="914400"/>
          </a:xfrm>
        </p:spPr>
        <p:txBody>
          <a:bodyPr/>
          <a:lstStyle/>
          <a:p>
            <a:pPr>
              <a:defRPr/>
            </a:pPr>
            <a:r>
              <a:rPr lang="en-US" sz="1800">
                <a:latin typeface="Rockwell"/>
                <a:cs typeface="Rockwell"/>
              </a:rPr>
              <a:t>Thomas Jefferson – </a:t>
            </a:r>
            <a:r>
              <a:rPr lang="en-US" sz="1800" i="1">
                <a:latin typeface="Rockwell"/>
                <a:cs typeface="Rockwell"/>
              </a:rPr>
              <a:t>Letter to John Breckinridge </a:t>
            </a:r>
            <a:r>
              <a:rPr lang="en-US" sz="1800">
                <a:latin typeface="Rockwell"/>
                <a:cs typeface="Rockwell"/>
              </a:rPr>
              <a:t>and </a:t>
            </a:r>
            <a:r>
              <a:rPr lang="en-US" sz="1800" i="1">
                <a:latin typeface="Rockwell"/>
                <a:cs typeface="Rockwell"/>
              </a:rPr>
              <a:t>Third Annual Message to Congress</a:t>
            </a:r>
            <a:r>
              <a:rPr lang="en-US" sz="1800">
                <a:latin typeface="Rockwell"/>
                <a:cs typeface="Rockwell"/>
              </a:rPr>
              <a:t> (1803)</a:t>
            </a:r>
          </a:p>
        </p:txBody>
      </p:sp>
      <p:sp>
        <p:nvSpPr>
          <p:cNvPr id="4" name="Content Placeholder 3">
            <a:extLst>
              <a:ext uri="{FF2B5EF4-FFF2-40B4-BE49-F238E27FC236}"/>
            </a:extLst>
          </p:cNvPr>
          <p:cNvSpPr>
            <a:spLocks noGrp="1"/>
          </p:cNvSpPr>
          <p:nvPr>
            <p:ph sz="half" idx="2"/>
          </p:nvPr>
        </p:nvSpPr>
        <p:spPr>
          <a:xfrm>
            <a:off x="0" y="1981200"/>
            <a:ext cx="4498975" cy="4876800"/>
          </a:xfrm>
        </p:spPr>
        <p:txBody>
          <a:bodyPr/>
          <a:lstStyle/>
          <a:p>
            <a:pPr>
              <a:defRPr/>
            </a:pPr>
            <a:r>
              <a:rPr lang="en-US" sz="1400" dirty="0">
                <a:latin typeface="Rockwell"/>
                <a:cs typeface="Rockwell"/>
              </a:rPr>
              <a:t>The Constitution has made no provision for our holding foreign territory, still less for incorporating foreign nations into our Union. The executive, in seizing the fugitive occurrence which so much advances the good of their country, have done an act beyond the Constitution. The legislature, </a:t>
            </a:r>
            <a:r>
              <a:rPr lang="is-IS" sz="1400" dirty="0">
                <a:latin typeface="Rockwell"/>
                <a:cs typeface="Rockwell"/>
              </a:rPr>
              <a:t>…risking themselves like faithful servants, must ratify and pay for it... </a:t>
            </a:r>
          </a:p>
          <a:p>
            <a:pPr>
              <a:defRPr/>
            </a:pPr>
            <a:r>
              <a:rPr lang="en-US" sz="1400" dirty="0">
                <a:latin typeface="Rockwell"/>
                <a:cs typeface="Rockwell"/>
              </a:rPr>
              <a:t>While the property and sovereignty of the Mississippi and its waters secure an independent outlet for the produce of the western States, and an uncontrolled navigation through their whole course, free from collision with other powers and the dangers to our peace from that source, the fertility of the country, its climate and extent, promise in due season important aids to our treasury, and ample provision for our posterity, and a widespread field for the blessings of freedom and equal laws.</a:t>
            </a:r>
          </a:p>
        </p:txBody>
      </p:sp>
      <p:sp>
        <p:nvSpPr>
          <p:cNvPr id="5" name="Text Placeholder 4">
            <a:extLst>
              <a:ext uri="{FF2B5EF4-FFF2-40B4-BE49-F238E27FC236}"/>
            </a:extLst>
          </p:cNvPr>
          <p:cNvSpPr>
            <a:spLocks noGrp="1"/>
          </p:cNvSpPr>
          <p:nvPr>
            <p:ph type="body" sz="quarter" idx="3"/>
          </p:nvPr>
        </p:nvSpPr>
        <p:spPr>
          <a:xfrm>
            <a:off x="4629150" y="914400"/>
            <a:ext cx="4514850" cy="914400"/>
          </a:xfrm>
        </p:spPr>
        <p:txBody>
          <a:bodyPr/>
          <a:lstStyle/>
          <a:p>
            <a:pPr>
              <a:defRPr/>
            </a:pPr>
            <a:r>
              <a:rPr lang="en-US" sz="1800">
                <a:latin typeface="Rockwell"/>
                <a:cs typeface="Rockwell"/>
              </a:rPr>
              <a:t>Samuel White – </a:t>
            </a:r>
            <a:r>
              <a:rPr lang="en-US" sz="1800" i="1">
                <a:latin typeface="Rockwell"/>
                <a:cs typeface="Rockwell"/>
              </a:rPr>
              <a:t>U.S. Senate Speech</a:t>
            </a:r>
            <a:r>
              <a:rPr lang="en-US" sz="1800">
                <a:latin typeface="Rockwell"/>
                <a:cs typeface="Rockwell"/>
              </a:rPr>
              <a:t> (1803)</a:t>
            </a:r>
          </a:p>
        </p:txBody>
      </p:sp>
      <p:sp>
        <p:nvSpPr>
          <p:cNvPr id="6" name="Content Placeholder 5">
            <a:extLst>
              <a:ext uri="{FF2B5EF4-FFF2-40B4-BE49-F238E27FC236}"/>
            </a:extLst>
          </p:cNvPr>
          <p:cNvSpPr>
            <a:spLocks noGrp="1"/>
          </p:cNvSpPr>
          <p:nvPr>
            <p:ph sz="quarter" idx="4"/>
          </p:nvPr>
        </p:nvSpPr>
        <p:spPr>
          <a:xfrm>
            <a:off x="4629150" y="1981200"/>
            <a:ext cx="4514850" cy="4876800"/>
          </a:xfrm>
        </p:spPr>
        <p:txBody>
          <a:bodyPr/>
          <a:lstStyle/>
          <a:p>
            <a:pPr>
              <a:defRPr/>
            </a:pPr>
            <a:r>
              <a:rPr lang="en-US" sz="1400">
                <a:latin typeface="Rockwell"/>
                <a:cs typeface="Rockwell"/>
              </a:rPr>
              <a:t>Possession of [New Orleans; and of such other positions on the Mississippi] we must have</a:t>
            </a:r>
            <a:r>
              <a:rPr lang="is-IS" sz="1400">
                <a:latin typeface="Rockwell"/>
                <a:cs typeface="Rockwell"/>
              </a:rPr>
              <a:t>…to secure to us forever the complete and uniterrupted navigation of that river. This I have ever been in favor of; I think it essential to the peace of the united States, and to the prosperity of our Western country. But as to Louisiana, this new, immense, unbounded world, if it ever be incorporated into this Union, which I have no idea can be done but by altering the Constitition, I believe it will be the greatest curse that could at present befall us...the settlement of this country will be highly injurious and dangerous to the United States...and of making the fertile regions of Louisiana a howling wilderness, never to be trodden by the foot of civilized man, it is impracticable...The inducements will be so strong that it will be impossible to restrain our citizens from crossing the river.</a:t>
            </a:r>
            <a:endParaRPr lang="en-US" sz="1400">
              <a:latin typeface="Rockwell"/>
              <a:cs typeface="Rockwell"/>
            </a:endParaRPr>
          </a:p>
        </p:txBody>
      </p:sp>
    </p:spTree>
    <p:extLst>
      <p:ext uri="{BB962C8B-B14F-4D97-AF65-F5344CB8AC3E}">
        <p14:creationId xmlns:p14="http://schemas.microsoft.com/office/powerpoint/2010/main" val="27314424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0" y="274638"/>
            <a:ext cx="9144000" cy="1143000"/>
          </a:xfrm>
        </p:spPr>
        <p:txBody>
          <a:bodyPr>
            <a:normAutofit/>
          </a:bodyPr>
          <a:lstStyle/>
          <a:p>
            <a:pPr eaLnBrk="1" hangingPunct="1"/>
            <a:r>
              <a:rPr lang="en-US" sz="4600" dirty="0">
                <a:solidFill>
                  <a:srgbClr val="FFFFFF"/>
                </a:solidFill>
                <a:latin typeface="Rockwell"/>
                <a:cs typeface="Rockwell"/>
              </a:rPr>
              <a:t>Effects of Louisiana Purchase</a:t>
            </a:r>
          </a:p>
        </p:txBody>
      </p:sp>
      <p:sp>
        <p:nvSpPr>
          <p:cNvPr id="48130" name="Rectangle 7"/>
          <p:cNvSpPr>
            <a:spLocks noGrp="1" noChangeArrowheads="1"/>
          </p:cNvSpPr>
          <p:nvPr>
            <p:ph type="body" idx="1"/>
          </p:nvPr>
        </p:nvSpPr>
        <p:spPr>
          <a:xfrm>
            <a:off x="0" y="1600200"/>
            <a:ext cx="4724400" cy="5257800"/>
          </a:xfrm>
          <a:noFill/>
        </p:spPr>
        <p:txBody>
          <a:bodyPr/>
          <a:lstStyle/>
          <a:p>
            <a:pPr eaLnBrk="1" hangingPunct="1">
              <a:lnSpc>
                <a:spcPct val="90000"/>
              </a:lnSpc>
            </a:pPr>
            <a:r>
              <a:rPr lang="en-US" b="1" dirty="0">
                <a:solidFill>
                  <a:srgbClr val="FFFFFF"/>
                </a:solidFill>
                <a:latin typeface="Rockwell"/>
                <a:cs typeface="Rockwell"/>
              </a:rPr>
              <a:t>Short term</a:t>
            </a:r>
          </a:p>
          <a:p>
            <a:pPr lvl="1" eaLnBrk="1" hangingPunct="1">
              <a:lnSpc>
                <a:spcPct val="90000"/>
              </a:lnSpc>
            </a:pPr>
            <a:r>
              <a:rPr lang="en-US" dirty="0">
                <a:solidFill>
                  <a:srgbClr val="FFFFFF"/>
                </a:solidFill>
                <a:latin typeface="Rockwell"/>
                <a:cs typeface="Rockwell"/>
              </a:rPr>
              <a:t>Constitutional crisis</a:t>
            </a:r>
          </a:p>
          <a:p>
            <a:pPr lvl="1" eaLnBrk="1" hangingPunct="1">
              <a:lnSpc>
                <a:spcPct val="90000"/>
              </a:lnSpc>
            </a:pPr>
            <a:r>
              <a:rPr lang="en-US" dirty="0">
                <a:solidFill>
                  <a:srgbClr val="FFFFFF"/>
                </a:solidFill>
                <a:latin typeface="Rockwell"/>
                <a:cs typeface="Rockwell"/>
              </a:rPr>
              <a:t>Weak control over new land (Burr conspiracy)</a:t>
            </a:r>
          </a:p>
        </p:txBody>
      </p:sp>
      <p:sp>
        <p:nvSpPr>
          <p:cNvPr id="48131" name="Rectangle 7"/>
          <p:cNvSpPr txBox="1">
            <a:spLocks noChangeArrowheads="1"/>
          </p:cNvSpPr>
          <p:nvPr/>
        </p:nvSpPr>
        <p:spPr bwMode="auto">
          <a:xfrm>
            <a:off x="4876800" y="1600200"/>
            <a:ext cx="4267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Tx/>
              <a:buChar char="•"/>
            </a:pPr>
            <a:r>
              <a:rPr lang="en-US" sz="3200" b="1" dirty="0">
                <a:solidFill>
                  <a:srgbClr val="FFFFFF"/>
                </a:solidFill>
                <a:latin typeface="Rockwell"/>
                <a:cs typeface="Rockwell"/>
              </a:rPr>
              <a:t>Long term</a:t>
            </a:r>
          </a:p>
          <a:p>
            <a:pPr lvl="1" eaLnBrk="1" hangingPunct="1">
              <a:lnSpc>
                <a:spcPct val="90000"/>
              </a:lnSpc>
              <a:spcBef>
                <a:spcPct val="20000"/>
              </a:spcBef>
              <a:buFontTx/>
              <a:buChar char="–"/>
            </a:pPr>
            <a:r>
              <a:rPr lang="en-US" sz="2800" dirty="0">
                <a:solidFill>
                  <a:srgbClr val="FFFFFF"/>
                </a:solidFill>
                <a:latin typeface="Rockwell"/>
                <a:cs typeface="Rockwell"/>
              </a:rPr>
              <a:t>Purchase, incorporation, equality of U.S. territory</a:t>
            </a:r>
          </a:p>
          <a:p>
            <a:pPr lvl="1" eaLnBrk="1" hangingPunct="1">
              <a:lnSpc>
                <a:spcPct val="90000"/>
              </a:lnSpc>
              <a:spcBef>
                <a:spcPct val="20000"/>
              </a:spcBef>
              <a:buFontTx/>
              <a:buChar char="–"/>
            </a:pPr>
            <a:r>
              <a:rPr lang="en-US" sz="2800" dirty="0">
                <a:solidFill>
                  <a:srgbClr val="FFFFFF"/>
                </a:solidFill>
                <a:latin typeface="Rockwell"/>
                <a:cs typeface="Rockwell"/>
              </a:rPr>
              <a:t>Increased security</a:t>
            </a:r>
          </a:p>
          <a:p>
            <a:pPr lvl="1" eaLnBrk="1" hangingPunct="1">
              <a:lnSpc>
                <a:spcPct val="90000"/>
              </a:lnSpc>
              <a:spcBef>
                <a:spcPct val="20000"/>
              </a:spcBef>
              <a:buFontTx/>
              <a:buChar char="–"/>
            </a:pPr>
            <a:r>
              <a:rPr lang="en-US" sz="2800" dirty="0">
                <a:solidFill>
                  <a:srgbClr val="FFFFFF"/>
                </a:solidFill>
                <a:latin typeface="Rockwell"/>
                <a:cs typeface="Rockwell"/>
              </a:rPr>
              <a:t>Laid foundations of American power &amp; </a:t>
            </a:r>
            <a:r>
              <a:rPr lang="ja-JP" altLang="en-US" sz="2800" dirty="0">
                <a:solidFill>
                  <a:srgbClr val="FFFFFF"/>
                </a:solidFill>
                <a:latin typeface="Rockwell"/>
                <a:cs typeface="Rockwell"/>
              </a:rPr>
              <a:t>“</a:t>
            </a:r>
            <a:r>
              <a:rPr lang="en-US" altLang="ja-JP" sz="2800" dirty="0">
                <a:solidFill>
                  <a:srgbClr val="FFFFFF"/>
                </a:solidFill>
                <a:latin typeface="Rockwell"/>
                <a:cs typeface="Rockwell"/>
              </a:rPr>
              <a:t>Manifest Destiny</a:t>
            </a:r>
            <a:r>
              <a:rPr lang="ja-JP" altLang="en-US" sz="2800" dirty="0">
                <a:solidFill>
                  <a:srgbClr val="FFFFFF"/>
                </a:solidFill>
                <a:latin typeface="Rockwell"/>
                <a:cs typeface="Rockwell"/>
              </a:rPr>
              <a:t>”</a:t>
            </a:r>
            <a:endParaRPr lang="en-US" sz="2800" dirty="0">
              <a:solidFill>
                <a:srgbClr val="FFFFFF"/>
              </a:solidFill>
              <a:latin typeface="Rockwell"/>
              <a:cs typeface="Rockwell"/>
            </a:endParaRPr>
          </a:p>
        </p:txBody>
      </p:sp>
    </p:spTree>
    <p:extLst>
      <p:ext uri="{BB962C8B-B14F-4D97-AF65-F5344CB8AC3E}">
        <p14:creationId xmlns:p14="http://schemas.microsoft.com/office/powerpoint/2010/main" val="2359878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8" name="Rectangle 6"/>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Native American Resistance</a:t>
            </a:r>
          </a:p>
        </p:txBody>
      </p:sp>
      <p:sp>
        <p:nvSpPr>
          <p:cNvPr id="8199" name="Rectangle 7"/>
          <p:cNvSpPr>
            <a:spLocks noGrp="1" noChangeArrowheads="1"/>
          </p:cNvSpPr>
          <p:nvPr>
            <p:ph type="body" idx="1"/>
          </p:nvPr>
        </p:nvSpPr>
        <p:spPr>
          <a:xfrm>
            <a:off x="0" y="685800"/>
            <a:ext cx="91440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5000"/>
              </a:spcBef>
            </a:pPr>
            <a:endParaRPr lang="en-US" dirty="0" smtClean="0"/>
          </a:p>
          <a:p>
            <a:pPr>
              <a:lnSpc>
                <a:spcPct val="90000"/>
              </a:lnSpc>
              <a:spcBef>
                <a:spcPct val="5000"/>
              </a:spcBef>
            </a:pPr>
            <a:r>
              <a:rPr lang="en-US" dirty="0" smtClean="0"/>
              <a:t>The </a:t>
            </a:r>
            <a:r>
              <a:rPr lang="en-US" dirty="0"/>
              <a:t>Louisiana Purchase increased tensions with Indians:</a:t>
            </a:r>
          </a:p>
          <a:p>
            <a:pPr lvl="1">
              <a:lnSpc>
                <a:spcPct val="90000"/>
              </a:lnSpc>
              <a:spcBef>
                <a:spcPct val="5000"/>
              </a:spcBef>
              <a:buSzPct val="75000"/>
            </a:pPr>
            <a:r>
              <a:rPr lang="en-US" dirty="0"/>
              <a:t>Americans rejected coexistence with Indians</a:t>
            </a:r>
            <a:r>
              <a:rPr lang="en-US" u="sng" dirty="0"/>
              <a:t> </a:t>
            </a:r>
          </a:p>
          <a:p>
            <a:pPr lvl="1">
              <a:lnSpc>
                <a:spcPct val="90000"/>
              </a:lnSpc>
              <a:spcBef>
                <a:spcPct val="5000"/>
              </a:spcBef>
              <a:buSzPct val="75000"/>
            </a:pPr>
            <a:r>
              <a:rPr lang="en-US" u="sng" dirty="0"/>
              <a:t>Tecumseh</a:t>
            </a:r>
            <a:r>
              <a:rPr lang="en-US" dirty="0"/>
              <a:t> swayed the Shawnee &amp; other tribes to stop selling land &amp; to avoid contact with whites</a:t>
            </a:r>
          </a:p>
          <a:p>
            <a:pPr lvl="1">
              <a:lnSpc>
                <a:spcPct val="90000"/>
              </a:lnSpc>
              <a:spcBef>
                <a:spcPct val="5000"/>
              </a:spcBef>
              <a:buSzPct val="75000"/>
            </a:pPr>
            <a:r>
              <a:rPr lang="en-US" dirty="0"/>
              <a:t>Jefferson hoped to </a:t>
            </a:r>
            <a:r>
              <a:rPr lang="ja-JP" altLang="en-US" dirty="0">
                <a:latin typeface="Arial"/>
              </a:rPr>
              <a:t>“</a:t>
            </a:r>
            <a:r>
              <a:rPr lang="en-US" dirty="0"/>
              <a:t>civilize</a:t>
            </a:r>
            <a:r>
              <a:rPr lang="ja-JP" altLang="en-US" dirty="0">
                <a:latin typeface="Arial"/>
              </a:rPr>
              <a:t>”</a:t>
            </a:r>
            <a:r>
              <a:rPr lang="en-US" dirty="0"/>
              <a:t> Indians into yeoman farmers &amp; planned for a vast reservation west of the Mississippi River</a:t>
            </a:r>
          </a:p>
        </p:txBody>
      </p:sp>
    </p:spTree>
    <p:extLst>
      <p:ext uri="{BB962C8B-B14F-4D97-AF65-F5344CB8AC3E}">
        <p14:creationId xmlns:p14="http://schemas.microsoft.com/office/powerpoint/2010/main" val="35401797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ElectoralCollege1804-Large"/>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406"/>
          <a:stretch>
            <a:fillRect/>
          </a:stretch>
        </p:blipFill>
        <p:spPr bwMode="auto">
          <a:xfrm>
            <a:off x="1955800" y="1493838"/>
            <a:ext cx="71882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8131" name="Picture 4" descr="http://cdn.smosh.com/sites/default/files/bloguploads/thomas-jefferson-portrait.jpg"/>
          <p:cNvPicPr>
            <a:picLocks noChangeAspect="1" noChangeArrowheads="1"/>
          </p:cNvPicPr>
          <p:nvPr/>
        </p:nvPicPr>
        <p:blipFill>
          <a:blip r:embed="rId3">
            <a:extLst>
              <a:ext uri="{28A0092B-C50C-407E-A947-70E740481C1C}">
                <a14:useLocalDpi xmlns:a14="http://schemas.microsoft.com/office/drawing/2010/main" val="0"/>
              </a:ext>
            </a:extLst>
          </a:blip>
          <a:srcRect l="11055" r="13591"/>
          <a:stretch>
            <a:fillRect/>
          </a:stretch>
        </p:blipFill>
        <p:spPr bwMode="auto">
          <a:xfrm>
            <a:off x="76200" y="2427288"/>
            <a:ext cx="25019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AutoShape 5"/>
          <p:cNvSpPr>
            <a:spLocks noChangeArrowheads="1"/>
          </p:cNvSpPr>
          <p:nvPr/>
        </p:nvSpPr>
        <p:spPr bwMode="auto">
          <a:xfrm>
            <a:off x="152400" y="127000"/>
            <a:ext cx="4191000" cy="12446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Jefferson was widely popular and easily </a:t>
            </a:r>
            <a:br>
              <a:rPr kumimoji="1" lang="en-US" sz="2400" dirty="0">
                <a:solidFill>
                  <a:srgbClr val="000000"/>
                </a:solidFill>
                <a:latin typeface="Rockwell"/>
                <a:cs typeface="Rockwell"/>
              </a:rPr>
            </a:br>
            <a:r>
              <a:rPr kumimoji="1" lang="en-US" sz="2400" dirty="0">
                <a:solidFill>
                  <a:srgbClr val="000000"/>
                </a:solidFill>
                <a:latin typeface="Rockwell"/>
                <a:cs typeface="Rockwell"/>
              </a:rPr>
              <a:t>won the election of 1804</a:t>
            </a:r>
          </a:p>
        </p:txBody>
      </p:sp>
      <p:sp>
        <p:nvSpPr>
          <p:cNvPr id="6" name="AutoShape 5"/>
          <p:cNvSpPr>
            <a:spLocks noChangeArrowheads="1"/>
          </p:cNvSpPr>
          <p:nvPr/>
        </p:nvSpPr>
        <p:spPr bwMode="auto">
          <a:xfrm>
            <a:off x="4495800" y="127000"/>
            <a:ext cx="4495800" cy="1244600"/>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a:solidFill>
                  <a:srgbClr val="000000"/>
                </a:solidFill>
                <a:latin typeface="Rockwell"/>
                <a:cs typeface="Rockwell"/>
              </a:rPr>
              <a:t>But, Jefferson’s </a:t>
            </a:r>
            <a:br>
              <a:rPr kumimoji="1" lang="en-US" sz="2400">
                <a:solidFill>
                  <a:srgbClr val="000000"/>
                </a:solidFill>
                <a:latin typeface="Rockwell"/>
                <a:cs typeface="Rockwell"/>
              </a:rPr>
            </a:br>
            <a:r>
              <a:rPr kumimoji="1" lang="en-US" sz="2400">
                <a:solidFill>
                  <a:srgbClr val="000000"/>
                </a:solidFill>
                <a:latin typeface="Rockwell"/>
                <a:cs typeface="Rockwell"/>
              </a:rPr>
              <a:t>second term was plagued </a:t>
            </a:r>
            <a:br>
              <a:rPr kumimoji="1" lang="en-US" sz="2400">
                <a:solidFill>
                  <a:srgbClr val="000000"/>
                </a:solidFill>
                <a:latin typeface="Rockwell"/>
                <a:cs typeface="Rockwell"/>
              </a:rPr>
            </a:br>
            <a:r>
              <a:rPr kumimoji="1" lang="en-US" sz="2400">
                <a:solidFill>
                  <a:srgbClr val="000000"/>
                </a:solidFill>
                <a:latin typeface="Rockwell"/>
                <a:cs typeface="Rockwell"/>
              </a:rPr>
              <a:t>by foreign policy problems </a:t>
            </a:r>
          </a:p>
        </p:txBody>
      </p:sp>
    </p:spTree>
    <p:extLst>
      <p:ext uri="{BB962C8B-B14F-4D97-AF65-F5344CB8AC3E}">
        <p14:creationId xmlns:p14="http://schemas.microsoft.com/office/powerpoint/2010/main" val="176419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76200" y="0"/>
            <a:ext cx="9067800" cy="838200"/>
          </a:xfrm>
        </p:spPr>
        <p:txBody>
          <a:bodyPr/>
          <a:lstStyle/>
          <a:p>
            <a:pPr eaLnBrk="1" hangingPunct="1"/>
            <a:r>
              <a:rPr lang="en-US">
                <a:latin typeface="Rockwell"/>
                <a:cs typeface="Rockwell"/>
              </a:rPr>
              <a:t>The Yazoo Controversy</a:t>
            </a:r>
          </a:p>
        </p:txBody>
      </p:sp>
      <p:sp>
        <p:nvSpPr>
          <p:cNvPr id="134147" name="Rectangle 3"/>
          <p:cNvSpPr>
            <a:spLocks noGrp="1" noChangeArrowheads="1"/>
          </p:cNvSpPr>
          <p:nvPr>
            <p:ph idx="1"/>
          </p:nvPr>
        </p:nvSpPr>
        <p:spPr>
          <a:xfrm>
            <a:off x="76200" y="685800"/>
            <a:ext cx="9067800" cy="6172200"/>
          </a:xfrm>
        </p:spPr>
        <p:txBody>
          <a:bodyPr>
            <a:normAutofit/>
          </a:bodyPr>
          <a:lstStyle/>
          <a:p>
            <a:pPr marL="274320" indent="-274320" eaLnBrk="1" fontAlgn="auto" hangingPunct="1">
              <a:lnSpc>
                <a:spcPct val="85000"/>
              </a:lnSpc>
              <a:spcAft>
                <a:spcPts val="0"/>
              </a:spcAft>
              <a:buClr>
                <a:schemeClr val="accent3"/>
              </a:buClr>
              <a:buFont typeface="Wingdings 2"/>
              <a:buChar char=""/>
              <a:defRPr/>
            </a:pPr>
            <a:r>
              <a:rPr lang="en-US" sz="4000" dirty="0">
                <a:latin typeface="Rockwell"/>
                <a:ea typeface="+mn-ea"/>
                <a:cs typeface="Rockwell"/>
              </a:rPr>
              <a:t>Jefferson endured heavy criticism due to the Yazoo Land Fraud:</a:t>
            </a:r>
          </a:p>
          <a:p>
            <a:pPr marL="640080" lvl="1" indent="-246888" eaLnBrk="1" fontAlgn="auto" hangingPunct="1">
              <a:lnSpc>
                <a:spcPct val="85000"/>
              </a:lnSpc>
              <a:spcAft>
                <a:spcPts val="0"/>
              </a:spcAft>
              <a:buFont typeface="Wingdings 2"/>
              <a:buChar char=""/>
              <a:defRPr/>
            </a:pPr>
            <a:r>
              <a:rPr lang="en-US" sz="3600" dirty="0">
                <a:latin typeface="Rockwell"/>
                <a:ea typeface="+mn-ea"/>
                <a:cs typeface="Rockwell"/>
              </a:rPr>
              <a:t>Corrupt GA politicians sold 35 million acres of land to insiders at ridiculously low prices</a:t>
            </a:r>
          </a:p>
          <a:p>
            <a:pPr marL="640080" lvl="1" indent="-246888" eaLnBrk="1" fontAlgn="auto" hangingPunct="1">
              <a:lnSpc>
                <a:spcPct val="85000"/>
              </a:lnSpc>
              <a:spcAft>
                <a:spcPts val="0"/>
              </a:spcAft>
              <a:buFont typeface="Wingdings 2"/>
              <a:buChar char=""/>
              <a:defRPr/>
            </a:pPr>
            <a:r>
              <a:rPr lang="en-US" sz="3600" dirty="0" err="1">
                <a:latin typeface="Rockwell"/>
                <a:ea typeface="+mn-ea"/>
                <a:cs typeface="Rockwell"/>
              </a:rPr>
              <a:t>Quids</a:t>
            </a:r>
            <a:r>
              <a:rPr lang="en-US" sz="3600" dirty="0">
                <a:latin typeface="Rockwell"/>
                <a:ea typeface="+mn-ea"/>
                <a:cs typeface="Rockwell"/>
              </a:rPr>
              <a:t> attacked Jefferson for allowing defrauded individuals to keep lands they bought</a:t>
            </a:r>
            <a:endParaRPr lang="en-US" sz="3600" dirty="0">
              <a:solidFill>
                <a:srgbClr val="FF0000"/>
              </a:solidFill>
              <a:latin typeface="Rockwell"/>
              <a:ea typeface="+mn-ea"/>
              <a:cs typeface="Rockwell"/>
            </a:endParaRPr>
          </a:p>
          <a:p>
            <a:pPr marL="640080" lvl="1" indent="-246888" eaLnBrk="1" fontAlgn="auto" hangingPunct="1">
              <a:lnSpc>
                <a:spcPct val="85000"/>
              </a:lnSpc>
              <a:spcAft>
                <a:spcPts val="0"/>
              </a:spcAft>
              <a:buFont typeface="Wingdings 2"/>
              <a:buChar char=""/>
              <a:defRPr/>
            </a:pPr>
            <a:r>
              <a:rPr lang="en-US" sz="3600" dirty="0">
                <a:latin typeface="Rockwell"/>
                <a:ea typeface="+mn-ea"/>
                <a:cs typeface="Rockwell"/>
              </a:rPr>
              <a:t>In </a:t>
            </a:r>
            <a:r>
              <a:rPr lang="en-US" sz="3600" u="sng" dirty="0">
                <a:latin typeface="Rockwell"/>
                <a:ea typeface="+mn-ea"/>
                <a:cs typeface="Rockwell"/>
              </a:rPr>
              <a:t>Fletcher v. Peck</a:t>
            </a:r>
            <a:r>
              <a:rPr lang="en-US" sz="3600" dirty="0">
                <a:latin typeface="Rockwell"/>
                <a:ea typeface="+mn-ea"/>
                <a:cs typeface="Rockwell"/>
              </a:rPr>
              <a:t> (1810), the Supreme Court allowed purchasers to keep these lands</a:t>
            </a:r>
          </a:p>
        </p:txBody>
      </p:sp>
      <p:sp>
        <p:nvSpPr>
          <p:cNvPr id="134148" name="AutoShape 4"/>
          <p:cNvSpPr>
            <a:spLocks noChangeArrowheads="1"/>
          </p:cNvSpPr>
          <p:nvPr/>
        </p:nvSpPr>
        <p:spPr bwMode="auto">
          <a:xfrm>
            <a:off x="1371600" y="762000"/>
            <a:ext cx="7086600" cy="1447800"/>
          </a:xfrm>
          <a:prstGeom prst="wedgeRectCallout">
            <a:avLst>
              <a:gd name="adj1" fmla="val -17116"/>
              <a:gd name="adj2" fmla="val 260417"/>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2800" dirty="0">
                <a:solidFill>
                  <a:srgbClr val="000000"/>
                </a:solidFill>
              </a:rPr>
              <a:t>Together with </a:t>
            </a:r>
            <a:r>
              <a:rPr lang="en-US" sz="2800" i="1" u="sng" dirty="0">
                <a:solidFill>
                  <a:srgbClr val="000000"/>
                </a:solidFill>
              </a:rPr>
              <a:t>Marbury v Madison</a:t>
            </a:r>
            <a:r>
              <a:rPr lang="en-US" sz="2800" dirty="0">
                <a:solidFill>
                  <a:srgbClr val="000000"/>
                </a:solidFill>
              </a:rPr>
              <a:t>, the Supreme Court defined itself as a legitimate 3</a:t>
            </a:r>
            <a:r>
              <a:rPr lang="en-US" sz="2800" baseline="30000" dirty="0">
                <a:solidFill>
                  <a:srgbClr val="000000"/>
                </a:solidFill>
              </a:rPr>
              <a:t>rd</a:t>
            </a:r>
            <a:r>
              <a:rPr lang="en-US" sz="2800" dirty="0">
                <a:solidFill>
                  <a:srgbClr val="000000"/>
                </a:solidFill>
              </a:rPr>
              <a:t> branch of </a:t>
            </a:r>
            <a:r>
              <a:rPr lang="en-US" sz="2800" dirty="0" err="1">
                <a:solidFill>
                  <a:srgbClr val="000000"/>
                </a:solidFill>
              </a:rPr>
              <a:t>gov</a:t>
            </a:r>
            <a:r>
              <a:rPr lang="ja-JP" altLang="en-US" sz="2800" dirty="0">
                <a:solidFill>
                  <a:srgbClr val="000000"/>
                </a:solidFill>
              </a:rPr>
              <a:t>’</a:t>
            </a:r>
            <a:r>
              <a:rPr lang="en-US" altLang="ja-JP" sz="2800" dirty="0">
                <a:solidFill>
                  <a:srgbClr val="000000"/>
                </a:solidFill>
              </a:rPr>
              <a:t>t</a:t>
            </a:r>
            <a:endParaRPr lang="en-US" sz="2800" dirty="0">
              <a:solidFill>
                <a:srgbClr val="000000"/>
              </a:solidFill>
            </a:endParaRPr>
          </a:p>
        </p:txBody>
      </p:sp>
      <p:sp>
        <p:nvSpPr>
          <p:cNvPr id="134149" name="AutoShape 5"/>
          <p:cNvSpPr>
            <a:spLocks noChangeArrowheads="1"/>
          </p:cNvSpPr>
          <p:nvPr/>
        </p:nvSpPr>
        <p:spPr bwMode="auto">
          <a:xfrm>
            <a:off x="76200" y="2590800"/>
            <a:ext cx="3048000" cy="990600"/>
          </a:xfrm>
          <a:prstGeom prst="wedgeRectCallout">
            <a:avLst>
              <a:gd name="adj1" fmla="val 63282"/>
              <a:gd name="adj2" fmla="val 219069"/>
            </a:avLst>
          </a:prstGeom>
          <a:solidFill>
            <a:srgbClr val="CCFFCC"/>
          </a:solidFill>
          <a:ln w="38100">
            <a:solidFill>
              <a:schemeClr val="tx1"/>
            </a:solidFill>
            <a:miter lim="800000"/>
            <a:headEnd/>
            <a:tailEnd/>
          </a:ln>
        </p:spPr>
        <p:txBody>
          <a:bodyPr/>
          <a:lstStyle/>
          <a:p>
            <a:pPr algn="ctr">
              <a:lnSpc>
                <a:spcPct val="80000"/>
              </a:lnSpc>
            </a:pPr>
            <a:r>
              <a:rPr lang="en-US" sz="2800">
                <a:solidFill>
                  <a:srgbClr val="000000"/>
                </a:solidFill>
              </a:rPr>
              <a:t>Again, it</a:t>
            </a:r>
            <a:r>
              <a:rPr lang="ja-JP" altLang="en-US" sz="2800">
                <a:solidFill>
                  <a:srgbClr val="000000"/>
                </a:solidFill>
              </a:rPr>
              <a:t>’</a:t>
            </a:r>
            <a:r>
              <a:rPr lang="en-US" altLang="ja-JP" sz="2800">
                <a:solidFill>
                  <a:srgbClr val="000000"/>
                </a:solidFill>
              </a:rPr>
              <a:t>s the Marshall Court</a:t>
            </a:r>
            <a:endParaRPr lang="en-US" sz="2800">
              <a:solidFill>
                <a:srgbClr val="000000"/>
              </a:solidFill>
            </a:endParaRPr>
          </a:p>
        </p:txBody>
      </p:sp>
      <p:sp>
        <p:nvSpPr>
          <p:cNvPr id="134150" name="AutoShape 6"/>
          <p:cNvSpPr>
            <a:spLocks noChangeArrowheads="1"/>
          </p:cNvSpPr>
          <p:nvPr/>
        </p:nvSpPr>
        <p:spPr bwMode="auto">
          <a:xfrm>
            <a:off x="3200400" y="2362200"/>
            <a:ext cx="5867400" cy="1905000"/>
          </a:xfrm>
          <a:prstGeom prst="wedgeRectCallout">
            <a:avLst>
              <a:gd name="adj1" fmla="val -38745"/>
              <a:gd name="adj2" fmla="val 104083"/>
            </a:avLst>
          </a:prstGeom>
          <a:solidFill>
            <a:srgbClr val="FFCCCC"/>
          </a:solidFill>
          <a:ln w="38100">
            <a:solidFill>
              <a:schemeClr val="tx1"/>
            </a:solidFill>
            <a:miter lim="800000"/>
            <a:headEnd/>
            <a:tailEnd/>
          </a:ln>
        </p:spPr>
        <p:txBody>
          <a:bodyPr/>
          <a:lstStyle/>
          <a:p>
            <a:pPr algn="ctr">
              <a:lnSpc>
                <a:spcPct val="80000"/>
              </a:lnSpc>
              <a:spcBef>
                <a:spcPct val="5000"/>
              </a:spcBef>
            </a:pPr>
            <a:r>
              <a:rPr kumimoji="1" lang="en-US" sz="2800">
                <a:solidFill>
                  <a:srgbClr val="000000"/>
                </a:solidFill>
              </a:rPr>
              <a:t>The case established an important precedent:</a:t>
            </a:r>
          </a:p>
          <a:p>
            <a:pPr algn="ctr">
              <a:lnSpc>
                <a:spcPct val="80000"/>
              </a:lnSpc>
              <a:spcBef>
                <a:spcPct val="5000"/>
              </a:spcBef>
            </a:pPr>
            <a:r>
              <a:rPr kumimoji="1" lang="en-US" sz="2800">
                <a:solidFill>
                  <a:srgbClr val="000000"/>
                </a:solidFill>
              </a:rPr>
              <a:t>Supreme Court can nullify any unconstitutional </a:t>
            </a:r>
            <a:r>
              <a:rPr kumimoji="1" lang="en-US" sz="2800" i="1" u="sng">
                <a:solidFill>
                  <a:srgbClr val="000000"/>
                </a:solidFill>
              </a:rPr>
              <a:t>state</a:t>
            </a:r>
            <a:r>
              <a:rPr kumimoji="1" lang="en-US" sz="2800">
                <a:solidFill>
                  <a:srgbClr val="000000"/>
                </a:solidFill>
              </a:rPr>
              <a:t> laws</a:t>
            </a:r>
          </a:p>
        </p:txBody>
      </p:sp>
    </p:spTree>
    <p:extLst>
      <p:ext uri="{BB962C8B-B14F-4D97-AF65-F5344CB8AC3E}">
        <p14:creationId xmlns:p14="http://schemas.microsoft.com/office/powerpoint/2010/main" val="3536248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anim calcmode="lin" valueType="num">
                                      <p:cBhvr>
                                        <p:cTn id="7" dur="500" fill="hold"/>
                                        <p:tgtEl>
                                          <p:spTgt spid="134149"/>
                                        </p:tgtEl>
                                        <p:attrNameLst>
                                          <p:attrName>ppt_w</p:attrName>
                                        </p:attrNameLst>
                                      </p:cBhvr>
                                      <p:tavLst>
                                        <p:tav tm="0">
                                          <p:val>
                                            <p:fltVal val="0"/>
                                          </p:val>
                                        </p:tav>
                                        <p:tav tm="100000">
                                          <p:val>
                                            <p:strVal val="#ppt_w"/>
                                          </p:val>
                                        </p:tav>
                                      </p:tavLst>
                                    </p:anim>
                                    <p:anim calcmode="lin" valueType="num">
                                      <p:cBhvr>
                                        <p:cTn id="8" dur="500" fill="hold"/>
                                        <p:tgtEl>
                                          <p:spTgt spid="134149"/>
                                        </p:tgtEl>
                                        <p:attrNameLst>
                                          <p:attrName>ppt_h</p:attrName>
                                        </p:attrNameLst>
                                      </p:cBhvr>
                                      <p:tavLst>
                                        <p:tav tm="0">
                                          <p:val>
                                            <p:fltVal val="0"/>
                                          </p:val>
                                        </p:tav>
                                        <p:tav tm="100000">
                                          <p:val>
                                            <p:strVal val="#ppt_h"/>
                                          </p:val>
                                        </p:tav>
                                      </p:tavLst>
                                    </p:anim>
                                    <p:animEffect transition="in" filter="fade">
                                      <p:cBhvr>
                                        <p:cTn id="9" dur="500"/>
                                        <p:tgtEl>
                                          <p:spTgt spid="13414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34150"/>
                                        </p:tgtEl>
                                        <p:attrNameLst>
                                          <p:attrName>style.visibility</p:attrName>
                                        </p:attrNameLst>
                                      </p:cBhvr>
                                      <p:to>
                                        <p:strVal val="visible"/>
                                      </p:to>
                                    </p:set>
                                    <p:anim calcmode="lin" valueType="num">
                                      <p:cBhvr>
                                        <p:cTn id="13" dur="500" fill="hold"/>
                                        <p:tgtEl>
                                          <p:spTgt spid="134150"/>
                                        </p:tgtEl>
                                        <p:attrNameLst>
                                          <p:attrName>ppt_w</p:attrName>
                                        </p:attrNameLst>
                                      </p:cBhvr>
                                      <p:tavLst>
                                        <p:tav tm="0">
                                          <p:val>
                                            <p:fltVal val="0"/>
                                          </p:val>
                                        </p:tav>
                                        <p:tav tm="100000">
                                          <p:val>
                                            <p:strVal val="#ppt_w"/>
                                          </p:val>
                                        </p:tav>
                                      </p:tavLst>
                                    </p:anim>
                                    <p:anim calcmode="lin" valueType="num">
                                      <p:cBhvr>
                                        <p:cTn id="14" dur="500" fill="hold"/>
                                        <p:tgtEl>
                                          <p:spTgt spid="134150"/>
                                        </p:tgtEl>
                                        <p:attrNameLst>
                                          <p:attrName>ppt_h</p:attrName>
                                        </p:attrNameLst>
                                      </p:cBhvr>
                                      <p:tavLst>
                                        <p:tav tm="0">
                                          <p:val>
                                            <p:fltVal val="0"/>
                                          </p:val>
                                        </p:tav>
                                        <p:tav tm="100000">
                                          <p:val>
                                            <p:strVal val="#ppt_h"/>
                                          </p:val>
                                        </p:tav>
                                      </p:tavLst>
                                    </p:anim>
                                    <p:animEffect transition="in" filter="fade">
                                      <p:cBhvr>
                                        <p:cTn id="15" dur="500"/>
                                        <p:tgtEl>
                                          <p:spTgt spid="1341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34148"/>
                                        </p:tgtEl>
                                        <p:attrNameLst>
                                          <p:attrName>style.visibility</p:attrName>
                                        </p:attrNameLst>
                                      </p:cBhvr>
                                      <p:to>
                                        <p:strVal val="visible"/>
                                      </p:to>
                                    </p:set>
                                    <p:anim calcmode="lin" valueType="num">
                                      <p:cBhvr>
                                        <p:cTn id="20" dur="500" fill="hold"/>
                                        <p:tgtEl>
                                          <p:spTgt spid="134148"/>
                                        </p:tgtEl>
                                        <p:attrNameLst>
                                          <p:attrName>ppt_w</p:attrName>
                                        </p:attrNameLst>
                                      </p:cBhvr>
                                      <p:tavLst>
                                        <p:tav tm="0">
                                          <p:val>
                                            <p:fltVal val="0"/>
                                          </p:val>
                                        </p:tav>
                                        <p:tav tm="100000">
                                          <p:val>
                                            <p:strVal val="#ppt_w"/>
                                          </p:val>
                                        </p:tav>
                                      </p:tavLst>
                                    </p:anim>
                                    <p:anim calcmode="lin" valueType="num">
                                      <p:cBhvr>
                                        <p:cTn id="21" dur="500" fill="hold"/>
                                        <p:tgtEl>
                                          <p:spTgt spid="134148"/>
                                        </p:tgtEl>
                                        <p:attrNameLst>
                                          <p:attrName>ppt_h</p:attrName>
                                        </p:attrNameLst>
                                      </p:cBhvr>
                                      <p:tavLst>
                                        <p:tav tm="0">
                                          <p:val>
                                            <p:fltVal val="0"/>
                                          </p:val>
                                        </p:tav>
                                        <p:tav tm="100000">
                                          <p:val>
                                            <p:strVal val="#ppt_h"/>
                                          </p:val>
                                        </p:tav>
                                      </p:tavLst>
                                    </p:anim>
                                    <p:animEffect transition="in" filter="fade">
                                      <p:cBhvr>
                                        <p:cTn id="22" dur="500"/>
                                        <p:tgtEl>
                                          <p:spTgt spid="134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9" grpId="0" animBg="1"/>
      <p:bldP spid="1341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extLst>
          </p:cNvPr>
          <p:cNvSpPr>
            <a:spLocks noGrp="1" noRot="1" noChangeArrowheads="1"/>
          </p:cNvSpPr>
          <p:nvPr>
            <p:ph type="title"/>
          </p:nvPr>
        </p:nvSpPr>
        <p:spPr>
          <a:xfrm>
            <a:off x="0" y="0"/>
            <a:ext cx="9144000" cy="685800"/>
          </a:xfrm>
        </p:spPr>
        <p:txBody>
          <a:bodyPr>
            <a:normAutofit fontScale="90000"/>
          </a:bodyPr>
          <a:lstStyle/>
          <a:p>
            <a:pPr eaLnBrk="1" hangingPunct="1">
              <a:defRPr/>
            </a:pPr>
            <a:r>
              <a:rPr lang="en-US" sz="3600">
                <a:latin typeface="Rockwell"/>
                <a:cs typeface="Rockwell"/>
              </a:rPr>
              <a:t>Jefferson and the Barbary/Tripoli Pirates</a:t>
            </a:r>
          </a:p>
        </p:txBody>
      </p:sp>
      <p:sp>
        <p:nvSpPr>
          <p:cNvPr id="8195" name="Rectangle 3">
            <a:extLst>
              <a:ext uri="{FF2B5EF4-FFF2-40B4-BE49-F238E27FC236}"/>
            </a:extLst>
          </p:cNvPr>
          <p:cNvSpPr>
            <a:spLocks noGrp="1" noRot="1" noChangeArrowheads="1"/>
          </p:cNvSpPr>
          <p:nvPr>
            <p:ph type="body" sz="half" idx="1"/>
          </p:nvPr>
        </p:nvSpPr>
        <p:spPr>
          <a:xfrm>
            <a:off x="131763" y="1660525"/>
            <a:ext cx="4211637" cy="4379913"/>
          </a:xfrm>
        </p:spPr>
        <p:txBody>
          <a:bodyPr/>
          <a:lstStyle/>
          <a:p>
            <a:pPr eaLnBrk="1" hangingPunct="1">
              <a:lnSpc>
                <a:spcPct val="90000"/>
              </a:lnSpc>
              <a:defRPr/>
            </a:pPr>
            <a:r>
              <a:rPr lang="en-US" sz="2400" dirty="0">
                <a:latin typeface="Rockwell"/>
                <a:cs typeface="Rockwell"/>
              </a:rPr>
              <a:t>Washington and Adams</a:t>
            </a:r>
          </a:p>
          <a:p>
            <a:pPr lvl="1" eaLnBrk="1" hangingPunct="1">
              <a:lnSpc>
                <a:spcPct val="90000"/>
              </a:lnSpc>
              <a:defRPr/>
            </a:pPr>
            <a:r>
              <a:rPr lang="en-US" sz="2000" dirty="0">
                <a:latin typeface="Rockwell"/>
                <a:cs typeface="Rockwell"/>
              </a:rPr>
              <a:t>Paid bribes to Barbary states to avoid piracy</a:t>
            </a:r>
          </a:p>
          <a:p>
            <a:pPr eaLnBrk="1" hangingPunct="1">
              <a:lnSpc>
                <a:spcPct val="90000"/>
              </a:lnSpc>
              <a:defRPr/>
            </a:pPr>
            <a:r>
              <a:rPr lang="en-US" sz="2400" dirty="0">
                <a:latin typeface="Rockwell"/>
                <a:cs typeface="Rockwell"/>
              </a:rPr>
              <a:t>Jefferson</a:t>
            </a:r>
          </a:p>
          <a:p>
            <a:pPr lvl="1" eaLnBrk="1" hangingPunct="1">
              <a:lnSpc>
                <a:spcPct val="90000"/>
              </a:lnSpc>
              <a:defRPr/>
            </a:pPr>
            <a:r>
              <a:rPr lang="en-US" sz="2000" dirty="0">
                <a:latin typeface="Rockwell"/>
                <a:cs typeface="Rockwell"/>
              </a:rPr>
              <a:t>Barbary states increase bribes</a:t>
            </a:r>
          </a:p>
          <a:p>
            <a:pPr lvl="1" eaLnBrk="1" hangingPunct="1">
              <a:lnSpc>
                <a:spcPct val="90000"/>
              </a:lnSpc>
              <a:defRPr/>
            </a:pPr>
            <a:r>
              <a:rPr lang="en-US" sz="2000" dirty="0">
                <a:latin typeface="Rockwell"/>
                <a:cs typeface="Rockwell"/>
              </a:rPr>
              <a:t>U.S. Navy and Marines dispatched</a:t>
            </a:r>
          </a:p>
          <a:p>
            <a:pPr lvl="1" eaLnBrk="1" hangingPunct="1">
              <a:lnSpc>
                <a:spcPct val="90000"/>
              </a:lnSpc>
              <a:defRPr/>
            </a:pPr>
            <a:r>
              <a:rPr lang="en-US" sz="2000" dirty="0">
                <a:latin typeface="Rockwell"/>
                <a:cs typeface="Rockwell"/>
              </a:rPr>
              <a:t>Treaty reached in American favor</a:t>
            </a:r>
          </a:p>
        </p:txBody>
      </p:sp>
      <p:pic>
        <p:nvPicPr>
          <p:cNvPr id="31747" name="Picture 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1660525"/>
            <a:ext cx="4800600" cy="4379913"/>
          </a:xfrm>
        </p:spPr>
      </p:pic>
    </p:spTree>
    <p:extLst>
      <p:ext uri="{BB962C8B-B14F-4D97-AF65-F5344CB8AC3E}">
        <p14:creationId xmlns:p14="http://schemas.microsoft.com/office/powerpoint/2010/main" val="159233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8" name="Rectangle 6"/>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Slave Trade</a:t>
            </a:r>
          </a:p>
        </p:txBody>
      </p:sp>
      <p:sp>
        <p:nvSpPr>
          <p:cNvPr id="38919" name="Rectangle 7"/>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At the Philadelphia Convention, slavery was tabled until 1808</a:t>
            </a:r>
          </a:p>
          <a:p>
            <a:pPr>
              <a:lnSpc>
                <a:spcPct val="90000"/>
              </a:lnSpc>
            </a:pPr>
            <a:r>
              <a:rPr lang="en-US" dirty="0"/>
              <a:t>In Dec 1806, Jefferson urged Congress to prepare a slave law:</a:t>
            </a:r>
          </a:p>
          <a:p>
            <a:pPr lvl="1">
              <a:lnSpc>
                <a:spcPct val="90000"/>
              </a:lnSpc>
            </a:pPr>
            <a:r>
              <a:rPr lang="en-US" dirty="0"/>
              <a:t>Southerners furiously argued against any slavery legislation </a:t>
            </a:r>
          </a:p>
          <a:p>
            <a:pPr lvl="1">
              <a:lnSpc>
                <a:spcPct val="90000"/>
              </a:lnSpc>
            </a:pPr>
            <a:r>
              <a:rPr lang="en-US" dirty="0"/>
              <a:t>Congress passed a law that ended the </a:t>
            </a:r>
            <a:r>
              <a:rPr lang="en-US" dirty="0" smtClean="0"/>
              <a:t>*Trans-Atlantic* </a:t>
            </a:r>
            <a:r>
              <a:rPr lang="en-US" dirty="0" smtClean="0"/>
              <a:t>slave </a:t>
            </a:r>
            <a:r>
              <a:rPr lang="en-US" dirty="0"/>
              <a:t>trade in 1808, but smugglers were to be turned over to </a:t>
            </a:r>
            <a:r>
              <a:rPr lang="en-US" i="1" u="sng" dirty="0"/>
              <a:t>local</a:t>
            </a:r>
            <a:r>
              <a:rPr lang="en-US" dirty="0"/>
              <a:t> </a:t>
            </a:r>
            <a:r>
              <a:rPr lang="en-US" dirty="0" smtClean="0"/>
              <a:t>authorities</a:t>
            </a:r>
          </a:p>
        </p:txBody>
      </p:sp>
    </p:spTree>
    <p:extLst>
      <p:ext uri="{BB962C8B-B14F-4D97-AF65-F5344CB8AC3E}">
        <p14:creationId xmlns:p14="http://schemas.microsoft.com/office/powerpoint/2010/main" val="38426193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a:extLst>
              <a:ext uri="{28A0092B-C50C-407E-A947-70E740481C1C}">
                <a14:useLocalDpi xmlns:a14="http://schemas.microsoft.com/office/drawing/2010/main" val="0"/>
              </a:ext>
            </a:extLst>
          </a:blip>
          <a:srcRect l="26332" t="23654" r="32648" b="14230"/>
          <a:stretch>
            <a:fillRect/>
          </a:stretch>
        </p:blipFill>
        <p:spPr bwMode="auto">
          <a:xfrm>
            <a:off x="2865438" y="1466850"/>
            <a:ext cx="61769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4" descr="http://sspd.humanitiestexas.org/p.php?a=Vnp3cnJ6bnJvbyZOdmtxanBuSXBsaSRod2ElNTY+MSMiPjgqMzI/NCYzNz80LT4yJiM3JTsmMiszJTQy&amp;m=1323801228"/>
          <p:cNvPicPr>
            <a:picLocks noChangeAspect="1" noChangeArrowheads="1"/>
          </p:cNvPicPr>
          <p:nvPr/>
        </p:nvPicPr>
        <p:blipFill>
          <a:blip r:embed="rId3">
            <a:extLst>
              <a:ext uri="{28A0092B-C50C-407E-A947-70E740481C1C}">
                <a14:useLocalDpi xmlns:a14="http://schemas.microsoft.com/office/drawing/2010/main" val="0"/>
              </a:ext>
            </a:extLst>
          </a:blip>
          <a:srcRect l="8627" t="13570" r="10612" b="7024"/>
          <a:stretch>
            <a:fillRect/>
          </a:stretch>
        </p:blipFill>
        <p:spPr bwMode="auto">
          <a:xfrm>
            <a:off x="76200" y="1858963"/>
            <a:ext cx="33528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farm8.staticflickr.com/7255/6973286910_527ff0ba6c_b.jpg"/>
          <p:cNvPicPr>
            <a:picLocks noChangeAspect="1" noChangeArrowheads="1"/>
          </p:cNvPicPr>
          <p:nvPr/>
        </p:nvPicPr>
        <p:blipFill>
          <a:blip r:embed="rId4">
            <a:extLst>
              <a:ext uri="{28A0092B-C50C-407E-A947-70E740481C1C}">
                <a14:useLocalDpi xmlns:a14="http://schemas.microsoft.com/office/drawing/2010/main" val="0"/>
              </a:ext>
            </a:extLst>
          </a:blip>
          <a:srcRect l="20663" t="21288" r="10648" b="15195"/>
          <a:stretch>
            <a:fillRect/>
          </a:stretch>
        </p:blipFill>
        <p:spPr bwMode="auto">
          <a:xfrm>
            <a:off x="90488" y="4038600"/>
            <a:ext cx="33528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5"/>
          <p:cNvSpPr>
            <a:spLocks noChangeArrowheads="1"/>
          </p:cNvSpPr>
          <p:nvPr/>
        </p:nvSpPr>
        <p:spPr bwMode="auto">
          <a:xfrm>
            <a:off x="196850" y="76200"/>
            <a:ext cx="3689350" cy="1625600"/>
          </a:xfrm>
          <a:prstGeom prst="wedgeRectCallout">
            <a:avLst>
              <a:gd name="adj1" fmla="val 9926"/>
              <a:gd name="adj2" fmla="val -15949"/>
            </a:avLst>
          </a:prstGeom>
          <a:solidFill>
            <a:srgbClr val="FF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Rockwell"/>
                <a:cs typeface="Rockwell"/>
              </a:rPr>
              <a:t>The war between England and France led to more attacks on U.S. trade ships</a:t>
            </a:r>
          </a:p>
        </p:txBody>
      </p:sp>
      <p:sp>
        <p:nvSpPr>
          <p:cNvPr id="9" name="AutoShape 5"/>
          <p:cNvSpPr>
            <a:spLocks noChangeArrowheads="1"/>
          </p:cNvSpPr>
          <p:nvPr/>
        </p:nvSpPr>
        <p:spPr bwMode="auto">
          <a:xfrm>
            <a:off x="4114800" y="76200"/>
            <a:ext cx="4876800" cy="1625600"/>
          </a:xfrm>
          <a:prstGeom prst="wedgeRectCallout">
            <a:avLst>
              <a:gd name="adj1" fmla="val 9926"/>
              <a:gd name="adj2" fmla="val -15949"/>
            </a:avLst>
          </a:prstGeom>
          <a:solidFill>
            <a:srgbClr val="FFCC99"/>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a:solidFill>
                  <a:srgbClr val="000000"/>
                </a:solidFill>
                <a:latin typeface="Rockwell"/>
                <a:cs typeface="Rockwell"/>
              </a:rPr>
              <a:t>The British navy impressed more than 1,000 American merchant sailors per year from 1803 to 1807 </a:t>
            </a:r>
          </a:p>
        </p:txBody>
      </p:sp>
    </p:spTree>
    <p:extLst>
      <p:ext uri="{BB962C8B-B14F-4D97-AF65-F5344CB8AC3E}">
        <p14:creationId xmlns:p14="http://schemas.microsoft.com/office/powerpoint/2010/main" val="3383687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With respect to the federal Constitution, the Jeffersonian Republicans are usually characterized as strict constructionists who were opposed to the broad constructionism of the Federalists. </a:t>
            </a:r>
            <a:r>
              <a:rPr lang="en-US" dirty="0" smtClean="0"/>
              <a:t>Evaluate the extent to which this </a:t>
            </a:r>
            <a:r>
              <a:rPr lang="en-US" dirty="0"/>
              <a:t>characterization of the two parties </a:t>
            </a:r>
            <a:r>
              <a:rPr lang="en-US" dirty="0" smtClean="0"/>
              <a:t>was accurate </a:t>
            </a:r>
            <a:r>
              <a:rPr lang="en-US" dirty="0"/>
              <a:t>during the presidency of </a:t>
            </a:r>
            <a:r>
              <a:rPr lang="en-US" dirty="0" smtClean="0"/>
              <a:t>Jefferson</a:t>
            </a:r>
            <a:r>
              <a:rPr lang="en-US" dirty="0"/>
              <a:t>.</a:t>
            </a:r>
            <a:endParaRPr lang="en-US" dirty="0"/>
          </a:p>
        </p:txBody>
      </p:sp>
    </p:spTree>
    <p:extLst>
      <p:ext uri="{BB962C8B-B14F-4D97-AF65-F5344CB8AC3E}">
        <p14:creationId xmlns:p14="http://schemas.microsoft.com/office/powerpoint/2010/main" val="2662279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762000"/>
          </a:xfrm>
        </p:spPr>
        <p:txBody>
          <a:bodyPr/>
          <a:lstStyle/>
          <a:p>
            <a:pPr>
              <a:defRPr/>
            </a:pPr>
            <a:r>
              <a:rPr lang="en-US" dirty="0">
                <a:latin typeface="Rockwell"/>
                <a:cs typeface="Rockwell"/>
              </a:rPr>
              <a:t>Jefferson and the Embargo Act</a:t>
            </a:r>
          </a:p>
        </p:txBody>
      </p:sp>
      <p:sp>
        <p:nvSpPr>
          <p:cNvPr id="3" name="Content Placeholder 2">
            <a:extLst>
              <a:ext uri="{FF2B5EF4-FFF2-40B4-BE49-F238E27FC236}"/>
            </a:extLst>
          </p:cNvPr>
          <p:cNvSpPr>
            <a:spLocks noGrp="1"/>
          </p:cNvSpPr>
          <p:nvPr>
            <p:ph sz="half" idx="1"/>
          </p:nvPr>
        </p:nvSpPr>
        <p:spPr>
          <a:xfrm>
            <a:off x="0" y="838200"/>
            <a:ext cx="4402138" cy="6019800"/>
          </a:xfrm>
        </p:spPr>
        <p:txBody>
          <a:bodyPr/>
          <a:lstStyle/>
          <a:p>
            <a:pPr>
              <a:buFont typeface="Wingdings 3" pitchFamily="2" charset="2"/>
              <a:buChar char="}"/>
              <a:defRPr/>
            </a:pPr>
            <a:r>
              <a:rPr lang="en-US" sz="1800" dirty="0">
                <a:ea typeface="+mn-ea"/>
                <a:cs typeface="+mn-cs"/>
              </a:rPr>
              <a:t>Provisions</a:t>
            </a:r>
          </a:p>
          <a:p>
            <a:pPr lvl="1">
              <a:buFont typeface="Wingdings" pitchFamily="2" charset="2"/>
              <a:buChar char="§"/>
              <a:defRPr/>
            </a:pPr>
            <a:r>
              <a:rPr lang="en-US" sz="1600" dirty="0">
                <a:ea typeface="+mn-ea"/>
              </a:rPr>
              <a:t>American goods and ships prohibited to sail for foreign ports</a:t>
            </a:r>
          </a:p>
          <a:p>
            <a:pPr lvl="1">
              <a:buFont typeface="Wingdings" pitchFamily="2" charset="2"/>
              <a:buChar char="§"/>
              <a:defRPr/>
            </a:pPr>
            <a:r>
              <a:rPr lang="en-US" sz="1600" dirty="0">
                <a:ea typeface="+mn-ea"/>
              </a:rPr>
              <a:t>Post double bond for American cargo shipped to American ports</a:t>
            </a:r>
          </a:p>
          <a:p>
            <a:pPr lvl="1">
              <a:buFont typeface="Wingdings" pitchFamily="2" charset="2"/>
              <a:buChar char="§"/>
              <a:defRPr/>
            </a:pPr>
            <a:r>
              <a:rPr lang="en-US" sz="1600" dirty="0">
                <a:ea typeface="+mn-ea"/>
              </a:rPr>
              <a:t>Later authorized executive branch to use military to enforce the law</a:t>
            </a:r>
          </a:p>
          <a:p>
            <a:pPr>
              <a:buFont typeface="Wingdings 3" pitchFamily="2" charset="2"/>
              <a:buChar char="}"/>
              <a:defRPr/>
            </a:pPr>
            <a:r>
              <a:rPr lang="en-US" sz="1800" dirty="0">
                <a:ea typeface="+mn-ea"/>
                <a:cs typeface="+mn-cs"/>
              </a:rPr>
              <a:t>Impact</a:t>
            </a:r>
          </a:p>
          <a:p>
            <a:pPr lvl="1">
              <a:buFont typeface="Wingdings" pitchFamily="2" charset="2"/>
              <a:buChar char="§"/>
              <a:defRPr/>
            </a:pPr>
            <a:r>
              <a:rPr lang="en-US" sz="1600" dirty="0">
                <a:ea typeface="+mn-ea"/>
              </a:rPr>
              <a:t>Increased smuggling</a:t>
            </a:r>
          </a:p>
          <a:p>
            <a:pPr lvl="1">
              <a:buFont typeface="Wingdings" pitchFamily="2" charset="2"/>
              <a:buChar char="§"/>
              <a:defRPr/>
            </a:pPr>
            <a:r>
              <a:rPr lang="en-US" sz="1600" dirty="0">
                <a:ea typeface="+mn-ea"/>
              </a:rPr>
              <a:t>American export spending fell from $108 million to $22 million</a:t>
            </a:r>
          </a:p>
          <a:p>
            <a:pPr lvl="1">
              <a:buFont typeface="Wingdings" pitchFamily="2" charset="2"/>
              <a:buChar char="§"/>
              <a:defRPr/>
            </a:pPr>
            <a:r>
              <a:rPr lang="en-US" sz="1600" dirty="0">
                <a:ea typeface="+mn-ea"/>
              </a:rPr>
              <a:t>Agricultural prices fell</a:t>
            </a:r>
          </a:p>
          <a:p>
            <a:pPr lvl="1">
              <a:buFont typeface="Wingdings" pitchFamily="2" charset="2"/>
              <a:buChar char="§"/>
              <a:defRPr/>
            </a:pPr>
            <a:r>
              <a:rPr lang="en-US" sz="1600" dirty="0">
                <a:ea typeface="+mn-ea"/>
              </a:rPr>
              <a:t>Shipping industry devastated</a:t>
            </a:r>
          </a:p>
          <a:p>
            <a:pPr lvl="1">
              <a:buFont typeface="Wingdings" pitchFamily="2" charset="2"/>
              <a:buChar char="§"/>
              <a:defRPr/>
            </a:pPr>
            <a:r>
              <a:rPr lang="en-US" sz="1600" dirty="0">
                <a:ea typeface="+mn-ea"/>
              </a:rPr>
              <a:t>More reliance on domestic manufacturing</a:t>
            </a:r>
          </a:p>
          <a:p>
            <a:pPr lvl="1">
              <a:buFont typeface="Wingdings" pitchFamily="2" charset="2"/>
              <a:buChar char="§"/>
              <a:defRPr/>
            </a:pPr>
            <a:r>
              <a:rPr lang="en-US" sz="1600" dirty="0">
                <a:ea typeface="+mn-ea"/>
              </a:rPr>
              <a:t>High unemployment</a:t>
            </a:r>
          </a:p>
          <a:p>
            <a:pPr lvl="1">
              <a:buFont typeface="Wingdings" pitchFamily="2" charset="2"/>
              <a:buChar char="§"/>
              <a:defRPr/>
            </a:pPr>
            <a:r>
              <a:rPr lang="en-US" sz="1600" dirty="0">
                <a:ea typeface="+mn-ea"/>
              </a:rPr>
              <a:t>Little to no effect on British and French markets</a:t>
            </a:r>
          </a:p>
          <a:p>
            <a:pPr>
              <a:buFont typeface="Wingdings 3" pitchFamily="2" charset="2"/>
              <a:buChar char="}"/>
              <a:defRPr/>
            </a:pPr>
            <a:r>
              <a:rPr lang="en-US" sz="2000" dirty="0">
                <a:ea typeface="+mn-ea"/>
                <a:cs typeface="+mn-cs"/>
              </a:rPr>
              <a:t>Repeal</a:t>
            </a:r>
          </a:p>
          <a:p>
            <a:pPr lvl="1">
              <a:buFont typeface="Wingdings" pitchFamily="2" charset="2"/>
              <a:buChar char="§"/>
              <a:defRPr/>
            </a:pPr>
            <a:r>
              <a:rPr lang="en-US" sz="1600" dirty="0">
                <a:ea typeface="+mn-ea"/>
              </a:rPr>
              <a:t>Non-Intercourse Act (1809)</a:t>
            </a:r>
            <a:endParaRPr lang="en-US" sz="1800" dirty="0">
              <a:ea typeface="+mn-ea"/>
            </a:endParaRPr>
          </a:p>
        </p:txBody>
      </p:sp>
      <p:pic>
        <p:nvPicPr>
          <p:cNvPr id="34819" name="Content Placeholder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02138" y="842963"/>
            <a:ext cx="4576762" cy="2895600"/>
          </a:xfrm>
        </p:spPr>
      </p:pic>
      <p:sp>
        <p:nvSpPr>
          <p:cNvPr id="34820" name="TextBox 6"/>
          <p:cNvSpPr txBox="1">
            <a:spLocks noChangeArrowheads="1"/>
          </p:cNvSpPr>
          <p:nvPr/>
        </p:nvSpPr>
        <p:spPr bwMode="auto">
          <a:xfrm>
            <a:off x="4389438" y="384810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i="1"/>
              <a:t>The happy effects of that grand systom [sic] of shutting ports against the English!! </a:t>
            </a:r>
            <a:r>
              <a:rPr lang="en-US" sz="1400"/>
              <a:t>October, 1808</a:t>
            </a:r>
            <a:endParaRPr lang="en-US" sz="1400" i="1"/>
          </a:p>
        </p:txBody>
      </p:sp>
    </p:spTree>
    <p:extLst>
      <p:ext uri="{BB962C8B-B14F-4D97-AF65-F5344CB8AC3E}">
        <p14:creationId xmlns:p14="http://schemas.microsoft.com/office/powerpoint/2010/main" val="15485336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Embargo Act 1807</a:t>
            </a:r>
          </a:p>
        </p:txBody>
      </p:sp>
      <p:sp>
        <p:nvSpPr>
          <p:cNvPr id="173" name="Shape 173"/>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419100" rtl="0">
              <a:spcBef>
                <a:spcPts val="0"/>
              </a:spcBef>
              <a:buSzPct val="100000"/>
            </a:pPr>
            <a:r>
              <a:rPr lang="en" sz="3000"/>
              <a:t>Forbade export of all good from the US to any destination!</a:t>
            </a:r>
          </a:p>
          <a:p>
            <a:pPr marL="457200" lvl="0" indent="-419100" rtl="0">
              <a:spcBef>
                <a:spcPts val="0"/>
              </a:spcBef>
              <a:buSzPct val="100000"/>
            </a:pPr>
            <a:r>
              <a:rPr lang="en" sz="3000"/>
              <a:t>Proved disastrous to the economy</a:t>
            </a:r>
          </a:p>
          <a:p>
            <a:pPr marL="914400" lvl="1" indent="-381000" rtl="0">
              <a:spcBef>
                <a:spcPts val="0"/>
              </a:spcBef>
              <a:buSzPct val="100000"/>
            </a:pPr>
            <a:r>
              <a:rPr lang="en" sz="2400"/>
              <a:t>In 1807 U.S. exports = $108 million ; in 1808 = $22 million</a:t>
            </a:r>
          </a:p>
          <a:p>
            <a:pPr marL="457200" lvl="0" indent="-419100" rtl="0">
              <a:spcBef>
                <a:spcPts val="0"/>
              </a:spcBef>
              <a:buSzPct val="100000"/>
            </a:pPr>
            <a:r>
              <a:rPr lang="en" sz="3000"/>
              <a:t>Inadvertently sparked American industrialization!</a:t>
            </a:r>
          </a:p>
          <a:p>
            <a:pPr marL="457200" lvl="0" indent="-419100">
              <a:spcBef>
                <a:spcPts val="0"/>
              </a:spcBef>
              <a:buSzPct val="100000"/>
            </a:pPr>
            <a:r>
              <a:rPr lang="en" sz="3000"/>
              <a:t>Why did it fail?</a:t>
            </a:r>
          </a:p>
        </p:txBody>
      </p:sp>
    </p:spTree>
    <p:extLst>
      <p:ext uri="{BB962C8B-B14F-4D97-AF65-F5344CB8AC3E}">
        <p14:creationId xmlns:p14="http://schemas.microsoft.com/office/powerpoint/2010/main" val="22398403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Analysis-Embargo</a:t>
            </a:r>
            <a:endParaRPr lang="en-US" dirty="0"/>
          </a:p>
        </p:txBody>
      </p:sp>
      <p:sp>
        <p:nvSpPr>
          <p:cNvPr id="3" name="Text Placeholder 2"/>
          <p:cNvSpPr>
            <a:spLocks noGrp="1"/>
          </p:cNvSpPr>
          <p:nvPr>
            <p:ph type="body" idx="1"/>
          </p:nvPr>
        </p:nvSpPr>
        <p:spPr/>
        <p:txBody>
          <a:bodyPr/>
          <a:lstStyle/>
          <a:p>
            <a:r>
              <a:rPr lang="en-US" dirty="0" smtClean="0"/>
              <a:t>Opposition</a:t>
            </a:r>
            <a:endParaRPr lang="en-US" dirty="0"/>
          </a:p>
        </p:txBody>
      </p:sp>
      <p:sp>
        <p:nvSpPr>
          <p:cNvPr id="4" name="Content Placeholder 3"/>
          <p:cNvSpPr>
            <a:spLocks noGrp="1"/>
          </p:cNvSpPr>
          <p:nvPr>
            <p:ph sz="half" idx="2"/>
          </p:nvPr>
        </p:nvSpPr>
        <p:spPr/>
        <p:txBody>
          <a:bodyPr>
            <a:noAutofit/>
          </a:bodyPr>
          <a:lstStyle/>
          <a:p>
            <a:pPr marL="0" lvl="1" indent="0">
              <a:buNone/>
            </a:pPr>
            <a:r>
              <a:rPr lang="en-US" sz="1600" dirty="0">
                <a:latin typeface="Rockwell"/>
                <a:cs typeface="Rockwell"/>
              </a:rPr>
              <a:t>"As to the hope that it may...induce England to treat us better, I think is entirely groundless...government prohibitions do always more mischief than had been calculated; and it is not without much hesitation that a statesman should hazard to regulate the concerns of individuals as if he could do it better than themselves.</a:t>
            </a:r>
            <a:r>
              <a:rPr lang="ja-JP" altLang="en-US" sz="1600" dirty="0">
                <a:latin typeface="Rockwell"/>
                <a:cs typeface="Rockwell"/>
              </a:rPr>
              <a:t>”</a:t>
            </a:r>
            <a:r>
              <a:rPr lang="en-US" sz="1600" dirty="0">
                <a:latin typeface="Rockwell"/>
                <a:cs typeface="Rockwell"/>
              </a:rPr>
              <a:t>…"In every point of view, privation, suffering, revenue, effect on the enemy, politics at home, I prefer war to a permanent embargo.</a:t>
            </a:r>
            <a:r>
              <a:rPr lang="ja-JP" altLang="en-US" sz="1600" dirty="0">
                <a:latin typeface="Rockwell"/>
                <a:cs typeface="Rockwell"/>
              </a:rPr>
              <a:t>”</a:t>
            </a:r>
            <a:r>
              <a:rPr lang="en-US" sz="1600" dirty="0">
                <a:latin typeface="Rockwell"/>
                <a:cs typeface="Rockwell"/>
              </a:rPr>
              <a:t> – </a:t>
            </a:r>
            <a:r>
              <a:rPr lang="en-US" sz="1600" b="1" dirty="0">
                <a:latin typeface="Rockwell"/>
                <a:cs typeface="Rockwell"/>
              </a:rPr>
              <a:t>Secretary of the Treasury Albert Gallatin to Thomas Jefferson</a:t>
            </a:r>
            <a:endParaRPr lang="en-US" sz="1800" b="1" dirty="0">
              <a:latin typeface="Rockwell"/>
              <a:cs typeface="Rockwell"/>
            </a:endParaRPr>
          </a:p>
          <a:p>
            <a:endParaRPr lang="en-US" sz="3200" dirty="0">
              <a:latin typeface="Rockwell"/>
              <a:cs typeface="Rockwell"/>
            </a:endParaRPr>
          </a:p>
        </p:txBody>
      </p:sp>
      <p:sp>
        <p:nvSpPr>
          <p:cNvPr id="5" name="Text Placeholder 4"/>
          <p:cNvSpPr>
            <a:spLocks noGrp="1"/>
          </p:cNvSpPr>
          <p:nvPr>
            <p:ph type="body" sz="quarter" idx="3"/>
          </p:nvPr>
        </p:nvSpPr>
        <p:spPr/>
        <p:txBody>
          <a:bodyPr/>
          <a:lstStyle/>
          <a:p>
            <a:r>
              <a:rPr lang="en-US" dirty="0" smtClean="0"/>
              <a:t>Support</a:t>
            </a:r>
            <a:endParaRPr lang="en-US" dirty="0"/>
          </a:p>
        </p:txBody>
      </p:sp>
      <p:sp>
        <p:nvSpPr>
          <p:cNvPr id="6" name="Content Placeholder 5"/>
          <p:cNvSpPr>
            <a:spLocks noGrp="1"/>
          </p:cNvSpPr>
          <p:nvPr>
            <p:ph sz="quarter" idx="4"/>
          </p:nvPr>
        </p:nvSpPr>
        <p:spPr/>
        <p:txBody>
          <a:bodyPr>
            <a:noAutofit/>
          </a:bodyPr>
          <a:lstStyle/>
          <a:p>
            <a:pPr marL="0" lvl="1" indent="0">
              <a:buNone/>
            </a:pPr>
            <a:r>
              <a:rPr lang="en-US" sz="1400" dirty="0">
                <a:latin typeface="Rockwell"/>
                <a:cs typeface="Rockwell"/>
              </a:rPr>
              <a:t>"To the Senate and House of Representatives of the United States: The communications now made, showing the great and increasing dangers with which our vessels, our seamen, and merchandise are threatened on the high seas and elsewhere, from the belligerent powers of Europe, and it being of great importance to keep in safety these essential resources, I deem it my duty to recommend the subject to the consideration of Congress, who will doubtless perceive all the advantages which may be expected from an inhibition of the departure of our vessels from the ports of the United States. Their wisdom will also see the necessity of making every preparation for whatever events may grow out of the present crisis.</a:t>
            </a:r>
            <a:r>
              <a:rPr lang="ja-JP" altLang="en-US" sz="1400" dirty="0">
                <a:latin typeface="Rockwell"/>
                <a:cs typeface="Rockwell"/>
              </a:rPr>
              <a:t>”</a:t>
            </a:r>
            <a:r>
              <a:rPr lang="en-US" sz="1400" dirty="0">
                <a:latin typeface="Rockwell"/>
                <a:cs typeface="Rockwell"/>
              </a:rPr>
              <a:t> – </a:t>
            </a:r>
            <a:r>
              <a:rPr lang="en-US" sz="1400" b="1" dirty="0">
                <a:latin typeface="Rockwell"/>
                <a:cs typeface="Rockwell"/>
              </a:rPr>
              <a:t>President Thomas Jefferson to the U.S. Senate</a:t>
            </a:r>
            <a:endParaRPr lang="en-US" sz="2800" b="1" dirty="0">
              <a:latin typeface="Rockwell"/>
              <a:cs typeface="Rockwell"/>
            </a:endParaRPr>
          </a:p>
          <a:p>
            <a:pPr marL="0" indent="0">
              <a:buNone/>
            </a:pPr>
            <a:endParaRPr lang="en-US" sz="2800" dirty="0">
              <a:latin typeface="Rockwell"/>
              <a:cs typeface="Rockwell"/>
            </a:endParaRPr>
          </a:p>
        </p:txBody>
      </p:sp>
    </p:spTree>
    <p:extLst>
      <p:ext uri="{BB962C8B-B14F-4D97-AF65-F5344CB8AC3E}">
        <p14:creationId xmlns:p14="http://schemas.microsoft.com/office/powerpoint/2010/main" val="4095165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73395"/>
            <a:ext cx="8520599" cy="978000"/>
          </a:xfrm>
          <a:prstGeom prst="rect">
            <a:avLst/>
          </a:prstGeom>
        </p:spPr>
        <p:txBody>
          <a:bodyPr lIns="91425" tIns="91425" rIns="91425" bIns="91425" anchor="b" anchorCtr="0">
            <a:noAutofit/>
          </a:bodyPr>
          <a:lstStyle/>
          <a:p>
            <a:pPr lvl="0">
              <a:spcBef>
                <a:spcPts val="0"/>
              </a:spcBef>
              <a:buNone/>
            </a:pPr>
            <a:r>
              <a:rPr lang="en" dirty="0"/>
              <a:t>Federalist Opposition</a:t>
            </a:r>
          </a:p>
        </p:txBody>
      </p:sp>
      <p:sp>
        <p:nvSpPr>
          <p:cNvPr id="179" name="Shape 179"/>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lvl="0">
              <a:spcBef>
                <a:spcPts val="0"/>
              </a:spcBef>
              <a:buNone/>
            </a:pPr>
            <a:endParaRPr/>
          </a:p>
        </p:txBody>
      </p:sp>
      <p:pic>
        <p:nvPicPr>
          <p:cNvPr id="180" name="Shape 180"/>
          <p:cNvPicPr preferRelativeResize="0"/>
          <p:nvPr/>
        </p:nvPicPr>
        <p:blipFill>
          <a:blip r:embed="rId3">
            <a:alphaModFix/>
          </a:blip>
          <a:stretch>
            <a:fillRect/>
          </a:stretch>
        </p:blipFill>
        <p:spPr>
          <a:xfrm>
            <a:off x="735010" y="1289969"/>
            <a:ext cx="7651688" cy="5568030"/>
          </a:xfrm>
          <a:prstGeom prst="rect">
            <a:avLst/>
          </a:prstGeom>
          <a:noFill/>
          <a:ln>
            <a:noFill/>
          </a:ln>
        </p:spPr>
      </p:pic>
    </p:spTree>
    <p:extLst>
      <p:ext uri="{BB962C8B-B14F-4D97-AF65-F5344CB8AC3E}">
        <p14:creationId xmlns:p14="http://schemas.microsoft.com/office/powerpoint/2010/main" val="18460133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Failure of the Embargo</a:t>
            </a:r>
          </a:p>
        </p:txBody>
      </p:sp>
      <p:sp>
        <p:nvSpPr>
          <p:cNvPr id="45059" name="Rectangle 3"/>
          <p:cNvSpPr>
            <a:spLocks noGrp="1" noChangeArrowheads="1"/>
          </p:cNvSpPr>
          <p:nvPr>
            <p:ph type="body" idx="1"/>
          </p:nvPr>
        </p:nvSpPr>
        <p:spPr>
          <a:xfrm>
            <a:off x="0" y="1295400"/>
            <a:ext cx="9144000" cy="5562600"/>
          </a:xfrm>
        </p:spPr>
        <p:txBody>
          <a:bodyPr/>
          <a:lstStyle/>
          <a:p>
            <a:pPr eaLnBrk="1" hangingPunct="1">
              <a:lnSpc>
                <a:spcPct val="90000"/>
              </a:lnSpc>
              <a:defRPr/>
            </a:pPr>
            <a:r>
              <a:rPr lang="en-US" sz="2800" dirty="0" smtClean="0"/>
              <a:t>Federalists gaining political ground because of failed embargo</a:t>
            </a:r>
          </a:p>
          <a:p>
            <a:pPr eaLnBrk="1" hangingPunct="1">
              <a:lnSpc>
                <a:spcPct val="90000"/>
              </a:lnSpc>
              <a:defRPr/>
            </a:pPr>
            <a:r>
              <a:rPr lang="en-US" sz="2800" dirty="0" smtClean="0"/>
              <a:t>Repub. dominated Congress repealed the embargo at end of J’s 2nd term</a:t>
            </a:r>
          </a:p>
          <a:p>
            <a:pPr eaLnBrk="1" hangingPunct="1">
              <a:lnSpc>
                <a:spcPct val="90000"/>
              </a:lnSpc>
              <a:defRPr/>
            </a:pPr>
            <a:r>
              <a:rPr lang="en-US" sz="2800" dirty="0" smtClean="0">
                <a:solidFill>
                  <a:schemeClr val="tx2"/>
                </a:solidFill>
              </a:rPr>
              <a:t>Embargo of 1807 replaced by Non-intercourse Act of 1809</a:t>
            </a:r>
          </a:p>
          <a:p>
            <a:pPr lvl="1" eaLnBrk="1" hangingPunct="1">
              <a:lnSpc>
                <a:spcPct val="90000"/>
              </a:lnSpc>
              <a:defRPr/>
            </a:pPr>
            <a:r>
              <a:rPr lang="en-US" sz="2400" dirty="0" smtClean="0">
                <a:solidFill>
                  <a:schemeClr val="tx2"/>
                </a:solidFill>
              </a:rPr>
              <a:t>prohibited trade w/ GB or FR until they recognized the maritime rights of neutrals</a:t>
            </a:r>
          </a:p>
          <a:p>
            <a:pPr lvl="1" eaLnBrk="1" hangingPunct="1">
              <a:lnSpc>
                <a:spcPct val="90000"/>
              </a:lnSpc>
              <a:defRPr/>
            </a:pPr>
            <a:r>
              <a:rPr lang="en-US" sz="2400" dirty="0" smtClean="0">
                <a:solidFill>
                  <a:schemeClr val="tx2"/>
                </a:solidFill>
              </a:rPr>
              <a:t>Commerce w/ all others permitted </a:t>
            </a:r>
          </a:p>
          <a:p>
            <a:pPr eaLnBrk="1" hangingPunct="1">
              <a:lnSpc>
                <a:spcPct val="90000"/>
              </a:lnSpc>
              <a:defRPr/>
            </a:pPr>
            <a:r>
              <a:rPr lang="en-US" sz="2800" dirty="0" smtClean="0">
                <a:solidFill>
                  <a:schemeClr val="tx2"/>
                </a:solidFill>
              </a:rPr>
              <a:t>Macon’s Bill No. 2 of 1810</a:t>
            </a:r>
          </a:p>
          <a:p>
            <a:pPr lvl="1" eaLnBrk="1" hangingPunct="1">
              <a:lnSpc>
                <a:spcPct val="90000"/>
              </a:lnSpc>
              <a:defRPr/>
            </a:pPr>
            <a:r>
              <a:rPr lang="en-US" sz="2400" dirty="0" smtClean="0">
                <a:solidFill>
                  <a:schemeClr val="tx2"/>
                </a:solidFill>
              </a:rPr>
              <a:t>Replaced N-A Act – offered trade to either GB or FR if they stopped attacks on US ships</a:t>
            </a:r>
          </a:p>
          <a:p>
            <a:pPr lvl="1" eaLnBrk="1" hangingPunct="1">
              <a:lnSpc>
                <a:spcPct val="90000"/>
              </a:lnSpc>
              <a:defRPr/>
            </a:pPr>
            <a:r>
              <a:rPr lang="en-US" sz="2400" dirty="0" smtClean="0">
                <a:solidFill>
                  <a:schemeClr val="tx2"/>
                </a:solidFill>
              </a:rPr>
              <a:t>Would continue to embargo other nation</a:t>
            </a:r>
          </a:p>
        </p:txBody>
      </p:sp>
    </p:spTree>
    <p:extLst>
      <p:ext uri="{BB962C8B-B14F-4D97-AF65-F5344CB8AC3E}">
        <p14:creationId xmlns:p14="http://schemas.microsoft.com/office/powerpoint/2010/main" val="178913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Jefferson’s Legacy</a:t>
            </a:r>
          </a:p>
        </p:txBody>
      </p:sp>
      <p:sp>
        <p:nvSpPr>
          <p:cNvPr id="186" name="Shape 186"/>
          <p:cNvSpPr txBox="1">
            <a:spLocks noGrp="1"/>
          </p:cNvSpPr>
          <p:nvPr>
            <p:ph type="body" idx="1"/>
          </p:nvPr>
        </p:nvSpPr>
        <p:spPr>
          <a:xfrm>
            <a:off x="311700" y="1713241"/>
            <a:ext cx="8520599" cy="4378292"/>
          </a:xfrm>
          <a:prstGeom prst="rect">
            <a:avLst/>
          </a:prstGeom>
        </p:spPr>
        <p:txBody>
          <a:bodyPr lIns="91425" tIns="91425" rIns="91425" bIns="91425" anchor="t" anchorCtr="0">
            <a:noAutofit/>
          </a:bodyPr>
          <a:lstStyle/>
          <a:p>
            <a:pPr marL="342900" lvl="1" indent="-342900">
              <a:buFont typeface="Arial"/>
              <a:buChar char="•"/>
            </a:pPr>
            <a:r>
              <a:rPr lang="en" sz="2400" dirty="0" smtClean="0">
                <a:latin typeface="Rockwell"/>
                <a:cs typeface="Rockwell"/>
              </a:rPr>
              <a:t>Expansion</a:t>
            </a:r>
            <a:r>
              <a:rPr lang="en-US" sz="2400" dirty="0" smtClean="0">
                <a:latin typeface="Rockwell"/>
                <a:cs typeface="Rockwell"/>
              </a:rPr>
              <a:t> (</a:t>
            </a:r>
            <a:r>
              <a:rPr lang="en-US" sz="2400" dirty="0">
                <a:latin typeface="Rockwell"/>
                <a:cs typeface="Rockwell"/>
              </a:rPr>
              <a:t>The U.S. doubled in size, saw huge population growth, &amp; experienced western </a:t>
            </a:r>
            <a:r>
              <a:rPr lang="en-US" sz="2400" dirty="0" smtClean="0">
                <a:latin typeface="Rockwell"/>
                <a:cs typeface="Rockwell"/>
              </a:rPr>
              <a:t>expansion)</a:t>
            </a:r>
            <a:endParaRPr lang="en-US" sz="2400" dirty="0" smtClean="0">
              <a:latin typeface="Rockwell"/>
              <a:cs typeface="Rockwell"/>
            </a:endParaRPr>
          </a:p>
          <a:p>
            <a:r>
              <a:rPr lang="en-US" sz="2400" dirty="0">
                <a:latin typeface="Rockwell"/>
                <a:cs typeface="Rockwell"/>
              </a:rPr>
              <a:t>Strengthened executive branch through action </a:t>
            </a:r>
            <a:endParaRPr lang="en-US" sz="2400" dirty="0" smtClean="0">
              <a:latin typeface="Rockwell"/>
              <a:cs typeface="Rockwell"/>
            </a:endParaRPr>
          </a:p>
          <a:p>
            <a:pPr marL="342900" lvl="1" indent="-342900">
              <a:buFont typeface="Arial"/>
              <a:buChar char="•"/>
            </a:pPr>
            <a:r>
              <a:rPr lang="en-US" sz="2400" dirty="0">
                <a:latin typeface="Rockwell"/>
                <a:cs typeface="Rockwell"/>
              </a:rPr>
              <a:t>The role of government shrank </a:t>
            </a:r>
            <a:endParaRPr lang="en" sz="2400" dirty="0">
              <a:latin typeface="Rockwell"/>
              <a:cs typeface="Rockwell"/>
            </a:endParaRPr>
          </a:p>
          <a:p>
            <a:r>
              <a:rPr lang="en" sz="2400" dirty="0">
                <a:latin typeface="Rockwell"/>
                <a:cs typeface="Rockwell"/>
              </a:rPr>
              <a:t>Non-aristocratic government created</a:t>
            </a:r>
          </a:p>
          <a:p>
            <a:r>
              <a:rPr lang="en" sz="2400" dirty="0">
                <a:latin typeface="Rockwell"/>
                <a:cs typeface="Rockwell"/>
              </a:rPr>
              <a:t>Total defeat of the Federalists by 1816</a:t>
            </a:r>
          </a:p>
          <a:p>
            <a:r>
              <a:rPr lang="en" sz="2400" dirty="0">
                <a:latin typeface="Rockwell"/>
                <a:cs typeface="Rockwell"/>
              </a:rPr>
              <a:t>Kept US out of </a:t>
            </a:r>
            <a:r>
              <a:rPr lang="en" sz="2400" dirty="0" smtClean="0">
                <a:latin typeface="Rockwell"/>
                <a:cs typeface="Rockwell"/>
              </a:rPr>
              <a:t>war</a:t>
            </a:r>
            <a:endParaRPr lang="en-US" sz="2400" dirty="0" smtClean="0">
              <a:latin typeface="Rockwell"/>
              <a:cs typeface="Rockwell"/>
            </a:endParaRPr>
          </a:p>
          <a:p>
            <a:pPr>
              <a:defRPr/>
            </a:pPr>
            <a:r>
              <a:rPr lang="en-US" sz="2400" dirty="0">
                <a:latin typeface="Rockwell"/>
                <a:cs typeface="Rockwell"/>
              </a:rPr>
              <a:t>Best known for Dec. of Independence</a:t>
            </a:r>
          </a:p>
          <a:p>
            <a:pPr lvl="1">
              <a:defRPr/>
            </a:pPr>
            <a:r>
              <a:rPr lang="en-US" sz="2400" dirty="0">
                <a:latin typeface="Rockwell"/>
                <a:cs typeface="Rockwell"/>
              </a:rPr>
              <a:t>Also Virginia Statute of Religious Freedom &amp; founding of U. of VA.</a:t>
            </a:r>
          </a:p>
          <a:p>
            <a:endParaRPr lang="en" sz="2400" dirty="0">
              <a:latin typeface="Rockwell"/>
              <a:cs typeface="Rockwell"/>
            </a:endParaRPr>
          </a:p>
        </p:txBody>
      </p:sp>
    </p:spTree>
    <p:extLst>
      <p:ext uri="{BB962C8B-B14F-4D97-AF65-F5344CB8AC3E}">
        <p14:creationId xmlns:p14="http://schemas.microsoft.com/office/powerpoint/2010/main" val="27876286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fferson Headst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26354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9400" y="0"/>
            <a:ext cx="8636000" cy="609600"/>
          </a:xfrm>
        </p:spPr>
        <p:txBody>
          <a:bodyPr/>
          <a:lstStyle/>
          <a:p>
            <a:r>
              <a:rPr lang="en-US" sz="3200" dirty="0">
                <a:solidFill>
                  <a:schemeClr val="tx1"/>
                </a:solidFill>
                <a:latin typeface="Rockwell"/>
                <a:cs typeface="Rockwell"/>
              </a:rPr>
              <a:t>Closure Activity: Jefferson’s Legacy</a:t>
            </a:r>
          </a:p>
        </p:txBody>
      </p:sp>
      <p:sp>
        <p:nvSpPr>
          <p:cNvPr id="51203" name="Rectangle 2"/>
          <p:cNvSpPr>
            <a:spLocks noChangeArrowheads="1"/>
          </p:cNvSpPr>
          <p:nvPr/>
        </p:nvSpPr>
        <p:spPr bwMode="auto">
          <a:xfrm>
            <a:off x="457200" y="533400"/>
            <a:ext cx="8305800" cy="135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400" dirty="0">
                <a:solidFill>
                  <a:srgbClr val="FFFFFF"/>
                </a:solidFill>
                <a:latin typeface="Rockwell"/>
                <a:cs typeface="Rockwell"/>
              </a:rPr>
              <a:t>Jefferson came into office trying to reduce the </a:t>
            </a:r>
            <a:br>
              <a:rPr lang="en-US" sz="2400" dirty="0">
                <a:solidFill>
                  <a:srgbClr val="FFFFFF"/>
                </a:solidFill>
                <a:latin typeface="Rockwell"/>
                <a:cs typeface="Rockwell"/>
              </a:rPr>
            </a:br>
            <a:r>
              <a:rPr lang="en-US" sz="2400" dirty="0">
                <a:solidFill>
                  <a:srgbClr val="FFFFFF"/>
                </a:solidFill>
                <a:latin typeface="Rockwell"/>
                <a:cs typeface="Rockwell"/>
              </a:rPr>
              <a:t>size and power of the national government.</a:t>
            </a:r>
          </a:p>
          <a:p>
            <a:pPr algn="ctr">
              <a:lnSpc>
                <a:spcPct val="85000"/>
              </a:lnSpc>
            </a:pPr>
            <a:r>
              <a:rPr lang="en-US" sz="2400" dirty="0">
                <a:solidFill>
                  <a:srgbClr val="FFFFFF"/>
                </a:solidFill>
                <a:latin typeface="Rockwell"/>
                <a:cs typeface="Rockwell"/>
              </a:rPr>
              <a:t>Did he accomplish his goal? Use your notes and knowledge of Jefferson to complete this chart</a:t>
            </a:r>
          </a:p>
        </p:txBody>
      </p:sp>
      <p:graphicFrame>
        <p:nvGraphicFramePr>
          <p:cNvPr id="5" name="Table 4"/>
          <p:cNvGraphicFramePr>
            <a:graphicFrameLocks noGrp="1"/>
          </p:cNvGraphicFramePr>
          <p:nvPr>
            <p:extLst>
              <p:ext uri="{D42A27DB-BD31-4B8C-83A1-F6EECF244321}">
                <p14:modId xmlns:p14="http://schemas.microsoft.com/office/powerpoint/2010/main" val="718501502"/>
              </p:ext>
            </p:extLst>
          </p:nvPr>
        </p:nvGraphicFramePr>
        <p:xfrm>
          <a:off x="457200" y="2362200"/>
          <a:ext cx="8305800" cy="4320225"/>
        </p:xfrm>
        <a:graphic>
          <a:graphicData uri="http://schemas.openxmlformats.org/drawingml/2006/table">
            <a:tbl>
              <a:tblPr/>
              <a:tblGrid>
                <a:gridCol w="2768600"/>
                <a:gridCol w="2768600"/>
                <a:gridCol w="2768600"/>
              </a:tblGrid>
              <a:tr h="449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dirty="0">
                          <a:ln>
                            <a:noFill/>
                          </a:ln>
                          <a:solidFill>
                            <a:srgbClr val="C00000"/>
                          </a:solidFill>
                          <a:effectLst/>
                          <a:latin typeface="Rockwell"/>
                          <a:ea typeface="ＭＳ Ｐゴシック" charset="0"/>
                          <a:cs typeface="Rockwell"/>
                        </a:rPr>
                        <a:t>Jefferson</a:t>
                      </a:r>
                      <a:r>
                        <a:rPr kumimoji="0" lang="ja-JP" altLang="en-US" sz="2000" b="0" i="0" u="none" strike="noStrike" cap="none" normalizeH="0" baseline="0" dirty="0">
                          <a:ln>
                            <a:noFill/>
                          </a:ln>
                          <a:solidFill>
                            <a:srgbClr val="C00000"/>
                          </a:solidFill>
                          <a:effectLst/>
                          <a:latin typeface="Rockwell"/>
                          <a:ea typeface="ＭＳ Ｐゴシック" charset="0"/>
                          <a:cs typeface="Rockwell"/>
                        </a:rPr>
                        <a:t>’</a:t>
                      </a:r>
                      <a:r>
                        <a:rPr kumimoji="0" lang="en-US" sz="2000" b="0" i="0" u="none" strike="noStrike" cap="none" normalizeH="0" baseline="0" dirty="0">
                          <a:ln>
                            <a:noFill/>
                          </a:ln>
                          <a:solidFill>
                            <a:srgbClr val="C00000"/>
                          </a:solidFill>
                          <a:effectLst/>
                          <a:latin typeface="Rockwell"/>
                          <a:ea typeface="ＭＳ Ｐゴシック" charset="0"/>
                          <a:cs typeface="Rockwell"/>
                        </a:rPr>
                        <a:t>s ideal?</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CC"/>
                          </a:solidFill>
                          <a:effectLst/>
                          <a:latin typeface="Rockwell"/>
                          <a:ea typeface="ＭＳ Ｐゴシック" charset="0"/>
                          <a:cs typeface="Rockwell"/>
                        </a:rPr>
                        <a:t>How Jefferson acted</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Interpretation of the Constitution?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Powers of the president?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Size of the </a:t>
                      </a:r>
                      <a:br>
                        <a:rPr kumimoji="0" lang="en-US" sz="2000" b="0" i="0" u="none" strike="noStrike" cap="none" normalizeH="0" baseline="0">
                          <a:ln>
                            <a:noFill/>
                          </a:ln>
                          <a:solidFill>
                            <a:srgbClr val="000000"/>
                          </a:solidFill>
                          <a:effectLst/>
                          <a:latin typeface="Rockwell"/>
                          <a:ea typeface="ＭＳ Ｐゴシック" charset="0"/>
                          <a:cs typeface="Rockwell"/>
                        </a:rPr>
                      </a:br>
                      <a:r>
                        <a:rPr kumimoji="0" lang="en-US" sz="2000" b="0" i="0" u="none" strike="noStrike" cap="none" normalizeH="0" baseline="0">
                          <a:ln>
                            <a:noFill/>
                          </a:ln>
                          <a:solidFill>
                            <a:srgbClr val="000000"/>
                          </a:solidFill>
                          <a:effectLst/>
                          <a:latin typeface="Rockwell"/>
                          <a:ea typeface="ＭＳ Ｐゴシック" charset="0"/>
                          <a:cs typeface="Rockwell"/>
                        </a:rPr>
                        <a:t>army and navy?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Citizenship and rights of the people?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6762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Rockwell"/>
                          <a:ea typeface="ＭＳ Ｐゴシック" charset="0"/>
                          <a:cs typeface="Rockwell"/>
                        </a:rPr>
                        <a:t>Size of the national government?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Rockwell"/>
                        <a:ea typeface="ＭＳ Ｐゴシック" charset="0"/>
                        <a:cs typeface="Rockwell"/>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bl>
          </a:graphicData>
        </a:graphic>
      </p:graphicFrame>
      <p:pic>
        <p:nvPicPr>
          <p:cNvPr id="51234" name="Picture 35" descr="C:\Users\jburns\AppData\Local\Microsoft\Windows\Temporary Internet Files\Content.IE5\H8ZEGQWD\MC900441339[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5791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7626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pPr marL="0" indent="0" algn="ctr">
              <a:buNone/>
            </a:pPr>
            <a:r>
              <a:rPr lang="en-US" dirty="0" smtClean="0"/>
              <a:t>4.1: The US began to develop a modern democracy and celebrated a new national culture, while Americans sought to define the nation’s democratic ideals and change their society and institutions to match them. </a:t>
            </a:r>
            <a:endParaRPr lang="en-US" dirty="0"/>
          </a:p>
        </p:txBody>
      </p:sp>
    </p:spTree>
    <p:extLst>
      <p:ext uri="{BB962C8B-B14F-4D97-AF65-F5344CB8AC3E}">
        <p14:creationId xmlns:p14="http://schemas.microsoft.com/office/powerpoint/2010/main" val="3689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2.bp.blogspot.com/_6CtuSd2_klc/TPUxmJEJdiI/AAAAAAAAAB8/n9-9P96LwZs/s1600/the+election+of+1800.jpg"/>
          <p:cNvPicPr>
            <a:picLocks noChangeAspect="1" noChangeArrowheads="1"/>
          </p:cNvPicPr>
          <p:nvPr/>
        </p:nvPicPr>
        <p:blipFill>
          <a:blip r:embed="rId2">
            <a:extLst>
              <a:ext uri="{28A0092B-C50C-407E-A947-70E740481C1C}">
                <a14:useLocalDpi xmlns:a14="http://schemas.microsoft.com/office/drawing/2010/main" val="0"/>
              </a:ext>
            </a:extLst>
          </a:blip>
          <a:srcRect b="2406"/>
          <a:stretch>
            <a:fillRect/>
          </a:stretch>
        </p:blipFill>
        <p:spPr bwMode="auto">
          <a:xfrm>
            <a:off x="1409700" y="1828800"/>
            <a:ext cx="62865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152400" y="76200"/>
            <a:ext cx="2819400" cy="1485535"/>
          </a:xfrm>
          <a:prstGeom prst="rect">
            <a:avLst/>
          </a:prstGeom>
          <a:solidFill>
            <a:srgbClr val="FFCCFF"/>
          </a:solidFill>
          <a:ln w="12700">
            <a:solidFill>
              <a:schemeClr val="tx1"/>
            </a:solidFill>
            <a:miter lim="800000"/>
            <a:headEnd/>
            <a:tailEnd/>
          </a:ln>
        </p:spPr>
        <p:txBody>
          <a:bodyPr>
            <a:spAutoFit/>
          </a:bodyPr>
          <a:lstStyle/>
          <a:p>
            <a:pPr algn="ctr">
              <a:lnSpc>
                <a:spcPct val="80000"/>
              </a:lnSpc>
            </a:pPr>
            <a:r>
              <a:rPr lang="en-US" sz="2800" dirty="0">
                <a:solidFill>
                  <a:schemeClr val="bg1"/>
                </a:solidFill>
                <a:cs typeface="Calibri" charset="0"/>
              </a:rPr>
              <a:t>The election </a:t>
            </a:r>
            <a:br>
              <a:rPr lang="en-US" sz="2800" dirty="0">
                <a:solidFill>
                  <a:schemeClr val="bg1"/>
                </a:solidFill>
                <a:cs typeface="Calibri" charset="0"/>
              </a:rPr>
            </a:br>
            <a:r>
              <a:rPr lang="en-US" sz="2800" dirty="0">
                <a:solidFill>
                  <a:schemeClr val="bg1"/>
                </a:solidFill>
                <a:cs typeface="Calibri" charset="0"/>
              </a:rPr>
              <a:t>of 1800 was a turning point </a:t>
            </a:r>
            <a:br>
              <a:rPr lang="en-US" sz="2800" dirty="0">
                <a:solidFill>
                  <a:schemeClr val="bg1"/>
                </a:solidFill>
                <a:cs typeface="Calibri" charset="0"/>
              </a:rPr>
            </a:br>
            <a:r>
              <a:rPr lang="en-US" sz="2800" dirty="0">
                <a:solidFill>
                  <a:schemeClr val="bg1"/>
                </a:solidFill>
                <a:cs typeface="Calibri" charset="0"/>
              </a:rPr>
              <a:t>in U.S. history </a:t>
            </a:r>
          </a:p>
        </p:txBody>
      </p:sp>
      <p:sp>
        <p:nvSpPr>
          <p:cNvPr id="29700" name="Rectangle 13"/>
          <p:cNvSpPr>
            <a:spLocks noChangeArrowheads="1"/>
          </p:cNvSpPr>
          <p:nvPr/>
        </p:nvSpPr>
        <p:spPr bwMode="auto">
          <a:xfrm>
            <a:off x="3124200" y="76200"/>
            <a:ext cx="5791200" cy="1286506"/>
          </a:xfrm>
          <a:prstGeom prst="rect">
            <a:avLst/>
          </a:prstGeom>
          <a:solidFill>
            <a:srgbClr val="CCFFCC"/>
          </a:solidFill>
          <a:ln w="12700">
            <a:solidFill>
              <a:schemeClr val="tx1"/>
            </a:solidFill>
            <a:miter lim="800000"/>
            <a:headEnd/>
            <a:tailEnd/>
          </a:ln>
        </p:spPr>
        <p:txBody>
          <a:bodyPr>
            <a:spAutoFit/>
          </a:bodyPr>
          <a:lstStyle/>
          <a:p>
            <a:pPr algn="ctr">
              <a:lnSpc>
                <a:spcPct val="80000"/>
              </a:lnSpc>
            </a:pPr>
            <a:r>
              <a:rPr lang="en-US" sz="2400" dirty="0">
                <a:solidFill>
                  <a:schemeClr val="bg1"/>
                </a:solidFill>
                <a:cs typeface="Calibri" charset="0"/>
              </a:rPr>
              <a:t>This “Revolution of 1800” marked the first time in U.S. history </a:t>
            </a:r>
            <a:br>
              <a:rPr lang="en-US" sz="2400" dirty="0">
                <a:solidFill>
                  <a:schemeClr val="bg1"/>
                </a:solidFill>
                <a:cs typeface="Calibri" charset="0"/>
              </a:rPr>
            </a:br>
            <a:r>
              <a:rPr lang="en-US" sz="2400" dirty="0">
                <a:solidFill>
                  <a:schemeClr val="bg1"/>
                </a:solidFill>
                <a:cs typeface="Calibri" charset="0"/>
              </a:rPr>
              <a:t>when one political party transferred power to another</a:t>
            </a:r>
          </a:p>
        </p:txBody>
      </p:sp>
      <p:pic>
        <p:nvPicPr>
          <p:cNvPr id="15" name="Picture 5" descr="ElectoralCollege1800-Larg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82" t="2158" r="2"/>
          <a:stretch>
            <a:fillRect/>
          </a:stretch>
        </p:blipFill>
        <p:spPr bwMode="auto">
          <a:xfrm>
            <a:off x="3429000" y="1828800"/>
            <a:ext cx="5495925"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7742" r="14771" b="3601"/>
          <a:stretch>
            <a:fillRect/>
          </a:stretch>
        </p:blipFill>
        <p:spPr bwMode="auto">
          <a:xfrm>
            <a:off x="152400" y="1981200"/>
            <a:ext cx="3125788"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a:spLocks noChangeArrowheads="1"/>
          </p:cNvSpPr>
          <p:nvPr/>
        </p:nvSpPr>
        <p:spPr bwMode="auto">
          <a:xfrm>
            <a:off x="228600" y="4940736"/>
            <a:ext cx="4114800" cy="1747402"/>
          </a:xfrm>
          <a:prstGeom prst="wedgeRectCallout">
            <a:avLst>
              <a:gd name="adj1" fmla="val 148"/>
              <a:gd name="adj2" fmla="val -116815"/>
            </a:avLst>
          </a:prstGeom>
          <a:solidFill>
            <a:srgbClr val="FFFFCC"/>
          </a:solidFill>
          <a:ln w="9525">
            <a:solidFill>
              <a:schemeClr val="tx1"/>
            </a:solidFill>
            <a:round/>
            <a:headEnd/>
            <a:tailEnd/>
          </a:ln>
        </p:spPr>
        <p:txBody>
          <a:bodyPr/>
          <a:lstStyle/>
          <a:p>
            <a:pPr algn="ctr">
              <a:lnSpc>
                <a:spcPct val="80000"/>
              </a:lnSpc>
            </a:pPr>
            <a:r>
              <a:rPr lang="en-US" sz="2800" i="1" dirty="0">
                <a:solidFill>
                  <a:schemeClr val="bg1"/>
                </a:solidFill>
                <a:cs typeface="Calibri" charset="0"/>
              </a:rPr>
              <a:t>“We are all Republicans.</a:t>
            </a:r>
            <a:br>
              <a:rPr lang="en-US" sz="2800" i="1" dirty="0">
                <a:solidFill>
                  <a:schemeClr val="bg1"/>
                </a:solidFill>
                <a:cs typeface="Calibri" charset="0"/>
              </a:rPr>
            </a:br>
            <a:r>
              <a:rPr lang="en-US" sz="2800" i="1" dirty="0">
                <a:solidFill>
                  <a:schemeClr val="bg1"/>
                </a:solidFill>
                <a:cs typeface="Calibri" charset="0"/>
              </a:rPr>
              <a:t>We are all Federalists.” </a:t>
            </a:r>
          </a:p>
          <a:p>
            <a:pPr algn="ctr">
              <a:lnSpc>
                <a:spcPct val="80000"/>
              </a:lnSpc>
            </a:pPr>
            <a:r>
              <a:rPr lang="en-US" sz="2000" dirty="0">
                <a:solidFill>
                  <a:schemeClr val="bg1"/>
                </a:solidFill>
                <a:cs typeface="Calibri" charset="0"/>
              </a:rPr>
              <a:t>Jefferson’s inaugural, 1801</a:t>
            </a:r>
          </a:p>
        </p:txBody>
      </p:sp>
    </p:spTree>
    <p:extLst>
      <p:ext uri="{BB962C8B-B14F-4D97-AF65-F5344CB8AC3E}">
        <p14:creationId xmlns:p14="http://schemas.microsoft.com/office/powerpoint/2010/main" val="73264327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9570"/>
                                        </p:tgtEl>
                                      </p:cBhvr>
                                    </p:animEffect>
                                    <p:set>
                                      <p:cBhvr>
                                        <p:cTn id="7" dur="1" fill="hold">
                                          <p:stCondLst>
                                            <p:cond delay="499"/>
                                          </p:stCondLst>
                                        </p:cTn>
                                        <p:tgtEl>
                                          <p:spTgt spid="1095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“Revolution of 1800”</a:t>
            </a:r>
          </a:p>
        </p:txBody>
      </p:sp>
      <p:sp>
        <p:nvSpPr>
          <p:cNvPr id="87" name="Shape 87"/>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228600" rtl="0">
              <a:spcBef>
                <a:spcPts val="0"/>
              </a:spcBef>
            </a:pPr>
            <a:r>
              <a:rPr lang="en"/>
              <a:t>Significance</a:t>
            </a:r>
          </a:p>
          <a:p>
            <a:pPr marL="914400" lvl="1" indent="-228600" rtl="0">
              <a:spcBef>
                <a:spcPts val="0"/>
              </a:spcBef>
            </a:pPr>
            <a:r>
              <a:rPr lang="en"/>
              <a:t>Jefferson called it a “Revolution”</a:t>
            </a:r>
          </a:p>
          <a:p>
            <a:pPr marL="1371600" lvl="2" indent="-228600" rtl="0">
              <a:spcBef>
                <a:spcPts val="0"/>
              </a:spcBef>
            </a:pPr>
            <a:r>
              <a:rPr lang="en"/>
              <a:t>A return to the “Spirit of 76” and true republican government</a:t>
            </a:r>
          </a:p>
          <a:p>
            <a:pPr marL="914400" lvl="1" indent="-228600" rtl="0">
              <a:spcBef>
                <a:spcPts val="0"/>
              </a:spcBef>
            </a:pPr>
            <a:r>
              <a:rPr lang="en"/>
              <a:t>Revolutionary in that it was a peaceful transition of power from one party to the next</a:t>
            </a:r>
          </a:p>
          <a:p>
            <a:pPr marL="914400" lvl="1" indent="-228600">
              <a:spcBef>
                <a:spcPts val="0"/>
              </a:spcBef>
            </a:pPr>
            <a:r>
              <a:rPr lang="en"/>
              <a:t>John Adams is the last Federalist president</a:t>
            </a:r>
          </a:p>
        </p:txBody>
      </p:sp>
    </p:spTree>
    <p:extLst>
      <p:ext uri="{BB962C8B-B14F-4D97-AF65-F5344CB8AC3E}">
        <p14:creationId xmlns:p14="http://schemas.microsoft.com/office/powerpoint/2010/main" val="9118482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371600" y="76200"/>
            <a:ext cx="6400800" cy="1043362"/>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5000"/>
              </a:lnSpc>
            </a:pPr>
            <a:r>
              <a:rPr lang="en-US" sz="2400" dirty="0" smtClean="0">
                <a:solidFill>
                  <a:schemeClr val="bg1"/>
                </a:solidFill>
                <a:cs typeface="Calibri" charset="0"/>
                <a:hlinkClick r:id="rId2"/>
              </a:rPr>
              <a:t>Jefferson</a:t>
            </a:r>
            <a:r>
              <a:rPr lang="en-US" sz="2400" dirty="0" smtClean="0">
                <a:solidFill>
                  <a:schemeClr val="bg1"/>
                </a:solidFill>
                <a:cs typeface="Calibri" charset="0"/>
              </a:rPr>
              <a:t>’s </a:t>
            </a:r>
            <a:r>
              <a:rPr lang="en-US" sz="2400" dirty="0">
                <a:solidFill>
                  <a:schemeClr val="bg1"/>
                </a:solidFill>
                <a:cs typeface="Calibri" charset="0"/>
              </a:rPr>
              <a:t>presidency marked the </a:t>
            </a:r>
            <a:br>
              <a:rPr lang="en-US" sz="2400" dirty="0">
                <a:solidFill>
                  <a:schemeClr val="bg1"/>
                </a:solidFill>
                <a:cs typeface="Calibri" charset="0"/>
              </a:rPr>
            </a:br>
            <a:r>
              <a:rPr lang="en-US" sz="2400" dirty="0">
                <a:solidFill>
                  <a:schemeClr val="bg1"/>
                </a:solidFill>
                <a:cs typeface="Calibri" charset="0"/>
              </a:rPr>
              <a:t>start of nearly 30 years of dominance </a:t>
            </a:r>
            <a:br>
              <a:rPr lang="en-US" sz="2400" dirty="0">
                <a:solidFill>
                  <a:schemeClr val="bg1"/>
                </a:solidFill>
                <a:cs typeface="Calibri" charset="0"/>
              </a:rPr>
            </a:br>
            <a:r>
              <a:rPr lang="en-US" sz="2400" dirty="0">
                <a:solidFill>
                  <a:schemeClr val="bg1"/>
                </a:solidFill>
                <a:cs typeface="Calibri" charset="0"/>
              </a:rPr>
              <a:t>by the Democratic-Republicans</a:t>
            </a:r>
          </a:p>
        </p:txBody>
      </p:sp>
      <p:pic>
        <p:nvPicPr>
          <p:cNvPr id="30723" name="Picture 8" descr="http://conservapedia.com/images/e/e2/Fed-vs-r.jpg"/>
          <p:cNvPicPr>
            <a:picLocks noChangeAspect="1" noChangeArrowheads="1"/>
          </p:cNvPicPr>
          <p:nvPr/>
        </p:nvPicPr>
        <p:blipFill>
          <a:blip r:embed="rId3">
            <a:extLst>
              <a:ext uri="{28A0092B-C50C-407E-A947-70E740481C1C}">
                <a14:useLocalDpi xmlns:a14="http://schemas.microsoft.com/office/drawing/2010/main" val="0"/>
              </a:ext>
            </a:extLst>
          </a:blip>
          <a:srcRect l="1613" t="86171" r="2007" b="-874"/>
          <a:stretch>
            <a:fillRect/>
          </a:stretch>
        </p:blipFill>
        <p:spPr bwMode="auto">
          <a:xfrm>
            <a:off x="228600" y="1511300"/>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cxnSpLocks noChangeShapeType="1"/>
          </p:cNvCxnSpPr>
          <p:nvPr/>
        </p:nvCxnSpPr>
        <p:spPr bwMode="auto">
          <a:xfrm>
            <a:off x="76200" y="4695825"/>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30725" name="Picture 5" descr="Image:George Washington 17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25900"/>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upload.wikimedia.org/wikipedia/commons/4/44/JohnAdams_2nd_US_President.jpg"/>
          <p:cNvPicPr>
            <a:picLocks noChangeAspect="1" noChangeArrowheads="1"/>
          </p:cNvPicPr>
          <p:nvPr/>
        </p:nvPicPr>
        <p:blipFill>
          <a:blip r:embed="rId5">
            <a:extLst>
              <a:ext uri="{28A0092B-C50C-407E-A947-70E740481C1C}">
                <a14:useLocalDpi xmlns:a14="http://schemas.microsoft.com/office/drawing/2010/main" val="0"/>
              </a:ext>
            </a:extLst>
          </a:blip>
          <a:srcRect l="22186" t="10583" r="11772" b="21300"/>
          <a:stretch>
            <a:fillRect/>
          </a:stretch>
        </p:blipFill>
        <p:spPr bwMode="auto">
          <a:xfrm>
            <a:off x="1600200" y="4025900"/>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images.politico.com/global/2012/05/605_thomas_jefferson_978.jpg"/>
          <p:cNvPicPr>
            <a:picLocks noChangeAspect="1" noChangeArrowheads="1"/>
          </p:cNvPicPr>
          <p:nvPr/>
        </p:nvPicPr>
        <p:blipFill>
          <a:blip r:embed="rId6">
            <a:extLst>
              <a:ext uri="{28A0092B-C50C-407E-A947-70E740481C1C}">
                <a14:useLocalDpi xmlns:a14="http://schemas.microsoft.com/office/drawing/2010/main" val="0"/>
              </a:ext>
            </a:extLst>
          </a:blip>
          <a:srcRect l="10818" t="8705" r="18399" b="19746"/>
          <a:stretch>
            <a:fillRect/>
          </a:stretch>
        </p:blipFill>
        <p:spPr bwMode="auto">
          <a:xfrm>
            <a:off x="2819400" y="4041775"/>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898" name="Picture 2" descr="http://davidostewart.com/wp-content/uploads/2012/05/James-Madison-president.jpg"/>
          <p:cNvPicPr>
            <a:picLocks noChangeAspect="1" noChangeArrowheads="1"/>
          </p:cNvPicPr>
          <p:nvPr/>
        </p:nvPicPr>
        <p:blipFill>
          <a:blip r:embed="rId7">
            <a:extLst>
              <a:ext uri="{28A0092B-C50C-407E-A947-70E740481C1C}">
                <a14:useLocalDpi xmlns:a14="http://schemas.microsoft.com/office/drawing/2010/main" val="0"/>
              </a:ext>
            </a:extLst>
          </a:blip>
          <a:srcRect l="10077" t="996" r="12671" b="19846"/>
          <a:stretch>
            <a:fillRect/>
          </a:stretch>
        </p:blipFill>
        <p:spPr bwMode="auto">
          <a:xfrm>
            <a:off x="4046538" y="4025900"/>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4" descr="http://lh6.ggpht.com/_T1DngjUnXyI/TUSU2Ql4x0I/AAAAAAAAACc/hPirf5W8NVU/5.%20James%20Monroe%5b3%5d.jpg"/>
          <p:cNvPicPr>
            <a:picLocks noChangeAspect="1" noChangeArrowheads="1"/>
          </p:cNvPicPr>
          <p:nvPr/>
        </p:nvPicPr>
        <p:blipFill>
          <a:blip r:embed="rId8">
            <a:extLst>
              <a:ext uri="{28A0092B-C50C-407E-A947-70E740481C1C}">
                <a14:useLocalDpi xmlns:a14="http://schemas.microsoft.com/office/drawing/2010/main" val="0"/>
              </a:ext>
            </a:extLst>
          </a:blip>
          <a:srcRect r="24652" b="19769"/>
          <a:stretch>
            <a:fillRect/>
          </a:stretch>
        </p:blipFill>
        <p:spPr bwMode="auto">
          <a:xfrm>
            <a:off x="5257800" y="4010025"/>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6" descr="File:John Quincy Adams by George Caleb Bingham (detail), c. 1850 after 1844 original - DSC0323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8425" y="4003675"/>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4" name="Picture 8" descr="File:Andrew Jackson.jpg"/>
          <p:cNvPicPr>
            <a:picLocks noChangeAspect="1" noChangeArrowheads="1"/>
          </p:cNvPicPr>
          <p:nvPr/>
        </p:nvPicPr>
        <p:blipFill>
          <a:blip r:embed="rId10">
            <a:extLst>
              <a:ext uri="{28A0092B-C50C-407E-A947-70E740481C1C}">
                <a14:useLocalDpi xmlns:a14="http://schemas.microsoft.com/office/drawing/2010/main" val="0"/>
              </a:ext>
            </a:extLst>
          </a:blip>
          <a:srcRect l="10114" r="6250" b="6311"/>
          <a:stretch>
            <a:fillRect/>
          </a:stretch>
        </p:blipFill>
        <p:spPr bwMode="auto">
          <a:xfrm>
            <a:off x="7620000" y="3979863"/>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7"/>
          <p:cNvSpPr txBox="1">
            <a:spLocks noChangeArrowheads="1"/>
          </p:cNvSpPr>
          <p:nvPr/>
        </p:nvSpPr>
        <p:spPr bwMode="auto">
          <a:xfrm>
            <a:off x="381000" y="3019425"/>
            <a:ext cx="1371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dirty="0">
                <a:solidFill>
                  <a:srgbClr val="0000CC"/>
                </a:solidFill>
                <a:latin typeface="Calibri" charset="0"/>
                <a:cs typeface="Calibri" charset="0"/>
              </a:rPr>
              <a:t>8</a:t>
            </a:r>
            <a:r>
              <a:rPr kumimoji="0" lang="en-US" sz="2000" dirty="0">
                <a:solidFill>
                  <a:srgbClr val="0000CC"/>
                </a:solidFill>
                <a:latin typeface="Calibri" charset="0"/>
                <a:cs typeface="Calibri" charset="0"/>
              </a:rPr>
              <a:t> </a:t>
            </a:r>
            <a:r>
              <a:rPr kumimoji="0" lang="en-US" sz="3200" dirty="0" err="1">
                <a:solidFill>
                  <a:srgbClr val="0000CC"/>
                </a:solidFill>
                <a:latin typeface="Calibri" charset="0"/>
                <a:cs typeface="Calibri" charset="0"/>
              </a:rPr>
              <a:t>yrs</a:t>
            </a:r>
            <a:endParaRPr kumimoji="0" lang="en-US" sz="3200" dirty="0">
              <a:solidFill>
                <a:srgbClr val="0000CC"/>
              </a:solidFill>
              <a:latin typeface="Calibri" charset="0"/>
              <a:cs typeface="Calibri" charset="0"/>
            </a:endParaRPr>
          </a:p>
          <a:p>
            <a:pPr algn="ctr">
              <a:lnSpc>
                <a:spcPct val="80000"/>
              </a:lnSpc>
            </a:pPr>
            <a:r>
              <a:rPr kumimoji="0" lang="en-US" sz="1600" dirty="0">
                <a:solidFill>
                  <a:srgbClr val="0000CC"/>
                </a:solidFill>
                <a:latin typeface="Calibri" charset="0"/>
                <a:cs typeface="Calibri" charset="0"/>
              </a:rPr>
              <a:t>George Washington</a:t>
            </a:r>
          </a:p>
          <a:p>
            <a:pPr algn="ctr">
              <a:lnSpc>
                <a:spcPct val="80000"/>
              </a:lnSpc>
            </a:pPr>
            <a:r>
              <a:rPr kumimoji="0" lang="en-US" sz="1600" dirty="0">
                <a:solidFill>
                  <a:srgbClr val="0000CC"/>
                </a:solidFill>
                <a:latin typeface="Calibri" charset="0"/>
                <a:cs typeface="Calibri" charset="0"/>
              </a:rPr>
              <a:t>(1789-1797)</a:t>
            </a:r>
          </a:p>
        </p:txBody>
      </p:sp>
      <p:sp>
        <p:nvSpPr>
          <p:cNvPr id="30733" name="TextBox 22"/>
          <p:cNvSpPr txBox="1">
            <a:spLocks noChangeArrowheads="1"/>
          </p:cNvSpPr>
          <p:nvPr/>
        </p:nvSpPr>
        <p:spPr bwMode="auto">
          <a:xfrm>
            <a:off x="1524000" y="3013075"/>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0000CC"/>
                </a:solidFill>
                <a:latin typeface="Calibri" charset="0"/>
                <a:cs typeface="Calibri" charset="0"/>
              </a:rPr>
              <a:t>4</a:t>
            </a:r>
            <a:r>
              <a:rPr kumimoji="0" lang="en-US" sz="2000">
                <a:solidFill>
                  <a:srgbClr val="0000CC"/>
                </a:solidFill>
                <a:latin typeface="Calibri" charset="0"/>
                <a:cs typeface="Calibri" charset="0"/>
              </a:rPr>
              <a:t> </a:t>
            </a:r>
            <a:r>
              <a:rPr kumimoji="0" lang="en-US" sz="3200">
                <a:solidFill>
                  <a:srgbClr val="0000CC"/>
                </a:solidFill>
                <a:latin typeface="Calibri" charset="0"/>
                <a:cs typeface="Calibri" charset="0"/>
              </a:rPr>
              <a:t>yrs</a:t>
            </a:r>
          </a:p>
          <a:p>
            <a:pPr algn="ctr">
              <a:lnSpc>
                <a:spcPct val="80000"/>
              </a:lnSpc>
            </a:pPr>
            <a:r>
              <a:rPr kumimoji="0" lang="en-US" sz="1600">
                <a:solidFill>
                  <a:srgbClr val="0000CC"/>
                </a:solidFill>
                <a:latin typeface="Calibri" charset="0"/>
                <a:cs typeface="Calibri" charset="0"/>
              </a:rPr>
              <a:t>John </a:t>
            </a:r>
            <a:br>
              <a:rPr kumimoji="0" lang="en-US" sz="1600">
                <a:solidFill>
                  <a:srgbClr val="0000CC"/>
                </a:solidFill>
                <a:latin typeface="Calibri" charset="0"/>
                <a:cs typeface="Calibri" charset="0"/>
              </a:rPr>
            </a:br>
            <a:r>
              <a:rPr kumimoji="0" lang="en-US" sz="1600">
                <a:solidFill>
                  <a:srgbClr val="0000CC"/>
                </a:solidFill>
                <a:latin typeface="Calibri" charset="0"/>
                <a:cs typeface="Calibri" charset="0"/>
              </a:rPr>
              <a:t>Adams</a:t>
            </a:r>
          </a:p>
          <a:p>
            <a:pPr algn="ctr">
              <a:lnSpc>
                <a:spcPct val="80000"/>
              </a:lnSpc>
            </a:pPr>
            <a:r>
              <a:rPr kumimoji="0" lang="en-US" sz="1600">
                <a:solidFill>
                  <a:srgbClr val="0000CC"/>
                </a:solidFill>
                <a:latin typeface="Calibri" charset="0"/>
                <a:cs typeface="Calibri" charset="0"/>
              </a:rPr>
              <a:t>(1797-1801)</a:t>
            </a:r>
          </a:p>
        </p:txBody>
      </p:sp>
      <p:sp>
        <p:nvSpPr>
          <p:cNvPr id="24" name="TextBox 23"/>
          <p:cNvSpPr txBox="1">
            <a:spLocks noChangeArrowheads="1"/>
          </p:cNvSpPr>
          <p:nvPr/>
        </p:nvSpPr>
        <p:spPr bwMode="auto">
          <a:xfrm>
            <a:off x="2743200" y="30194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Thomas </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Jefferson</a:t>
            </a:r>
          </a:p>
          <a:p>
            <a:pPr algn="ctr">
              <a:lnSpc>
                <a:spcPct val="80000"/>
              </a:lnSpc>
            </a:pPr>
            <a:r>
              <a:rPr kumimoji="0" lang="en-US" sz="1600">
                <a:solidFill>
                  <a:srgbClr val="C00000"/>
                </a:solidFill>
                <a:latin typeface="Calibri" charset="0"/>
                <a:cs typeface="Calibri" charset="0"/>
              </a:rPr>
              <a:t>(1801-1809)</a:t>
            </a:r>
          </a:p>
        </p:txBody>
      </p:sp>
      <p:sp>
        <p:nvSpPr>
          <p:cNvPr id="25" name="TextBox 24"/>
          <p:cNvSpPr txBox="1">
            <a:spLocks noChangeArrowheads="1"/>
          </p:cNvSpPr>
          <p:nvPr/>
        </p:nvSpPr>
        <p:spPr bwMode="auto">
          <a:xfrm>
            <a:off x="3917950" y="3019425"/>
            <a:ext cx="13398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James </a:t>
            </a:r>
          </a:p>
          <a:p>
            <a:pPr algn="ctr">
              <a:lnSpc>
                <a:spcPct val="80000"/>
              </a:lnSpc>
            </a:pPr>
            <a:r>
              <a:rPr kumimoji="0" lang="en-US" sz="1600">
                <a:solidFill>
                  <a:srgbClr val="C00000"/>
                </a:solidFill>
                <a:latin typeface="Calibri" charset="0"/>
                <a:cs typeface="Calibri" charset="0"/>
              </a:rPr>
              <a:t>Madison</a:t>
            </a:r>
          </a:p>
          <a:p>
            <a:pPr algn="ctr">
              <a:lnSpc>
                <a:spcPct val="80000"/>
              </a:lnSpc>
            </a:pPr>
            <a:r>
              <a:rPr kumimoji="0" lang="en-US" sz="1600">
                <a:solidFill>
                  <a:srgbClr val="C00000"/>
                </a:solidFill>
                <a:latin typeface="Calibri" charset="0"/>
                <a:cs typeface="Calibri" charset="0"/>
              </a:rPr>
              <a:t>(1809-1817)</a:t>
            </a:r>
            <a:endParaRPr kumimoji="0" lang="en-US" sz="1200">
              <a:solidFill>
                <a:srgbClr val="C00000"/>
              </a:solidFill>
              <a:latin typeface="Calibri" charset="0"/>
              <a:cs typeface="Calibri" charset="0"/>
            </a:endParaRPr>
          </a:p>
        </p:txBody>
      </p:sp>
      <p:sp>
        <p:nvSpPr>
          <p:cNvPr id="26" name="TextBox 25"/>
          <p:cNvSpPr txBox="1">
            <a:spLocks noChangeArrowheads="1"/>
          </p:cNvSpPr>
          <p:nvPr/>
        </p:nvSpPr>
        <p:spPr bwMode="auto">
          <a:xfrm>
            <a:off x="5181600" y="3019425"/>
            <a:ext cx="12144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James</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Monroe </a:t>
            </a:r>
          </a:p>
          <a:p>
            <a:pPr algn="ctr">
              <a:lnSpc>
                <a:spcPct val="80000"/>
              </a:lnSpc>
            </a:pPr>
            <a:r>
              <a:rPr kumimoji="0" lang="en-US" sz="1600">
                <a:solidFill>
                  <a:srgbClr val="C00000"/>
                </a:solidFill>
                <a:latin typeface="Calibri" charset="0"/>
                <a:cs typeface="Calibri" charset="0"/>
              </a:rPr>
              <a:t>(1817-1825)</a:t>
            </a:r>
          </a:p>
        </p:txBody>
      </p:sp>
      <p:sp>
        <p:nvSpPr>
          <p:cNvPr id="27" name="TextBox 26"/>
          <p:cNvSpPr txBox="1">
            <a:spLocks noChangeArrowheads="1"/>
          </p:cNvSpPr>
          <p:nvPr/>
        </p:nvSpPr>
        <p:spPr bwMode="auto">
          <a:xfrm>
            <a:off x="6281738" y="3019425"/>
            <a:ext cx="13382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4</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John Quincy</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Adams </a:t>
            </a:r>
          </a:p>
          <a:p>
            <a:pPr algn="ctr">
              <a:lnSpc>
                <a:spcPct val="80000"/>
              </a:lnSpc>
            </a:pPr>
            <a:r>
              <a:rPr kumimoji="0" lang="en-US" sz="1600">
                <a:solidFill>
                  <a:srgbClr val="C00000"/>
                </a:solidFill>
                <a:latin typeface="Calibri" charset="0"/>
                <a:cs typeface="Calibri" charset="0"/>
              </a:rPr>
              <a:t>(1825-1829)</a:t>
            </a:r>
          </a:p>
        </p:txBody>
      </p:sp>
      <p:sp>
        <p:nvSpPr>
          <p:cNvPr id="28" name="TextBox 27"/>
          <p:cNvSpPr txBox="1">
            <a:spLocks noChangeArrowheads="1"/>
          </p:cNvSpPr>
          <p:nvPr/>
        </p:nvSpPr>
        <p:spPr bwMode="auto">
          <a:xfrm>
            <a:off x="7467600" y="30194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dirty="0">
                <a:latin typeface="Calibri" charset="0"/>
                <a:cs typeface="Calibri" charset="0"/>
              </a:rPr>
              <a:t>8</a:t>
            </a:r>
            <a:r>
              <a:rPr kumimoji="0" lang="en-US" sz="2000" dirty="0">
                <a:latin typeface="Calibri" charset="0"/>
                <a:cs typeface="Calibri" charset="0"/>
              </a:rPr>
              <a:t> </a:t>
            </a:r>
            <a:r>
              <a:rPr kumimoji="0" lang="en-US" sz="3200" dirty="0" err="1">
                <a:latin typeface="Calibri" charset="0"/>
                <a:cs typeface="Calibri" charset="0"/>
              </a:rPr>
              <a:t>yrs</a:t>
            </a:r>
            <a:endParaRPr kumimoji="0" lang="en-US" sz="3200" dirty="0">
              <a:latin typeface="Calibri" charset="0"/>
              <a:cs typeface="Calibri" charset="0"/>
            </a:endParaRPr>
          </a:p>
          <a:p>
            <a:pPr algn="ctr">
              <a:lnSpc>
                <a:spcPct val="80000"/>
              </a:lnSpc>
            </a:pPr>
            <a:r>
              <a:rPr kumimoji="0" lang="en-US" sz="1600" dirty="0">
                <a:latin typeface="Calibri" charset="0"/>
                <a:cs typeface="Calibri" charset="0"/>
              </a:rPr>
              <a:t>Andrew Jackson </a:t>
            </a:r>
          </a:p>
          <a:p>
            <a:pPr algn="ctr">
              <a:lnSpc>
                <a:spcPct val="80000"/>
              </a:lnSpc>
            </a:pPr>
            <a:r>
              <a:rPr kumimoji="0" lang="en-US" sz="1600" dirty="0">
                <a:latin typeface="Calibri" charset="0"/>
                <a:cs typeface="Calibri" charset="0"/>
              </a:rPr>
              <a:t>(1829-1837)</a:t>
            </a:r>
          </a:p>
        </p:txBody>
      </p:sp>
      <p:sp>
        <p:nvSpPr>
          <p:cNvPr id="30739" name="Right Brace 19"/>
          <p:cNvSpPr>
            <a:spLocks/>
          </p:cNvSpPr>
          <p:nvPr/>
        </p:nvSpPr>
        <p:spPr bwMode="auto">
          <a:xfrm rot="5400000">
            <a:off x="1441450" y="4530725"/>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Right Brace 30"/>
          <p:cNvSpPr>
            <a:spLocks/>
          </p:cNvSpPr>
          <p:nvPr/>
        </p:nvSpPr>
        <p:spPr bwMode="auto">
          <a:xfrm rot="5400000">
            <a:off x="4981575" y="3276600"/>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0903" name="Straight Arrow Connector 80902"/>
          <p:cNvCxnSpPr>
            <a:cxnSpLocks noChangeShapeType="1"/>
          </p:cNvCxnSpPr>
          <p:nvPr/>
        </p:nvCxnSpPr>
        <p:spPr bwMode="auto">
          <a:xfrm>
            <a:off x="7696200" y="5534025"/>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a:noFill/>
              </a14:hiddenFill>
            </a:ext>
          </a:extLst>
        </p:spPr>
      </p:cxnSp>
      <p:sp>
        <p:nvSpPr>
          <p:cNvPr id="30742" name="TextBox 42"/>
          <p:cNvSpPr txBox="1">
            <a:spLocks noChangeArrowheads="1"/>
          </p:cNvSpPr>
          <p:nvPr/>
        </p:nvSpPr>
        <p:spPr bwMode="auto">
          <a:xfrm>
            <a:off x="685800" y="57626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dirty="0">
                <a:solidFill>
                  <a:srgbClr val="0000CC"/>
                </a:solidFill>
                <a:latin typeface="Calibri" charset="0"/>
                <a:cs typeface="Calibri" charset="0"/>
              </a:rPr>
              <a:t>Federalist Party</a:t>
            </a:r>
            <a:endParaRPr kumimoji="0" lang="en-US" sz="1100" dirty="0">
              <a:solidFill>
                <a:srgbClr val="0000CC"/>
              </a:solidFill>
              <a:latin typeface="Calibri" charset="0"/>
              <a:cs typeface="Calibri" charset="0"/>
            </a:endParaRPr>
          </a:p>
        </p:txBody>
      </p:sp>
      <p:sp>
        <p:nvSpPr>
          <p:cNvPr id="44" name="TextBox 43"/>
          <p:cNvSpPr txBox="1">
            <a:spLocks noChangeArrowheads="1"/>
          </p:cNvSpPr>
          <p:nvPr/>
        </p:nvSpPr>
        <p:spPr bwMode="auto">
          <a:xfrm>
            <a:off x="3276600" y="5762625"/>
            <a:ext cx="373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a:solidFill>
                  <a:srgbClr val="C00000"/>
                </a:solidFill>
                <a:latin typeface="Calibri" charset="0"/>
                <a:cs typeface="Calibri" charset="0"/>
              </a:rPr>
              <a:t>Democratic-Republican Party</a:t>
            </a:r>
            <a:endParaRPr kumimoji="0" lang="en-US" sz="1100">
              <a:solidFill>
                <a:srgbClr val="C00000"/>
              </a:solidFill>
              <a:latin typeface="Calibri" charset="0"/>
              <a:cs typeface="Calibri" charset="0"/>
            </a:endParaRPr>
          </a:p>
        </p:txBody>
      </p:sp>
      <p:sp>
        <p:nvSpPr>
          <p:cNvPr id="45" name="TextBox 44"/>
          <p:cNvSpPr txBox="1">
            <a:spLocks noChangeArrowheads="1"/>
          </p:cNvSpPr>
          <p:nvPr/>
        </p:nvSpPr>
        <p:spPr bwMode="auto">
          <a:xfrm>
            <a:off x="7239000" y="57626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a:latin typeface="Calibri" charset="0"/>
                <a:cs typeface="Calibri" charset="0"/>
              </a:rPr>
              <a:t>Democratic Party</a:t>
            </a:r>
            <a:endParaRPr kumimoji="0" lang="en-US" sz="1100">
              <a:latin typeface="Calibri" charset="0"/>
              <a:cs typeface="Calibri" charset="0"/>
            </a:endParaRPr>
          </a:p>
        </p:txBody>
      </p:sp>
    </p:spTree>
    <p:extLst>
      <p:ext uri="{BB962C8B-B14F-4D97-AF65-F5344CB8AC3E}">
        <p14:creationId xmlns:p14="http://schemas.microsoft.com/office/powerpoint/2010/main" val="3317105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0898"/>
                                        </p:tgtEl>
                                        <p:attrNameLst>
                                          <p:attrName>style.visibility</p:attrName>
                                        </p:attrNameLst>
                                      </p:cBhvr>
                                      <p:to>
                                        <p:strVal val="visible"/>
                                      </p:to>
                                    </p:set>
                                    <p:animEffect transition="in" filter="fade">
                                      <p:cBhvr>
                                        <p:cTn id="10" dur="500"/>
                                        <p:tgtEl>
                                          <p:spTgt spid="80898"/>
                                        </p:tgtEl>
                                      </p:cBhvr>
                                    </p:animEffect>
                                  </p:childTnLst>
                                </p:cTn>
                              </p:par>
                              <p:par>
                                <p:cTn id="11" presetID="10" presetClass="entr" presetSubtype="0" fill="hold" nodeType="withEffect">
                                  <p:stCondLst>
                                    <p:cond delay="0"/>
                                  </p:stCondLst>
                                  <p:childTnLst>
                                    <p:set>
                                      <p:cBhvr>
                                        <p:cTn id="12" dur="1" fill="hold">
                                          <p:stCondLst>
                                            <p:cond delay="0"/>
                                          </p:stCondLst>
                                        </p:cTn>
                                        <p:tgtEl>
                                          <p:spTgt spid="80900"/>
                                        </p:tgtEl>
                                        <p:attrNameLst>
                                          <p:attrName>style.visibility</p:attrName>
                                        </p:attrNameLst>
                                      </p:cBhvr>
                                      <p:to>
                                        <p:strVal val="visible"/>
                                      </p:to>
                                    </p:set>
                                    <p:animEffect transition="in" filter="fade">
                                      <p:cBhvr>
                                        <p:cTn id="13" dur="500"/>
                                        <p:tgtEl>
                                          <p:spTgt spid="80900"/>
                                        </p:tgtEl>
                                      </p:cBhvr>
                                    </p:animEffect>
                                  </p:childTnLst>
                                </p:cTn>
                              </p:par>
                              <p:par>
                                <p:cTn id="14" presetID="10" presetClass="entr" presetSubtype="0" fill="hold" nodeType="withEffect">
                                  <p:stCondLst>
                                    <p:cond delay="0"/>
                                  </p:stCondLst>
                                  <p:childTnLst>
                                    <p:set>
                                      <p:cBhvr>
                                        <p:cTn id="15" dur="1" fill="hold">
                                          <p:stCondLst>
                                            <p:cond delay="0"/>
                                          </p:stCondLst>
                                        </p:cTn>
                                        <p:tgtEl>
                                          <p:spTgt spid="80902"/>
                                        </p:tgtEl>
                                        <p:attrNameLst>
                                          <p:attrName>style.visibility</p:attrName>
                                        </p:attrNameLst>
                                      </p:cBhvr>
                                      <p:to>
                                        <p:strVal val="visible"/>
                                      </p:to>
                                    </p:set>
                                    <p:animEffect transition="in" filter="fade">
                                      <p:cBhvr>
                                        <p:cTn id="16" dur="500"/>
                                        <p:tgtEl>
                                          <p:spTgt spid="809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80904"/>
                                        </p:tgtEl>
                                        <p:attrNameLst>
                                          <p:attrName>style.visibility</p:attrName>
                                        </p:attrNameLst>
                                      </p:cBhvr>
                                      <p:to>
                                        <p:strVal val="visible"/>
                                      </p:to>
                                    </p:set>
                                    <p:animEffect transition="in" filter="fade">
                                      <p:cBhvr>
                                        <p:cTn id="42" dur="500"/>
                                        <p:tgtEl>
                                          <p:spTgt spid="80904"/>
                                        </p:tgtEl>
                                      </p:cBhvr>
                                    </p:animEffect>
                                  </p:childTnLst>
                                </p:cTn>
                              </p:par>
                              <p:par>
                                <p:cTn id="43" presetID="10" presetClass="entr" presetSubtype="0" fill="hold" nodeType="withEffect">
                                  <p:stCondLst>
                                    <p:cond delay="0"/>
                                  </p:stCondLst>
                                  <p:childTnLst>
                                    <p:set>
                                      <p:cBhvr>
                                        <p:cTn id="44" dur="1" fill="hold">
                                          <p:stCondLst>
                                            <p:cond delay="0"/>
                                          </p:stCondLst>
                                        </p:cTn>
                                        <p:tgtEl>
                                          <p:spTgt spid="80903"/>
                                        </p:tgtEl>
                                        <p:attrNameLst>
                                          <p:attrName>style.visibility</p:attrName>
                                        </p:attrNameLst>
                                      </p:cBhvr>
                                      <p:to>
                                        <p:strVal val="visible"/>
                                      </p:to>
                                    </p:set>
                                    <p:animEffect transition="in" filter="fade">
                                      <p:cBhvr>
                                        <p:cTn id="45" dur="500"/>
                                        <p:tgtEl>
                                          <p:spTgt spid="809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1"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ChangeArrowheads="1"/>
          </p:cNvSpPr>
          <p:nvPr/>
        </p:nvSpPr>
        <p:spPr bwMode="auto">
          <a:xfrm>
            <a:off x="190500" y="152400"/>
            <a:ext cx="8801100" cy="1295400"/>
          </a:xfrm>
          <a:prstGeom prst="rect">
            <a:avLst/>
          </a:prstGeom>
          <a:solidFill>
            <a:srgbClr val="CCFFCC"/>
          </a:solidFill>
          <a:ln w="9525">
            <a:solidFill>
              <a:srgbClr val="000000"/>
            </a:solidFill>
            <a:miter lim="800000"/>
            <a:headEnd/>
            <a:tailEnd/>
          </a:ln>
        </p:spPr>
        <p:txBody>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80000"/>
              </a:lnSpc>
              <a:buClr>
                <a:schemeClr val="accent1"/>
              </a:buClr>
              <a:buFont typeface="Arial" charset="0"/>
              <a:buNone/>
            </a:pPr>
            <a:r>
              <a:rPr lang="en-US" sz="2600" dirty="0">
                <a:solidFill>
                  <a:schemeClr val="bg1"/>
                </a:solidFill>
                <a:latin typeface="+mn-lt"/>
                <a:cs typeface="Calibri" charset="0"/>
              </a:rPr>
              <a:t>If this image captures Jefferson’s vision of an ideal America, what was his vision? What role did Jefferson want the government to play in this ideal America? </a:t>
            </a:r>
          </a:p>
        </p:txBody>
      </p:sp>
      <p:sp>
        <p:nvSpPr>
          <p:cNvPr id="31747" name="AutoShape 5" descr="http://upload.wikimedia.org/wikipedia/commons/3/3e/Gift_for_the_grangers_ppmsca02956u.jpg"/>
          <p:cNvSpPr>
            <a:spLocks noChangeAspect="1" noChangeArrowheads="1"/>
          </p:cNvSpPr>
          <p:nvPr/>
        </p:nvSpPr>
        <p:spPr bwMode="auto">
          <a:xfrm>
            <a:off x="571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48" name="Picture 6" descr="C:\Users\e200203909\Pictures\CPUSH Images\Gift_for_the_grangers_ppmsca02956u.jpg"/>
          <p:cNvPicPr>
            <a:picLocks noChangeAspect="1" noChangeArrowheads="1"/>
          </p:cNvPicPr>
          <p:nvPr/>
        </p:nvPicPr>
        <p:blipFill>
          <a:blip r:embed="rId2">
            <a:extLst>
              <a:ext uri="{28A0092B-C50C-407E-A947-70E740481C1C}">
                <a14:useLocalDpi xmlns:a14="http://schemas.microsoft.com/office/drawing/2010/main" val="0"/>
              </a:ext>
            </a:extLst>
          </a:blip>
          <a:srcRect l="2267" r="2383"/>
          <a:stretch>
            <a:fillRect/>
          </a:stretch>
        </p:blipFill>
        <p:spPr bwMode="auto">
          <a:xfrm>
            <a:off x="0" y="1541463"/>
            <a:ext cx="914400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1270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1" name="Rectangle 4"/>
          <p:cNvSpPr>
            <a:spLocks noChangeArrowheads="1"/>
          </p:cNvSpPr>
          <p:nvPr/>
        </p:nvSpPr>
        <p:spPr bwMode="auto">
          <a:xfrm>
            <a:off x="1143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5"/>
          <p:cNvSpPr>
            <a:spLocks noChangeArrowheads="1"/>
          </p:cNvSpPr>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4" name="Rectangle 6"/>
          <p:cNvSpPr>
            <a:spLocks noGrp="1" noChangeArrowheads="1"/>
          </p:cNvSpPr>
          <p:nvPr>
            <p:ph type="title"/>
          </p:nvPr>
        </p:nvSpPr>
        <p:spPr>
          <a:xfrm>
            <a:off x="-84845" y="0"/>
            <a:ext cx="9228845" cy="762000"/>
          </a:xfrm>
        </p:spPr>
        <p:txBody>
          <a:bodyPr lIns="90488" tIns="44450" rIns="90488" bIns="44450">
            <a:normAutofit/>
          </a:bodyPr>
          <a:lstStyle/>
          <a:p>
            <a:pPr eaLnBrk="1" fontAlgn="auto" hangingPunct="1">
              <a:spcAft>
                <a:spcPts val="0"/>
              </a:spcAft>
              <a:defRPr/>
            </a:pPr>
            <a:r>
              <a:rPr lang="en-US">
                <a:latin typeface="Rockwell"/>
                <a:ea typeface="+mj-ea"/>
                <a:cs typeface="Rockwell"/>
              </a:rPr>
              <a:t> Jefferson as President</a:t>
            </a:r>
          </a:p>
        </p:txBody>
      </p:sp>
      <p:sp>
        <p:nvSpPr>
          <p:cNvPr id="22534" name="Rectangle 7"/>
          <p:cNvSpPr>
            <a:spLocks noGrp="1" noChangeArrowheads="1"/>
          </p:cNvSpPr>
          <p:nvPr>
            <p:ph idx="1"/>
          </p:nvPr>
        </p:nvSpPr>
        <p:spPr>
          <a:xfrm>
            <a:off x="0" y="838200"/>
            <a:ext cx="9142413" cy="6019800"/>
          </a:xfrm>
        </p:spPr>
        <p:txBody>
          <a:bodyPr lIns="90488" tIns="44450" rIns="90488" bIns="44450">
            <a:normAutofit/>
          </a:bodyPr>
          <a:lstStyle/>
          <a:p>
            <a:pPr eaLnBrk="1" hangingPunct="1">
              <a:lnSpc>
                <a:spcPct val="90000"/>
              </a:lnSpc>
            </a:pPr>
            <a:r>
              <a:rPr lang="en-US" sz="3600" dirty="0">
                <a:latin typeface="Rockwell"/>
                <a:cs typeface="Rockwell"/>
              </a:rPr>
              <a:t>Jefferson entered office after the </a:t>
            </a:r>
            <a:r>
              <a:rPr lang="ja-JP" altLang="en-US" sz="3600" dirty="0">
                <a:latin typeface="Rockwell"/>
                <a:cs typeface="Rockwell"/>
              </a:rPr>
              <a:t>“</a:t>
            </a:r>
            <a:r>
              <a:rPr lang="en-US" altLang="ja-JP" sz="3600" dirty="0">
                <a:latin typeface="Rockwell"/>
                <a:cs typeface="Rockwell"/>
              </a:rPr>
              <a:t>revolution of 1800</a:t>
            </a:r>
            <a:r>
              <a:rPr lang="ja-JP" altLang="en-US" sz="3600" dirty="0">
                <a:latin typeface="Rockwell"/>
                <a:cs typeface="Rockwell"/>
              </a:rPr>
              <a:t>”</a:t>
            </a:r>
            <a:r>
              <a:rPr lang="en-US" altLang="ja-JP" sz="3600" dirty="0">
                <a:latin typeface="Rockwell"/>
                <a:cs typeface="Rockwell"/>
              </a:rPr>
              <a:t> with a clear political ideology &amp; goals:</a:t>
            </a:r>
          </a:p>
          <a:p>
            <a:pPr lvl="1" eaLnBrk="1" hangingPunct="1">
              <a:lnSpc>
                <a:spcPct val="90000"/>
              </a:lnSpc>
            </a:pPr>
            <a:r>
              <a:rPr lang="en-US" sz="3600" dirty="0">
                <a:latin typeface="Rockwell"/>
                <a:cs typeface="Rockwell"/>
              </a:rPr>
              <a:t>To reduce size &amp; cost of </a:t>
            </a:r>
            <a:r>
              <a:rPr lang="en-US" sz="3600" dirty="0" err="1">
                <a:latin typeface="Rockwell"/>
                <a:cs typeface="Rockwell"/>
              </a:rPr>
              <a:t>gov</a:t>
            </a:r>
            <a:r>
              <a:rPr lang="ja-JP" altLang="en-US" sz="3600" dirty="0">
                <a:latin typeface="Rockwell"/>
                <a:cs typeface="Rockwell"/>
              </a:rPr>
              <a:t>’</a:t>
            </a:r>
            <a:r>
              <a:rPr lang="en-US" altLang="ja-JP" sz="3600" dirty="0">
                <a:latin typeface="Rockwell"/>
                <a:cs typeface="Rockwell"/>
              </a:rPr>
              <a:t>t &amp; promote republican agrarianism</a:t>
            </a:r>
          </a:p>
          <a:p>
            <a:pPr lvl="1" eaLnBrk="1" hangingPunct="1">
              <a:lnSpc>
                <a:spcPct val="90000"/>
              </a:lnSpc>
            </a:pPr>
            <a:r>
              <a:rPr lang="en-US" sz="3600" dirty="0">
                <a:latin typeface="Rockwell"/>
                <a:cs typeface="Rockwell"/>
              </a:rPr>
              <a:t>To repeal key Federalist policies (Alien &amp; Sedition Acts &amp; John Adams</a:t>
            </a:r>
            <a:r>
              <a:rPr lang="ja-JP" altLang="en-US" sz="3600" dirty="0">
                <a:latin typeface="Rockwell"/>
                <a:cs typeface="Rockwell"/>
              </a:rPr>
              <a:t>’</a:t>
            </a:r>
            <a:r>
              <a:rPr lang="en-US" altLang="ja-JP" sz="3600" dirty="0">
                <a:latin typeface="Rockwell"/>
                <a:cs typeface="Rockwell"/>
              </a:rPr>
              <a:t> </a:t>
            </a:r>
            <a:r>
              <a:rPr lang="en-US" altLang="ja-JP" sz="3600" i="1" dirty="0">
                <a:latin typeface="Rockwell"/>
                <a:cs typeface="Rockwell"/>
              </a:rPr>
              <a:t>midnight appointments </a:t>
            </a:r>
            <a:r>
              <a:rPr lang="en-US" altLang="ja-JP" sz="3600" dirty="0">
                <a:latin typeface="Rockwell"/>
                <a:cs typeface="Rockwell"/>
              </a:rPr>
              <a:t>of key Federalist judges)</a:t>
            </a:r>
          </a:p>
          <a:p>
            <a:pPr lvl="1" eaLnBrk="1" hangingPunct="1">
              <a:lnSpc>
                <a:spcPct val="90000"/>
              </a:lnSpc>
            </a:pPr>
            <a:r>
              <a:rPr lang="en-US" sz="3600" dirty="0">
                <a:latin typeface="Rockwell"/>
                <a:cs typeface="Rockwell"/>
              </a:rPr>
              <a:t>To maintain international peace</a:t>
            </a:r>
          </a:p>
        </p:txBody>
      </p:sp>
      <p:sp>
        <p:nvSpPr>
          <p:cNvPr id="12296" name="Text Box 8"/>
          <p:cNvSpPr txBox="1">
            <a:spLocks noChangeArrowheads="1"/>
          </p:cNvSpPr>
          <p:nvPr/>
        </p:nvSpPr>
        <p:spPr bwMode="auto">
          <a:xfrm>
            <a:off x="1295400" y="2743200"/>
            <a:ext cx="7391400" cy="1883592"/>
          </a:xfrm>
          <a:prstGeom prst="rect">
            <a:avLst/>
          </a:prstGeom>
          <a:solidFill>
            <a:srgbClr val="CCFFFF"/>
          </a:solidFill>
          <a:ln w="381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spcBef>
                <a:spcPct val="50000"/>
              </a:spcBef>
            </a:pPr>
            <a:r>
              <a:rPr lang="en-US" sz="3600" dirty="0">
                <a:solidFill>
                  <a:srgbClr val="000000"/>
                </a:solidFill>
                <a:latin typeface="Rockwell"/>
                <a:cs typeface="Rockwell"/>
              </a:rPr>
              <a:t>However, Jefferson would have to </a:t>
            </a:r>
            <a:r>
              <a:rPr lang="en-US" sz="3600" u="sng" dirty="0">
                <a:solidFill>
                  <a:srgbClr val="000000"/>
                </a:solidFill>
                <a:latin typeface="Rockwell"/>
                <a:cs typeface="Rockwell"/>
              </a:rPr>
              <a:t>compromise</a:t>
            </a:r>
            <a:r>
              <a:rPr lang="en-US" sz="3600" dirty="0">
                <a:solidFill>
                  <a:srgbClr val="000000"/>
                </a:solidFill>
                <a:latin typeface="Rockwell"/>
                <a:cs typeface="Rockwell"/>
              </a:rPr>
              <a:t> many of his ideological principles to be an effective president</a:t>
            </a:r>
          </a:p>
        </p:txBody>
      </p:sp>
    </p:spTree>
    <p:extLst>
      <p:ext uri="{BB962C8B-B14F-4D97-AF65-F5344CB8AC3E}">
        <p14:creationId xmlns:p14="http://schemas.microsoft.com/office/powerpoint/2010/main" val="334242397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animEffect transition="in" filter="fade">
                                      <p:cBhvr>
                                        <p:cTn id="9"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193</TotalTime>
  <Words>2290</Words>
  <Application>Microsoft Macintosh PowerPoint</Application>
  <PresentationFormat>On-screen Show (4:3)</PresentationFormat>
  <Paragraphs>243</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Do Now</vt:lpstr>
      <vt:lpstr>The Election of 1800 and Jeffersonian Democracy</vt:lpstr>
      <vt:lpstr>AP Prompt</vt:lpstr>
      <vt:lpstr>Key Concepts</vt:lpstr>
      <vt:lpstr>PowerPoint Presentation</vt:lpstr>
      <vt:lpstr>“Revolution of 1800”</vt:lpstr>
      <vt:lpstr>PowerPoint Presentation</vt:lpstr>
      <vt:lpstr>PowerPoint Presentation</vt:lpstr>
      <vt:lpstr> Jefferson as President</vt:lpstr>
      <vt:lpstr>What is Jeffersonianism?</vt:lpstr>
      <vt:lpstr>PowerPoint Presentation</vt:lpstr>
      <vt:lpstr>PowerPoint Presentation</vt:lpstr>
      <vt:lpstr>PowerPoint Presentation</vt:lpstr>
      <vt:lpstr>PowerPoint Presentation</vt:lpstr>
      <vt:lpstr>PowerPoint Presentation</vt:lpstr>
      <vt:lpstr>Samuel Chase</vt:lpstr>
      <vt:lpstr>PowerPoint Presentation</vt:lpstr>
      <vt:lpstr>PowerPoint Presentation</vt:lpstr>
      <vt:lpstr>PowerPoint Presentation</vt:lpstr>
      <vt:lpstr>PowerPoint Presentation</vt:lpstr>
      <vt:lpstr>Federalist Opposition</vt:lpstr>
      <vt:lpstr>The Louisiana Purchase Should Be Approved; The Louisiana Purchase Should Be Opposed</vt:lpstr>
      <vt:lpstr>Effects of Louisiana Purchase</vt:lpstr>
      <vt:lpstr>Native American Resistance</vt:lpstr>
      <vt:lpstr>PowerPoint Presentation</vt:lpstr>
      <vt:lpstr>The Yazoo Controversy</vt:lpstr>
      <vt:lpstr>Jefferson and the Barbary/Tripoli Pirates</vt:lpstr>
      <vt:lpstr>The Slave Trade</vt:lpstr>
      <vt:lpstr>PowerPoint Presentation</vt:lpstr>
      <vt:lpstr>Jefferson and the Embargo Act</vt:lpstr>
      <vt:lpstr>Embargo Act 1807</vt:lpstr>
      <vt:lpstr>Text Analysis-Embargo</vt:lpstr>
      <vt:lpstr>Federalist Opposition</vt:lpstr>
      <vt:lpstr>Failure of the Embargo</vt:lpstr>
      <vt:lpstr>Jefferson’s Legacy</vt:lpstr>
      <vt:lpstr>PowerPoint Presentation</vt:lpstr>
      <vt:lpstr>Closure Activity: Jefferson’s Legacy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27</cp:revision>
  <dcterms:created xsi:type="dcterms:W3CDTF">2018-05-15T21:37:39Z</dcterms:created>
  <dcterms:modified xsi:type="dcterms:W3CDTF">2018-09-21T18:51:53Z</dcterms:modified>
</cp:coreProperties>
</file>