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0"/>
  </p:notesMasterIdLst>
  <p:sldIdLst>
    <p:sldId id="257" r:id="rId2"/>
    <p:sldId id="256" r:id="rId3"/>
    <p:sldId id="258" r:id="rId4"/>
    <p:sldId id="259" r:id="rId5"/>
    <p:sldId id="260" r:id="rId6"/>
    <p:sldId id="261" r:id="rId7"/>
    <p:sldId id="281" r:id="rId8"/>
    <p:sldId id="282" r:id="rId9"/>
    <p:sldId id="283" r:id="rId10"/>
    <p:sldId id="265" r:id="rId11"/>
    <p:sldId id="266" r:id="rId12"/>
    <p:sldId id="267" r:id="rId13"/>
    <p:sldId id="268" r:id="rId14"/>
    <p:sldId id="269" r:id="rId15"/>
    <p:sldId id="270" r:id="rId16"/>
    <p:sldId id="284" r:id="rId17"/>
    <p:sldId id="271" r:id="rId18"/>
    <p:sldId id="285" r:id="rId19"/>
    <p:sldId id="272" r:id="rId20"/>
    <p:sldId id="286" r:id="rId21"/>
    <p:sldId id="274" r:id="rId22"/>
    <p:sldId id="276" r:id="rId23"/>
    <p:sldId id="280" r:id="rId24"/>
    <p:sldId id="275" r:id="rId25"/>
    <p:sldId id="277" r:id="rId26"/>
    <p:sldId id="278" r:id="rId27"/>
    <p:sldId id="287" r:id="rId28"/>
    <p:sldId id="27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0" d="100"/>
          <a:sy n="40" d="100"/>
        </p:scale>
        <p:origin x="-5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F7767-A4F2-AD43-9327-FFC5F406F2DC}" type="datetimeFigureOut">
              <a:rPr lang="en-US" smtClean="0"/>
              <a:t>8/23/19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9F2C0-D5EC-5043-B25D-51E66F5B5276}" type="slidenum">
              <a:rPr lang="en-US" smtClean="0"/>
              <a:t>‹#›</a:t>
            </a:fld>
            <a:endParaRPr lang="en-US"/>
          </a:p>
        </p:txBody>
      </p:sp>
    </p:spTree>
    <p:extLst>
      <p:ext uri="{BB962C8B-B14F-4D97-AF65-F5344CB8AC3E}">
        <p14:creationId xmlns:p14="http://schemas.microsoft.com/office/powerpoint/2010/main" val="3305695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Queen Anne</a:t>
            </a:r>
            <a:r>
              <a:rPr lang="ja-JP" altLang="en-US">
                <a:latin typeface="Times New Roman" charset="0"/>
              </a:rPr>
              <a:t>’</a:t>
            </a:r>
            <a:r>
              <a:rPr lang="en-US">
                <a:latin typeface="Times New Roman" charset="0"/>
              </a:rPr>
              <a:t>s War was War of Spanish Succession; King George</a:t>
            </a:r>
            <a:r>
              <a:rPr lang="ja-JP" altLang="en-US">
                <a:latin typeface="Times New Roman" charset="0"/>
              </a:rPr>
              <a:t>’</a:t>
            </a:r>
            <a:r>
              <a:rPr lang="en-US">
                <a:latin typeface="Times New Roman" charset="0"/>
              </a:rPr>
              <a:t>s War was War of Austrian Succession</a:t>
            </a:r>
          </a:p>
          <a:p>
            <a:r>
              <a:rPr lang="en-US">
                <a:latin typeface="Times New Roman" charset="0"/>
              </a:rPr>
              <a:t>While the British colonies were militarily superior to New France, a lack of colonial unity &amp; French alliances with Native Americans weakened colonial advantages</a:t>
            </a:r>
          </a:p>
        </p:txBody>
      </p:sp>
      <p:sp>
        <p:nvSpPr>
          <p:cNvPr id="46083" name="Rectangle 102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ctr">
              <a:lnSpc>
                <a:spcPct val="80000"/>
              </a:lnSpc>
              <a:spcBef>
                <a:spcPct val="0"/>
              </a:spcBef>
            </a:pPr>
            <a:endParaRPr kumimoji="1"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Revolutions Taylor for a text excerpt here?</a:t>
            </a:r>
            <a:endParaRPr lang="en-US" dirty="0"/>
          </a:p>
        </p:txBody>
      </p:sp>
      <p:sp>
        <p:nvSpPr>
          <p:cNvPr id="4" name="Slide Number Placeholder 3"/>
          <p:cNvSpPr>
            <a:spLocks noGrp="1"/>
          </p:cNvSpPr>
          <p:nvPr>
            <p:ph type="sldNum" sz="quarter" idx="10"/>
          </p:nvPr>
        </p:nvSpPr>
        <p:spPr/>
        <p:txBody>
          <a:bodyPr/>
          <a:lstStyle/>
          <a:p>
            <a:fld id="{3509F2C0-D5EC-5043-B25D-51E66F5B5276}" type="slidenum">
              <a:rPr lang="en-US" smtClean="0"/>
              <a:t>9</a:t>
            </a:fld>
            <a:endParaRPr lang="en-US"/>
          </a:p>
        </p:txBody>
      </p:sp>
    </p:spTree>
    <p:extLst>
      <p:ext uri="{BB962C8B-B14F-4D97-AF65-F5344CB8AC3E}">
        <p14:creationId xmlns:p14="http://schemas.microsoft.com/office/powerpoint/2010/main" val="3984303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222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1"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en-US" sz="1000" i="1"/>
              <a:t>3</a:t>
            </a:r>
          </a:p>
        </p:txBody>
      </p:sp>
      <p:sp>
        <p:nvSpPr>
          <p:cNvPr id="53252"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3"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3254"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a:latin typeface="Times New Roman" charset="0"/>
              </a:rPr>
              <a:t>Suspicions in colonies &amp; England that George wished to enlarge his powers (appt of chief minister Bute &amp; others)</a:t>
            </a:r>
          </a:p>
          <a:p>
            <a:r>
              <a:rPr lang="en-US">
                <a:latin typeface="Times New Roman" charset="0"/>
              </a:rPr>
              <a:t>Bute was appointed Chief Minister of England because he got along with George, no other reason. Parliament was furious.  Eventually Bute resigned &amp; George was fickle in his appointments—often changing chief ministers leaving England with no clear plan for gov</a:t>
            </a:r>
            <a:r>
              <a:rPr lang="ja-JP" altLang="en-US">
                <a:latin typeface="Times New Roman" charset="0"/>
              </a:rPr>
              <a:t>’</a:t>
            </a:r>
            <a:r>
              <a:rPr lang="en-US">
                <a:latin typeface="Times New Roman" charset="0"/>
              </a:rPr>
              <a:t>t.  Left England in precarious state &amp; colonies largely ignored during this time.</a:t>
            </a:r>
          </a:p>
        </p:txBody>
      </p:sp>
      <p:sp>
        <p:nvSpPr>
          <p:cNvPr id="53255" name="Rectangle 7"/>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Font typeface="Arial"/>
              <a:buNone/>
            </a:pPr>
            <a:endParaRPr sz="1100" b="0" i="0" u="none" strike="noStrike" cap="none" baseline="0"/>
          </a:p>
        </p:txBody>
      </p:sp>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8371" name="Rectangle 3"/>
          <p:cNvSpPr>
            <a:spLocks noChangeArrowheads="1" noTextEdit="1"/>
          </p:cNvSpPr>
          <p:nvPr>
            <p:ph type="sldImg"/>
          </p:nvPr>
        </p:nvSpPr>
        <p:spPr>
          <a:xfrm>
            <a:off x="1150938" y="692150"/>
            <a:ext cx="4556125" cy="3416300"/>
          </a:xfrm>
          <a:noFill/>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8/23/19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8/23/19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8/23/19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8/23/19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8/23/19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8/23/19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8/23/19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a:t>Why did the British government leave their colonists in America alone politically, </a:t>
            </a:r>
            <a:r>
              <a:rPr lang="en-US" dirty="0" smtClean="0"/>
              <a:t>economically (mostly), </a:t>
            </a:r>
            <a:r>
              <a:rPr lang="en-US" dirty="0"/>
              <a:t>and socially?</a:t>
            </a:r>
          </a:p>
          <a:p>
            <a:endParaRPr lang="en-US" dirty="0"/>
          </a:p>
          <a:p>
            <a:endParaRPr lang="en-US" dirty="0"/>
          </a:p>
        </p:txBody>
      </p:sp>
    </p:spTree>
    <p:extLst>
      <p:ext uri="{BB962C8B-B14F-4D97-AF65-F5344CB8AC3E}">
        <p14:creationId xmlns:p14="http://schemas.microsoft.com/office/powerpoint/2010/main" val="81625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76200"/>
            <a:ext cx="8229600" cy="1143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rgbClr val="FFFFFF"/>
                </a:solidFill>
                <a:ea typeface="Calibri"/>
                <a:cs typeface="Calibri"/>
                <a:sym typeface="Calibri"/>
                <a:rtl val="0"/>
              </a:rPr>
              <a:t>The Ohio Valley &amp; the</a:t>
            </a:r>
            <a:br>
              <a:rPr lang="en-US" sz="3600" b="0" i="0" u="none" strike="noStrike" cap="none" baseline="0" dirty="0">
                <a:solidFill>
                  <a:srgbClr val="FFFFFF"/>
                </a:solidFill>
                <a:ea typeface="Calibri"/>
                <a:cs typeface="Calibri"/>
                <a:sym typeface="Calibri"/>
                <a:rtl val="0"/>
              </a:rPr>
            </a:br>
            <a:r>
              <a:rPr lang="en-US" sz="3600" b="0" i="0" u="none" strike="noStrike" cap="none" baseline="0" dirty="0">
                <a:solidFill>
                  <a:srgbClr val="FFFFFF"/>
                </a:solidFill>
                <a:ea typeface="Calibri"/>
                <a:cs typeface="Calibri"/>
                <a:sym typeface="Calibri"/>
                <a:rtl val="0"/>
              </a:rPr>
              <a:t>French and Indian War</a:t>
            </a:r>
          </a:p>
        </p:txBody>
      </p:sp>
      <p:sp>
        <p:nvSpPr>
          <p:cNvPr id="94" name="Shape 94"/>
          <p:cNvSpPr txBox="1">
            <a:spLocks noGrp="1"/>
          </p:cNvSpPr>
          <p:nvPr>
            <p:ph type="body" idx="1"/>
          </p:nvPr>
        </p:nvSpPr>
        <p:spPr>
          <a:xfrm>
            <a:off x="0" y="1371600"/>
            <a:ext cx="6790580" cy="3829050"/>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SzPct val="95000"/>
            </a:pPr>
            <a:r>
              <a:rPr lang="en-US" sz="2800" b="0" i="0" u="none" strike="noStrike" cap="none" baseline="0" dirty="0">
                <a:solidFill>
                  <a:srgbClr val="FFFFFF"/>
                </a:solidFill>
                <a:latin typeface="+mj-lt"/>
                <a:ea typeface="Calibri"/>
                <a:cs typeface="Calibri"/>
                <a:sym typeface="Calibri"/>
                <a:rtl val="0"/>
              </a:rPr>
              <a:t>The Ohio Valley was very important real estate to three major North American powers</a:t>
            </a:r>
          </a:p>
          <a:p>
            <a:pPr marR="0" lvl="1" algn="l" rtl="0">
              <a:lnSpc>
                <a:spcPct val="100000"/>
              </a:lnSpc>
              <a:spcBef>
                <a:spcPts val="560"/>
              </a:spcBef>
              <a:spcAft>
                <a:spcPts val="0"/>
              </a:spcAft>
              <a:buSzPct val="91820"/>
              <a:buFont typeface="Arial"/>
              <a:buChar char="•"/>
            </a:pPr>
            <a:r>
              <a:rPr lang="en-US" sz="2000" b="0" i="0" u="none" strike="noStrike" cap="none" baseline="0" dirty="0">
                <a:solidFill>
                  <a:srgbClr val="FFFFFF"/>
                </a:solidFill>
                <a:latin typeface="+mj-lt"/>
                <a:ea typeface="Calibri"/>
                <a:cs typeface="Calibri"/>
                <a:sym typeface="Calibri"/>
                <a:rtl val="0"/>
              </a:rPr>
              <a:t>Iroquois</a:t>
            </a:r>
          </a:p>
          <a:p>
            <a:pPr marR="0" lvl="2" algn="l" rtl="0">
              <a:lnSpc>
                <a:spcPct val="100000"/>
              </a:lnSpc>
              <a:spcBef>
                <a:spcPts val="480"/>
              </a:spcBef>
              <a:spcAft>
                <a:spcPts val="0"/>
              </a:spcAft>
              <a:buSzPct val="96666"/>
            </a:pPr>
            <a:r>
              <a:rPr lang="en-US" sz="1800" b="0" i="0" u="none" strike="noStrike" cap="none" baseline="0" dirty="0">
                <a:solidFill>
                  <a:srgbClr val="FFFFFF"/>
                </a:solidFill>
                <a:latin typeface="+mj-lt"/>
                <a:ea typeface="Calibri"/>
                <a:cs typeface="Calibri"/>
                <a:sym typeface="Calibri"/>
                <a:rtl val="0"/>
              </a:rPr>
              <a:t>Wanted to extend their power to this region</a:t>
            </a:r>
          </a:p>
          <a:p>
            <a:pPr marR="0" lvl="1" algn="l" rtl="0">
              <a:lnSpc>
                <a:spcPct val="100000"/>
              </a:lnSpc>
              <a:spcBef>
                <a:spcPts val="560"/>
              </a:spcBef>
              <a:spcAft>
                <a:spcPts val="0"/>
              </a:spcAft>
              <a:buSzPct val="91820"/>
              <a:buFont typeface="Arial"/>
              <a:buChar char="•"/>
            </a:pPr>
            <a:r>
              <a:rPr lang="en-US" sz="2000" b="0" i="0" u="none" strike="noStrike" cap="none" baseline="0" dirty="0">
                <a:solidFill>
                  <a:srgbClr val="FFFFFF"/>
                </a:solidFill>
                <a:latin typeface="+mj-lt"/>
                <a:ea typeface="Calibri"/>
                <a:cs typeface="Calibri"/>
                <a:sym typeface="Calibri"/>
                <a:rtl val="0"/>
              </a:rPr>
              <a:t>Colonial Americans</a:t>
            </a:r>
          </a:p>
          <a:p>
            <a:pPr marR="0" lvl="2" algn="l" rtl="0">
              <a:lnSpc>
                <a:spcPct val="100000"/>
              </a:lnSpc>
              <a:spcBef>
                <a:spcPts val="480"/>
              </a:spcBef>
              <a:spcAft>
                <a:spcPts val="0"/>
              </a:spcAft>
              <a:buSzPct val="96666"/>
            </a:pPr>
            <a:r>
              <a:rPr lang="en-US" sz="1800" b="0" i="0" u="none" strike="noStrike" cap="none" baseline="0" dirty="0">
                <a:solidFill>
                  <a:srgbClr val="FFFFFF"/>
                </a:solidFill>
                <a:latin typeface="+mj-lt"/>
                <a:ea typeface="Calibri"/>
                <a:cs typeface="Calibri"/>
                <a:sym typeface="Calibri"/>
                <a:rtl val="0"/>
              </a:rPr>
              <a:t>Logical area for expansion as land became scare on the east coast</a:t>
            </a:r>
          </a:p>
          <a:p>
            <a:pPr marR="0" lvl="1" algn="l" rtl="0">
              <a:lnSpc>
                <a:spcPct val="100000"/>
              </a:lnSpc>
              <a:spcBef>
                <a:spcPts val="560"/>
              </a:spcBef>
              <a:spcAft>
                <a:spcPts val="0"/>
              </a:spcAft>
              <a:buSzPct val="91820"/>
              <a:buFont typeface="Arial"/>
              <a:buChar char="•"/>
            </a:pPr>
            <a:r>
              <a:rPr lang="en-US" sz="2000" b="0" i="0" u="none" strike="noStrike" cap="none" baseline="0" dirty="0">
                <a:solidFill>
                  <a:srgbClr val="FFFFFF"/>
                </a:solidFill>
                <a:latin typeface="+mj-lt"/>
                <a:ea typeface="Calibri"/>
                <a:cs typeface="Calibri"/>
                <a:sym typeface="Calibri"/>
                <a:rtl val="0"/>
              </a:rPr>
              <a:t>French</a:t>
            </a:r>
          </a:p>
          <a:p>
            <a:pPr marR="0" lvl="2" algn="l" rtl="0">
              <a:lnSpc>
                <a:spcPct val="100000"/>
              </a:lnSpc>
              <a:spcBef>
                <a:spcPts val="480"/>
              </a:spcBef>
              <a:spcAft>
                <a:spcPts val="0"/>
              </a:spcAft>
              <a:buSzPct val="96666"/>
            </a:pPr>
            <a:r>
              <a:rPr lang="en-US" sz="1800" b="0" i="0" u="none" strike="noStrike" cap="none" baseline="0" dirty="0">
                <a:solidFill>
                  <a:srgbClr val="FFFFFF"/>
                </a:solidFill>
                <a:latin typeface="+mj-lt"/>
                <a:ea typeface="Calibri"/>
                <a:cs typeface="Calibri"/>
                <a:sym typeface="Calibri"/>
                <a:rtl val="0"/>
              </a:rPr>
              <a:t>Link their Canadian holdings to their holdings west of the Mississippi</a:t>
            </a:r>
          </a:p>
          <a:p>
            <a:pPr marL="1003300" lvl="2" indent="0">
              <a:spcBef>
                <a:spcPts val="480"/>
              </a:spcBef>
              <a:buNone/>
            </a:pPr>
            <a:endParaRPr sz="3200" b="0" i="0" u="none" strike="noStrike" cap="none" baseline="0" dirty="0">
              <a:solidFill>
                <a:srgbClr val="FFFFFF"/>
              </a:solidFill>
              <a:latin typeface="+mj-lt"/>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3200" b="0" i="0" u="none" strike="noStrike" cap="none" baseline="0" dirty="0">
              <a:solidFill>
                <a:srgbClr val="FFFFFF"/>
              </a:solidFill>
              <a:latin typeface="Calibri"/>
              <a:ea typeface="Calibri"/>
              <a:cs typeface="Calibri"/>
              <a:sym typeface="Calibri"/>
              <a:rtl val="0"/>
            </a:endParaRPr>
          </a:p>
          <a:p>
            <a:pPr marL="1143000" marR="0" lvl="2" indent="-139700" algn="l" rtl="0">
              <a:lnSpc>
                <a:spcPct val="100000"/>
              </a:lnSpc>
              <a:spcBef>
                <a:spcPts val="480"/>
              </a:spcBef>
              <a:spcAft>
                <a:spcPts val="0"/>
              </a:spcAft>
              <a:buClr>
                <a:schemeClr val="dk1"/>
              </a:buClr>
              <a:buFont typeface="Calibri"/>
              <a:buNone/>
            </a:pPr>
            <a:endParaRPr sz="3200" b="0" i="0" u="none" strike="noStrike" cap="none" baseline="0" dirty="0">
              <a:solidFill>
                <a:srgbClr val="FFFFFF"/>
              </a:solidFill>
              <a:latin typeface="Calibri"/>
              <a:ea typeface="Calibri"/>
              <a:cs typeface="Calibri"/>
              <a:sym typeface="Calibri"/>
              <a:rtl val="0"/>
            </a:endParaRPr>
          </a:p>
        </p:txBody>
      </p:sp>
      <p:pic>
        <p:nvPicPr>
          <p:cNvPr id="95" name="Shape 95"/>
          <p:cNvPicPr preferRelativeResize="0"/>
          <p:nvPr/>
        </p:nvPicPr>
        <p:blipFill rotWithShape="1">
          <a:blip r:embed="rId3">
            <a:alphaModFix/>
          </a:blip>
          <a:srcRect/>
          <a:stretch/>
        </p:blipFill>
        <p:spPr>
          <a:xfrm>
            <a:off x="6976827" y="1219200"/>
            <a:ext cx="2167173" cy="3070674"/>
          </a:xfrm>
          <a:prstGeom prst="rect">
            <a:avLst/>
          </a:prstGeom>
          <a:noFill/>
          <a:ln>
            <a:noFill/>
          </a:ln>
        </p:spPr>
      </p:pic>
    </p:spTree>
    <p:extLst>
      <p:ext uri="{BB962C8B-B14F-4D97-AF65-F5344CB8AC3E}">
        <p14:creationId xmlns:p14="http://schemas.microsoft.com/office/powerpoint/2010/main" val="80387773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xEl>
                                              <p:pRg st="0" end="0"/>
                                            </p:txEl>
                                          </p:spTgt>
                                        </p:tgtEl>
                                        <p:attrNameLst>
                                          <p:attrName>style.visibility</p:attrName>
                                        </p:attrNameLst>
                                      </p:cBhvr>
                                      <p:to>
                                        <p:strVal val="visible"/>
                                      </p:to>
                                    </p:set>
                                    <p:animEffect transition="in" filter="fade">
                                      <p:cBhvr>
                                        <p:cTn id="12" dur="1000"/>
                                        <p:tgtEl>
                                          <p:spTgt spid="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
                                            <p:txEl>
                                              <p:pRg st="1" end="1"/>
                                            </p:txEl>
                                          </p:spTgt>
                                        </p:tgtEl>
                                        <p:attrNameLst>
                                          <p:attrName>style.visibility</p:attrName>
                                        </p:attrNameLst>
                                      </p:cBhvr>
                                      <p:to>
                                        <p:strVal val="visible"/>
                                      </p:to>
                                    </p:set>
                                    <p:animEffect transition="in" filter="fade">
                                      <p:cBhvr>
                                        <p:cTn id="17" dur="1000"/>
                                        <p:tgtEl>
                                          <p:spTgt spid="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
                                            <p:txEl>
                                              <p:pRg st="2" end="2"/>
                                            </p:txEl>
                                          </p:spTgt>
                                        </p:tgtEl>
                                        <p:attrNameLst>
                                          <p:attrName>style.visibility</p:attrName>
                                        </p:attrNameLst>
                                      </p:cBhvr>
                                      <p:to>
                                        <p:strVal val="visible"/>
                                      </p:to>
                                    </p:set>
                                    <p:animEffect transition="in" filter="fade">
                                      <p:cBhvr>
                                        <p:cTn id="22" dur="1000"/>
                                        <p:tgtEl>
                                          <p:spTgt spid="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
                                            <p:txEl>
                                              <p:pRg st="3" end="3"/>
                                            </p:txEl>
                                          </p:spTgt>
                                        </p:tgtEl>
                                        <p:attrNameLst>
                                          <p:attrName>style.visibility</p:attrName>
                                        </p:attrNameLst>
                                      </p:cBhvr>
                                      <p:to>
                                        <p:strVal val="visible"/>
                                      </p:to>
                                    </p:set>
                                    <p:animEffect transition="in" filter="fade">
                                      <p:cBhvr>
                                        <p:cTn id="27" dur="1000"/>
                                        <p:tgtEl>
                                          <p:spTgt spid="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
                                            <p:txEl>
                                              <p:pRg st="4" end="4"/>
                                            </p:txEl>
                                          </p:spTgt>
                                        </p:tgtEl>
                                        <p:attrNameLst>
                                          <p:attrName>style.visibility</p:attrName>
                                        </p:attrNameLst>
                                      </p:cBhvr>
                                      <p:to>
                                        <p:strVal val="visible"/>
                                      </p:to>
                                    </p:set>
                                    <p:animEffect transition="in" filter="fade">
                                      <p:cBhvr>
                                        <p:cTn id="32" dur="1000"/>
                                        <p:tgtEl>
                                          <p:spTgt spid="9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4">
                                            <p:txEl>
                                              <p:pRg st="5" end="5"/>
                                            </p:txEl>
                                          </p:spTgt>
                                        </p:tgtEl>
                                        <p:attrNameLst>
                                          <p:attrName>style.visibility</p:attrName>
                                        </p:attrNameLst>
                                      </p:cBhvr>
                                      <p:to>
                                        <p:strVal val="visible"/>
                                      </p:to>
                                    </p:set>
                                    <p:animEffect transition="in" filter="fade">
                                      <p:cBhvr>
                                        <p:cTn id="37" dur="1000"/>
                                        <p:tgtEl>
                                          <p:spTgt spid="9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4">
                                            <p:txEl>
                                              <p:pRg st="6" end="6"/>
                                            </p:txEl>
                                          </p:spTgt>
                                        </p:tgtEl>
                                        <p:attrNameLst>
                                          <p:attrName>style.visibility</p:attrName>
                                        </p:attrNameLst>
                                      </p:cBhvr>
                                      <p:to>
                                        <p:strVal val="visible"/>
                                      </p:to>
                                    </p:set>
                                    <p:animEffect transition="in" filter="fade">
                                      <p:cBhvr>
                                        <p:cTn id="42" dur="1000"/>
                                        <p:tgtEl>
                                          <p:spTgt spid="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Albany Plan</a:t>
            </a:r>
            <a:endParaRPr lang="en-US" dirty="0"/>
          </a:p>
        </p:txBody>
      </p:sp>
      <p:sp>
        <p:nvSpPr>
          <p:cNvPr id="3" name="Content Placeholder 2"/>
          <p:cNvSpPr>
            <a:spLocks noGrp="1"/>
          </p:cNvSpPr>
          <p:nvPr>
            <p:ph idx="1"/>
          </p:nvPr>
        </p:nvSpPr>
        <p:spPr/>
        <p:txBody>
          <a:bodyPr>
            <a:normAutofit fontScale="77500" lnSpcReduction="20000"/>
          </a:bodyPr>
          <a:lstStyle/>
          <a:p>
            <a:pPr marL="342900" indent="-342900">
              <a:buFont typeface="Arial"/>
              <a:buChar char="•"/>
            </a:pPr>
            <a:r>
              <a:rPr lang="en-US" dirty="0" smtClean="0"/>
              <a:t>The war was going poorly for England.</a:t>
            </a:r>
          </a:p>
          <a:p>
            <a:pPr marL="342900" indent="-342900">
              <a:buFont typeface="Arial"/>
              <a:buChar char="•"/>
            </a:pPr>
            <a:r>
              <a:rPr lang="en-US" dirty="0" smtClean="0"/>
              <a:t>The British Government recognized the need for more coordination and called for representatives from the colonies to meet in Albany in 1754.</a:t>
            </a:r>
          </a:p>
          <a:p>
            <a:pPr marL="342900" indent="-342900">
              <a:buFont typeface="Arial"/>
              <a:buChar char="•"/>
            </a:pPr>
            <a:r>
              <a:rPr lang="en-US" dirty="0" smtClean="0"/>
              <a:t>The Albany Plan of Union—designed by Benjamin Franklin—proposed an Intercolonial government to recruit troops and collect taxes from the colonies for the common defense.</a:t>
            </a:r>
          </a:p>
          <a:p>
            <a:pPr marL="800100" lvl="1" indent="-342900">
              <a:buFont typeface="Arial"/>
              <a:buChar char="•"/>
            </a:pPr>
            <a:r>
              <a:rPr lang="en-US" dirty="0" smtClean="0"/>
              <a:t>Colonies didn’t accept it (didn’t want someone else taxing them), but it was significant in that was an early example of the colonies attempting to come together under ‘one roof.’</a:t>
            </a:r>
            <a:endParaRPr lang="en-US" dirty="0"/>
          </a:p>
        </p:txBody>
      </p:sp>
    </p:spTree>
    <p:extLst>
      <p:ext uri="{BB962C8B-B14F-4D97-AF65-F5344CB8AC3E}">
        <p14:creationId xmlns:p14="http://schemas.microsoft.com/office/powerpoint/2010/main" val="1461970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457200"/>
            <a:ext cx="8229600" cy="6172200"/>
          </a:xfrm>
        </p:spPr>
        <p:txBody>
          <a:bodyPr>
            <a:normAutofit lnSpcReduction="10000"/>
          </a:bodyPr>
          <a:lstStyle/>
          <a:p>
            <a:pPr eaLnBrk="1" hangingPunct="1">
              <a:lnSpc>
                <a:spcPct val="90000"/>
              </a:lnSpc>
            </a:pPr>
            <a:r>
              <a:rPr lang="en-US" sz="2400" dirty="0">
                <a:latin typeface="Rockwell"/>
                <a:ea typeface="ＭＳ Ｐゴシック" charset="0"/>
                <a:cs typeface="Rockwell"/>
              </a:rPr>
              <a:t>In 1754, 7 of the 13 colonies met for an inter-colonial congress held in Albany, New York, known simply as The </a:t>
            </a:r>
            <a:r>
              <a:rPr lang="en-US" sz="2400" b="1" dirty="0">
                <a:latin typeface="Rockwell"/>
                <a:ea typeface="ＭＳ Ｐゴシック" charset="0"/>
                <a:cs typeface="Rockwell"/>
              </a:rPr>
              <a:t>Albany Congress</a:t>
            </a:r>
            <a:r>
              <a:rPr lang="en-US" sz="2400" dirty="0">
                <a:latin typeface="Rockwell"/>
                <a:ea typeface="ＭＳ Ｐゴシック" charset="0"/>
                <a:cs typeface="Rockwell"/>
              </a:rPr>
              <a:t>.</a:t>
            </a:r>
            <a:r>
              <a:rPr lang="en-US" sz="2400" b="1" dirty="0">
                <a:latin typeface="Rockwell"/>
                <a:ea typeface="ＭＳ Ｐゴシック" charset="0"/>
                <a:cs typeface="Rockwell"/>
              </a:rPr>
              <a:t> </a:t>
            </a:r>
          </a:p>
          <a:p>
            <a:pPr lvl="1" eaLnBrk="1" hangingPunct="1">
              <a:lnSpc>
                <a:spcPct val="90000"/>
              </a:lnSpc>
            </a:pPr>
            <a:r>
              <a:rPr lang="en-US" sz="2400" dirty="0">
                <a:latin typeface="Rockwell"/>
                <a:ea typeface="ＭＳ Ｐゴシック" charset="0"/>
                <a:cs typeface="Rockwell"/>
              </a:rPr>
              <a:t>A month before the congress, Ben Franklin had published his famous “Join or Die” cartoon featuring a snake in pieces, symbolizing the colonies. </a:t>
            </a:r>
          </a:p>
          <a:p>
            <a:pPr lvl="1" eaLnBrk="1" hangingPunct="1">
              <a:lnSpc>
                <a:spcPct val="90000"/>
              </a:lnSpc>
            </a:pPr>
            <a:r>
              <a:rPr lang="en-US" sz="2400" b="1" i="1" dirty="0">
                <a:latin typeface="Rockwell"/>
                <a:ea typeface="ＭＳ Ｐゴシック" charset="0"/>
                <a:cs typeface="Rockwell"/>
              </a:rPr>
              <a:t>The immediate purpose was to keep the Iroquois tribes loyal to the British</a:t>
            </a:r>
            <a:r>
              <a:rPr lang="en-US" sz="2400" dirty="0">
                <a:latin typeface="Rockwell"/>
                <a:ea typeface="ＭＳ Ｐゴシック" charset="0"/>
                <a:cs typeface="Rockwell"/>
              </a:rPr>
              <a:t>, but Franklin had even bigger ideas.</a:t>
            </a:r>
          </a:p>
          <a:p>
            <a:pPr lvl="1" eaLnBrk="1" hangingPunct="1">
              <a:lnSpc>
                <a:spcPct val="90000"/>
              </a:lnSpc>
            </a:pPr>
            <a:r>
              <a:rPr lang="en-US" sz="2400" dirty="0">
                <a:latin typeface="Rockwell"/>
                <a:ea typeface="ＭＳ Ｐゴシック" charset="0"/>
                <a:cs typeface="Rockwell"/>
              </a:rPr>
              <a:t>Franklin hoped to unite the colonists in Albany and did make inroads toward that cause, </a:t>
            </a:r>
            <a:r>
              <a:rPr lang="en-US" sz="2400" b="1" i="1" dirty="0">
                <a:latin typeface="Rockwell"/>
                <a:ea typeface="ＭＳ Ｐゴシック" charset="0"/>
                <a:cs typeface="Rockwell"/>
              </a:rPr>
              <a:t>but his plan was ultimately rejected because the individual colonies felt it did not give them enough independence,</a:t>
            </a:r>
            <a:r>
              <a:rPr lang="en-US" sz="2400" dirty="0">
                <a:latin typeface="Rockwell"/>
                <a:ea typeface="ＭＳ Ｐゴシック" charset="0"/>
                <a:cs typeface="Rockwell"/>
              </a:rPr>
              <a:t> and they were reluctant to give up their sovereignty or power. </a:t>
            </a:r>
          </a:p>
          <a:p>
            <a:pPr lvl="1" eaLnBrk="1" hangingPunct="1">
              <a:lnSpc>
                <a:spcPct val="90000"/>
              </a:lnSpc>
            </a:pPr>
            <a:r>
              <a:rPr lang="en-US" sz="2400" dirty="0">
                <a:latin typeface="Rockwell"/>
                <a:ea typeface="ＭＳ Ｐゴシック" charset="0"/>
                <a:cs typeface="Rockwell"/>
              </a:rPr>
              <a:t>Still, it was a first step, and the first real attempt, toward unity.</a:t>
            </a:r>
          </a:p>
        </p:txBody>
      </p:sp>
    </p:spTree>
    <p:extLst>
      <p:ext uri="{BB962C8B-B14F-4D97-AF65-F5344CB8AC3E}">
        <p14:creationId xmlns:p14="http://schemas.microsoft.com/office/powerpoint/2010/main" val="35896151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t="-10992" b="-4646"/>
          <a:stretch/>
        </p:blipFill>
        <p:spPr>
          <a:xfrm>
            <a:off x="-120011" y="-622468"/>
            <a:ext cx="9264011" cy="7134050"/>
          </a:xfrm>
        </p:spPr>
      </p:pic>
    </p:spTree>
    <p:extLst>
      <p:ext uri="{BB962C8B-B14F-4D97-AF65-F5344CB8AC3E}">
        <p14:creationId xmlns:p14="http://schemas.microsoft.com/office/powerpoint/2010/main" val="33421753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Victory</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sz="2500" dirty="0" smtClean="0"/>
              <a:t>War ends in the Treaty of Paris, 1763.</a:t>
            </a:r>
          </a:p>
          <a:p>
            <a:pPr marL="342900" indent="-342900">
              <a:buFont typeface="Arial"/>
              <a:buChar char="•"/>
            </a:pPr>
            <a:r>
              <a:rPr lang="en-US" sz="2500" dirty="0" smtClean="0"/>
              <a:t>Great Britain acquires French Canada and Spanish Florida.</a:t>
            </a:r>
          </a:p>
          <a:p>
            <a:pPr marL="342900" indent="-342900">
              <a:buFont typeface="Arial"/>
              <a:buChar char="•"/>
            </a:pPr>
            <a:r>
              <a:rPr lang="en-US" sz="2500" dirty="0" smtClean="0"/>
              <a:t>France gives Spain the territory of Louisiana and all land west of the Mississippi.</a:t>
            </a:r>
          </a:p>
          <a:p>
            <a:pPr marL="342900" indent="-342900">
              <a:buFont typeface="Arial"/>
              <a:buChar char="•"/>
            </a:pPr>
            <a:r>
              <a:rPr lang="en-US" sz="2500" dirty="0" smtClean="0"/>
              <a:t>Britain now controls ½ of North American and France has none. Sucks to be France.</a:t>
            </a:r>
          </a:p>
        </p:txBody>
      </p:sp>
    </p:spTree>
    <p:extLst>
      <p:ext uri="{BB962C8B-B14F-4D97-AF65-F5344CB8AC3E}">
        <p14:creationId xmlns:p14="http://schemas.microsoft.com/office/powerpoint/2010/main" val="1843912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8100"/>
            <a:ext cx="9143999" cy="6765502"/>
          </a:xfrm>
          <a:prstGeom prst="rect">
            <a:avLst/>
          </a:prstGeom>
        </p:spPr>
      </p:pic>
    </p:spTree>
    <p:extLst>
      <p:ext uri="{BB962C8B-B14F-4D97-AF65-F5344CB8AC3E}">
        <p14:creationId xmlns:p14="http://schemas.microsoft.com/office/powerpoint/2010/main" val="20536786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6"/>
          <p:cNvSpPr>
            <a:spLocks noGrp="1" noChangeArrowheads="1"/>
          </p:cNvSpPr>
          <p:nvPr>
            <p:ph type="title"/>
          </p:nvPr>
        </p:nvSpPr>
        <p:spPr>
          <a:xfrm>
            <a:off x="533400" y="304800"/>
            <a:ext cx="7772400" cy="762000"/>
          </a:xfrm>
        </p:spPr>
        <p:txBody>
          <a:bodyPr/>
          <a:lstStyle/>
          <a:p>
            <a:pPr fontAlgn="auto">
              <a:spcAft>
                <a:spcPts val="0"/>
              </a:spcAft>
              <a:defRPr/>
            </a:pPr>
            <a:r>
              <a:rPr lang="en-US" dirty="0" smtClean="0">
                <a:ea typeface="+mj-ea"/>
              </a:rPr>
              <a:t>Perceptions of the War</a:t>
            </a:r>
          </a:p>
        </p:txBody>
      </p:sp>
      <p:sp>
        <p:nvSpPr>
          <p:cNvPr id="113671" name="Rectangle 7"/>
          <p:cNvSpPr>
            <a:spLocks noGrp="1" noChangeArrowheads="1"/>
          </p:cNvSpPr>
          <p:nvPr>
            <p:ph idx="1"/>
          </p:nvPr>
        </p:nvSpPr>
        <p:spPr>
          <a:xfrm>
            <a:off x="381000" y="1143000"/>
            <a:ext cx="8305800" cy="6172200"/>
          </a:xfrm>
        </p:spPr>
        <p:txBody>
          <a:bodyPr>
            <a:normAutofit/>
          </a:bodyPr>
          <a:lstStyle/>
          <a:p>
            <a:pPr>
              <a:lnSpc>
                <a:spcPct val="90000"/>
              </a:lnSpc>
              <a:defRPr/>
            </a:pPr>
            <a:r>
              <a:rPr lang="en-US" u="sng" dirty="0" smtClean="0">
                <a:ea typeface="+mn-ea"/>
              </a:rPr>
              <a:t>Colonial views</a:t>
            </a:r>
            <a:r>
              <a:rPr lang="en-US" dirty="0" smtClean="0">
                <a:ea typeface="+mn-ea"/>
              </a:rPr>
              <a:t>: </a:t>
            </a:r>
          </a:p>
          <a:p>
            <a:pPr lvl="1">
              <a:lnSpc>
                <a:spcPct val="90000"/>
              </a:lnSpc>
              <a:defRPr/>
            </a:pPr>
            <a:r>
              <a:rPr lang="en-US" dirty="0" smtClean="0">
                <a:ea typeface="+mn-ea"/>
              </a:rPr>
              <a:t>Colonies could be very strong when they worked together</a:t>
            </a:r>
          </a:p>
          <a:p>
            <a:pPr lvl="1">
              <a:lnSpc>
                <a:spcPct val="90000"/>
              </a:lnSpc>
              <a:defRPr/>
            </a:pPr>
            <a:r>
              <a:rPr lang="en-US" dirty="0" smtClean="0">
                <a:ea typeface="+mn-ea"/>
              </a:rPr>
              <a:t>Newly gained frontier presented opportunities for wealth &amp; land</a:t>
            </a:r>
          </a:p>
          <a:p>
            <a:pPr lvl="1">
              <a:lnSpc>
                <a:spcPct val="90000"/>
              </a:lnSpc>
              <a:defRPr/>
            </a:pPr>
            <a:r>
              <a:rPr lang="en-US" dirty="0" smtClean="0">
                <a:ea typeface="+mn-ea"/>
              </a:rPr>
              <a:t>Colonists learned how to fight</a:t>
            </a:r>
          </a:p>
          <a:p>
            <a:pPr>
              <a:lnSpc>
                <a:spcPct val="90000"/>
              </a:lnSpc>
              <a:defRPr/>
            </a:pPr>
            <a:r>
              <a:rPr lang="en-US" u="sng" dirty="0" smtClean="0">
                <a:ea typeface="+mn-ea"/>
              </a:rPr>
              <a:t>English views</a:t>
            </a:r>
            <a:r>
              <a:rPr lang="en-US" dirty="0" smtClean="0">
                <a:ea typeface="+mn-ea"/>
              </a:rPr>
              <a:t>:</a:t>
            </a:r>
          </a:p>
          <a:p>
            <a:pPr lvl="1">
              <a:lnSpc>
                <a:spcPct val="90000"/>
              </a:lnSpc>
              <a:defRPr/>
            </a:pPr>
            <a:r>
              <a:rPr lang="en-US" dirty="0" smtClean="0">
                <a:ea typeface="+mn-ea"/>
              </a:rPr>
              <a:t>Americans</a:t>
            </a:r>
            <a:r>
              <a:rPr lang="en-US" sz="3000" dirty="0" smtClean="0">
                <a:ea typeface="+mn-ea"/>
              </a:rPr>
              <a:t> </a:t>
            </a:r>
            <a:r>
              <a:rPr lang="en-US" dirty="0" smtClean="0">
                <a:ea typeface="+mn-ea"/>
              </a:rPr>
              <a:t>were</a:t>
            </a:r>
            <a:r>
              <a:rPr lang="en-US" sz="3000" dirty="0" smtClean="0">
                <a:ea typeface="+mn-ea"/>
              </a:rPr>
              <a:t> </a:t>
            </a:r>
            <a:r>
              <a:rPr lang="en-US" dirty="0" smtClean="0">
                <a:ea typeface="+mn-ea"/>
              </a:rPr>
              <a:t>slow</a:t>
            </a:r>
            <a:r>
              <a:rPr lang="en-US" sz="2600" dirty="0" smtClean="0">
                <a:ea typeface="+mn-ea"/>
              </a:rPr>
              <a:t> </a:t>
            </a:r>
            <a:r>
              <a:rPr lang="en-US" dirty="0" smtClean="0">
                <a:ea typeface="+mn-ea"/>
              </a:rPr>
              <a:t>to</a:t>
            </a:r>
            <a:r>
              <a:rPr lang="en-US" sz="2600" dirty="0" smtClean="0">
                <a:ea typeface="+mn-ea"/>
              </a:rPr>
              <a:t> </a:t>
            </a:r>
            <a:r>
              <a:rPr lang="en-US" dirty="0" smtClean="0">
                <a:ea typeface="+mn-ea"/>
              </a:rPr>
              <a:t>organize &amp; balked at helping raise money even to protect their own lands</a:t>
            </a:r>
          </a:p>
        </p:txBody>
      </p:sp>
    </p:spTree>
    <p:extLst>
      <p:ext uri="{BB962C8B-B14F-4D97-AF65-F5344CB8AC3E}">
        <p14:creationId xmlns:p14="http://schemas.microsoft.com/office/powerpoint/2010/main" val="147529751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r>
              <a:rPr lang="en-US" dirty="0" smtClean="0"/>
              <a:t>Rev. Barnard Sermon in Massachusetts, 1763</a:t>
            </a:r>
            <a:endParaRPr lang="en-US" dirty="0"/>
          </a:p>
        </p:txBody>
      </p:sp>
    </p:spTree>
    <p:extLst>
      <p:ext uri="{BB962C8B-B14F-4D97-AF65-F5344CB8AC3E}">
        <p14:creationId xmlns:p14="http://schemas.microsoft.com/office/powerpoint/2010/main" val="29497219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ChangeArrowheads="1"/>
          </p:cNvSpPr>
          <p:nvPr/>
        </p:nvSpPr>
        <p:spPr bwMode="auto">
          <a:xfrm>
            <a:off x="7620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9" name="Rectangle 5"/>
          <p:cNvSpPr>
            <a:spLocks noChangeArrowheads="1"/>
          </p:cNvSpPr>
          <p:nvPr/>
        </p:nvSpPr>
        <p:spPr bwMode="auto">
          <a:xfrm>
            <a:off x="32766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8" name="Rectangle 8"/>
          <p:cNvSpPr>
            <a:spLocks noGrp="1" noChangeArrowheads="1"/>
          </p:cNvSpPr>
          <p:nvPr>
            <p:ph type="title"/>
          </p:nvPr>
        </p:nvSpPr>
        <p:spPr>
          <a:xfrm>
            <a:off x="685800" y="0"/>
            <a:ext cx="7772400" cy="990600"/>
          </a:xfrm>
        </p:spPr>
        <p:txBody>
          <a:bodyPr/>
          <a:lstStyle/>
          <a:p>
            <a:pPr fontAlgn="auto">
              <a:spcAft>
                <a:spcPts val="0"/>
              </a:spcAft>
              <a:defRPr/>
            </a:pPr>
            <a:r>
              <a:rPr lang="en-US" dirty="0" smtClean="0">
                <a:ea typeface="+mj-ea"/>
              </a:rPr>
              <a:t>Parliamentary Sovereignty  </a:t>
            </a:r>
          </a:p>
        </p:txBody>
      </p:sp>
      <p:sp>
        <p:nvSpPr>
          <p:cNvPr id="201737" name="Rectangle 9"/>
          <p:cNvSpPr>
            <a:spLocks noGrp="1" noChangeArrowheads="1"/>
          </p:cNvSpPr>
          <p:nvPr>
            <p:ph idx="1"/>
          </p:nvPr>
        </p:nvSpPr>
        <p:spPr>
          <a:xfrm>
            <a:off x="609600" y="1219200"/>
            <a:ext cx="8229600" cy="5943600"/>
          </a:xfrm>
        </p:spPr>
        <p:txBody>
          <a:bodyPr>
            <a:normAutofit/>
          </a:bodyPr>
          <a:lstStyle/>
          <a:p>
            <a:pPr>
              <a:defRPr/>
            </a:pPr>
            <a:r>
              <a:rPr lang="en-US" dirty="0" smtClean="0">
                <a:ea typeface="+mn-ea"/>
              </a:rPr>
              <a:t>In 1760, George III became king &amp; began a new colonial attitude: </a:t>
            </a:r>
            <a:r>
              <a:rPr lang="en-US" i="1" u="sng" dirty="0" smtClean="0">
                <a:ea typeface="+mn-ea"/>
              </a:rPr>
              <a:t>Parliamentary Sovereignty</a:t>
            </a:r>
          </a:p>
          <a:p>
            <a:pPr lvl="1">
              <a:defRPr/>
            </a:pPr>
            <a:r>
              <a:rPr lang="en-US" dirty="0" smtClean="0">
                <a:ea typeface="+mn-ea"/>
              </a:rPr>
              <a:t>English officials assumed that Parliament must have ultimate authority over ALL laws &amp; taxes</a:t>
            </a:r>
          </a:p>
          <a:p>
            <a:pPr lvl="1">
              <a:defRPr/>
            </a:pPr>
            <a:r>
              <a:rPr lang="en-US" dirty="0" smtClean="0">
                <a:ea typeface="+mn-ea"/>
              </a:rPr>
              <a:t>The colonists tried to reserve the colonial authority for their own legislatures </a:t>
            </a:r>
          </a:p>
        </p:txBody>
      </p:sp>
    </p:spTree>
    <p:extLst>
      <p:ext uri="{BB962C8B-B14F-4D97-AF65-F5344CB8AC3E}">
        <p14:creationId xmlns:p14="http://schemas.microsoft.com/office/powerpoint/2010/main" val="3427875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0" y="76200"/>
            <a:ext cx="9144000" cy="8815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baseline="0" dirty="0">
                <a:solidFill>
                  <a:srgbClr val="FFFFFF"/>
                </a:solidFill>
                <a:latin typeface="+mn-lt"/>
                <a:ea typeface="Calibri"/>
                <a:cs typeface="Calibri"/>
                <a:sym typeface="Calibri"/>
                <a:rtl val="0"/>
              </a:rPr>
              <a:t>Major Effects of the French and Indian War</a:t>
            </a:r>
          </a:p>
        </p:txBody>
      </p:sp>
      <p:sp>
        <p:nvSpPr>
          <p:cNvPr id="110" name="Shape 110"/>
          <p:cNvSpPr txBox="1">
            <a:spLocks noGrp="1"/>
          </p:cNvSpPr>
          <p:nvPr>
            <p:ph type="body" idx="1"/>
          </p:nvPr>
        </p:nvSpPr>
        <p:spPr>
          <a:xfrm>
            <a:off x="-1" y="957778"/>
            <a:ext cx="8905897" cy="5900222"/>
          </a:xfrm>
          <a:prstGeom prst="rect">
            <a:avLst/>
          </a:prstGeom>
          <a:noFill/>
          <a:ln>
            <a:noFill/>
          </a:ln>
        </p:spPr>
        <p:txBody>
          <a:bodyPr lIns="91425" tIns="45700" rIns="91425" bIns="45700" anchor="t" anchorCtr="0">
            <a:noAutofit/>
          </a:bodyPr>
          <a:lstStyle/>
          <a:p>
            <a:pPr marR="0" lvl="0" algn="l" rtl="0">
              <a:lnSpc>
                <a:spcPct val="100000"/>
              </a:lnSpc>
              <a:spcBef>
                <a:spcPts val="640"/>
              </a:spcBef>
              <a:spcAft>
                <a:spcPts val="0"/>
              </a:spcAft>
              <a:buSzPct val="102622"/>
            </a:pPr>
            <a:r>
              <a:rPr lang="en-US" sz="2800" b="0" i="0" u="none" strike="noStrike" cap="none" baseline="0" dirty="0" smtClean="0">
                <a:solidFill>
                  <a:srgbClr val="FFFFFF"/>
                </a:solidFill>
                <a:latin typeface="+mj-lt"/>
                <a:ea typeface="Calibri"/>
                <a:cs typeface="Calibri"/>
                <a:sym typeface="Calibri"/>
                <a:rtl val="0"/>
              </a:rPr>
              <a:t>British </a:t>
            </a:r>
            <a:r>
              <a:rPr lang="en-US" sz="2800" b="0" i="0" u="none" strike="noStrike" cap="none" baseline="0" dirty="0">
                <a:solidFill>
                  <a:srgbClr val="FFFFFF"/>
                </a:solidFill>
                <a:latin typeface="+mj-lt"/>
                <a:ea typeface="Calibri"/>
                <a:cs typeface="Calibri"/>
                <a:sym typeface="Calibri"/>
                <a:rtl val="0"/>
              </a:rPr>
              <a:t>rack up a HUGE debt</a:t>
            </a:r>
          </a:p>
          <a:p>
            <a:pPr marR="0" lvl="1" algn="l" rtl="0">
              <a:lnSpc>
                <a:spcPct val="100000"/>
              </a:lnSpc>
              <a:spcBef>
                <a:spcPts val="560"/>
              </a:spcBef>
              <a:spcAft>
                <a:spcPts val="0"/>
              </a:spcAft>
              <a:buSzPct val="102929"/>
              <a:buFont typeface="Arial"/>
              <a:buChar char="•"/>
            </a:pPr>
            <a:r>
              <a:rPr lang="en-US" sz="3200" b="0" i="0" u="none" strike="noStrike" cap="none" baseline="0" dirty="0">
                <a:solidFill>
                  <a:srgbClr val="FFFFFF"/>
                </a:solidFill>
                <a:latin typeface="+mj-lt"/>
                <a:ea typeface="Calibri"/>
                <a:cs typeface="Calibri"/>
                <a:sym typeface="Calibri"/>
                <a:rtl val="0"/>
              </a:rPr>
              <a:t>Soon the British will look for the </a:t>
            </a:r>
            <a:r>
              <a:rPr lang="en-US" sz="3200" b="0" i="0" u="none" strike="noStrike" cap="none" baseline="0" dirty="0" smtClean="0">
                <a:solidFill>
                  <a:srgbClr val="FFFFFF"/>
                </a:solidFill>
                <a:latin typeface="+mj-lt"/>
                <a:ea typeface="Calibri"/>
                <a:cs typeface="Calibri"/>
                <a:sym typeface="Calibri"/>
                <a:rtl val="0"/>
              </a:rPr>
              <a:t>colonists to </a:t>
            </a:r>
            <a:r>
              <a:rPr lang="en-US" sz="3200" b="0" i="0" u="none" strike="noStrike" cap="none" baseline="0" dirty="0">
                <a:solidFill>
                  <a:srgbClr val="FFFFFF"/>
                </a:solidFill>
                <a:latin typeface="+mj-lt"/>
                <a:ea typeface="Calibri"/>
                <a:cs typeface="Calibri"/>
                <a:sym typeface="Calibri"/>
                <a:rtl val="0"/>
              </a:rPr>
              <a:t>pay for their own defense</a:t>
            </a:r>
            <a:r>
              <a:rPr lang="en-US" sz="3200" b="0" i="0" u="none" strike="noStrike" cap="none" baseline="0" dirty="0" smtClean="0">
                <a:solidFill>
                  <a:srgbClr val="FFFFFF"/>
                </a:solidFill>
                <a:latin typeface="+mj-lt"/>
                <a:ea typeface="Calibri"/>
                <a:cs typeface="Calibri"/>
                <a:sym typeface="Calibri"/>
                <a:rtl val="0"/>
              </a:rPr>
              <a:t>…</a:t>
            </a:r>
          </a:p>
          <a:p>
            <a:pPr lvl="0">
              <a:spcBef>
                <a:spcPts val="640"/>
              </a:spcBef>
              <a:buSzPct val="102622"/>
            </a:pPr>
            <a:r>
              <a:rPr lang="en-US" sz="2800" dirty="0" smtClean="0">
                <a:solidFill>
                  <a:srgbClr val="FFFFFF"/>
                </a:solidFill>
                <a:ea typeface="Calibri"/>
                <a:cs typeface="Calibri"/>
                <a:sym typeface="Calibri"/>
                <a:rtl val="0"/>
              </a:rPr>
              <a:t>Colonials </a:t>
            </a:r>
            <a:r>
              <a:rPr lang="en-US" sz="2800" dirty="0">
                <a:solidFill>
                  <a:srgbClr val="FFFFFF"/>
                </a:solidFill>
                <a:ea typeface="Calibri"/>
                <a:cs typeface="Calibri"/>
                <a:sym typeface="Calibri"/>
                <a:rtl val="0"/>
              </a:rPr>
              <a:t>start pouring into this newly won territory</a:t>
            </a:r>
          </a:p>
          <a:p>
            <a:pPr lvl="1">
              <a:spcBef>
                <a:spcPts val="560"/>
              </a:spcBef>
              <a:buSzPct val="102929"/>
              <a:buFont typeface="Arial"/>
              <a:buChar char="•"/>
            </a:pPr>
            <a:r>
              <a:rPr lang="en-US" sz="2000" dirty="0">
                <a:solidFill>
                  <a:srgbClr val="FFFFFF"/>
                </a:solidFill>
                <a:ea typeface="Calibri"/>
                <a:cs typeface="Calibri"/>
                <a:sym typeface="Calibri"/>
                <a:rtl val="0"/>
              </a:rPr>
              <a:t>This leads to Pontiac’s Uprising</a:t>
            </a:r>
          </a:p>
          <a:p>
            <a:pPr lvl="2">
              <a:spcBef>
                <a:spcPts val="480"/>
              </a:spcBef>
              <a:buSzPct val="111538"/>
            </a:pPr>
            <a:r>
              <a:rPr lang="en-US" sz="2000" dirty="0">
                <a:solidFill>
                  <a:srgbClr val="FFFFFF"/>
                </a:solidFill>
                <a:ea typeface="Calibri"/>
                <a:cs typeface="Calibri"/>
                <a:sym typeface="Calibri"/>
                <a:rtl val="0"/>
              </a:rPr>
              <a:t>Indians attack settlements and forts throughout Ohio Valley</a:t>
            </a:r>
          </a:p>
          <a:p>
            <a:pPr lvl="3">
              <a:spcBef>
                <a:spcPts val="400"/>
              </a:spcBef>
              <a:buSzPct val="109089"/>
              <a:buFont typeface="Arial"/>
              <a:buChar char="•"/>
            </a:pPr>
            <a:r>
              <a:rPr lang="en-US" dirty="0">
                <a:solidFill>
                  <a:srgbClr val="FFFFFF"/>
                </a:solidFill>
                <a:ea typeface="Calibri"/>
                <a:cs typeface="Calibri"/>
                <a:sym typeface="Calibri"/>
                <a:rtl val="0"/>
              </a:rPr>
              <a:t>Several thousand settlers are killed and most of the British forts are burned</a:t>
            </a:r>
          </a:p>
          <a:p>
            <a:pPr lvl="3">
              <a:spcBef>
                <a:spcPts val="400"/>
              </a:spcBef>
              <a:buSzPct val="109089"/>
              <a:buFont typeface="Arial"/>
              <a:buChar char="•"/>
            </a:pPr>
            <a:r>
              <a:rPr lang="en-US" dirty="0">
                <a:solidFill>
                  <a:srgbClr val="FFFFFF"/>
                </a:solidFill>
                <a:ea typeface="Calibri"/>
                <a:cs typeface="Calibri"/>
                <a:sym typeface="Calibri"/>
                <a:rtl val="0"/>
              </a:rPr>
              <a:t>British respond brutally by attacking villages and spreading smallpox on </a:t>
            </a:r>
            <a:r>
              <a:rPr lang="en-US" dirty="0" smtClean="0">
                <a:solidFill>
                  <a:srgbClr val="FFFFFF"/>
                </a:solidFill>
                <a:ea typeface="Calibri"/>
                <a:cs typeface="Calibri"/>
                <a:sym typeface="Calibri"/>
                <a:rtl val="0"/>
              </a:rPr>
              <a:t>purpose</a:t>
            </a:r>
          </a:p>
          <a:p>
            <a:pPr lvl="3">
              <a:spcBef>
                <a:spcPts val="400"/>
              </a:spcBef>
              <a:buSzPct val="109089"/>
              <a:buFont typeface="Arial"/>
              <a:buChar char="•"/>
            </a:pPr>
            <a:r>
              <a:rPr lang="en-US" dirty="0"/>
              <a:t>Brutal atrocities committed by Pontiac’s alliance and British troops</a:t>
            </a:r>
          </a:p>
          <a:p>
            <a:pPr lvl="3">
              <a:spcBef>
                <a:spcPts val="400"/>
              </a:spcBef>
              <a:buSzPct val="109089"/>
              <a:buFont typeface="Arial"/>
              <a:buChar char="•"/>
            </a:pPr>
            <a:endParaRPr lang="en-US" dirty="0" smtClean="0">
              <a:solidFill>
                <a:srgbClr val="FFFFFF"/>
              </a:solidFill>
              <a:ea typeface="Calibri"/>
              <a:cs typeface="Calibri"/>
              <a:sym typeface="Calibri"/>
              <a:rtl val="0"/>
            </a:endParaRPr>
          </a:p>
          <a:p>
            <a:pPr>
              <a:spcBef>
                <a:spcPts val="560"/>
              </a:spcBef>
              <a:buSzPct val="102929"/>
            </a:pPr>
            <a:endParaRPr lang="en-US" sz="3600" b="0" i="0" u="none" strike="noStrike" cap="none" baseline="0" dirty="0">
              <a:solidFill>
                <a:srgbClr val="FFFFFF"/>
              </a:solidFill>
              <a:latin typeface="+mj-lt"/>
              <a:ea typeface="Calibri"/>
              <a:cs typeface="Calibri"/>
              <a:sym typeface="Calibri"/>
              <a:rtl val="0"/>
            </a:endParaRPr>
          </a:p>
        </p:txBody>
      </p:sp>
    </p:spTree>
    <p:extLst>
      <p:ext uri="{BB962C8B-B14F-4D97-AF65-F5344CB8AC3E}">
        <p14:creationId xmlns:p14="http://schemas.microsoft.com/office/powerpoint/2010/main" val="41140997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9606"/>
            <a:ext cx="7772400" cy="1470025"/>
          </a:xfrm>
        </p:spPr>
        <p:txBody>
          <a:bodyPr>
            <a:normAutofit fontScale="90000"/>
          </a:bodyPr>
          <a:lstStyle/>
          <a:p>
            <a:r>
              <a:rPr lang="en-US" dirty="0" smtClean="0"/>
              <a:t>1. The French &amp; Indian War: The Turning Point in British-Colonial Relations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3</a:t>
            </a:r>
            <a:endParaRPr lang="en-US" dirty="0"/>
          </a:p>
        </p:txBody>
      </p:sp>
    </p:spTree>
    <p:extLst>
      <p:ext uri="{BB962C8B-B14F-4D97-AF65-F5344CB8AC3E}">
        <p14:creationId xmlns:p14="http://schemas.microsoft.com/office/powerpoint/2010/main" val="265216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endParaRPr lang="en-US" smtClean="0">
              <a:ea typeface="+mj-ea"/>
            </a:endParaRPr>
          </a:p>
        </p:txBody>
      </p:sp>
      <p:sp>
        <p:nvSpPr>
          <p:cNvPr id="36867" name="Rectangle 3"/>
          <p:cNvSpPr>
            <a:spLocks noGrp="1" noChangeArrowheads="1"/>
          </p:cNvSpPr>
          <p:nvPr>
            <p:ph idx="1"/>
          </p:nvPr>
        </p:nvSpPr>
        <p:spPr/>
        <p:txBody>
          <a:bodyPr/>
          <a:lstStyle/>
          <a:p>
            <a:endParaRPr lang="en-US">
              <a:latin typeface="Franklin Gothic Book" charset="0"/>
            </a:endParaRPr>
          </a:p>
        </p:txBody>
      </p:sp>
      <p:pic>
        <p:nvPicPr>
          <p:cNvPr id="36868" name="Picture 4" descr="Pontiac%27s_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5" descr="Paxton_massac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5675"/>
            <a:ext cx="9144000" cy="5902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7334" name="Text Box 6"/>
          <p:cNvSpPr txBox="1">
            <a:spLocks noChangeArrowheads="1"/>
          </p:cNvSpPr>
          <p:nvPr/>
        </p:nvSpPr>
        <p:spPr bwMode="auto">
          <a:xfrm>
            <a:off x="0" y="0"/>
            <a:ext cx="9144000" cy="875111"/>
          </a:xfrm>
          <a:prstGeom prst="rect">
            <a:avLst/>
          </a:prstGeom>
          <a:solidFill>
            <a:srgbClr val="CCFFCC"/>
          </a:solidFill>
          <a:ln w="38100">
            <a:solidFill>
              <a:schemeClr val="tx1"/>
            </a:solidFill>
            <a:miter lim="800000"/>
            <a:headEnd/>
            <a:tailEnd/>
          </a:ln>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90000"/>
              </a:lnSpc>
              <a:spcBef>
                <a:spcPct val="20000"/>
              </a:spcBef>
            </a:pPr>
            <a:r>
              <a:rPr lang="en-US" sz="2800" dirty="0" smtClean="0">
                <a:solidFill>
                  <a:srgbClr val="000000"/>
                </a:solidFill>
                <a:latin typeface="Rockwell"/>
                <a:cs typeface="Rockwell"/>
              </a:rPr>
              <a:t>Retaliatory attacks by frontier colonists (like the Paxton Boys in Pennsylvania) were common</a:t>
            </a:r>
            <a:endParaRPr lang="en-US" sz="2800" dirty="0">
              <a:solidFill>
                <a:srgbClr val="000000"/>
              </a:solidFill>
              <a:latin typeface="Rockwell"/>
              <a:cs typeface="Rockwell"/>
            </a:endParaRPr>
          </a:p>
        </p:txBody>
      </p:sp>
    </p:spTree>
    <p:extLst>
      <p:ext uri="{BB962C8B-B14F-4D97-AF65-F5344CB8AC3E}">
        <p14:creationId xmlns:p14="http://schemas.microsoft.com/office/powerpoint/2010/main" val="109192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7333"/>
                                        </p:tgtEl>
                                        <p:attrNameLst>
                                          <p:attrName>style.visibility</p:attrName>
                                        </p:attrNameLst>
                                      </p:cBhvr>
                                      <p:to>
                                        <p:strVal val="visible"/>
                                      </p:to>
                                    </p:set>
                                    <p:anim calcmode="lin" valueType="num">
                                      <p:cBhvr>
                                        <p:cTn id="7" dur="500" fill="hold"/>
                                        <p:tgtEl>
                                          <p:spTgt spid="227333"/>
                                        </p:tgtEl>
                                        <p:attrNameLst>
                                          <p:attrName>ppt_w</p:attrName>
                                        </p:attrNameLst>
                                      </p:cBhvr>
                                      <p:tavLst>
                                        <p:tav tm="0">
                                          <p:val>
                                            <p:fltVal val="0"/>
                                          </p:val>
                                        </p:tav>
                                        <p:tav tm="100000">
                                          <p:val>
                                            <p:strVal val="#ppt_w"/>
                                          </p:val>
                                        </p:tav>
                                      </p:tavLst>
                                    </p:anim>
                                    <p:anim calcmode="lin" valueType="num">
                                      <p:cBhvr>
                                        <p:cTn id="8" dur="500" fill="hold"/>
                                        <p:tgtEl>
                                          <p:spTgt spid="227333"/>
                                        </p:tgtEl>
                                        <p:attrNameLst>
                                          <p:attrName>ppt_h</p:attrName>
                                        </p:attrNameLst>
                                      </p:cBhvr>
                                      <p:tavLst>
                                        <p:tav tm="0">
                                          <p:val>
                                            <p:fltVal val="0"/>
                                          </p:val>
                                        </p:tav>
                                        <p:tav tm="100000">
                                          <p:val>
                                            <p:strVal val="#ppt_h"/>
                                          </p:val>
                                        </p:tav>
                                      </p:tavLst>
                                    </p:anim>
                                    <p:animEffect transition="in" filter="fade">
                                      <p:cBhvr>
                                        <p:cTn id="9" dur="500"/>
                                        <p:tgtEl>
                                          <p:spTgt spid="22733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27334"/>
                                        </p:tgtEl>
                                        <p:attrNameLst>
                                          <p:attrName>style.visibility</p:attrName>
                                        </p:attrNameLst>
                                      </p:cBhvr>
                                      <p:to>
                                        <p:strVal val="visible"/>
                                      </p:to>
                                    </p:set>
                                    <p:anim calcmode="lin" valueType="num">
                                      <p:cBhvr>
                                        <p:cTn id="12" dur="500" fill="hold"/>
                                        <p:tgtEl>
                                          <p:spTgt spid="227334"/>
                                        </p:tgtEl>
                                        <p:attrNameLst>
                                          <p:attrName>ppt_w</p:attrName>
                                        </p:attrNameLst>
                                      </p:cBhvr>
                                      <p:tavLst>
                                        <p:tav tm="0">
                                          <p:val>
                                            <p:fltVal val="0"/>
                                          </p:val>
                                        </p:tav>
                                        <p:tav tm="100000">
                                          <p:val>
                                            <p:strVal val="#ppt_w"/>
                                          </p:val>
                                        </p:tav>
                                      </p:tavLst>
                                    </p:anim>
                                    <p:anim calcmode="lin" valueType="num">
                                      <p:cBhvr>
                                        <p:cTn id="13" dur="500" fill="hold"/>
                                        <p:tgtEl>
                                          <p:spTgt spid="227334"/>
                                        </p:tgtEl>
                                        <p:attrNameLst>
                                          <p:attrName>ppt_h</p:attrName>
                                        </p:attrNameLst>
                                      </p:cBhvr>
                                      <p:tavLst>
                                        <p:tav tm="0">
                                          <p:val>
                                            <p:fltVal val="0"/>
                                          </p:val>
                                        </p:tav>
                                        <p:tav tm="100000">
                                          <p:val>
                                            <p:strVal val="#ppt_h"/>
                                          </p:val>
                                        </p:tav>
                                      </p:tavLst>
                                    </p:anim>
                                    <p:animEffect transition="in" filter="fade">
                                      <p:cBhvr>
                                        <p:cTn id="14" dur="500"/>
                                        <p:tgtEl>
                                          <p:spTgt spid="22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a:cs typeface="Rockwell"/>
              </a:rPr>
              <a:t>Proclamation of 1763</a:t>
            </a:r>
            <a:endParaRPr lang="en-US" dirty="0">
              <a:latin typeface="Rockwell"/>
              <a:cs typeface="Rockwell"/>
            </a:endParaRPr>
          </a:p>
        </p:txBody>
      </p:sp>
      <p:sp>
        <p:nvSpPr>
          <p:cNvPr id="3" name="Content Placeholder 2"/>
          <p:cNvSpPr>
            <a:spLocks noGrp="1"/>
          </p:cNvSpPr>
          <p:nvPr>
            <p:ph idx="1"/>
          </p:nvPr>
        </p:nvSpPr>
        <p:spPr>
          <a:xfrm>
            <a:off x="457200" y="1600200"/>
            <a:ext cx="8229600" cy="5257800"/>
          </a:xfrm>
        </p:spPr>
        <p:txBody>
          <a:bodyPr>
            <a:normAutofit/>
          </a:bodyPr>
          <a:lstStyle/>
          <a:p>
            <a:pPr marL="342900" lvl="0" indent="-342900">
              <a:spcBef>
                <a:spcPts val="640"/>
              </a:spcBef>
              <a:spcAft>
                <a:spcPts val="0"/>
              </a:spcAft>
              <a:buSzPct val="102622"/>
              <a:buFont typeface="Arial"/>
              <a:buChar char="●"/>
            </a:pPr>
            <a:r>
              <a:rPr lang="en-US" b="0" dirty="0">
                <a:solidFill>
                  <a:srgbClr val="FFFFFF"/>
                </a:solidFill>
                <a:latin typeface="Rockwell"/>
                <a:ea typeface="Calibri"/>
                <a:cs typeface="Rockwell"/>
                <a:sym typeface="Calibri"/>
                <a:rtl val="0"/>
              </a:rPr>
              <a:t>Because of </a:t>
            </a:r>
            <a:r>
              <a:rPr lang="en-US" dirty="0" smtClean="0">
                <a:solidFill>
                  <a:srgbClr val="FFFFFF"/>
                </a:solidFill>
                <a:latin typeface="Rockwell"/>
                <a:ea typeface="Calibri"/>
                <a:cs typeface="Rockwell"/>
                <a:sym typeface="Calibri"/>
                <a:rtl val="0"/>
              </a:rPr>
              <a:t>their </a:t>
            </a:r>
            <a:r>
              <a:rPr lang="en-US" b="0" dirty="0" smtClean="0">
                <a:solidFill>
                  <a:srgbClr val="FFFFFF"/>
                </a:solidFill>
                <a:latin typeface="Rockwell"/>
                <a:ea typeface="Calibri"/>
                <a:cs typeface="Rockwell"/>
                <a:sym typeface="Calibri"/>
                <a:rtl val="0"/>
              </a:rPr>
              <a:t>huge </a:t>
            </a:r>
            <a:r>
              <a:rPr lang="en-US" b="0" dirty="0">
                <a:solidFill>
                  <a:srgbClr val="FFFFFF"/>
                </a:solidFill>
                <a:latin typeface="Rockwell"/>
                <a:ea typeface="Calibri"/>
                <a:cs typeface="Rockwell"/>
                <a:sym typeface="Calibri"/>
                <a:rtl val="0"/>
              </a:rPr>
              <a:t>debt the British do not want anymore conflict</a:t>
            </a:r>
          </a:p>
          <a:p>
            <a:pPr marL="742950" lvl="1" indent="-285750">
              <a:spcBef>
                <a:spcPts val="560"/>
              </a:spcBef>
              <a:buSzPct val="102929"/>
              <a:buFont typeface="Arial"/>
              <a:buChar char="●"/>
            </a:pPr>
            <a:r>
              <a:rPr lang="en-US" dirty="0">
                <a:solidFill>
                  <a:srgbClr val="FFFFFF"/>
                </a:solidFill>
                <a:latin typeface="Rockwell"/>
                <a:ea typeface="Calibri"/>
                <a:cs typeface="Rockwell"/>
                <a:sym typeface="Calibri"/>
                <a:rtl val="0"/>
              </a:rPr>
              <a:t>Proclamation Act of 1763: prohibited colonial settlement west of the Appalachians</a:t>
            </a:r>
          </a:p>
          <a:p>
            <a:pPr lvl="2">
              <a:spcBef>
                <a:spcPts val="480"/>
              </a:spcBef>
              <a:buSzPct val="111538"/>
              <a:buFont typeface="Arial"/>
              <a:buChar char="●"/>
            </a:pPr>
            <a:r>
              <a:rPr lang="en-US" sz="2800" dirty="0">
                <a:solidFill>
                  <a:srgbClr val="FFFFFF"/>
                </a:solidFill>
                <a:latin typeface="Rockwell"/>
                <a:ea typeface="Calibri"/>
                <a:cs typeface="Rockwell"/>
                <a:sym typeface="Calibri"/>
                <a:rtl val="0"/>
              </a:rPr>
              <a:t>This angers the colonials</a:t>
            </a:r>
          </a:p>
          <a:p>
            <a:pPr lvl="2">
              <a:spcBef>
                <a:spcPts val="480"/>
              </a:spcBef>
              <a:buSzPct val="111538"/>
              <a:buFont typeface="Arial"/>
              <a:buChar char="●"/>
            </a:pPr>
            <a:r>
              <a:rPr lang="en-US" sz="2800" dirty="0">
                <a:solidFill>
                  <a:srgbClr val="FFFFFF"/>
                </a:solidFill>
                <a:latin typeface="Rockwell"/>
                <a:ea typeface="Calibri"/>
                <a:cs typeface="Rockwell"/>
                <a:sym typeface="Calibri"/>
                <a:rtl val="0"/>
              </a:rPr>
              <a:t>Proclamation is completely ignored by the </a:t>
            </a:r>
            <a:r>
              <a:rPr lang="en-US" sz="2800" dirty="0" smtClean="0">
                <a:solidFill>
                  <a:srgbClr val="FFFFFF"/>
                </a:solidFill>
                <a:latin typeface="Rockwell"/>
                <a:ea typeface="Calibri"/>
                <a:cs typeface="Rockwell"/>
                <a:sym typeface="Calibri"/>
                <a:rtl val="0"/>
              </a:rPr>
              <a:t>colonials</a:t>
            </a:r>
          </a:p>
          <a:p>
            <a:pPr lvl="3">
              <a:spcBef>
                <a:spcPts val="480"/>
              </a:spcBef>
              <a:buSzPct val="111538"/>
              <a:buFont typeface="Arial"/>
              <a:buChar char="●"/>
            </a:pPr>
            <a:r>
              <a:rPr lang="en-US" sz="2400" dirty="0" smtClean="0">
                <a:solidFill>
                  <a:srgbClr val="FFFFFF"/>
                </a:solidFill>
                <a:latin typeface="Rockwell"/>
                <a:ea typeface="Calibri"/>
                <a:cs typeface="Rockwell"/>
                <a:sym typeface="Calibri"/>
                <a:rtl val="0"/>
              </a:rPr>
              <a:t>Colonists viewed the line as an ‘obstruction to their legitimate economic development’</a:t>
            </a:r>
            <a:endParaRPr lang="en-US" sz="2400" dirty="0">
              <a:solidFill>
                <a:srgbClr val="FFFFFF"/>
              </a:solidFill>
              <a:latin typeface="Rockwell"/>
              <a:ea typeface="Calibri"/>
              <a:cs typeface="Rockwell"/>
              <a:sym typeface="Calibri"/>
              <a:rtl val="0"/>
            </a:endParaRPr>
          </a:p>
          <a:p>
            <a:endParaRPr lang="en-US" sz="4800" dirty="0">
              <a:solidFill>
                <a:srgbClr val="FFFFFF"/>
              </a:solidFill>
              <a:latin typeface="Rockwell"/>
              <a:cs typeface="Rockwell"/>
            </a:endParaRPr>
          </a:p>
        </p:txBody>
      </p:sp>
    </p:spTree>
    <p:extLst>
      <p:ext uri="{BB962C8B-B14F-4D97-AF65-F5344CB8AC3E}">
        <p14:creationId xmlns:p14="http://schemas.microsoft.com/office/powerpoint/2010/main" val="8722722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8763" y="1766888"/>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4" name="Rectangle 3"/>
          <p:cNvSpPr/>
          <p:nvPr/>
        </p:nvSpPr>
        <p:spPr>
          <a:xfrm>
            <a:off x="130175" y="3517900"/>
            <a:ext cx="2133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5" name="TextBox 4"/>
          <p:cNvSpPr txBox="1">
            <a:spLocks noChangeArrowheads="1"/>
          </p:cNvSpPr>
          <p:nvPr/>
        </p:nvSpPr>
        <p:spPr bwMode="auto">
          <a:xfrm>
            <a:off x="258763" y="1819275"/>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FFFF"/>
                </a:solidFill>
                <a:latin typeface="Rockwell"/>
                <a:cs typeface="Rockwell"/>
              </a:rPr>
              <a:t>The Indians continue to attack the colonies.</a:t>
            </a:r>
          </a:p>
        </p:txBody>
      </p:sp>
      <p:sp>
        <p:nvSpPr>
          <p:cNvPr id="6" name="TextBox 5"/>
          <p:cNvSpPr txBox="1">
            <a:spLocks noChangeArrowheads="1"/>
          </p:cNvSpPr>
          <p:nvPr/>
        </p:nvSpPr>
        <p:spPr bwMode="auto">
          <a:xfrm>
            <a:off x="258763" y="3429794"/>
            <a:ext cx="21336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700" dirty="0">
                <a:solidFill>
                  <a:srgbClr val="FFFFFF"/>
                </a:solidFill>
                <a:latin typeface="Rockwell"/>
                <a:cs typeface="Rockwell"/>
              </a:rPr>
              <a:t>The king is concerned that as colonists move inland, he will have less control over their actions.</a:t>
            </a:r>
          </a:p>
        </p:txBody>
      </p:sp>
      <p:sp>
        <p:nvSpPr>
          <p:cNvPr id="7" name="Rectangle 6"/>
          <p:cNvSpPr/>
          <p:nvPr/>
        </p:nvSpPr>
        <p:spPr>
          <a:xfrm>
            <a:off x="3505200" y="25146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8" name="TextBox 7"/>
          <p:cNvSpPr txBox="1">
            <a:spLocks noChangeArrowheads="1"/>
          </p:cNvSpPr>
          <p:nvPr/>
        </p:nvSpPr>
        <p:spPr bwMode="auto">
          <a:xfrm>
            <a:off x="3505200" y="25908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solidFill>
                  <a:srgbClr val="FFFFFF"/>
                </a:solidFill>
                <a:latin typeface="Rockwell"/>
                <a:cs typeface="Rockwell"/>
              </a:rPr>
              <a:t>Parliament passes the </a:t>
            </a:r>
          </a:p>
          <a:p>
            <a:pPr algn="ctr" eaLnBrk="1" hangingPunct="1"/>
            <a:r>
              <a:rPr lang="en-US">
                <a:solidFill>
                  <a:srgbClr val="FFFFFF"/>
                </a:solidFill>
                <a:latin typeface="Rockwell"/>
                <a:cs typeface="Rockwell"/>
              </a:rPr>
              <a:t>Proclamation of 1763</a:t>
            </a:r>
          </a:p>
        </p:txBody>
      </p:sp>
      <p:sp>
        <p:nvSpPr>
          <p:cNvPr id="9" name="Rectangle 8"/>
          <p:cNvSpPr/>
          <p:nvPr/>
        </p:nvSpPr>
        <p:spPr>
          <a:xfrm>
            <a:off x="6888163" y="790575"/>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10" name="TextBox 9"/>
          <p:cNvSpPr txBox="1">
            <a:spLocks noChangeArrowheads="1"/>
          </p:cNvSpPr>
          <p:nvPr/>
        </p:nvSpPr>
        <p:spPr bwMode="auto">
          <a:xfrm>
            <a:off x="6888163" y="872243"/>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FFFF"/>
                </a:solidFill>
                <a:latin typeface="Rockwell"/>
                <a:cs typeface="Rockwell"/>
              </a:rPr>
              <a:t>The Indians agree to stop attacking the colonies.</a:t>
            </a:r>
          </a:p>
        </p:txBody>
      </p:sp>
      <p:sp>
        <p:nvSpPr>
          <p:cNvPr id="11" name="Rectangle 10"/>
          <p:cNvSpPr/>
          <p:nvPr/>
        </p:nvSpPr>
        <p:spPr>
          <a:xfrm>
            <a:off x="6469063" y="2325688"/>
            <a:ext cx="2133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Rockwell"/>
              <a:cs typeface="Rockwell"/>
            </a:endParaRPr>
          </a:p>
        </p:txBody>
      </p:sp>
      <p:sp>
        <p:nvSpPr>
          <p:cNvPr id="12" name="TextBox 11"/>
          <p:cNvSpPr txBox="1">
            <a:spLocks noChangeArrowheads="1"/>
          </p:cNvSpPr>
          <p:nvPr/>
        </p:nvSpPr>
        <p:spPr bwMode="auto">
          <a:xfrm>
            <a:off x="6477000" y="2319396"/>
            <a:ext cx="2133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solidFill>
                  <a:srgbClr val="FFFFFF"/>
                </a:solidFill>
                <a:latin typeface="Rockwell"/>
                <a:cs typeface="Rockwell"/>
              </a:rPr>
              <a:t>The colonists will remain on the coast where the  king can use the navy to keep them under control.</a:t>
            </a:r>
          </a:p>
        </p:txBody>
      </p:sp>
      <p:cxnSp>
        <p:nvCxnSpPr>
          <p:cNvPr id="14" name="Straight Arrow Connector 13"/>
          <p:cNvCxnSpPr/>
          <p:nvPr/>
        </p:nvCxnSpPr>
        <p:spPr>
          <a:xfrm>
            <a:off x="2392363" y="2590800"/>
            <a:ext cx="960437"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11" idx="1"/>
          </p:cNvCxnSpPr>
          <p:nvPr/>
        </p:nvCxnSpPr>
        <p:spPr>
          <a:xfrm>
            <a:off x="5630863" y="3238500"/>
            <a:ext cx="838200" cy="777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400300" y="3505200"/>
            <a:ext cx="952500" cy="13731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38800" y="1855788"/>
            <a:ext cx="1219200" cy="88741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a:spLocks noChangeArrowheads="1"/>
          </p:cNvSpPr>
          <p:nvPr/>
        </p:nvSpPr>
        <p:spPr bwMode="auto">
          <a:xfrm>
            <a:off x="0" y="5719763"/>
            <a:ext cx="9021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Font typeface="Arial" charset="0"/>
              <a:buChar char="•"/>
            </a:pPr>
            <a:r>
              <a:rPr lang="en-US" b="1">
                <a:solidFill>
                  <a:srgbClr val="FFFFFF"/>
                </a:solidFill>
                <a:latin typeface="Rockwell"/>
                <a:cs typeface="Rockwell"/>
              </a:rPr>
              <a:t> Put in your frame of Reference: </a:t>
            </a:r>
            <a:r>
              <a:rPr lang="en-US">
                <a:solidFill>
                  <a:srgbClr val="FFFFFF"/>
                </a:solidFill>
                <a:latin typeface="Rockwell"/>
                <a:cs typeface="Rockwell"/>
              </a:rPr>
              <a:t>The king believes the colonists will be happy about the Proclamation,  because it will stop the attacks from the Indians.</a:t>
            </a:r>
          </a:p>
        </p:txBody>
      </p:sp>
      <p:cxnSp>
        <p:nvCxnSpPr>
          <p:cNvPr id="21" name="Straight Arrow Connector 20"/>
          <p:cNvCxnSpPr/>
          <p:nvPr/>
        </p:nvCxnSpPr>
        <p:spPr>
          <a:xfrm>
            <a:off x="5486400" y="3962400"/>
            <a:ext cx="838200" cy="9159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77000" y="4470400"/>
            <a:ext cx="2133600" cy="1249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latin typeface="Rockwell"/>
                <a:cs typeface="Rockwell"/>
              </a:rPr>
              <a:t>Makes the Colonist angry at King George III!</a:t>
            </a:r>
          </a:p>
        </p:txBody>
      </p:sp>
      <p:sp>
        <p:nvSpPr>
          <p:cNvPr id="4116" name="TextBox 18"/>
          <p:cNvSpPr txBox="1">
            <a:spLocks noChangeArrowheads="1"/>
          </p:cNvSpPr>
          <p:nvPr/>
        </p:nvSpPr>
        <p:spPr bwMode="auto">
          <a:xfrm>
            <a:off x="0" y="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a:solidFill>
                  <a:srgbClr val="FFFFFF"/>
                </a:solidFill>
                <a:latin typeface="Rockwell"/>
                <a:cs typeface="Rockwell"/>
              </a:rPr>
              <a:t>In your </a:t>
            </a:r>
            <a:r>
              <a:rPr lang="en-US" b="1" dirty="0" smtClean="0">
                <a:solidFill>
                  <a:srgbClr val="FFFFFF"/>
                </a:solidFill>
                <a:latin typeface="Rockwell"/>
                <a:cs typeface="Rockwell"/>
              </a:rPr>
              <a:t>perspective</a:t>
            </a:r>
            <a:r>
              <a:rPr lang="mr-IN" b="1" dirty="0" smtClean="0">
                <a:solidFill>
                  <a:srgbClr val="FFFFFF"/>
                </a:solidFill>
                <a:latin typeface="Rockwell"/>
                <a:cs typeface="Rockwell"/>
              </a:rPr>
              <a:t>…</a:t>
            </a:r>
            <a:r>
              <a:rPr lang="en-US" b="1" dirty="0" smtClean="0">
                <a:solidFill>
                  <a:srgbClr val="FFFFFF"/>
                </a:solidFill>
                <a:latin typeface="Rockwell"/>
                <a:cs typeface="Rockwell"/>
              </a:rPr>
              <a:t> Who does the Proclamation cause friction between? Who does it solve friction between?</a:t>
            </a:r>
            <a:endParaRPr lang="en-US" b="1" dirty="0">
              <a:solidFill>
                <a:srgbClr val="FFFFFF"/>
              </a:solidFill>
              <a:latin typeface="Rockwell"/>
              <a:cs typeface="Rockwell"/>
            </a:endParaRPr>
          </a:p>
          <a:p>
            <a:pPr eaLnBrk="1" hangingPunct="1"/>
            <a:r>
              <a:rPr lang="en-US" b="1" dirty="0">
                <a:solidFill>
                  <a:srgbClr val="FFFFFF"/>
                </a:solidFill>
                <a:latin typeface="Rockwell"/>
                <a:cs typeface="Rockwell"/>
              </a:rPr>
              <a:t>Why does it make the colonist angry?</a:t>
            </a:r>
          </a:p>
          <a:p>
            <a:pPr eaLnBrk="1" hangingPunct="1"/>
            <a:endParaRPr lang="en-US" b="1" dirty="0">
              <a:solidFill>
                <a:srgbClr val="FFFFFF"/>
              </a:solidFill>
              <a:latin typeface="Rockwell"/>
              <a:cs typeface="Rockwell"/>
            </a:endParaRPr>
          </a:p>
        </p:txBody>
      </p:sp>
    </p:spTree>
    <p:extLst>
      <p:ext uri="{BB962C8B-B14F-4D97-AF65-F5344CB8AC3E}">
        <p14:creationId xmlns:p14="http://schemas.microsoft.com/office/powerpoint/2010/main" val="339270955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 calcmode="lin" valueType="num">
                                      <p:cBhvr additive="base">
                                        <p:cTn id="29"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Colonial Control</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dirty="0"/>
              <a:t>“If no restrictions were placed on the colonies, they would flourish“ – Prime Minister Robert Walpole (Whig) (</a:t>
            </a:r>
            <a:r>
              <a:rPr lang="en-US" dirty="0" smtClean="0"/>
              <a:t>Prime Minister of GB </a:t>
            </a:r>
            <a:r>
              <a:rPr lang="en-US" dirty="0"/>
              <a:t>1721-1742</a:t>
            </a:r>
            <a:r>
              <a:rPr lang="en-US" dirty="0" smtClean="0"/>
              <a:t>)</a:t>
            </a:r>
            <a:endParaRPr lang="en-US" dirty="0"/>
          </a:p>
        </p:txBody>
      </p:sp>
      <p:sp>
        <p:nvSpPr>
          <p:cNvPr id="4" name="Content Placeholder 3"/>
          <p:cNvSpPr>
            <a:spLocks noGrp="1"/>
          </p:cNvSpPr>
          <p:nvPr>
            <p:ph sz="half" idx="2"/>
          </p:nvPr>
        </p:nvSpPr>
        <p:spPr/>
        <p:txBody>
          <a:bodyPr>
            <a:normAutofit fontScale="70000" lnSpcReduction="20000"/>
          </a:bodyPr>
          <a:lstStyle/>
          <a:p>
            <a:pPr marL="0" indent="0">
              <a:buNone/>
            </a:pPr>
            <a:r>
              <a:rPr lang="en-US" dirty="0"/>
              <a:t>“That this kingdom has the sovereign, the supreme legislative power over America, is granted. It cannot be denied; and taxation is a part of that sovereign power...The nation [Britain] has run itself into an immense debt to give them [the colonies] this protection; and now they are called upon to contribute a small share towards the public expense...” – </a:t>
            </a:r>
            <a:r>
              <a:rPr lang="en-US" dirty="0" smtClean="0"/>
              <a:t>George </a:t>
            </a:r>
            <a:r>
              <a:rPr lang="en-US" dirty="0"/>
              <a:t>Grenville (Whig) (</a:t>
            </a:r>
            <a:r>
              <a:rPr lang="en-US" dirty="0" smtClean="0"/>
              <a:t>Prime Minister of GB </a:t>
            </a:r>
            <a:r>
              <a:rPr lang="en-US" dirty="0"/>
              <a:t>1763-1765)</a:t>
            </a:r>
          </a:p>
          <a:p>
            <a:endParaRPr lang="en-US" dirty="0"/>
          </a:p>
        </p:txBody>
      </p:sp>
    </p:spTree>
    <p:extLst>
      <p:ext uri="{BB962C8B-B14F-4D97-AF65-F5344CB8AC3E}">
        <p14:creationId xmlns:p14="http://schemas.microsoft.com/office/powerpoint/2010/main" val="33304321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12"/>
          <p:cNvPicPr preferRelativeResize="0">
            <a:picLocks noGrp="1"/>
          </p:cNvPicPr>
          <p:nvPr>
            <p:ph idx="1"/>
          </p:nvPr>
        </p:nvPicPr>
        <p:blipFill rotWithShape="1">
          <a:blip r:embed="rId2">
            <a:alphaModFix/>
          </a:blip>
          <a:srcRect l="-8813" r="-8813"/>
          <a:stretch/>
        </p:blipFill>
        <p:spPr>
          <a:xfrm>
            <a:off x="584814" y="152718"/>
            <a:ext cx="7492385" cy="6481765"/>
          </a:xfrm>
          <a:prstGeom prst="rect">
            <a:avLst/>
          </a:prstGeom>
          <a:noFill/>
          <a:ln>
            <a:noFill/>
          </a:ln>
        </p:spPr>
      </p:pic>
    </p:spTree>
    <p:extLst>
      <p:ext uri="{BB962C8B-B14F-4D97-AF65-F5344CB8AC3E}">
        <p14:creationId xmlns:p14="http://schemas.microsoft.com/office/powerpoint/2010/main" val="41589762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077" y="-1"/>
            <a:ext cx="8333490" cy="769441"/>
          </a:xfrm>
          <a:prstGeom prst="rect">
            <a:avLst/>
          </a:prstGeom>
        </p:spPr>
        <p:txBody>
          <a:bodyPr wrap="square">
            <a:spAutoFit/>
          </a:bodyPr>
          <a:lstStyle/>
          <a:p>
            <a:pPr algn="ctr">
              <a:spcBef>
                <a:spcPct val="50000"/>
              </a:spcBef>
            </a:pPr>
            <a:r>
              <a:rPr lang="en-US" sz="4400" dirty="0" smtClean="0">
                <a:latin typeface="Rockwell"/>
                <a:cs typeface="Rockwell"/>
              </a:rPr>
              <a:t>The</a:t>
            </a:r>
            <a:r>
              <a:rPr lang="ja-JP" altLang="en-US" sz="4400" dirty="0" smtClean="0">
                <a:latin typeface="Rockwell"/>
                <a:cs typeface="Rockwell"/>
              </a:rPr>
              <a:t>“</a:t>
            </a:r>
            <a:r>
              <a:rPr lang="en-US" sz="4400" dirty="0">
                <a:latin typeface="Rockwell"/>
                <a:cs typeface="Rockwell"/>
              </a:rPr>
              <a:t>Seeds of Revolution</a:t>
            </a:r>
            <a:r>
              <a:rPr lang="ja-JP" altLang="en-US" sz="4400" dirty="0">
                <a:latin typeface="Rockwell"/>
                <a:cs typeface="Rockwell"/>
              </a:rPr>
              <a:t>”</a:t>
            </a:r>
            <a:endParaRPr lang="en-US" sz="4400" dirty="0">
              <a:latin typeface="Rockwell"/>
              <a:cs typeface="Rockwell"/>
            </a:endParaRPr>
          </a:p>
        </p:txBody>
      </p:sp>
      <p:sp>
        <p:nvSpPr>
          <p:cNvPr id="3" name="Rectangle 2"/>
          <p:cNvSpPr/>
          <p:nvPr/>
        </p:nvSpPr>
        <p:spPr>
          <a:xfrm>
            <a:off x="401077" y="1010852"/>
            <a:ext cx="8333490" cy="5632310"/>
          </a:xfrm>
          <a:prstGeom prst="rect">
            <a:avLst/>
          </a:prstGeom>
        </p:spPr>
        <p:txBody>
          <a:bodyPr wrap="square">
            <a:spAutoFit/>
          </a:bodyPr>
          <a:lstStyle/>
          <a:p>
            <a:pPr marL="342900" indent="-342900">
              <a:spcBef>
                <a:spcPct val="50000"/>
              </a:spcBef>
              <a:buClr>
                <a:schemeClr val="tx1"/>
              </a:buClr>
              <a:buFont typeface="Arial"/>
              <a:buChar char="•"/>
            </a:pPr>
            <a:r>
              <a:rPr lang="en-US" sz="2400" dirty="0">
                <a:latin typeface="Rockwell"/>
                <a:cs typeface="Rockwell"/>
              </a:rPr>
              <a:t>By 1763, the British Empire was the </a:t>
            </a:r>
            <a:r>
              <a:rPr lang="en-US" sz="2400" dirty="0" smtClean="0">
                <a:latin typeface="Rockwell"/>
                <a:cs typeface="Rockwell"/>
              </a:rPr>
              <a:t>world’s </a:t>
            </a:r>
            <a:r>
              <a:rPr lang="ja-JP" altLang="en-US" sz="2400" dirty="0">
                <a:latin typeface="Rockwell"/>
                <a:cs typeface="Rockwell"/>
              </a:rPr>
              <a:t>“</a:t>
            </a:r>
            <a:r>
              <a:rPr lang="en-US" sz="2400" dirty="0">
                <a:latin typeface="Rockwell"/>
                <a:cs typeface="Rockwell"/>
              </a:rPr>
              <a:t>superpower</a:t>
            </a:r>
            <a:r>
              <a:rPr lang="ja-JP" altLang="en-US" sz="2400" dirty="0">
                <a:latin typeface="Rockwell"/>
                <a:cs typeface="Rockwell"/>
              </a:rPr>
              <a:t>”</a:t>
            </a:r>
            <a:endParaRPr lang="en-US" sz="2400" dirty="0">
              <a:latin typeface="Rockwell"/>
              <a:cs typeface="Rockwell"/>
            </a:endParaRPr>
          </a:p>
          <a:p>
            <a:pPr marL="342900" indent="-342900">
              <a:spcBef>
                <a:spcPct val="50000"/>
              </a:spcBef>
              <a:buClr>
                <a:schemeClr val="tx1"/>
              </a:buClr>
              <a:buFont typeface="Arial"/>
              <a:buChar char="•"/>
            </a:pPr>
            <a:r>
              <a:rPr lang="en-US" sz="2400" dirty="0">
                <a:latin typeface="Rockwell"/>
                <a:cs typeface="Rockwell"/>
              </a:rPr>
              <a:t>Paying </a:t>
            </a:r>
            <a:r>
              <a:rPr lang="en-US" sz="2400" dirty="0" smtClean="0">
                <a:latin typeface="Rockwell"/>
                <a:cs typeface="Rockwell"/>
              </a:rPr>
              <a:t>the substantial price of war </a:t>
            </a:r>
            <a:r>
              <a:rPr lang="en-US" sz="2400" dirty="0">
                <a:latin typeface="Rockwell"/>
                <a:cs typeface="Rockwell"/>
              </a:rPr>
              <a:t>and foreign affairs put the British economy on shaky ground. </a:t>
            </a:r>
          </a:p>
          <a:p>
            <a:pPr marL="342900" indent="-342900">
              <a:spcBef>
                <a:spcPct val="50000"/>
              </a:spcBef>
              <a:buClr>
                <a:schemeClr val="tx1"/>
              </a:buClr>
              <a:buFont typeface="Arial"/>
              <a:buChar char="•"/>
            </a:pPr>
            <a:r>
              <a:rPr lang="en-US" sz="2400" dirty="0">
                <a:latin typeface="Rockwell"/>
                <a:cs typeface="Rockwell"/>
              </a:rPr>
              <a:t>The British Crown found itself looking for ways to charge taxes on </a:t>
            </a:r>
            <a:r>
              <a:rPr lang="en-US" sz="2400" dirty="0" smtClean="0">
                <a:latin typeface="Rockwell"/>
                <a:cs typeface="Rockwell"/>
              </a:rPr>
              <a:t>its </a:t>
            </a:r>
            <a:r>
              <a:rPr lang="en-US" sz="2400" dirty="0">
                <a:latin typeface="Rockwell"/>
                <a:cs typeface="Rockwell"/>
              </a:rPr>
              <a:t>citizens, both at home and in its North American colonies.  </a:t>
            </a:r>
          </a:p>
          <a:p>
            <a:pPr marL="342900" indent="-342900">
              <a:spcBef>
                <a:spcPct val="50000"/>
              </a:spcBef>
              <a:buClr>
                <a:schemeClr val="tx1"/>
              </a:buClr>
              <a:buFont typeface="Arial"/>
              <a:buChar char="•"/>
            </a:pPr>
            <a:r>
              <a:rPr lang="en-US" sz="2400" dirty="0">
                <a:latin typeface="Rockwell"/>
                <a:cs typeface="Rockwell"/>
              </a:rPr>
              <a:t>Colonists felt entitled to the same rights of representation as their fellow citizens in the mother country. </a:t>
            </a:r>
            <a:r>
              <a:rPr lang="en-US" sz="2400" dirty="0">
                <a:solidFill>
                  <a:srgbClr val="FF3300"/>
                </a:solidFill>
                <a:latin typeface="Rockwell"/>
                <a:cs typeface="Rockwell"/>
              </a:rPr>
              <a:t>WHY?????</a:t>
            </a:r>
          </a:p>
          <a:p>
            <a:pPr marL="342900" indent="-342900">
              <a:spcBef>
                <a:spcPct val="50000"/>
              </a:spcBef>
              <a:buClr>
                <a:schemeClr val="tx1"/>
              </a:buClr>
              <a:buFont typeface="Arial"/>
              <a:buChar char="•"/>
            </a:pPr>
            <a:r>
              <a:rPr lang="en-US" sz="2400" dirty="0">
                <a:latin typeface="Rockwell"/>
                <a:cs typeface="Rockwell"/>
              </a:rPr>
              <a:t>Colonists began to feel that they were being taken advantage of by Parliament since they were denied meaningful representation.</a:t>
            </a:r>
          </a:p>
        </p:txBody>
      </p:sp>
    </p:spTree>
    <p:extLst>
      <p:ext uri="{BB962C8B-B14F-4D97-AF65-F5344CB8AC3E}">
        <p14:creationId xmlns:p14="http://schemas.microsoft.com/office/powerpoint/2010/main" val="3343038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Colonial Mindset: 1763</a:t>
            </a:r>
            <a:endParaRPr lang="en-US" dirty="0"/>
          </a:p>
        </p:txBody>
      </p:sp>
      <p:sp>
        <p:nvSpPr>
          <p:cNvPr id="3" name="Content Placeholder 2"/>
          <p:cNvSpPr>
            <a:spLocks noGrp="1"/>
          </p:cNvSpPr>
          <p:nvPr>
            <p:ph idx="1"/>
          </p:nvPr>
        </p:nvSpPr>
        <p:spPr/>
        <p:txBody>
          <a:bodyPr/>
          <a:lstStyle/>
          <a:p>
            <a:r>
              <a:rPr lang="en-US" dirty="0"/>
              <a:t>Andrew Burnaby Scoffs at Colonial </a:t>
            </a:r>
            <a:r>
              <a:rPr lang="en-US" dirty="0" smtClean="0"/>
              <a:t>Unity</a:t>
            </a:r>
            <a:endParaRPr lang="en-US" dirty="0"/>
          </a:p>
        </p:txBody>
      </p:sp>
    </p:spTree>
    <p:extLst>
      <p:ext uri="{BB962C8B-B14F-4D97-AF65-F5344CB8AC3E}">
        <p14:creationId xmlns:p14="http://schemas.microsoft.com/office/powerpoint/2010/main" val="52172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0" name="Rectangle 6"/>
          <p:cNvSpPr>
            <a:spLocks noGrp="1" noChangeArrowheads="1"/>
          </p:cNvSpPr>
          <p:nvPr>
            <p:ph type="title"/>
          </p:nvPr>
        </p:nvSpPr>
        <p:spPr>
          <a:xfrm>
            <a:off x="457200" y="228600"/>
            <a:ext cx="8686800" cy="838200"/>
          </a:xfrm>
        </p:spPr>
        <p:txBody>
          <a:bodyPr/>
          <a:lstStyle/>
          <a:p>
            <a:pPr fontAlgn="auto">
              <a:spcAft>
                <a:spcPts val="0"/>
              </a:spcAft>
              <a:defRPr/>
            </a:pPr>
            <a:r>
              <a:rPr lang="en-US" dirty="0" smtClean="0">
                <a:latin typeface="Rockwell"/>
                <a:ea typeface="+mj-ea"/>
                <a:cs typeface="Rockwell"/>
              </a:rPr>
              <a:t>Outcomes</a:t>
            </a:r>
            <a:r>
              <a:rPr lang="mr-IN" dirty="0" smtClean="0">
                <a:latin typeface="Rockwell"/>
                <a:ea typeface="+mj-ea"/>
                <a:cs typeface="Rockwell"/>
              </a:rPr>
              <a:t>…</a:t>
            </a:r>
            <a:r>
              <a:rPr lang="en-US" dirty="0" smtClean="0">
                <a:latin typeface="Rockwell"/>
                <a:ea typeface="+mj-ea"/>
                <a:cs typeface="Rockwell"/>
              </a:rPr>
              <a:t>TP or </a:t>
            </a:r>
            <a:r>
              <a:rPr lang="en-US" dirty="0" err="1" smtClean="0">
                <a:latin typeface="Rockwell"/>
                <a:ea typeface="+mj-ea"/>
                <a:cs typeface="Rockwell"/>
              </a:rPr>
              <a:t>Naw</a:t>
            </a:r>
            <a:r>
              <a:rPr lang="en-US" dirty="0" smtClean="0">
                <a:latin typeface="Rockwell"/>
                <a:ea typeface="+mj-ea"/>
                <a:cs typeface="Rockwell"/>
              </a:rPr>
              <a:t>?</a:t>
            </a:r>
            <a:endParaRPr lang="en-US" dirty="0" smtClean="0">
              <a:latin typeface="Rockwell"/>
              <a:ea typeface="+mj-ea"/>
              <a:cs typeface="Rockwell"/>
            </a:endParaRPr>
          </a:p>
        </p:txBody>
      </p:sp>
      <p:sp>
        <p:nvSpPr>
          <p:cNvPr id="40965" name="Rectangle 7"/>
          <p:cNvSpPr>
            <a:spLocks noGrp="1" noChangeArrowheads="1"/>
          </p:cNvSpPr>
          <p:nvPr>
            <p:ph idx="1"/>
          </p:nvPr>
        </p:nvSpPr>
        <p:spPr>
          <a:xfrm>
            <a:off x="533400" y="1219200"/>
            <a:ext cx="8229600" cy="5943600"/>
          </a:xfrm>
        </p:spPr>
        <p:txBody>
          <a:bodyPr/>
          <a:lstStyle/>
          <a:p>
            <a:pPr>
              <a:lnSpc>
                <a:spcPct val="90000"/>
              </a:lnSpc>
              <a:spcBef>
                <a:spcPct val="15000"/>
              </a:spcBef>
            </a:pPr>
            <a:r>
              <a:rPr lang="en-US" dirty="0">
                <a:latin typeface="Rockwell"/>
                <a:cs typeface="Rockwell"/>
              </a:rPr>
              <a:t>Despite the mounting tensions between the English government &amp; American colonists by 1763, most Americans were loyal </a:t>
            </a:r>
            <a:r>
              <a:rPr lang="ja-JP" altLang="en-US" dirty="0">
                <a:latin typeface="Rockwell"/>
                <a:cs typeface="Rockwell"/>
              </a:rPr>
              <a:t>“</a:t>
            </a:r>
            <a:r>
              <a:rPr lang="en-US" dirty="0">
                <a:latin typeface="Rockwell"/>
                <a:cs typeface="Rockwell"/>
              </a:rPr>
              <a:t>brothers</a:t>
            </a:r>
            <a:r>
              <a:rPr lang="ja-JP" altLang="en-US" dirty="0">
                <a:latin typeface="Rockwell"/>
                <a:cs typeface="Rockwell"/>
              </a:rPr>
              <a:t>”</a:t>
            </a:r>
            <a:r>
              <a:rPr lang="en-US" dirty="0">
                <a:latin typeface="Rockwell"/>
                <a:cs typeface="Rockwell"/>
              </a:rPr>
              <a:t> to England due to:</a:t>
            </a:r>
          </a:p>
          <a:p>
            <a:pPr lvl="1">
              <a:lnSpc>
                <a:spcPct val="90000"/>
              </a:lnSpc>
              <a:spcBef>
                <a:spcPct val="15000"/>
              </a:spcBef>
            </a:pPr>
            <a:r>
              <a:rPr lang="en-US" dirty="0">
                <a:latin typeface="Rockwell"/>
                <a:cs typeface="Rockwell"/>
              </a:rPr>
              <a:t>a shared British culture</a:t>
            </a:r>
          </a:p>
          <a:p>
            <a:pPr lvl="1">
              <a:lnSpc>
                <a:spcPct val="90000"/>
              </a:lnSpc>
              <a:spcBef>
                <a:spcPct val="15000"/>
              </a:spcBef>
            </a:pPr>
            <a:r>
              <a:rPr lang="en-US" dirty="0">
                <a:latin typeface="Rockwell"/>
                <a:cs typeface="Rockwell"/>
              </a:rPr>
              <a:t>dependence upon British consumer goods</a:t>
            </a:r>
          </a:p>
          <a:p>
            <a:pPr lvl="1">
              <a:lnSpc>
                <a:spcPct val="90000"/>
              </a:lnSpc>
              <a:spcBef>
                <a:spcPct val="15000"/>
              </a:spcBef>
            </a:pPr>
            <a:r>
              <a:rPr lang="en-US" dirty="0">
                <a:latin typeface="Rockwell"/>
                <a:cs typeface="Rockwell"/>
              </a:rPr>
              <a:t>shared nationalism after British military victories against France</a:t>
            </a:r>
          </a:p>
        </p:txBody>
      </p:sp>
    </p:spTree>
    <p:extLst>
      <p:ext uri="{BB962C8B-B14F-4D97-AF65-F5344CB8AC3E}">
        <p14:creationId xmlns:p14="http://schemas.microsoft.com/office/powerpoint/2010/main" val="59150736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Contextualization </a:t>
            </a:r>
            <a:r>
              <a:rPr lang="en-US" smtClean="0"/>
              <a:t>AND Thesis</a:t>
            </a:r>
            <a:endParaRPr lang="en-US"/>
          </a:p>
        </p:txBody>
      </p:sp>
    </p:spTree>
    <p:extLst>
      <p:ext uri="{BB962C8B-B14F-4D97-AF65-F5344CB8AC3E}">
        <p14:creationId xmlns:p14="http://schemas.microsoft.com/office/powerpoint/2010/main" val="39059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a:t>
            </a:r>
            <a:r>
              <a:rPr lang="en-US" dirty="0" smtClean="0"/>
              <a:t>extent to which the French &amp; Indian War caused a shift in British/Colonial Relations. </a:t>
            </a:r>
            <a:endParaRPr lang="en-US" dirty="0"/>
          </a:p>
        </p:txBody>
      </p:sp>
    </p:spTree>
    <p:extLst>
      <p:ext uri="{BB962C8B-B14F-4D97-AF65-F5344CB8AC3E}">
        <p14:creationId xmlns:p14="http://schemas.microsoft.com/office/powerpoint/2010/main" val="296918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444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98"/>
            <a:ext cx="8229600" cy="1143000"/>
          </a:xfrm>
        </p:spPr>
        <p:txBody>
          <a:bodyPr/>
          <a:lstStyle/>
          <a:p>
            <a:r>
              <a:rPr lang="en-US" dirty="0" smtClean="0"/>
              <a:t>Refresher!</a:t>
            </a:r>
            <a:endParaRPr lang="en-US" dirty="0"/>
          </a:p>
        </p:txBody>
      </p:sp>
      <p:sp>
        <p:nvSpPr>
          <p:cNvPr id="3" name="Content Placeholder 2"/>
          <p:cNvSpPr>
            <a:spLocks noGrp="1"/>
          </p:cNvSpPr>
          <p:nvPr>
            <p:ph idx="1"/>
          </p:nvPr>
        </p:nvSpPr>
        <p:spPr>
          <a:xfrm>
            <a:off x="457200" y="1176798"/>
            <a:ext cx="8229600" cy="4862253"/>
          </a:xfrm>
        </p:spPr>
        <p:txBody>
          <a:bodyPr>
            <a:normAutofit fontScale="92500" lnSpcReduction="20000"/>
          </a:bodyPr>
          <a:lstStyle/>
          <a:p>
            <a:r>
              <a:rPr lang="en-US" dirty="0" smtClean="0">
                <a:latin typeface="+mj-lt"/>
              </a:rPr>
              <a:t>England has left the colonies alone, with few exceptions, from 1607-1754.</a:t>
            </a:r>
          </a:p>
          <a:p>
            <a:pPr lvl="1"/>
            <a:r>
              <a:rPr lang="en-US" dirty="0">
                <a:latin typeface="+mj-lt"/>
              </a:rPr>
              <a:t>Navigation </a:t>
            </a:r>
            <a:r>
              <a:rPr lang="en-US" dirty="0" smtClean="0">
                <a:latin typeface="+mj-lt"/>
              </a:rPr>
              <a:t>Acts of 1660/1663</a:t>
            </a:r>
            <a:endParaRPr lang="en-US" dirty="0">
              <a:latin typeface="+mj-lt"/>
            </a:endParaRPr>
          </a:p>
          <a:p>
            <a:pPr lvl="2"/>
            <a:r>
              <a:rPr lang="en-US" dirty="0">
                <a:latin typeface="+mj-lt"/>
              </a:rPr>
              <a:t>All commerce coming to and from the colonies could only be on British ships</a:t>
            </a:r>
          </a:p>
          <a:p>
            <a:pPr lvl="1"/>
            <a:r>
              <a:rPr lang="en-US" dirty="0">
                <a:latin typeface="+mj-lt"/>
              </a:rPr>
              <a:t>All European goods going to America must first dock in England</a:t>
            </a:r>
          </a:p>
          <a:p>
            <a:pPr lvl="1"/>
            <a:r>
              <a:rPr lang="en-US" dirty="0">
                <a:latin typeface="+mj-lt"/>
              </a:rPr>
              <a:t>Certain American products must be shipped only to </a:t>
            </a:r>
            <a:r>
              <a:rPr lang="en-US" dirty="0" smtClean="0">
                <a:latin typeface="+mj-lt"/>
              </a:rPr>
              <a:t>England</a:t>
            </a:r>
          </a:p>
          <a:p>
            <a:r>
              <a:rPr lang="en-US" dirty="0" smtClean="0">
                <a:latin typeface="+mj-lt"/>
              </a:rPr>
              <a:t>Any political measures? Social? Major economic?</a:t>
            </a:r>
          </a:p>
          <a:p>
            <a:r>
              <a:rPr lang="en-US" dirty="0" smtClean="0">
                <a:latin typeface="+mj-lt"/>
              </a:rPr>
              <a:t>SALUTARY NEGLECT</a:t>
            </a:r>
            <a:endParaRPr lang="en-US" dirty="0">
              <a:latin typeface="+mj-lt"/>
            </a:endParaRPr>
          </a:p>
          <a:p>
            <a:pPr lvl="1"/>
            <a:endParaRPr lang="en-US" dirty="0"/>
          </a:p>
        </p:txBody>
      </p:sp>
    </p:spTree>
    <p:extLst>
      <p:ext uri="{BB962C8B-B14F-4D97-AF65-F5344CB8AC3E}">
        <p14:creationId xmlns:p14="http://schemas.microsoft.com/office/powerpoint/2010/main" val="19724736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US" sz="4000" dirty="0" smtClean="0">
                <a:solidFill>
                  <a:schemeClr val="tx1"/>
                </a:solidFill>
                <a:latin typeface="Rockwell"/>
                <a:ea typeface="ＭＳ Ｐゴシック" charset="0"/>
                <a:cs typeface="Rockwell"/>
              </a:rPr>
              <a:t>Big Picture</a:t>
            </a:r>
            <a:endParaRPr lang="en-US" sz="6600" dirty="0">
              <a:latin typeface="Rockwell"/>
              <a:ea typeface="ＭＳ Ｐゴシック" charset="0"/>
              <a:cs typeface="Rockwell"/>
            </a:endParaRPr>
          </a:p>
        </p:txBody>
      </p:sp>
      <p:sp>
        <p:nvSpPr>
          <p:cNvPr id="5123" name="Content Placeholder 2"/>
          <p:cNvSpPr>
            <a:spLocks noGrp="1"/>
          </p:cNvSpPr>
          <p:nvPr>
            <p:ph idx="1"/>
          </p:nvPr>
        </p:nvSpPr>
        <p:spPr/>
        <p:txBody>
          <a:bodyPr/>
          <a:lstStyle/>
          <a:p>
            <a:pPr marL="0" indent="0" eaLnBrk="1" hangingPunct="1">
              <a:spcBef>
                <a:spcPct val="50000"/>
              </a:spcBef>
              <a:buFontTx/>
              <a:buNone/>
            </a:pPr>
            <a:r>
              <a:rPr lang="en-US" dirty="0">
                <a:latin typeface="Rockwell"/>
                <a:ea typeface="ＭＳ Ｐゴシック" charset="0"/>
                <a:cs typeface="Rockwell"/>
              </a:rPr>
              <a:t>	As part of their worldwide imperial rivalry, Great Britain and France fought numerous wars for colonial control of North America, culminating in the British victory in the French and Indian War (Seven Years’ War) that resulted in France’s removal from the continent</a:t>
            </a:r>
          </a:p>
        </p:txBody>
      </p:sp>
    </p:spTree>
    <p:extLst>
      <p:ext uri="{BB962C8B-B14F-4D97-AF65-F5344CB8AC3E}">
        <p14:creationId xmlns:p14="http://schemas.microsoft.com/office/powerpoint/2010/main" val="3881851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9"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1032"/>
          <p:cNvSpPr>
            <a:spLocks noGrp="1" noChangeArrowheads="1"/>
          </p:cNvSpPr>
          <p:nvPr>
            <p:ph type="title"/>
          </p:nvPr>
        </p:nvSpPr>
        <p:spPr>
          <a:xfrm>
            <a:off x="533400" y="152400"/>
            <a:ext cx="8382000" cy="914400"/>
          </a:xfrm>
        </p:spPr>
        <p:txBody>
          <a:bodyPr>
            <a:normAutofit fontScale="90000"/>
          </a:bodyPr>
          <a:lstStyle/>
          <a:p>
            <a:pPr fontAlgn="auto">
              <a:spcAft>
                <a:spcPts val="0"/>
              </a:spcAft>
              <a:defRPr/>
            </a:pPr>
            <a:r>
              <a:rPr lang="en-US" dirty="0" smtClean="0">
                <a:latin typeface="Rockwell"/>
                <a:ea typeface="+mj-ea"/>
                <a:cs typeface="Rockwell"/>
              </a:rPr>
              <a:t>French &amp; English Colonial Wars</a:t>
            </a:r>
          </a:p>
        </p:txBody>
      </p:sp>
      <p:sp>
        <p:nvSpPr>
          <p:cNvPr id="14341" name="Rectangle 1033"/>
          <p:cNvSpPr>
            <a:spLocks noGrp="1" noChangeArrowheads="1"/>
          </p:cNvSpPr>
          <p:nvPr>
            <p:ph idx="1"/>
          </p:nvPr>
        </p:nvSpPr>
        <p:spPr>
          <a:xfrm>
            <a:off x="457200" y="1295400"/>
            <a:ext cx="8305800" cy="6019800"/>
          </a:xfrm>
        </p:spPr>
        <p:txBody>
          <a:bodyPr/>
          <a:lstStyle/>
          <a:p>
            <a:pPr>
              <a:lnSpc>
                <a:spcPct val="95000"/>
              </a:lnSpc>
            </a:pPr>
            <a:r>
              <a:rPr lang="en-US">
                <a:latin typeface="Rockwell"/>
                <a:cs typeface="Rockwell"/>
              </a:rPr>
              <a:t>A series of European conflicts involving England &amp; France spilled over into colonial North America:</a:t>
            </a:r>
          </a:p>
          <a:p>
            <a:pPr lvl="1">
              <a:lnSpc>
                <a:spcPct val="95000"/>
              </a:lnSpc>
            </a:pPr>
            <a:r>
              <a:rPr lang="en-US">
                <a:latin typeface="Rockwell"/>
                <a:cs typeface="Rockwell"/>
              </a:rPr>
              <a:t>King William</a:t>
            </a:r>
            <a:r>
              <a:rPr lang="ja-JP" altLang="en-US">
                <a:latin typeface="Rockwell"/>
                <a:cs typeface="Rockwell"/>
              </a:rPr>
              <a:t>’</a:t>
            </a:r>
            <a:r>
              <a:rPr lang="en-US">
                <a:latin typeface="Rockwell"/>
                <a:cs typeface="Rockwell"/>
              </a:rPr>
              <a:t>s War (1689-1697)</a:t>
            </a:r>
          </a:p>
          <a:p>
            <a:pPr lvl="1">
              <a:lnSpc>
                <a:spcPct val="95000"/>
              </a:lnSpc>
            </a:pPr>
            <a:r>
              <a:rPr lang="en-US">
                <a:latin typeface="Rockwell"/>
                <a:cs typeface="Rockwell"/>
              </a:rPr>
              <a:t>Queen Anne</a:t>
            </a:r>
            <a:r>
              <a:rPr lang="ja-JP" altLang="en-US">
                <a:latin typeface="Rockwell"/>
                <a:cs typeface="Rockwell"/>
              </a:rPr>
              <a:t>’</a:t>
            </a:r>
            <a:r>
              <a:rPr lang="en-US">
                <a:latin typeface="Rockwell"/>
                <a:cs typeface="Rockwell"/>
              </a:rPr>
              <a:t>s War (1702-1713)</a:t>
            </a:r>
          </a:p>
          <a:p>
            <a:pPr lvl="1">
              <a:lnSpc>
                <a:spcPct val="95000"/>
              </a:lnSpc>
            </a:pPr>
            <a:r>
              <a:rPr lang="en-US">
                <a:latin typeface="Rockwell"/>
                <a:cs typeface="Rockwell"/>
              </a:rPr>
              <a:t>King George's War (1743-1748)</a:t>
            </a:r>
          </a:p>
          <a:p>
            <a:pPr>
              <a:lnSpc>
                <a:spcPct val="95000"/>
              </a:lnSpc>
            </a:pPr>
            <a:r>
              <a:rPr lang="en-US">
                <a:latin typeface="Rockwell"/>
                <a:cs typeface="Rockwell"/>
              </a:rPr>
              <a:t>These wars were based on mercantilist competition &amp; had little political significance, but…</a:t>
            </a:r>
          </a:p>
        </p:txBody>
      </p:sp>
    </p:spTree>
    <p:extLst>
      <p:ext uri="{BB962C8B-B14F-4D97-AF65-F5344CB8AC3E}">
        <p14:creationId xmlns:p14="http://schemas.microsoft.com/office/powerpoint/2010/main" val="38850852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fontAlgn="auto">
              <a:spcAft>
                <a:spcPts val="0"/>
              </a:spcAft>
              <a:defRPr/>
            </a:pPr>
            <a:endParaRPr lang="en-US" smtClean="0">
              <a:ea typeface="+mj-ea"/>
            </a:endParaRPr>
          </a:p>
        </p:txBody>
      </p:sp>
      <p:sp>
        <p:nvSpPr>
          <p:cNvPr id="15363" name="Rectangle 3"/>
          <p:cNvSpPr>
            <a:spLocks noGrp="1" noChangeArrowheads="1"/>
          </p:cNvSpPr>
          <p:nvPr>
            <p:ph idx="1"/>
          </p:nvPr>
        </p:nvSpPr>
        <p:spPr/>
        <p:txBody>
          <a:bodyPr/>
          <a:lstStyle/>
          <a:p>
            <a:endParaRPr lang="en-US">
              <a:latin typeface="Franklin Gothic Book" charset="0"/>
            </a:endParaRPr>
          </a:p>
        </p:txBody>
      </p:sp>
      <p:pic>
        <p:nvPicPr>
          <p:cNvPr id="15365" name="Picture 6" descr="20280"/>
          <p:cNvPicPr>
            <a:picLocks noChangeAspect="1" noChangeArrowheads="1"/>
          </p:cNvPicPr>
          <p:nvPr/>
        </p:nvPicPr>
        <p:blipFill>
          <a:blip r:embed="rId3">
            <a:extLst>
              <a:ext uri="{28A0092B-C50C-407E-A947-70E740481C1C}">
                <a14:useLocalDpi xmlns:a14="http://schemas.microsoft.com/office/drawing/2010/main" val="0"/>
              </a:ext>
            </a:extLst>
          </a:blip>
          <a:srcRect t="11516" b="5550"/>
          <a:stretch>
            <a:fillRect/>
          </a:stretch>
        </p:blipFill>
        <p:spPr bwMode="auto">
          <a:xfrm>
            <a:off x="838200" y="0"/>
            <a:ext cx="7467600" cy="68564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6072" name="AutoShape 8"/>
          <p:cNvSpPr>
            <a:spLocks noChangeArrowheads="1"/>
          </p:cNvSpPr>
          <p:nvPr/>
        </p:nvSpPr>
        <p:spPr bwMode="auto">
          <a:xfrm>
            <a:off x="457200" y="228600"/>
            <a:ext cx="7772400" cy="990600"/>
          </a:xfrm>
          <a:prstGeom prst="wedgeRectCallout">
            <a:avLst>
              <a:gd name="adj1" fmla="val 10171"/>
              <a:gd name="adj2" fmla="val 201764"/>
            </a:avLst>
          </a:prstGeom>
          <a:solidFill>
            <a:srgbClr val="FFCC99"/>
          </a:solidFill>
          <a:ln w="38100">
            <a:solidFill>
              <a:schemeClr val="tx1"/>
            </a:solidFill>
            <a:miter lim="800000"/>
            <a:headEnd/>
            <a:tailEnd/>
          </a:ln>
        </p:spPr>
        <p:txBody>
          <a:bodyPr/>
          <a:lstStyle/>
          <a:p>
            <a:pPr algn="ctr">
              <a:lnSpc>
                <a:spcPct val="80000"/>
              </a:lnSpc>
            </a:pPr>
            <a:r>
              <a:rPr kumimoji="1" lang="en-US" sz="2800" dirty="0">
                <a:solidFill>
                  <a:schemeClr val="bg1"/>
                </a:solidFill>
              </a:rPr>
              <a:t>…these wars led to a land frenzy in the 1750s, among French &amp; British colonists</a:t>
            </a:r>
          </a:p>
        </p:txBody>
      </p:sp>
      <p:sp>
        <p:nvSpPr>
          <p:cNvPr id="216073" name="AutoShape 9"/>
          <p:cNvSpPr>
            <a:spLocks noChangeArrowheads="1"/>
          </p:cNvSpPr>
          <p:nvPr/>
        </p:nvSpPr>
        <p:spPr bwMode="auto">
          <a:xfrm>
            <a:off x="304800" y="5638800"/>
            <a:ext cx="7772400" cy="990600"/>
          </a:xfrm>
          <a:prstGeom prst="wedgeRectCallout">
            <a:avLst>
              <a:gd name="adj1" fmla="val 10782"/>
              <a:gd name="adj2" fmla="val -243431"/>
            </a:avLst>
          </a:prstGeom>
          <a:solidFill>
            <a:srgbClr val="CCFFCC"/>
          </a:solidFill>
          <a:ln w="38100">
            <a:solidFill>
              <a:schemeClr val="tx1"/>
            </a:solidFill>
            <a:miter lim="800000"/>
            <a:headEnd/>
            <a:tailEnd/>
          </a:ln>
        </p:spPr>
        <p:txBody>
          <a:bodyPr/>
          <a:lstStyle/>
          <a:p>
            <a:pPr algn="ctr">
              <a:lnSpc>
                <a:spcPct val="80000"/>
              </a:lnSpc>
            </a:pPr>
            <a:r>
              <a:rPr kumimoji="1" lang="en-US" sz="2800">
                <a:solidFill>
                  <a:schemeClr val="bg1"/>
                </a:solidFill>
              </a:rPr>
              <a:t>Territorial disputes along the Ohio River sparked the French &amp; Indian War</a:t>
            </a:r>
          </a:p>
        </p:txBody>
      </p:sp>
    </p:spTree>
    <p:extLst>
      <p:ext uri="{BB962C8B-B14F-4D97-AF65-F5344CB8AC3E}">
        <p14:creationId xmlns:p14="http://schemas.microsoft.com/office/powerpoint/2010/main" val="3609087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6072"/>
                                        </p:tgtEl>
                                        <p:attrNameLst>
                                          <p:attrName>style.visibility</p:attrName>
                                        </p:attrNameLst>
                                      </p:cBhvr>
                                      <p:to>
                                        <p:strVal val="visible"/>
                                      </p:to>
                                    </p:set>
                                    <p:anim calcmode="lin" valueType="num">
                                      <p:cBhvr>
                                        <p:cTn id="7" dur="500" fill="hold"/>
                                        <p:tgtEl>
                                          <p:spTgt spid="216072"/>
                                        </p:tgtEl>
                                        <p:attrNameLst>
                                          <p:attrName>ppt_w</p:attrName>
                                        </p:attrNameLst>
                                      </p:cBhvr>
                                      <p:tavLst>
                                        <p:tav tm="0">
                                          <p:val>
                                            <p:fltVal val="0"/>
                                          </p:val>
                                        </p:tav>
                                        <p:tav tm="100000">
                                          <p:val>
                                            <p:strVal val="#ppt_w"/>
                                          </p:val>
                                        </p:tav>
                                      </p:tavLst>
                                    </p:anim>
                                    <p:anim calcmode="lin" valueType="num">
                                      <p:cBhvr>
                                        <p:cTn id="8" dur="500" fill="hold"/>
                                        <p:tgtEl>
                                          <p:spTgt spid="216072"/>
                                        </p:tgtEl>
                                        <p:attrNameLst>
                                          <p:attrName>ppt_h</p:attrName>
                                        </p:attrNameLst>
                                      </p:cBhvr>
                                      <p:tavLst>
                                        <p:tav tm="0">
                                          <p:val>
                                            <p:fltVal val="0"/>
                                          </p:val>
                                        </p:tav>
                                        <p:tav tm="100000">
                                          <p:val>
                                            <p:strVal val="#ppt_h"/>
                                          </p:val>
                                        </p:tav>
                                      </p:tavLst>
                                    </p:anim>
                                    <p:animEffect transition="in" filter="fade">
                                      <p:cBhvr>
                                        <p:cTn id="9" dur="500"/>
                                        <p:tgtEl>
                                          <p:spTgt spid="2160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16072"/>
                                        </p:tgtEl>
                                        <p:attrNameLst>
                                          <p:attrName>ppt_w</p:attrName>
                                        </p:attrNameLst>
                                      </p:cBhvr>
                                      <p:tavLst>
                                        <p:tav tm="0">
                                          <p:val>
                                            <p:strVal val="ppt_w"/>
                                          </p:val>
                                        </p:tav>
                                        <p:tav tm="100000">
                                          <p:val>
                                            <p:fltVal val="0"/>
                                          </p:val>
                                        </p:tav>
                                      </p:tavLst>
                                    </p:anim>
                                    <p:anim calcmode="lin" valueType="num">
                                      <p:cBhvr>
                                        <p:cTn id="14" dur="500"/>
                                        <p:tgtEl>
                                          <p:spTgt spid="216072"/>
                                        </p:tgtEl>
                                        <p:attrNameLst>
                                          <p:attrName>ppt_h</p:attrName>
                                        </p:attrNameLst>
                                      </p:cBhvr>
                                      <p:tavLst>
                                        <p:tav tm="0">
                                          <p:val>
                                            <p:strVal val="ppt_h"/>
                                          </p:val>
                                        </p:tav>
                                        <p:tav tm="100000">
                                          <p:val>
                                            <p:fltVal val="0"/>
                                          </p:val>
                                        </p:tav>
                                      </p:tavLst>
                                    </p:anim>
                                    <p:animEffect transition="out" filter="fade">
                                      <p:cBhvr>
                                        <p:cTn id="15" dur="500"/>
                                        <p:tgtEl>
                                          <p:spTgt spid="216072"/>
                                        </p:tgtEl>
                                      </p:cBhvr>
                                    </p:animEffect>
                                    <p:set>
                                      <p:cBhvr>
                                        <p:cTn id="16" dur="1" fill="hold">
                                          <p:stCondLst>
                                            <p:cond delay="499"/>
                                          </p:stCondLst>
                                        </p:cTn>
                                        <p:tgtEl>
                                          <p:spTgt spid="21607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216073"/>
                                        </p:tgtEl>
                                        <p:attrNameLst>
                                          <p:attrName>style.visibility</p:attrName>
                                        </p:attrNameLst>
                                      </p:cBhvr>
                                      <p:to>
                                        <p:strVal val="visible"/>
                                      </p:to>
                                    </p:set>
                                    <p:anim calcmode="lin" valueType="num">
                                      <p:cBhvr>
                                        <p:cTn id="19" dur="500" fill="hold"/>
                                        <p:tgtEl>
                                          <p:spTgt spid="216073"/>
                                        </p:tgtEl>
                                        <p:attrNameLst>
                                          <p:attrName>ppt_w</p:attrName>
                                        </p:attrNameLst>
                                      </p:cBhvr>
                                      <p:tavLst>
                                        <p:tav tm="0">
                                          <p:val>
                                            <p:fltVal val="0"/>
                                          </p:val>
                                        </p:tav>
                                        <p:tav tm="100000">
                                          <p:val>
                                            <p:strVal val="#ppt_w"/>
                                          </p:val>
                                        </p:tav>
                                      </p:tavLst>
                                    </p:anim>
                                    <p:anim calcmode="lin" valueType="num">
                                      <p:cBhvr>
                                        <p:cTn id="20" dur="500" fill="hold"/>
                                        <p:tgtEl>
                                          <p:spTgt spid="216073"/>
                                        </p:tgtEl>
                                        <p:attrNameLst>
                                          <p:attrName>ppt_h</p:attrName>
                                        </p:attrNameLst>
                                      </p:cBhvr>
                                      <p:tavLst>
                                        <p:tav tm="0">
                                          <p:val>
                                            <p:fltVal val="0"/>
                                          </p:val>
                                        </p:tav>
                                        <p:tav tm="100000">
                                          <p:val>
                                            <p:strVal val="#ppt_h"/>
                                          </p:val>
                                        </p:tav>
                                      </p:tavLst>
                                    </p:anim>
                                    <p:animEffect transition="in" filter="fade">
                                      <p:cBhvr>
                                        <p:cTn id="21" dur="500"/>
                                        <p:tgtEl>
                                          <p:spTgt spid="216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2" grpId="0" animBg="1"/>
      <p:bldP spid="216072" grpId="1" animBg="1"/>
      <p:bldP spid="2160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0" y="0"/>
            <a:ext cx="3810000" cy="6858000"/>
          </a:xfrm>
        </p:spPr>
        <p:txBody>
          <a:bodyPr/>
          <a:lstStyle/>
          <a:p>
            <a:pPr fontAlgn="auto">
              <a:spcAft>
                <a:spcPts val="0"/>
              </a:spcAft>
              <a:defRPr/>
            </a:pPr>
            <a:r>
              <a:rPr lang="en-US" smtClean="0">
                <a:ea typeface="+mj-ea"/>
              </a:rPr>
              <a:t>Westward Expansion &amp; Land Conflicts, 1750-1775</a:t>
            </a:r>
          </a:p>
        </p:txBody>
      </p:sp>
      <p:pic>
        <p:nvPicPr>
          <p:cNvPr id="16387" name="Picture 3" descr="20282"/>
          <p:cNvPicPr>
            <a:picLocks noChangeAspect="1" noChangeArrowheads="1"/>
          </p:cNvPicPr>
          <p:nvPr/>
        </p:nvPicPr>
        <p:blipFill>
          <a:blip r:embed="rId3">
            <a:extLst>
              <a:ext uri="{28A0092B-C50C-407E-A947-70E740481C1C}">
                <a14:useLocalDpi xmlns:a14="http://schemas.microsoft.com/office/drawing/2010/main" val="0"/>
              </a:ext>
            </a:extLst>
          </a:blip>
          <a:srcRect b="7350"/>
          <a:stretch>
            <a:fillRect/>
          </a:stretch>
        </p:blipFill>
        <p:spPr bwMode="auto">
          <a:xfrm>
            <a:off x="0" y="0"/>
            <a:ext cx="5240338" cy="68595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63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4209</TotalTime>
  <Words>1395</Words>
  <Application>Microsoft Macintosh PowerPoint</Application>
  <PresentationFormat>On-screen Show (4:3)</PresentationFormat>
  <Paragraphs>116</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Theme</vt:lpstr>
      <vt:lpstr>Do Now</vt:lpstr>
      <vt:lpstr>1. The French &amp; Indian War: The Turning Point in British-Colonial Relations</vt:lpstr>
      <vt:lpstr>AP Prompt</vt:lpstr>
      <vt:lpstr>Outline</vt:lpstr>
      <vt:lpstr>Refresher!</vt:lpstr>
      <vt:lpstr>Big Picture</vt:lpstr>
      <vt:lpstr>French &amp; English Colonial Wars</vt:lpstr>
      <vt:lpstr>PowerPoint Presentation</vt:lpstr>
      <vt:lpstr>Westward Expansion &amp; Land Conflicts, 1750-1775</vt:lpstr>
      <vt:lpstr>The Ohio Valley &amp; the French and Indian War</vt:lpstr>
      <vt:lpstr>Albany Plan</vt:lpstr>
      <vt:lpstr>PowerPoint Presentation</vt:lpstr>
      <vt:lpstr>PowerPoint Presentation</vt:lpstr>
      <vt:lpstr>British Victory</vt:lpstr>
      <vt:lpstr>PowerPoint Presentation</vt:lpstr>
      <vt:lpstr>Perceptions of the War</vt:lpstr>
      <vt:lpstr>Text Analysis</vt:lpstr>
      <vt:lpstr>Parliamentary Sovereignty  </vt:lpstr>
      <vt:lpstr>Major Effects of the French and Indian War</vt:lpstr>
      <vt:lpstr>PowerPoint Presentation</vt:lpstr>
      <vt:lpstr>Proclamation of 1763</vt:lpstr>
      <vt:lpstr>PowerPoint Presentation</vt:lpstr>
      <vt:lpstr>British Colonial Control</vt:lpstr>
      <vt:lpstr>PowerPoint Presentation</vt:lpstr>
      <vt:lpstr>PowerPoint Presentation</vt:lpstr>
      <vt:lpstr>The Colonial Mindset: 1763</vt:lpstr>
      <vt:lpstr>Outcomes…TP or Naw?</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20</cp:revision>
  <dcterms:created xsi:type="dcterms:W3CDTF">2019-07-30T18:40:06Z</dcterms:created>
  <dcterms:modified xsi:type="dcterms:W3CDTF">2019-08-26T19:12:41Z</dcterms:modified>
</cp:coreProperties>
</file>