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9"/>
  </p:notesMasterIdLst>
  <p:sldIdLst>
    <p:sldId id="257" r:id="rId2"/>
    <p:sldId id="256" r:id="rId3"/>
    <p:sldId id="258" r:id="rId4"/>
    <p:sldId id="259" r:id="rId5"/>
    <p:sldId id="260" r:id="rId6"/>
    <p:sldId id="261" r:id="rId7"/>
    <p:sldId id="264" r:id="rId8"/>
    <p:sldId id="262" r:id="rId9"/>
    <p:sldId id="263" r:id="rId10"/>
    <p:sldId id="265" r:id="rId11"/>
    <p:sldId id="266" r:id="rId12"/>
    <p:sldId id="267" r:id="rId13"/>
    <p:sldId id="268" r:id="rId14"/>
    <p:sldId id="269" r:id="rId15"/>
    <p:sldId id="277" r:id="rId16"/>
    <p:sldId id="270" r:id="rId17"/>
    <p:sldId id="271" r:id="rId18"/>
    <p:sldId id="278" r:id="rId19"/>
    <p:sldId id="279" r:id="rId20"/>
    <p:sldId id="280" r:id="rId21"/>
    <p:sldId id="281" r:id="rId22"/>
    <p:sldId id="272" r:id="rId23"/>
    <p:sldId id="273" r:id="rId24"/>
    <p:sldId id="274" r:id="rId25"/>
    <p:sldId id="275" r:id="rId26"/>
    <p:sldId id="276" r:id="rId27"/>
    <p:sldId id="2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40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8/22/18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5F703-3DBA-334A-A0D7-75EAC9DBD7BB}" type="slidenum">
              <a:rPr lang="en-US"/>
              <a:pPr/>
              <a:t>7</a:t>
            </a:fld>
            <a:endParaRPr lang="en-US"/>
          </a:p>
        </p:txBody>
      </p:sp>
      <p:sp>
        <p:nvSpPr>
          <p:cNvPr id="135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8/22/18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8/22/18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8/22/18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8/22/18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8/22/18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8/22/18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a:t>Why did the British government leave their colonists in America alone politically, economically, and socially?</a:t>
            </a:r>
          </a:p>
          <a:p>
            <a:endParaRPr lang="en-US" dirty="0"/>
          </a:p>
        </p:txBody>
      </p:sp>
    </p:spTree>
    <p:extLst>
      <p:ext uri="{BB962C8B-B14F-4D97-AF65-F5344CB8AC3E}">
        <p14:creationId xmlns:p14="http://schemas.microsoft.com/office/powerpoint/2010/main" val="7797578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Albany Plan</a:t>
            </a:r>
            <a:endParaRPr lang="en-US" dirty="0"/>
          </a:p>
        </p:txBody>
      </p:sp>
      <p:sp>
        <p:nvSpPr>
          <p:cNvPr id="3" name="Content Placeholder 2"/>
          <p:cNvSpPr>
            <a:spLocks noGrp="1"/>
          </p:cNvSpPr>
          <p:nvPr>
            <p:ph idx="1"/>
          </p:nvPr>
        </p:nvSpPr>
        <p:spPr/>
        <p:txBody>
          <a:bodyPr>
            <a:normAutofit fontScale="77500" lnSpcReduction="20000"/>
          </a:bodyPr>
          <a:lstStyle/>
          <a:p>
            <a:pPr marL="342900" indent="-342900">
              <a:buFont typeface="Arial"/>
              <a:buChar char="•"/>
            </a:pPr>
            <a:r>
              <a:rPr lang="en-US" dirty="0" smtClean="0"/>
              <a:t>The war was going poorly for England.</a:t>
            </a:r>
          </a:p>
          <a:p>
            <a:pPr marL="342900" indent="-342900">
              <a:buFont typeface="Arial"/>
              <a:buChar char="•"/>
            </a:pPr>
            <a:r>
              <a:rPr lang="en-US" dirty="0" smtClean="0"/>
              <a:t>The British Government recognized the need for more coordination and called for representatives from the colonies to meet in Albany in 1754.</a:t>
            </a:r>
          </a:p>
          <a:p>
            <a:pPr marL="342900" indent="-342900">
              <a:buFont typeface="Arial"/>
              <a:buChar char="•"/>
            </a:pPr>
            <a:r>
              <a:rPr lang="en-US" dirty="0" smtClean="0"/>
              <a:t>The Albany Plan of Union—designed by Benjamin Franklin—proposed an Intercolonial government to recruit troops and collect taxes from the colonies for the common defense.</a:t>
            </a:r>
          </a:p>
          <a:p>
            <a:pPr marL="800100" lvl="1" indent="-342900">
              <a:buFont typeface="Arial"/>
              <a:buChar char="•"/>
            </a:pPr>
            <a:r>
              <a:rPr lang="en-US" dirty="0" smtClean="0"/>
              <a:t>Colonies didn’t accept it (didn’t want someone else taxing them), but it was significant in that was an early example of the colonies attempting to come together under ‘one roof.’</a:t>
            </a:r>
            <a:endParaRPr lang="en-US" dirty="0"/>
          </a:p>
        </p:txBody>
      </p:sp>
    </p:spTree>
    <p:extLst>
      <p:ext uri="{BB962C8B-B14F-4D97-AF65-F5344CB8AC3E}">
        <p14:creationId xmlns:p14="http://schemas.microsoft.com/office/powerpoint/2010/main" val="3140380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57200" y="457200"/>
            <a:ext cx="8229600" cy="6172200"/>
          </a:xfrm>
        </p:spPr>
        <p:txBody>
          <a:bodyPr>
            <a:normAutofit lnSpcReduction="10000"/>
          </a:bodyPr>
          <a:lstStyle/>
          <a:p>
            <a:pPr eaLnBrk="1" hangingPunct="1">
              <a:lnSpc>
                <a:spcPct val="90000"/>
              </a:lnSpc>
            </a:pPr>
            <a:r>
              <a:rPr lang="en-US" sz="2400" dirty="0">
                <a:latin typeface="Rockwell"/>
                <a:ea typeface="ＭＳ Ｐゴシック" charset="0"/>
                <a:cs typeface="Rockwell"/>
              </a:rPr>
              <a:t>In 1754, 7 of the 13 colonies met for an inter-colonial congress held in Albany, New York, known simply as The </a:t>
            </a:r>
            <a:r>
              <a:rPr lang="en-US" sz="2400" b="1" dirty="0">
                <a:latin typeface="Rockwell"/>
                <a:ea typeface="ＭＳ Ｐゴシック" charset="0"/>
                <a:cs typeface="Rockwell"/>
              </a:rPr>
              <a:t>Albany Congress</a:t>
            </a:r>
            <a:r>
              <a:rPr lang="en-US" sz="2400" dirty="0">
                <a:latin typeface="Rockwell"/>
                <a:ea typeface="ＭＳ Ｐゴシック" charset="0"/>
                <a:cs typeface="Rockwell"/>
              </a:rPr>
              <a:t>.</a:t>
            </a:r>
            <a:r>
              <a:rPr lang="en-US" sz="2400" b="1" dirty="0">
                <a:latin typeface="Rockwell"/>
                <a:ea typeface="ＭＳ Ｐゴシック" charset="0"/>
                <a:cs typeface="Rockwell"/>
              </a:rPr>
              <a:t> </a:t>
            </a:r>
          </a:p>
          <a:p>
            <a:pPr lvl="1" eaLnBrk="1" hangingPunct="1">
              <a:lnSpc>
                <a:spcPct val="90000"/>
              </a:lnSpc>
            </a:pPr>
            <a:r>
              <a:rPr lang="en-US" sz="2400" dirty="0">
                <a:latin typeface="Rockwell"/>
                <a:ea typeface="ＭＳ Ｐゴシック" charset="0"/>
                <a:cs typeface="Rockwell"/>
              </a:rPr>
              <a:t>A month before the congress, Ben Franklin had published his famous “Join or Die” cartoon featuring a snake in pieces, symbolizing the colonies. </a:t>
            </a:r>
          </a:p>
          <a:p>
            <a:pPr lvl="1" eaLnBrk="1" hangingPunct="1">
              <a:lnSpc>
                <a:spcPct val="90000"/>
              </a:lnSpc>
            </a:pPr>
            <a:r>
              <a:rPr lang="en-US" sz="2400" b="1" i="1" dirty="0">
                <a:latin typeface="Rockwell"/>
                <a:ea typeface="ＭＳ Ｐゴシック" charset="0"/>
                <a:cs typeface="Rockwell"/>
              </a:rPr>
              <a:t>The immediate purpose was to keep the Iroquois tribes loyal to the British</a:t>
            </a:r>
            <a:r>
              <a:rPr lang="en-US" sz="2400" dirty="0">
                <a:latin typeface="Rockwell"/>
                <a:ea typeface="ＭＳ Ｐゴシック" charset="0"/>
                <a:cs typeface="Rockwell"/>
              </a:rPr>
              <a:t>, but Franklin had even bigger ideas.</a:t>
            </a:r>
          </a:p>
          <a:p>
            <a:pPr lvl="1" eaLnBrk="1" hangingPunct="1">
              <a:lnSpc>
                <a:spcPct val="90000"/>
              </a:lnSpc>
            </a:pPr>
            <a:r>
              <a:rPr lang="en-US" sz="2400" dirty="0">
                <a:latin typeface="Rockwell"/>
                <a:ea typeface="ＭＳ Ｐゴシック" charset="0"/>
                <a:cs typeface="Rockwell"/>
              </a:rPr>
              <a:t>Franklin hoped to unite the colonists in Albany and did make inroads toward that cause, </a:t>
            </a:r>
            <a:r>
              <a:rPr lang="en-US" sz="2400" b="1" i="1" dirty="0">
                <a:latin typeface="Rockwell"/>
                <a:ea typeface="ＭＳ Ｐゴシック" charset="0"/>
                <a:cs typeface="Rockwell"/>
              </a:rPr>
              <a:t>but his plan was ultimately rejected because the individual colonies felt it did not give them enough independence,</a:t>
            </a:r>
            <a:r>
              <a:rPr lang="en-US" sz="2400" dirty="0">
                <a:latin typeface="Rockwell"/>
                <a:ea typeface="ＭＳ Ｐゴシック" charset="0"/>
                <a:cs typeface="Rockwell"/>
              </a:rPr>
              <a:t> and they were reluctant to give up their sovereignty or power. </a:t>
            </a:r>
          </a:p>
          <a:p>
            <a:pPr lvl="1" eaLnBrk="1" hangingPunct="1">
              <a:lnSpc>
                <a:spcPct val="90000"/>
              </a:lnSpc>
            </a:pPr>
            <a:r>
              <a:rPr lang="en-US" sz="2400" dirty="0">
                <a:latin typeface="Rockwell"/>
                <a:ea typeface="ＭＳ Ｐゴシック" charset="0"/>
                <a:cs typeface="Rockwell"/>
              </a:rPr>
              <a:t>Still, it was a first step, and the first real attempt, toward unity.</a:t>
            </a:r>
          </a:p>
        </p:txBody>
      </p:sp>
    </p:spTree>
    <p:extLst>
      <p:ext uri="{BB962C8B-B14F-4D97-AF65-F5344CB8AC3E}">
        <p14:creationId xmlns:p14="http://schemas.microsoft.com/office/powerpoint/2010/main" val="8335104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10992" b="-4646"/>
          <a:stretch/>
        </p:blipFill>
        <p:spPr>
          <a:xfrm>
            <a:off x="457200" y="520532"/>
            <a:ext cx="8229600" cy="6337468"/>
          </a:xfrm>
        </p:spPr>
      </p:pic>
    </p:spTree>
    <p:extLst>
      <p:ext uri="{BB962C8B-B14F-4D97-AF65-F5344CB8AC3E}">
        <p14:creationId xmlns:p14="http://schemas.microsoft.com/office/powerpoint/2010/main" val="1688740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Victory</a:t>
            </a:r>
            <a:endParaRPr lang="en-US" dirty="0"/>
          </a:p>
        </p:txBody>
      </p:sp>
      <p:sp>
        <p:nvSpPr>
          <p:cNvPr id="3" name="Content Placeholder 2"/>
          <p:cNvSpPr>
            <a:spLocks noGrp="1"/>
          </p:cNvSpPr>
          <p:nvPr>
            <p:ph idx="1"/>
          </p:nvPr>
        </p:nvSpPr>
        <p:spPr/>
        <p:txBody>
          <a:bodyPr>
            <a:normAutofit/>
          </a:bodyPr>
          <a:lstStyle/>
          <a:p>
            <a:pPr marL="342900" indent="-342900">
              <a:buFont typeface="Arial"/>
              <a:buChar char="•"/>
            </a:pPr>
            <a:r>
              <a:rPr lang="en-US" sz="2500" dirty="0" smtClean="0"/>
              <a:t>War ends in the Treaty of Paris, </a:t>
            </a:r>
            <a:r>
              <a:rPr lang="en-US" sz="2500" dirty="0" smtClean="0"/>
              <a:t>1763.</a:t>
            </a:r>
            <a:endParaRPr lang="en-US" sz="2500" dirty="0" smtClean="0"/>
          </a:p>
          <a:p>
            <a:pPr marL="342900" indent="-342900">
              <a:buFont typeface="Arial"/>
              <a:buChar char="•"/>
            </a:pPr>
            <a:r>
              <a:rPr lang="en-US" sz="2500" dirty="0" smtClean="0"/>
              <a:t>Great Britain acquires French Canada and Spanish Florida.</a:t>
            </a:r>
          </a:p>
          <a:p>
            <a:pPr marL="342900" indent="-342900">
              <a:buFont typeface="Arial"/>
              <a:buChar char="•"/>
            </a:pPr>
            <a:r>
              <a:rPr lang="en-US" sz="2500" dirty="0" smtClean="0"/>
              <a:t>France gives Spain the territory of Louisiana and all land west of the Mississippi.</a:t>
            </a:r>
          </a:p>
          <a:p>
            <a:pPr marL="342900" indent="-342900">
              <a:buFont typeface="Arial"/>
              <a:buChar char="•"/>
            </a:pPr>
            <a:r>
              <a:rPr lang="en-US" sz="2500" dirty="0" smtClean="0"/>
              <a:t>Britain now controls ½ of North American and France has none. Sucks to be France.</a:t>
            </a:r>
          </a:p>
        </p:txBody>
      </p:sp>
    </p:spTree>
    <p:extLst>
      <p:ext uri="{BB962C8B-B14F-4D97-AF65-F5344CB8AC3E}">
        <p14:creationId xmlns:p14="http://schemas.microsoft.com/office/powerpoint/2010/main" val="1669353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38100"/>
            <a:ext cx="9143999" cy="6765502"/>
          </a:xfrm>
          <a:prstGeom prst="rect">
            <a:avLst/>
          </a:prstGeom>
        </p:spPr>
      </p:pic>
    </p:spTree>
    <p:extLst>
      <p:ext uri="{BB962C8B-B14F-4D97-AF65-F5344CB8AC3E}">
        <p14:creationId xmlns:p14="http://schemas.microsoft.com/office/powerpoint/2010/main" val="9612497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r>
              <a:rPr lang="en-US" dirty="0" smtClean="0"/>
              <a:t>Rev. Barnard Sermon in Massachusetts, 1763</a:t>
            </a:r>
            <a:endParaRPr lang="en-US" dirty="0"/>
          </a:p>
        </p:txBody>
      </p:sp>
    </p:spTree>
    <p:extLst>
      <p:ext uri="{BB962C8B-B14F-4D97-AF65-F5344CB8AC3E}">
        <p14:creationId xmlns:p14="http://schemas.microsoft.com/office/powerpoint/2010/main" val="20332135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0" y="76200"/>
            <a:ext cx="9144000" cy="88157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0" i="0" u="none" strike="noStrike" cap="none" baseline="0" dirty="0">
                <a:solidFill>
                  <a:srgbClr val="FFFFFF"/>
                </a:solidFill>
                <a:latin typeface="+mn-lt"/>
                <a:ea typeface="Calibri"/>
                <a:cs typeface="Calibri"/>
                <a:sym typeface="Calibri"/>
                <a:rtl val="0"/>
              </a:rPr>
              <a:t>Major Effects of the French and Indian War</a:t>
            </a:r>
          </a:p>
        </p:txBody>
      </p:sp>
      <p:sp>
        <p:nvSpPr>
          <p:cNvPr id="110" name="Shape 110"/>
          <p:cNvSpPr txBox="1">
            <a:spLocks noGrp="1"/>
          </p:cNvSpPr>
          <p:nvPr>
            <p:ph type="body" idx="1"/>
          </p:nvPr>
        </p:nvSpPr>
        <p:spPr>
          <a:xfrm>
            <a:off x="-1" y="957778"/>
            <a:ext cx="8905897" cy="5439178"/>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SzPct val="102622"/>
            </a:pPr>
            <a:r>
              <a:rPr lang="en-US" sz="2400" b="0" i="0" u="none" strike="noStrike" cap="none" baseline="0" dirty="0">
                <a:solidFill>
                  <a:srgbClr val="FFFFFF"/>
                </a:solidFill>
                <a:latin typeface="+mj-lt"/>
                <a:ea typeface="Calibri"/>
                <a:cs typeface="Calibri"/>
                <a:sym typeface="Calibri"/>
                <a:rtl val="0"/>
              </a:rPr>
              <a:t>France gets booted out of North America</a:t>
            </a:r>
          </a:p>
          <a:p>
            <a:pPr marR="0" lvl="0" algn="l" rtl="0">
              <a:lnSpc>
                <a:spcPct val="100000"/>
              </a:lnSpc>
              <a:spcBef>
                <a:spcPts val="640"/>
              </a:spcBef>
              <a:spcAft>
                <a:spcPts val="0"/>
              </a:spcAft>
              <a:buSzPct val="102622"/>
            </a:pPr>
            <a:r>
              <a:rPr lang="en-US" sz="2400" b="0" i="0" u="none" strike="noStrike" cap="none" baseline="0" dirty="0">
                <a:solidFill>
                  <a:srgbClr val="FFFFFF"/>
                </a:solidFill>
                <a:latin typeface="+mj-lt"/>
                <a:ea typeface="Calibri"/>
                <a:cs typeface="Calibri"/>
                <a:sym typeface="Calibri"/>
                <a:rtl val="0"/>
              </a:rPr>
              <a:t>British rack up a HUGE debt</a:t>
            </a:r>
          </a:p>
          <a:p>
            <a:pPr marR="0" lvl="1" algn="l" rtl="0">
              <a:lnSpc>
                <a:spcPct val="100000"/>
              </a:lnSpc>
              <a:spcBef>
                <a:spcPts val="560"/>
              </a:spcBef>
              <a:spcAft>
                <a:spcPts val="0"/>
              </a:spcAft>
              <a:buSzPct val="102929"/>
              <a:buFont typeface="Arial"/>
              <a:buChar char="•"/>
            </a:pPr>
            <a:r>
              <a:rPr lang="en-US" sz="3200" b="0" i="0" u="none" strike="noStrike" cap="none" baseline="0" dirty="0">
                <a:solidFill>
                  <a:srgbClr val="FFFFFF"/>
                </a:solidFill>
                <a:latin typeface="+mj-lt"/>
                <a:ea typeface="Calibri"/>
                <a:cs typeface="Calibri"/>
                <a:sym typeface="Calibri"/>
                <a:rtl val="0"/>
              </a:rPr>
              <a:t>Soon the British will look for the </a:t>
            </a:r>
            <a:r>
              <a:rPr lang="en-US" sz="3200" b="0" i="0" u="none" strike="noStrike" cap="none" baseline="0" dirty="0" smtClean="0">
                <a:solidFill>
                  <a:srgbClr val="FFFFFF"/>
                </a:solidFill>
                <a:latin typeface="+mj-lt"/>
                <a:ea typeface="Calibri"/>
                <a:cs typeface="Calibri"/>
                <a:sym typeface="Calibri"/>
                <a:rtl val="0"/>
              </a:rPr>
              <a:t>colonists to </a:t>
            </a:r>
            <a:r>
              <a:rPr lang="en-US" sz="3200" b="0" i="0" u="none" strike="noStrike" cap="none" baseline="0" dirty="0">
                <a:solidFill>
                  <a:srgbClr val="FFFFFF"/>
                </a:solidFill>
                <a:latin typeface="+mj-lt"/>
                <a:ea typeface="Calibri"/>
                <a:cs typeface="Calibri"/>
                <a:sym typeface="Calibri"/>
                <a:rtl val="0"/>
              </a:rPr>
              <a:t>pay for their own defense</a:t>
            </a:r>
            <a:r>
              <a:rPr lang="en-US" sz="3200" b="0" i="0" u="none" strike="noStrike" cap="none" baseline="0" dirty="0" smtClean="0">
                <a:solidFill>
                  <a:srgbClr val="FFFFFF"/>
                </a:solidFill>
                <a:latin typeface="+mj-lt"/>
                <a:ea typeface="Calibri"/>
                <a:cs typeface="Calibri"/>
                <a:sym typeface="Calibri"/>
                <a:rtl val="0"/>
              </a:rPr>
              <a:t>…</a:t>
            </a:r>
          </a:p>
          <a:p>
            <a:pPr lvl="0">
              <a:spcBef>
                <a:spcPts val="640"/>
              </a:spcBef>
              <a:buSzPct val="102622"/>
            </a:pPr>
            <a:r>
              <a:rPr lang="en-US" sz="2400" dirty="0" smtClean="0">
                <a:solidFill>
                  <a:srgbClr val="FFFFFF"/>
                </a:solidFill>
                <a:ea typeface="Calibri"/>
                <a:cs typeface="Calibri"/>
                <a:sym typeface="Calibri"/>
                <a:rtl val="0"/>
              </a:rPr>
              <a:t>Colonials </a:t>
            </a:r>
            <a:r>
              <a:rPr lang="en-US" sz="2400" dirty="0">
                <a:solidFill>
                  <a:srgbClr val="FFFFFF"/>
                </a:solidFill>
                <a:ea typeface="Calibri"/>
                <a:cs typeface="Calibri"/>
                <a:sym typeface="Calibri"/>
                <a:rtl val="0"/>
              </a:rPr>
              <a:t>start pouring into this newly won territory</a:t>
            </a:r>
          </a:p>
          <a:p>
            <a:pPr lvl="1">
              <a:spcBef>
                <a:spcPts val="560"/>
              </a:spcBef>
              <a:buSzPct val="102929"/>
              <a:buFont typeface="Arial"/>
              <a:buChar char="•"/>
            </a:pPr>
            <a:r>
              <a:rPr lang="en-US" sz="1800" dirty="0">
                <a:solidFill>
                  <a:srgbClr val="FFFFFF"/>
                </a:solidFill>
                <a:ea typeface="Calibri"/>
                <a:cs typeface="Calibri"/>
                <a:sym typeface="Calibri"/>
                <a:rtl val="0"/>
              </a:rPr>
              <a:t>This leads to Pontiac’s Uprising</a:t>
            </a:r>
          </a:p>
          <a:p>
            <a:pPr lvl="2">
              <a:spcBef>
                <a:spcPts val="480"/>
              </a:spcBef>
              <a:buSzPct val="111538"/>
            </a:pPr>
            <a:r>
              <a:rPr lang="en-US" sz="1800" dirty="0">
                <a:solidFill>
                  <a:srgbClr val="FFFFFF"/>
                </a:solidFill>
                <a:ea typeface="Calibri"/>
                <a:cs typeface="Calibri"/>
                <a:sym typeface="Calibri"/>
                <a:rtl val="0"/>
              </a:rPr>
              <a:t>Indians attack settlements and forts throughout Ohio Valley</a:t>
            </a:r>
          </a:p>
          <a:p>
            <a:pPr lvl="3">
              <a:spcBef>
                <a:spcPts val="400"/>
              </a:spcBef>
              <a:buSzPct val="109089"/>
              <a:buFont typeface="Arial"/>
              <a:buChar char="•"/>
            </a:pPr>
            <a:r>
              <a:rPr lang="en-US" sz="1800" dirty="0">
                <a:solidFill>
                  <a:srgbClr val="FFFFFF"/>
                </a:solidFill>
                <a:ea typeface="Calibri"/>
                <a:cs typeface="Calibri"/>
                <a:sym typeface="Calibri"/>
                <a:rtl val="0"/>
              </a:rPr>
              <a:t>Several thousand settlers are killed and most of the British forts are burned</a:t>
            </a:r>
          </a:p>
          <a:p>
            <a:pPr lvl="3">
              <a:spcBef>
                <a:spcPts val="400"/>
              </a:spcBef>
              <a:buSzPct val="109089"/>
              <a:buFont typeface="Arial"/>
              <a:buChar char="•"/>
            </a:pPr>
            <a:r>
              <a:rPr lang="en-US" sz="1800" dirty="0">
                <a:solidFill>
                  <a:srgbClr val="FFFFFF"/>
                </a:solidFill>
                <a:ea typeface="Calibri"/>
                <a:cs typeface="Calibri"/>
                <a:sym typeface="Calibri"/>
                <a:rtl val="0"/>
              </a:rPr>
              <a:t>British respond brutally by attacking villages and spreading smallpox on </a:t>
            </a:r>
            <a:r>
              <a:rPr lang="en-US" sz="1800" dirty="0" smtClean="0">
                <a:solidFill>
                  <a:srgbClr val="FFFFFF"/>
                </a:solidFill>
                <a:ea typeface="Calibri"/>
                <a:cs typeface="Calibri"/>
                <a:sym typeface="Calibri"/>
                <a:rtl val="0"/>
              </a:rPr>
              <a:t>purpose</a:t>
            </a:r>
          </a:p>
          <a:p>
            <a:pPr>
              <a:spcBef>
                <a:spcPts val="560"/>
              </a:spcBef>
              <a:buSzPct val="102929"/>
            </a:pPr>
            <a:r>
              <a:rPr lang="en-US" dirty="0">
                <a:solidFill>
                  <a:srgbClr val="FFFFFF"/>
                </a:solidFill>
                <a:ea typeface="Calibri"/>
                <a:cs typeface="Calibri"/>
                <a:sym typeface="Calibri"/>
                <a:rtl val="0"/>
              </a:rPr>
              <a:t>Text Analysis-British Order in Council</a:t>
            </a:r>
          </a:p>
          <a:p>
            <a:pPr>
              <a:spcBef>
                <a:spcPts val="560"/>
              </a:spcBef>
              <a:buSzPct val="102929"/>
            </a:pPr>
            <a:endParaRPr lang="en-US" b="0" i="0" u="none" strike="noStrike" cap="none" baseline="0" dirty="0">
              <a:solidFill>
                <a:srgbClr val="FFFFFF"/>
              </a:solidFill>
              <a:latin typeface="+mj-lt"/>
              <a:ea typeface="Calibri"/>
              <a:cs typeface="Calibri"/>
              <a:sym typeface="Calibri"/>
              <a:rtl val="0"/>
            </a:endParaRPr>
          </a:p>
        </p:txBody>
      </p:sp>
    </p:spTree>
    <p:extLst>
      <p:ext uri="{BB962C8B-B14F-4D97-AF65-F5344CB8AC3E}">
        <p14:creationId xmlns:p14="http://schemas.microsoft.com/office/powerpoint/2010/main" val="191799262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Shape 111"/>
          <p:cNvPicPr preferRelativeResize="0"/>
          <p:nvPr/>
        </p:nvPicPr>
        <p:blipFill rotWithShape="1">
          <a:blip r:embed="rId2">
            <a:alphaModFix/>
          </a:blip>
          <a:srcRect/>
          <a:stretch/>
        </p:blipFill>
        <p:spPr>
          <a:xfrm>
            <a:off x="1320010" y="534771"/>
            <a:ext cx="6499801" cy="5821882"/>
          </a:xfrm>
          <a:prstGeom prst="rect">
            <a:avLst/>
          </a:prstGeom>
          <a:noFill/>
          <a:ln>
            <a:noFill/>
          </a:ln>
        </p:spPr>
      </p:pic>
    </p:spTree>
    <p:extLst>
      <p:ext uri="{BB962C8B-B14F-4D97-AF65-F5344CB8AC3E}">
        <p14:creationId xmlns:p14="http://schemas.microsoft.com/office/powerpoint/2010/main" val="41404559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“This land where ye dwell I have made for you and not for others. Whence comes it that ye permit the Whites upon your lands? Can ye not live without them? I know that those whom ye call the children of your Great Father supply your needs, but if ye were not evil, as ye are, ye could surely do without them. Ye could live as ye did live before knowing them—before those ye call your brothers had come upon your land.”</a:t>
            </a:r>
          </a:p>
          <a:p>
            <a:pPr lvl="1"/>
            <a:r>
              <a:rPr lang="en-US" dirty="0" smtClean="0"/>
              <a:t>Pontiac, ‘Pontiac’s Vision’</a:t>
            </a:r>
            <a:endParaRPr lang="en-US" dirty="0"/>
          </a:p>
        </p:txBody>
      </p:sp>
    </p:spTree>
    <p:extLst>
      <p:ext uri="{BB962C8B-B14F-4D97-AF65-F5344CB8AC3E}">
        <p14:creationId xmlns:p14="http://schemas.microsoft.com/office/powerpoint/2010/main" val="37190042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Pontiac’s Goal was</a:t>
            </a:r>
            <a:endParaRPr lang="en-US" dirty="0"/>
          </a:p>
        </p:txBody>
      </p:sp>
      <p:sp>
        <p:nvSpPr>
          <p:cNvPr id="3" name="Content Placeholder 2"/>
          <p:cNvSpPr>
            <a:spLocks noGrp="1"/>
          </p:cNvSpPr>
          <p:nvPr>
            <p:ph idx="1"/>
          </p:nvPr>
        </p:nvSpPr>
        <p:spPr/>
        <p:txBody>
          <a:bodyPr/>
          <a:lstStyle/>
          <a:p>
            <a:r>
              <a:rPr lang="en-US" dirty="0" smtClean="0"/>
              <a:t>A: To eliminate violent confrontation in America</a:t>
            </a:r>
          </a:p>
          <a:p>
            <a:r>
              <a:rPr lang="en-US" dirty="0" smtClean="0"/>
              <a:t>B: To eliminate white people from the Ohio Valley</a:t>
            </a:r>
          </a:p>
          <a:p>
            <a:r>
              <a:rPr lang="en-US" dirty="0" smtClean="0"/>
              <a:t>C: To create better trade relations with the English</a:t>
            </a:r>
          </a:p>
          <a:p>
            <a:r>
              <a:rPr lang="en-US" dirty="0" smtClean="0"/>
              <a:t>D: To follow the British call for assimilation</a:t>
            </a:r>
            <a:endParaRPr lang="en-US" dirty="0"/>
          </a:p>
        </p:txBody>
      </p:sp>
    </p:spTree>
    <p:extLst>
      <p:ext uri="{BB962C8B-B14F-4D97-AF65-F5344CB8AC3E}">
        <p14:creationId xmlns:p14="http://schemas.microsoft.com/office/powerpoint/2010/main" val="170552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9777"/>
            <a:ext cx="7772400" cy="3155027"/>
          </a:xfrm>
        </p:spPr>
        <p:txBody>
          <a:bodyPr>
            <a:normAutofit/>
          </a:bodyPr>
          <a:lstStyle/>
          <a:p>
            <a:r>
              <a:rPr lang="en-US" dirty="0" smtClean="0"/>
              <a:t>The French and Indian War and Its’ Aftermath: An End to Salutary Neglect</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smtClean="0"/>
              <a:t>Period </a:t>
            </a:r>
            <a:r>
              <a:rPr lang="en-US"/>
              <a:t>3</a:t>
            </a:r>
            <a:endParaRPr lang="en-US" dirty="0"/>
          </a:p>
        </p:txBody>
      </p:sp>
    </p:spTree>
    <p:extLst>
      <p:ext uri="{BB962C8B-B14F-4D97-AF65-F5344CB8AC3E}">
        <p14:creationId xmlns:p14="http://schemas.microsoft.com/office/powerpoint/2010/main" val="38546136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the French &amp; Indian War, </a:t>
            </a:r>
            <a:r>
              <a:rPr lang="en-US" dirty="0"/>
              <a:t>Native Americans and </a:t>
            </a:r>
            <a:r>
              <a:rPr lang="en-US" dirty="0" smtClean="0"/>
              <a:t>colonists</a:t>
            </a:r>
            <a:endParaRPr lang="en-US" dirty="0"/>
          </a:p>
        </p:txBody>
      </p:sp>
      <p:sp>
        <p:nvSpPr>
          <p:cNvPr id="3" name="Content Placeholder 2"/>
          <p:cNvSpPr>
            <a:spLocks noGrp="1"/>
          </p:cNvSpPr>
          <p:nvPr>
            <p:ph idx="1"/>
          </p:nvPr>
        </p:nvSpPr>
        <p:spPr/>
        <p:txBody>
          <a:bodyPr/>
          <a:lstStyle/>
          <a:p>
            <a:r>
              <a:rPr lang="en-US" dirty="0" smtClean="0"/>
              <a:t>A: were more open to diplomacy and negotiation</a:t>
            </a:r>
          </a:p>
          <a:p>
            <a:r>
              <a:rPr lang="en-US" dirty="0" smtClean="0"/>
              <a:t>B: worked together to remove French influence from North America</a:t>
            </a:r>
          </a:p>
          <a:p>
            <a:r>
              <a:rPr lang="en-US" dirty="0" smtClean="0"/>
              <a:t>C: entered an era of hostility without warfare</a:t>
            </a:r>
          </a:p>
          <a:p>
            <a:r>
              <a:rPr lang="en-US" dirty="0" smtClean="0"/>
              <a:t>D: engaged in additional violent conflicts</a:t>
            </a:r>
            <a:endParaRPr lang="en-US" dirty="0"/>
          </a:p>
        </p:txBody>
      </p:sp>
    </p:spTree>
    <p:extLst>
      <p:ext uri="{BB962C8B-B14F-4D97-AF65-F5344CB8AC3E}">
        <p14:creationId xmlns:p14="http://schemas.microsoft.com/office/powerpoint/2010/main" val="3095275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95" y="274638"/>
            <a:ext cx="8849528" cy="1143000"/>
          </a:xfrm>
        </p:spPr>
        <p:txBody>
          <a:bodyPr>
            <a:normAutofit fontScale="90000"/>
          </a:bodyPr>
          <a:lstStyle/>
          <a:p>
            <a:r>
              <a:rPr lang="en-US" dirty="0" smtClean="0"/>
              <a:t>One impact of ‘Pontiac’s Vision’ and the rebellion it spurred was	</a:t>
            </a:r>
            <a:endParaRPr lang="en-US" dirty="0"/>
          </a:p>
        </p:txBody>
      </p:sp>
      <p:sp>
        <p:nvSpPr>
          <p:cNvPr id="3" name="Content Placeholder 2"/>
          <p:cNvSpPr>
            <a:spLocks noGrp="1"/>
          </p:cNvSpPr>
          <p:nvPr>
            <p:ph idx="1"/>
          </p:nvPr>
        </p:nvSpPr>
        <p:spPr/>
        <p:txBody>
          <a:bodyPr/>
          <a:lstStyle/>
          <a:p>
            <a:r>
              <a:rPr lang="en-US" dirty="0" smtClean="0"/>
              <a:t>A: closer relations between the French and their Native allies</a:t>
            </a:r>
          </a:p>
          <a:p>
            <a:r>
              <a:rPr lang="en-US" dirty="0" smtClean="0"/>
              <a:t>B: lasting peace between colonists and Native Americans</a:t>
            </a:r>
          </a:p>
          <a:p>
            <a:r>
              <a:rPr lang="en-US" dirty="0" smtClean="0"/>
              <a:t>C: Britain issuing the Proclamation of 1763</a:t>
            </a:r>
          </a:p>
          <a:p>
            <a:r>
              <a:rPr lang="en-US" dirty="0" smtClean="0"/>
              <a:t>D: unity among Native American tribes opposed to white settlement</a:t>
            </a:r>
            <a:endParaRPr lang="en-US" dirty="0"/>
          </a:p>
        </p:txBody>
      </p:sp>
    </p:spTree>
    <p:extLst>
      <p:ext uri="{BB962C8B-B14F-4D97-AF65-F5344CB8AC3E}">
        <p14:creationId xmlns:p14="http://schemas.microsoft.com/office/powerpoint/2010/main" val="4276913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a:cs typeface="Rockwell"/>
              </a:rPr>
              <a:t>Proclamation of 1763</a:t>
            </a:r>
            <a:endParaRPr lang="en-US" dirty="0">
              <a:latin typeface="Rockwell"/>
              <a:cs typeface="Rockwell"/>
            </a:endParaRPr>
          </a:p>
        </p:txBody>
      </p:sp>
      <p:sp>
        <p:nvSpPr>
          <p:cNvPr id="3" name="Content Placeholder 2"/>
          <p:cNvSpPr>
            <a:spLocks noGrp="1"/>
          </p:cNvSpPr>
          <p:nvPr>
            <p:ph idx="1"/>
          </p:nvPr>
        </p:nvSpPr>
        <p:spPr/>
        <p:txBody>
          <a:bodyPr>
            <a:normAutofit/>
          </a:bodyPr>
          <a:lstStyle/>
          <a:p>
            <a:pPr marL="342900" lvl="0" indent="-342900">
              <a:spcBef>
                <a:spcPts val="640"/>
              </a:spcBef>
              <a:spcAft>
                <a:spcPts val="0"/>
              </a:spcAft>
              <a:buSzPct val="102622"/>
              <a:buFont typeface="Arial"/>
              <a:buChar char="●"/>
            </a:pPr>
            <a:r>
              <a:rPr lang="en-US" sz="3600" b="0" dirty="0">
                <a:solidFill>
                  <a:srgbClr val="FFFFFF"/>
                </a:solidFill>
                <a:latin typeface="Rockwell"/>
                <a:ea typeface="Calibri"/>
                <a:cs typeface="Rockwell"/>
                <a:sym typeface="Calibri"/>
                <a:rtl val="0"/>
              </a:rPr>
              <a:t>Because of </a:t>
            </a:r>
            <a:r>
              <a:rPr lang="en-US" sz="3600" dirty="0" smtClean="0">
                <a:solidFill>
                  <a:srgbClr val="FFFFFF"/>
                </a:solidFill>
                <a:latin typeface="Rockwell"/>
                <a:ea typeface="Calibri"/>
                <a:cs typeface="Rockwell"/>
                <a:sym typeface="Calibri"/>
                <a:rtl val="0"/>
              </a:rPr>
              <a:t>their </a:t>
            </a:r>
            <a:r>
              <a:rPr lang="en-US" sz="3600" b="0" dirty="0" smtClean="0">
                <a:solidFill>
                  <a:srgbClr val="FFFFFF"/>
                </a:solidFill>
                <a:latin typeface="Rockwell"/>
                <a:ea typeface="Calibri"/>
                <a:cs typeface="Rockwell"/>
                <a:sym typeface="Calibri"/>
                <a:rtl val="0"/>
              </a:rPr>
              <a:t>huge </a:t>
            </a:r>
            <a:r>
              <a:rPr lang="en-US" sz="3600" b="0" dirty="0">
                <a:solidFill>
                  <a:srgbClr val="FFFFFF"/>
                </a:solidFill>
                <a:latin typeface="Rockwell"/>
                <a:ea typeface="Calibri"/>
                <a:cs typeface="Rockwell"/>
                <a:sym typeface="Calibri"/>
                <a:rtl val="0"/>
              </a:rPr>
              <a:t>debt the British do not want anymore conflict</a:t>
            </a:r>
          </a:p>
          <a:p>
            <a:pPr marL="742950" lvl="1" indent="-285750">
              <a:spcBef>
                <a:spcPts val="560"/>
              </a:spcBef>
              <a:buSzPct val="102929"/>
              <a:buFont typeface="Arial"/>
              <a:buChar char="●"/>
            </a:pPr>
            <a:r>
              <a:rPr lang="en-US" dirty="0">
                <a:solidFill>
                  <a:srgbClr val="FFFFFF"/>
                </a:solidFill>
                <a:latin typeface="Rockwell"/>
                <a:ea typeface="Calibri"/>
                <a:cs typeface="Rockwell"/>
                <a:sym typeface="Calibri"/>
                <a:rtl val="0"/>
              </a:rPr>
              <a:t>Proclamation Act of 1763: prohibited colonial settlement west of the Appalachians</a:t>
            </a:r>
          </a:p>
          <a:p>
            <a:pPr lvl="2">
              <a:spcBef>
                <a:spcPts val="480"/>
              </a:spcBef>
              <a:buSzPct val="111538"/>
              <a:buFont typeface="Arial"/>
              <a:buChar char="●"/>
            </a:pPr>
            <a:r>
              <a:rPr lang="en-US" sz="2800" dirty="0">
                <a:solidFill>
                  <a:srgbClr val="FFFFFF"/>
                </a:solidFill>
                <a:latin typeface="Rockwell"/>
                <a:ea typeface="Calibri"/>
                <a:cs typeface="Rockwell"/>
                <a:sym typeface="Calibri"/>
                <a:rtl val="0"/>
              </a:rPr>
              <a:t>This angers the colonials</a:t>
            </a:r>
          </a:p>
          <a:p>
            <a:pPr lvl="2">
              <a:spcBef>
                <a:spcPts val="480"/>
              </a:spcBef>
              <a:buSzPct val="111538"/>
              <a:buFont typeface="Arial"/>
              <a:buChar char="●"/>
            </a:pPr>
            <a:r>
              <a:rPr lang="en-US" sz="2800" dirty="0">
                <a:solidFill>
                  <a:srgbClr val="FFFFFF"/>
                </a:solidFill>
                <a:latin typeface="Rockwell"/>
                <a:ea typeface="Calibri"/>
                <a:cs typeface="Rockwell"/>
                <a:sym typeface="Calibri"/>
                <a:rtl val="0"/>
              </a:rPr>
              <a:t>Proclamation is completely ignored by the colonials</a:t>
            </a:r>
          </a:p>
          <a:p>
            <a:endParaRPr lang="en-US" sz="4800" dirty="0">
              <a:solidFill>
                <a:srgbClr val="FFFFFF"/>
              </a:solidFill>
              <a:latin typeface="Rockwell"/>
              <a:cs typeface="Rockwell"/>
            </a:endParaRPr>
          </a:p>
        </p:txBody>
      </p:sp>
    </p:spTree>
    <p:extLst>
      <p:ext uri="{BB962C8B-B14F-4D97-AF65-F5344CB8AC3E}">
        <p14:creationId xmlns:p14="http://schemas.microsoft.com/office/powerpoint/2010/main" val="35136461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12"/>
          <p:cNvPicPr preferRelativeResize="0">
            <a:picLocks noGrp="1"/>
          </p:cNvPicPr>
          <p:nvPr>
            <p:ph idx="1"/>
          </p:nvPr>
        </p:nvPicPr>
        <p:blipFill rotWithShape="1">
          <a:blip r:embed="rId2">
            <a:alphaModFix/>
          </a:blip>
          <a:srcRect l="-8813" r="-8813"/>
          <a:stretch/>
        </p:blipFill>
        <p:spPr>
          <a:xfrm>
            <a:off x="584814" y="152718"/>
            <a:ext cx="7492385" cy="6481765"/>
          </a:xfrm>
          <a:prstGeom prst="rect">
            <a:avLst/>
          </a:prstGeom>
          <a:noFill/>
          <a:ln>
            <a:noFill/>
          </a:ln>
        </p:spPr>
      </p:pic>
    </p:spTree>
    <p:extLst>
      <p:ext uri="{BB962C8B-B14F-4D97-AF65-F5344CB8AC3E}">
        <p14:creationId xmlns:p14="http://schemas.microsoft.com/office/powerpoint/2010/main" val="28680815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8763" y="1766888"/>
            <a:ext cx="2057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Rockwell"/>
              <a:cs typeface="Rockwell"/>
            </a:endParaRPr>
          </a:p>
        </p:txBody>
      </p:sp>
      <p:sp>
        <p:nvSpPr>
          <p:cNvPr id="4" name="Rectangle 3"/>
          <p:cNvSpPr/>
          <p:nvPr/>
        </p:nvSpPr>
        <p:spPr>
          <a:xfrm>
            <a:off x="130175" y="3517900"/>
            <a:ext cx="21336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Rockwell"/>
              <a:cs typeface="Rockwell"/>
            </a:endParaRPr>
          </a:p>
        </p:txBody>
      </p:sp>
      <p:sp>
        <p:nvSpPr>
          <p:cNvPr id="5" name="TextBox 4"/>
          <p:cNvSpPr txBox="1">
            <a:spLocks noChangeArrowheads="1"/>
          </p:cNvSpPr>
          <p:nvPr/>
        </p:nvSpPr>
        <p:spPr bwMode="auto">
          <a:xfrm>
            <a:off x="258763" y="1819275"/>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solidFill>
                  <a:srgbClr val="FFFFFF"/>
                </a:solidFill>
                <a:latin typeface="Rockwell"/>
                <a:cs typeface="Rockwell"/>
              </a:rPr>
              <a:t>The Indians continue to attack the colonies.</a:t>
            </a:r>
          </a:p>
        </p:txBody>
      </p:sp>
      <p:sp>
        <p:nvSpPr>
          <p:cNvPr id="6" name="TextBox 5"/>
          <p:cNvSpPr txBox="1">
            <a:spLocks noChangeArrowheads="1"/>
          </p:cNvSpPr>
          <p:nvPr/>
        </p:nvSpPr>
        <p:spPr bwMode="auto">
          <a:xfrm>
            <a:off x="258763" y="3429794"/>
            <a:ext cx="21336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700" dirty="0">
                <a:solidFill>
                  <a:srgbClr val="FFFFFF"/>
                </a:solidFill>
                <a:latin typeface="Rockwell"/>
                <a:cs typeface="Rockwell"/>
              </a:rPr>
              <a:t>The king is concerned that as colonists move inland, he will have less control over their actions.</a:t>
            </a:r>
          </a:p>
        </p:txBody>
      </p:sp>
      <p:sp>
        <p:nvSpPr>
          <p:cNvPr id="7" name="Rectangle 6"/>
          <p:cNvSpPr/>
          <p:nvPr/>
        </p:nvSpPr>
        <p:spPr>
          <a:xfrm>
            <a:off x="3505200" y="2514600"/>
            <a:ext cx="2057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Rockwell"/>
              <a:cs typeface="Rockwell"/>
            </a:endParaRPr>
          </a:p>
        </p:txBody>
      </p:sp>
      <p:sp>
        <p:nvSpPr>
          <p:cNvPr id="8" name="TextBox 7"/>
          <p:cNvSpPr txBox="1">
            <a:spLocks noChangeArrowheads="1"/>
          </p:cNvSpPr>
          <p:nvPr/>
        </p:nvSpPr>
        <p:spPr bwMode="auto">
          <a:xfrm>
            <a:off x="3505200" y="2590800"/>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solidFill>
                  <a:srgbClr val="FFFFFF"/>
                </a:solidFill>
                <a:latin typeface="Rockwell"/>
                <a:cs typeface="Rockwell"/>
              </a:rPr>
              <a:t>Parliament passes the </a:t>
            </a:r>
          </a:p>
          <a:p>
            <a:pPr algn="ctr" eaLnBrk="1" hangingPunct="1"/>
            <a:r>
              <a:rPr lang="en-US">
                <a:solidFill>
                  <a:srgbClr val="FFFFFF"/>
                </a:solidFill>
                <a:latin typeface="Rockwell"/>
                <a:cs typeface="Rockwell"/>
              </a:rPr>
              <a:t>Proclamation of 1763</a:t>
            </a:r>
          </a:p>
        </p:txBody>
      </p:sp>
      <p:sp>
        <p:nvSpPr>
          <p:cNvPr id="9" name="Rectangle 8"/>
          <p:cNvSpPr/>
          <p:nvPr/>
        </p:nvSpPr>
        <p:spPr>
          <a:xfrm>
            <a:off x="6888163" y="790575"/>
            <a:ext cx="2057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Rockwell"/>
              <a:cs typeface="Rockwell"/>
            </a:endParaRPr>
          </a:p>
        </p:txBody>
      </p:sp>
      <p:sp>
        <p:nvSpPr>
          <p:cNvPr id="10" name="TextBox 9"/>
          <p:cNvSpPr txBox="1">
            <a:spLocks noChangeArrowheads="1"/>
          </p:cNvSpPr>
          <p:nvPr/>
        </p:nvSpPr>
        <p:spPr bwMode="auto">
          <a:xfrm>
            <a:off x="6888163" y="872243"/>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solidFill>
                  <a:srgbClr val="FFFFFF"/>
                </a:solidFill>
                <a:latin typeface="Rockwell"/>
                <a:cs typeface="Rockwell"/>
              </a:rPr>
              <a:t>The Indians agree to stop attacking the colonies.</a:t>
            </a:r>
          </a:p>
        </p:txBody>
      </p:sp>
      <p:sp>
        <p:nvSpPr>
          <p:cNvPr id="11" name="Rectangle 10"/>
          <p:cNvSpPr/>
          <p:nvPr/>
        </p:nvSpPr>
        <p:spPr>
          <a:xfrm>
            <a:off x="6469063" y="2325688"/>
            <a:ext cx="21336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Rockwell"/>
              <a:cs typeface="Rockwell"/>
            </a:endParaRPr>
          </a:p>
        </p:txBody>
      </p:sp>
      <p:sp>
        <p:nvSpPr>
          <p:cNvPr id="12" name="TextBox 11"/>
          <p:cNvSpPr txBox="1">
            <a:spLocks noChangeArrowheads="1"/>
          </p:cNvSpPr>
          <p:nvPr/>
        </p:nvSpPr>
        <p:spPr bwMode="auto">
          <a:xfrm>
            <a:off x="6477000" y="2319396"/>
            <a:ext cx="2133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solidFill>
                  <a:srgbClr val="FFFFFF"/>
                </a:solidFill>
                <a:latin typeface="Rockwell"/>
                <a:cs typeface="Rockwell"/>
              </a:rPr>
              <a:t>The colonists will remain on the coast where the  king can use the navy to keep them under control.</a:t>
            </a:r>
          </a:p>
        </p:txBody>
      </p:sp>
      <p:cxnSp>
        <p:nvCxnSpPr>
          <p:cNvPr id="14" name="Straight Arrow Connector 13"/>
          <p:cNvCxnSpPr/>
          <p:nvPr/>
        </p:nvCxnSpPr>
        <p:spPr>
          <a:xfrm>
            <a:off x="2392363" y="2590800"/>
            <a:ext cx="960437" cy="228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1" idx="1"/>
          </p:cNvCxnSpPr>
          <p:nvPr/>
        </p:nvCxnSpPr>
        <p:spPr>
          <a:xfrm>
            <a:off x="5630863" y="3238500"/>
            <a:ext cx="838200" cy="777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400300" y="3505200"/>
            <a:ext cx="952500" cy="13731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638800" y="1855788"/>
            <a:ext cx="1219200" cy="88741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a:spLocks noChangeArrowheads="1"/>
          </p:cNvSpPr>
          <p:nvPr/>
        </p:nvSpPr>
        <p:spPr bwMode="auto">
          <a:xfrm>
            <a:off x="0" y="5719763"/>
            <a:ext cx="9021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Arial" charset="0"/>
              <a:buChar char="•"/>
            </a:pPr>
            <a:r>
              <a:rPr lang="en-US" b="1">
                <a:solidFill>
                  <a:srgbClr val="FFFFFF"/>
                </a:solidFill>
                <a:latin typeface="Rockwell"/>
                <a:cs typeface="Rockwell"/>
              </a:rPr>
              <a:t> Put in your frame of Reference: </a:t>
            </a:r>
            <a:r>
              <a:rPr lang="en-US">
                <a:solidFill>
                  <a:srgbClr val="FFFFFF"/>
                </a:solidFill>
                <a:latin typeface="Rockwell"/>
                <a:cs typeface="Rockwell"/>
              </a:rPr>
              <a:t>The king believes the colonists will be happy about the Proclamation,  because it will stop the attacks from the Indians.</a:t>
            </a:r>
          </a:p>
        </p:txBody>
      </p:sp>
      <p:cxnSp>
        <p:nvCxnSpPr>
          <p:cNvPr id="21" name="Straight Arrow Connector 20"/>
          <p:cNvCxnSpPr/>
          <p:nvPr/>
        </p:nvCxnSpPr>
        <p:spPr>
          <a:xfrm>
            <a:off x="5486400" y="3962400"/>
            <a:ext cx="838200" cy="9159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477000" y="4470400"/>
            <a:ext cx="2133600" cy="1249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latin typeface="Rockwell"/>
                <a:cs typeface="Rockwell"/>
              </a:rPr>
              <a:t>Makes the Colonist angry at King George III!</a:t>
            </a:r>
          </a:p>
        </p:txBody>
      </p:sp>
      <p:sp>
        <p:nvSpPr>
          <p:cNvPr id="4116" name="TextBox 18"/>
          <p:cNvSpPr txBox="1">
            <a:spLocks noChangeArrowheads="1"/>
          </p:cNvSpPr>
          <p:nvPr/>
        </p:nvSpPr>
        <p:spPr bwMode="auto">
          <a:xfrm>
            <a:off x="0" y="0"/>
            <a:ext cx="662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dirty="0">
                <a:solidFill>
                  <a:srgbClr val="FFFFFF"/>
                </a:solidFill>
                <a:latin typeface="Rockwell"/>
                <a:cs typeface="Rockwell"/>
              </a:rPr>
              <a:t>In your </a:t>
            </a:r>
            <a:r>
              <a:rPr lang="en-US" b="1" dirty="0" smtClean="0">
                <a:solidFill>
                  <a:srgbClr val="FFFFFF"/>
                </a:solidFill>
                <a:latin typeface="Rockwell"/>
                <a:cs typeface="Rockwell"/>
              </a:rPr>
              <a:t>perspective</a:t>
            </a:r>
            <a:r>
              <a:rPr lang="mr-IN" b="1" dirty="0" smtClean="0">
                <a:solidFill>
                  <a:srgbClr val="FFFFFF"/>
                </a:solidFill>
                <a:latin typeface="Rockwell"/>
                <a:cs typeface="Rockwell"/>
              </a:rPr>
              <a:t>…</a:t>
            </a:r>
            <a:r>
              <a:rPr lang="en-US" b="1" dirty="0" smtClean="0">
                <a:solidFill>
                  <a:srgbClr val="FFFFFF"/>
                </a:solidFill>
                <a:latin typeface="Rockwell"/>
                <a:cs typeface="Rockwell"/>
              </a:rPr>
              <a:t> Who does the Proclamation cause friction between? Who does it solve friction between?</a:t>
            </a:r>
            <a:endParaRPr lang="en-US" b="1" dirty="0">
              <a:solidFill>
                <a:srgbClr val="FFFFFF"/>
              </a:solidFill>
              <a:latin typeface="Rockwell"/>
              <a:cs typeface="Rockwell"/>
            </a:endParaRPr>
          </a:p>
          <a:p>
            <a:pPr eaLnBrk="1" hangingPunct="1"/>
            <a:r>
              <a:rPr lang="en-US" b="1" dirty="0">
                <a:solidFill>
                  <a:srgbClr val="FFFFFF"/>
                </a:solidFill>
                <a:latin typeface="Rockwell"/>
                <a:cs typeface="Rockwell"/>
              </a:rPr>
              <a:t>Why does it make the colonist angry?</a:t>
            </a:r>
          </a:p>
          <a:p>
            <a:pPr eaLnBrk="1" hangingPunct="1"/>
            <a:endParaRPr lang="en-US" b="1" dirty="0">
              <a:solidFill>
                <a:srgbClr val="FFFFFF"/>
              </a:solidFill>
              <a:latin typeface="Rockwell"/>
              <a:cs typeface="Rockwell"/>
            </a:endParaRPr>
          </a:p>
        </p:txBody>
      </p:sp>
    </p:spTree>
    <p:extLst>
      <p:ext uri="{BB962C8B-B14F-4D97-AF65-F5344CB8AC3E}">
        <p14:creationId xmlns:p14="http://schemas.microsoft.com/office/powerpoint/2010/main" val="325444838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 calcmode="lin" valueType="num">
                                      <p:cBhvr additive="base">
                                        <p:cTn id="29"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077" y="-1"/>
            <a:ext cx="8333490" cy="769441"/>
          </a:xfrm>
          <a:prstGeom prst="rect">
            <a:avLst/>
          </a:prstGeom>
        </p:spPr>
        <p:txBody>
          <a:bodyPr wrap="square">
            <a:spAutoFit/>
          </a:bodyPr>
          <a:lstStyle/>
          <a:p>
            <a:pPr algn="ctr">
              <a:spcBef>
                <a:spcPct val="50000"/>
              </a:spcBef>
            </a:pPr>
            <a:r>
              <a:rPr lang="en-US" sz="4400" dirty="0" smtClean="0">
                <a:latin typeface="Rockwell"/>
                <a:cs typeface="Rockwell"/>
              </a:rPr>
              <a:t>The</a:t>
            </a:r>
            <a:r>
              <a:rPr lang="ja-JP" altLang="en-US" sz="4400" dirty="0" smtClean="0">
                <a:latin typeface="Rockwell"/>
                <a:cs typeface="Rockwell"/>
              </a:rPr>
              <a:t>“</a:t>
            </a:r>
            <a:r>
              <a:rPr lang="en-US" sz="4400" dirty="0">
                <a:latin typeface="Rockwell"/>
                <a:cs typeface="Rockwell"/>
              </a:rPr>
              <a:t>Seeds of Revolution</a:t>
            </a:r>
            <a:r>
              <a:rPr lang="ja-JP" altLang="en-US" sz="4400" dirty="0">
                <a:latin typeface="Rockwell"/>
                <a:cs typeface="Rockwell"/>
              </a:rPr>
              <a:t>”</a:t>
            </a:r>
            <a:endParaRPr lang="en-US" sz="4400" dirty="0">
              <a:latin typeface="Rockwell"/>
              <a:cs typeface="Rockwell"/>
            </a:endParaRPr>
          </a:p>
        </p:txBody>
      </p:sp>
      <p:sp>
        <p:nvSpPr>
          <p:cNvPr id="3" name="Rectangle 2"/>
          <p:cNvSpPr/>
          <p:nvPr/>
        </p:nvSpPr>
        <p:spPr>
          <a:xfrm>
            <a:off x="401077" y="1010852"/>
            <a:ext cx="8333490" cy="5632310"/>
          </a:xfrm>
          <a:prstGeom prst="rect">
            <a:avLst/>
          </a:prstGeom>
        </p:spPr>
        <p:txBody>
          <a:bodyPr wrap="square">
            <a:spAutoFit/>
          </a:bodyPr>
          <a:lstStyle/>
          <a:p>
            <a:pPr marL="342900" indent="-342900">
              <a:spcBef>
                <a:spcPct val="50000"/>
              </a:spcBef>
              <a:buClr>
                <a:schemeClr val="tx1"/>
              </a:buClr>
              <a:buFont typeface="Arial"/>
              <a:buChar char="•"/>
            </a:pPr>
            <a:r>
              <a:rPr lang="en-US" sz="2400" dirty="0">
                <a:latin typeface="Rockwell"/>
                <a:cs typeface="Rockwell"/>
              </a:rPr>
              <a:t>By 1763, the British Empire was the </a:t>
            </a:r>
            <a:r>
              <a:rPr lang="en-US" sz="2400" dirty="0" smtClean="0">
                <a:latin typeface="Rockwell"/>
                <a:cs typeface="Rockwell"/>
              </a:rPr>
              <a:t>world’s </a:t>
            </a:r>
            <a:r>
              <a:rPr lang="ja-JP" altLang="en-US" sz="2400" dirty="0">
                <a:latin typeface="Rockwell"/>
                <a:cs typeface="Rockwell"/>
              </a:rPr>
              <a:t>“</a:t>
            </a:r>
            <a:r>
              <a:rPr lang="en-US" sz="2400" dirty="0">
                <a:latin typeface="Rockwell"/>
                <a:cs typeface="Rockwell"/>
              </a:rPr>
              <a:t>superpower</a:t>
            </a:r>
            <a:r>
              <a:rPr lang="ja-JP" altLang="en-US" sz="2400" dirty="0">
                <a:latin typeface="Rockwell"/>
                <a:cs typeface="Rockwell"/>
              </a:rPr>
              <a:t>”</a:t>
            </a:r>
            <a:endParaRPr lang="en-US" sz="2400" dirty="0">
              <a:latin typeface="Rockwell"/>
              <a:cs typeface="Rockwell"/>
            </a:endParaRPr>
          </a:p>
          <a:p>
            <a:pPr marL="342900" indent="-342900">
              <a:spcBef>
                <a:spcPct val="50000"/>
              </a:spcBef>
              <a:buClr>
                <a:schemeClr val="tx1"/>
              </a:buClr>
              <a:buFont typeface="Arial"/>
              <a:buChar char="•"/>
            </a:pPr>
            <a:r>
              <a:rPr lang="en-US" sz="2400" dirty="0">
                <a:latin typeface="Rockwell"/>
                <a:cs typeface="Rockwell"/>
              </a:rPr>
              <a:t>Paying </a:t>
            </a:r>
            <a:r>
              <a:rPr lang="en-US" sz="2400" dirty="0" smtClean="0">
                <a:latin typeface="Rockwell"/>
                <a:cs typeface="Rockwell"/>
              </a:rPr>
              <a:t>the substantial price of war </a:t>
            </a:r>
            <a:r>
              <a:rPr lang="en-US" sz="2400" dirty="0">
                <a:latin typeface="Rockwell"/>
                <a:cs typeface="Rockwell"/>
              </a:rPr>
              <a:t>and foreign affairs put the British economy on shaky ground. </a:t>
            </a:r>
          </a:p>
          <a:p>
            <a:pPr marL="342900" indent="-342900">
              <a:spcBef>
                <a:spcPct val="50000"/>
              </a:spcBef>
              <a:buClr>
                <a:schemeClr val="tx1"/>
              </a:buClr>
              <a:buFont typeface="Arial"/>
              <a:buChar char="•"/>
            </a:pPr>
            <a:r>
              <a:rPr lang="en-US" sz="2400" dirty="0">
                <a:latin typeface="Rockwell"/>
                <a:cs typeface="Rockwell"/>
              </a:rPr>
              <a:t>The British Crown found itself looking for ways to charge taxes on </a:t>
            </a:r>
            <a:r>
              <a:rPr lang="en-US" sz="2400" dirty="0" smtClean="0">
                <a:latin typeface="Rockwell"/>
                <a:cs typeface="Rockwell"/>
              </a:rPr>
              <a:t>its </a:t>
            </a:r>
            <a:r>
              <a:rPr lang="en-US" sz="2400" dirty="0">
                <a:latin typeface="Rockwell"/>
                <a:cs typeface="Rockwell"/>
              </a:rPr>
              <a:t>citizens, both at home and in its North American colonies.  </a:t>
            </a:r>
          </a:p>
          <a:p>
            <a:pPr marL="342900" indent="-342900">
              <a:spcBef>
                <a:spcPct val="50000"/>
              </a:spcBef>
              <a:buClr>
                <a:schemeClr val="tx1"/>
              </a:buClr>
              <a:buFont typeface="Arial"/>
              <a:buChar char="•"/>
            </a:pPr>
            <a:r>
              <a:rPr lang="en-US" sz="2400" dirty="0">
                <a:latin typeface="Rockwell"/>
                <a:cs typeface="Rockwell"/>
              </a:rPr>
              <a:t>Colonists felt entitled to the same rights of representation as their fellow citizens in the mother country. </a:t>
            </a:r>
            <a:r>
              <a:rPr lang="en-US" sz="2400" dirty="0">
                <a:solidFill>
                  <a:srgbClr val="FF3300"/>
                </a:solidFill>
                <a:latin typeface="Rockwell"/>
                <a:cs typeface="Rockwell"/>
              </a:rPr>
              <a:t>WHY?????</a:t>
            </a:r>
          </a:p>
          <a:p>
            <a:pPr marL="342900" indent="-342900">
              <a:spcBef>
                <a:spcPct val="50000"/>
              </a:spcBef>
              <a:buClr>
                <a:schemeClr val="tx1"/>
              </a:buClr>
              <a:buFont typeface="Arial"/>
              <a:buChar char="•"/>
            </a:pPr>
            <a:r>
              <a:rPr lang="en-US" sz="2400" dirty="0">
                <a:latin typeface="Rockwell"/>
                <a:cs typeface="Rockwell"/>
              </a:rPr>
              <a:t>Colonists began to feel that they were being taken advantage of by Parliament since they were denied meaningful representation.</a:t>
            </a:r>
          </a:p>
        </p:txBody>
      </p:sp>
    </p:spTree>
    <p:extLst>
      <p:ext uri="{BB962C8B-B14F-4D97-AF65-F5344CB8AC3E}">
        <p14:creationId xmlns:p14="http://schemas.microsoft.com/office/powerpoint/2010/main" val="19030780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Colonial Mindset: 1763</a:t>
            </a:r>
            <a:endParaRPr lang="en-US" dirty="0"/>
          </a:p>
        </p:txBody>
      </p:sp>
      <p:sp>
        <p:nvSpPr>
          <p:cNvPr id="3" name="Content Placeholder 2"/>
          <p:cNvSpPr>
            <a:spLocks noGrp="1"/>
          </p:cNvSpPr>
          <p:nvPr>
            <p:ph idx="1"/>
          </p:nvPr>
        </p:nvSpPr>
        <p:spPr/>
        <p:txBody>
          <a:bodyPr/>
          <a:lstStyle/>
          <a:p>
            <a:r>
              <a:rPr lang="en-US" dirty="0"/>
              <a:t>Andrew Burnaby Scoffs at Colonial </a:t>
            </a:r>
            <a:r>
              <a:rPr lang="en-US" dirty="0" smtClean="0"/>
              <a:t>Unity</a:t>
            </a:r>
            <a:endParaRPr lang="en-US" dirty="0"/>
          </a:p>
        </p:txBody>
      </p:sp>
    </p:spTree>
    <p:extLst>
      <p:ext uri="{BB962C8B-B14F-4D97-AF65-F5344CB8AC3E}">
        <p14:creationId xmlns:p14="http://schemas.microsoft.com/office/powerpoint/2010/main" val="40952410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Contextualization </a:t>
            </a:r>
            <a:r>
              <a:rPr lang="en-US" smtClean="0"/>
              <a:t>AND Thesis</a:t>
            </a:r>
            <a:endParaRPr lang="en-US"/>
          </a:p>
        </p:txBody>
      </p:sp>
    </p:spTree>
    <p:extLst>
      <p:ext uri="{BB962C8B-B14F-4D97-AF65-F5344CB8AC3E}">
        <p14:creationId xmlns:p14="http://schemas.microsoft.com/office/powerpoint/2010/main" val="334682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a:t>Evaluate the impact of the French and Indian War on British policy towards the American colonies.</a:t>
            </a:r>
          </a:p>
          <a:p>
            <a:endParaRPr lang="en-US" dirty="0"/>
          </a:p>
        </p:txBody>
      </p:sp>
    </p:spTree>
    <p:extLst>
      <p:ext uri="{BB962C8B-B14F-4D97-AF65-F5344CB8AC3E}">
        <p14:creationId xmlns:p14="http://schemas.microsoft.com/office/powerpoint/2010/main" val="5277756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98"/>
            <a:ext cx="8229600" cy="1143000"/>
          </a:xfrm>
        </p:spPr>
        <p:txBody>
          <a:bodyPr/>
          <a:lstStyle/>
          <a:p>
            <a:r>
              <a:rPr lang="en-US" dirty="0" smtClean="0"/>
              <a:t>Refresher!</a:t>
            </a:r>
            <a:endParaRPr lang="en-US" dirty="0"/>
          </a:p>
        </p:txBody>
      </p:sp>
      <p:sp>
        <p:nvSpPr>
          <p:cNvPr id="3" name="Content Placeholder 2"/>
          <p:cNvSpPr>
            <a:spLocks noGrp="1"/>
          </p:cNvSpPr>
          <p:nvPr>
            <p:ph idx="1"/>
          </p:nvPr>
        </p:nvSpPr>
        <p:spPr>
          <a:xfrm>
            <a:off x="457200" y="1176798"/>
            <a:ext cx="8229600" cy="4862253"/>
          </a:xfrm>
        </p:spPr>
        <p:txBody>
          <a:bodyPr>
            <a:normAutofit fontScale="92500" lnSpcReduction="20000"/>
          </a:bodyPr>
          <a:lstStyle/>
          <a:p>
            <a:r>
              <a:rPr lang="en-US" dirty="0" smtClean="0">
                <a:latin typeface="+mj-lt"/>
              </a:rPr>
              <a:t>England has left the colonies alone, with few exceptions, from 1607-1754.</a:t>
            </a:r>
          </a:p>
          <a:p>
            <a:pPr lvl="1"/>
            <a:r>
              <a:rPr lang="en-US" dirty="0">
                <a:latin typeface="+mj-lt"/>
              </a:rPr>
              <a:t>Navigation Law of 1650</a:t>
            </a:r>
          </a:p>
          <a:p>
            <a:pPr lvl="2"/>
            <a:r>
              <a:rPr lang="en-US" dirty="0">
                <a:latin typeface="+mj-lt"/>
              </a:rPr>
              <a:t>All commerce coming to and from the colonies could only be on British ships</a:t>
            </a:r>
          </a:p>
          <a:p>
            <a:pPr lvl="1"/>
            <a:r>
              <a:rPr lang="en-US" dirty="0">
                <a:latin typeface="+mj-lt"/>
              </a:rPr>
              <a:t>All European goods going to America must first dock in England</a:t>
            </a:r>
          </a:p>
          <a:p>
            <a:pPr lvl="1"/>
            <a:r>
              <a:rPr lang="en-US" dirty="0">
                <a:latin typeface="+mj-lt"/>
              </a:rPr>
              <a:t>Certain American products must be shipped only to </a:t>
            </a:r>
            <a:r>
              <a:rPr lang="en-US" dirty="0" smtClean="0">
                <a:latin typeface="+mj-lt"/>
              </a:rPr>
              <a:t>England</a:t>
            </a:r>
          </a:p>
          <a:p>
            <a:r>
              <a:rPr lang="en-US" dirty="0" smtClean="0">
                <a:latin typeface="+mj-lt"/>
              </a:rPr>
              <a:t>Any political measures? Social? Major economic?</a:t>
            </a:r>
          </a:p>
          <a:p>
            <a:r>
              <a:rPr lang="en-US" dirty="0" smtClean="0">
                <a:latin typeface="+mj-lt"/>
              </a:rPr>
              <a:t>SALUTARY NEGLECT</a:t>
            </a:r>
            <a:endParaRPr lang="en-US" dirty="0">
              <a:latin typeface="+mj-lt"/>
            </a:endParaRPr>
          </a:p>
          <a:p>
            <a:pPr lvl="1"/>
            <a:endParaRPr lang="en-US" dirty="0"/>
          </a:p>
        </p:txBody>
      </p:sp>
    </p:spTree>
    <p:extLst>
      <p:ext uri="{BB962C8B-B14F-4D97-AF65-F5344CB8AC3E}">
        <p14:creationId xmlns:p14="http://schemas.microsoft.com/office/powerpoint/2010/main" val="30321875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r>
              <a:rPr lang="en-US" sz="4000" dirty="0" smtClean="0">
                <a:solidFill>
                  <a:schemeClr val="tx1"/>
                </a:solidFill>
                <a:latin typeface="Rockwell"/>
                <a:ea typeface="ＭＳ Ｐゴシック" charset="0"/>
                <a:cs typeface="Rockwell"/>
              </a:rPr>
              <a:t>Big Picture</a:t>
            </a:r>
            <a:endParaRPr lang="en-US" sz="6600" dirty="0">
              <a:latin typeface="Rockwell"/>
              <a:ea typeface="ＭＳ Ｐゴシック" charset="0"/>
              <a:cs typeface="Rockwell"/>
            </a:endParaRPr>
          </a:p>
        </p:txBody>
      </p:sp>
      <p:sp>
        <p:nvSpPr>
          <p:cNvPr id="5123" name="Content Placeholder 2"/>
          <p:cNvSpPr>
            <a:spLocks noGrp="1"/>
          </p:cNvSpPr>
          <p:nvPr>
            <p:ph idx="1"/>
          </p:nvPr>
        </p:nvSpPr>
        <p:spPr/>
        <p:txBody>
          <a:bodyPr/>
          <a:lstStyle/>
          <a:p>
            <a:pPr marL="0" indent="0" eaLnBrk="1" hangingPunct="1">
              <a:spcBef>
                <a:spcPct val="50000"/>
              </a:spcBef>
              <a:buFontTx/>
              <a:buNone/>
            </a:pPr>
            <a:r>
              <a:rPr lang="en-US" dirty="0">
                <a:latin typeface="Rockwell"/>
                <a:ea typeface="ＭＳ Ｐゴシック" charset="0"/>
                <a:cs typeface="Rockwell"/>
              </a:rPr>
              <a:t>	As part of their worldwide imperial rivalry, Great Britain and France fought numerous wars for colonial control of North America, culminating in the British victory in the French and Indian War (Seven Years’ War) that resulted in France’s removal from the continent</a:t>
            </a:r>
          </a:p>
        </p:txBody>
      </p:sp>
    </p:spTree>
    <p:extLst>
      <p:ext uri="{BB962C8B-B14F-4D97-AF65-F5344CB8AC3E}">
        <p14:creationId xmlns:p14="http://schemas.microsoft.com/office/powerpoint/2010/main" val="7623971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i="0" strike="noStrike" cap="none" baseline="0" dirty="0">
                <a:latin typeface="Rockwell"/>
                <a:ea typeface="Calibri"/>
                <a:cs typeface="Rockwell"/>
                <a:sym typeface="Calibri"/>
                <a:rtl val="0"/>
              </a:rPr>
              <a:t>Setting the Stage</a:t>
            </a:r>
          </a:p>
        </p:txBody>
      </p:sp>
      <p:sp>
        <p:nvSpPr>
          <p:cNvPr id="88" name="Shape 88"/>
          <p:cNvSpPr txBox="1">
            <a:spLocks noGrp="1"/>
          </p:cNvSpPr>
          <p:nvPr>
            <p:ph type="body" idx="1"/>
          </p:nvPr>
        </p:nvSpPr>
        <p:spPr>
          <a:xfrm>
            <a:off x="0" y="1600200"/>
            <a:ext cx="9144000" cy="2819397"/>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SzPct val="95000"/>
            </a:pPr>
            <a:r>
              <a:rPr lang="en-US" sz="2800" b="0" i="0" u="none" strike="noStrike" cap="none" baseline="0" dirty="0">
                <a:latin typeface="Rockwell"/>
                <a:ea typeface="Calibri"/>
                <a:cs typeface="Rockwell"/>
                <a:sym typeface="Calibri"/>
                <a:rtl val="0"/>
              </a:rPr>
              <a:t>End of 17</a:t>
            </a:r>
            <a:r>
              <a:rPr lang="en-US" sz="2800" b="0" i="0" u="none" strike="noStrike" cap="none" baseline="30000" dirty="0">
                <a:latin typeface="Rockwell"/>
                <a:ea typeface="Calibri"/>
                <a:cs typeface="Rockwell"/>
                <a:sym typeface="Calibri"/>
                <a:rtl val="0"/>
              </a:rPr>
              <a:t>th</a:t>
            </a:r>
            <a:r>
              <a:rPr lang="en-US" sz="2800" b="0" i="0" u="none" strike="noStrike" cap="none" baseline="0" dirty="0">
                <a:latin typeface="Rockwell"/>
                <a:ea typeface="Calibri"/>
                <a:cs typeface="Rockwell"/>
                <a:sym typeface="Calibri"/>
                <a:rtl val="0"/>
              </a:rPr>
              <a:t> century – America is valuable real estate</a:t>
            </a:r>
          </a:p>
          <a:p>
            <a:pPr marR="0" lvl="1" algn="l" rtl="0">
              <a:lnSpc>
                <a:spcPct val="100000"/>
              </a:lnSpc>
              <a:spcBef>
                <a:spcPts val="560"/>
              </a:spcBef>
              <a:spcAft>
                <a:spcPts val="0"/>
              </a:spcAft>
              <a:buSzPct val="91820"/>
              <a:buFont typeface="Arial"/>
              <a:buChar char="•"/>
            </a:pPr>
            <a:r>
              <a:rPr lang="en-US" sz="2000" b="0" i="0" u="none" strike="noStrike" cap="none" baseline="0" dirty="0">
                <a:latin typeface="Rockwell"/>
                <a:ea typeface="Calibri"/>
                <a:cs typeface="Rockwell"/>
                <a:sym typeface="Calibri"/>
                <a:rtl val="0"/>
              </a:rPr>
              <a:t>People in Canada and America were pawns in a larger chess game.</a:t>
            </a:r>
          </a:p>
          <a:p>
            <a:pPr marR="0" lvl="0" algn="l" rtl="0">
              <a:lnSpc>
                <a:spcPct val="90000"/>
              </a:lnSpc>
              <a:spcBef>
                <a:spcPts val="640"/>
              </a:spcBef>
              <a:spcAft>
                <a:spcPts val="0"/>
              </a:spcAft>
              <a:buSzPct val="95000"/>
            </a:pPr>
            <a:r>
              <a:rPr lang="en-US" sz="2800" b="0" i="0" u="none" strike="noStrike" cap="none" baseline="0" dirty="0">
                <a:latin typeface="Rockwell"/>
                <a:ea typeface="Calibri"/>
                <a:cs typeface="Rockwell"/>
                <a:sym typeface="Calibri"/>
                <a:rtl val="0"/>
              </a:rPr>
              <a:t>Between 1689 and the American Revolution, European powers, fought for territory. </a:t>
            </a:r>
          </a:p>
          <a:p>
            <a:pPr marR="0" lvl="1" algn="l" rtl="0">
              <a:lnSpc>
                <a:spcPct val="90000"/>
              </a:lnSpc>
              <a:spcBef>
                <a:spcPts val="560"/>
              </a:spcBef>
              <a:spcAft>
                <a:spcPts val="0"/>
              </a:spcAft>
              <a:buSzPct val="91820"/>
              <a:buFont typeface="Arial"/>
              <a:buChar char="•"/>
            </a:pPr>
            <a:r>
              <a:rPr lang="en-US" sz="2000" b="0" i="0" u="none" strike="noStrike" cap="none" baseline="0" dirty="0">
                <a:latin typeface="Rockwell"/>
                <a:ea typeface="Calibri"/>
                <a:cs typeface="Rockwell"/>
                <a:sym typeface="Calibri"/>
                <a:rtl val="0"/>
              </a:rPr>
              <a:t>King William’s War -  1689-97</a:t>
            </a:r>
          </a:p>
          <a:p>
            <a:pPr marR="0" lvl="1" algn="l" rtl="0">
              <a:lnSpc>
                <a:spcPct val="90000"/>
              </a:lnSpc>
              <a:spcBef>
                <a:spcPts val="560"/>
              </a:spcBef>
              <a:spcAft>
                <a:spcPts val="0"/>
              </a:spcAft>
              <a:buSzPct val="91820"/>
              <a:buFont typeface="Arial"/>
              <a:buChar char="•"/>
            </a:pPr>
            <a:r>
              <a:rPr lang="en-US" sz="2000" b="0" i="0" u="none" strike="noStrike" cap="none" baseline="0" dirty="0">
                <a:latin typeface="Rockwell"/>
                <a:ea typeface="Calibri"/>
                <a:cs typeface="Rockwell"/>
                <a:sym typeface="Calibri"/>
                <a:rtl val="0"/>
              </a:rPr>
              <a:t>Queen Anne’s War -  1702-13</a:t>
            </a:r>
          </a:p>
          <a:p>
            <a:pPr marR="0" lvl="1" algn="l" rtl="0">
              <a:lnSpc>
                <a:spcPct val="90000"/>
              </a:lnSpc>
              <a:spcBef>
                <a:spcPts val="560"/>
              </a:spcBef>
              <a:spcAft>
                <a:spcPts val="0"/>
              </a:spcAft>
              <a:buSzPct val="91820"/>
              <a:buFont typeface="Arial"/>
              <a:buChar char="•"/>
            </a:pPr>
            <a:r>
              <a:rPr lang="en-US" sz="2000" b="0" i="0" u="none" strike="noStrike" cap="none" baseline="0" dirty="0">
                <a:latin typeface="Rockwell"/>
                <a:ea typeface="Calibri"/>
                <a:cs typeface="Rockwell"/>
                <a:sym typeface="Calibri"/>
                <a:rtl val="0"/>
              </a:rPr>
              <a:t>King George’s War - 1740-48</a:t>
            </a:r>
          </a:p>
          <a:p>
            <a:pPr marR="0" lvl="1" algn="l" rtl="0">
              <a:lnSpc>
                <a:spcPct val="90000"/>
              </a:lnSpc>
              <a:spcBef>
                <a:spcPts val="560"/>
              </a:spcBef>
              <a:spcAft>
                <a:spcPts val="0"/>
              </a:spcAft>
              <a:buSzPct val="91820"/>
              <a:buFont typeface="Arial"/>
              <a:buChar char="•"/>
            </a:pPr>
            <a:r>
              <a:rPr lang="en-US" sz="2000" b="0" i="0" u="none" strike="noStrike" cap="none" baseline="0" dirty="0">
                <a:latin typeface="Rockwell"/>
                <a:ea typeface="Calibri"/>
                <a:cs typeface="Rockwell"/>
                <a:sym typeface="Calibri"/>
                <a:rtl val="0"/>
              </a:rPr>
              <a:t>French and Indian War - 1756-63</a:t>
            </a:r>
          </a:p>
          <a:p>
            <a:pPr marR="0" lvl="0" algn="l" rtl="0">
              <a:lnSpc>
                <a:spcPct val="90000"/>
              </a:lnSpc>
              <a:spcBef>
                <a:spcPts val="640"/>
              </a:spcBef>
              <a:spcAft>
                <a:spcPts val="0"/>
              </a:spcAft>
              <a:buSzPct val="95000"/>
            </a:pPr>
            <a:r>
              <a:rPr lang="en-US" sz="2800" b="0" i="0" u="none" strike="noStrike" cap="none" baseline="0" dirty="0" smtClean="0">
                <a:latin typeface="Rockwell"/>
                <a:ea typeface="Calibri"/>
                <a:cs typeface="Rockwell"/>
                <a:sym typeface="Calibri"/>
                <a:rtl val="0"/>
              </a:rPr>
              <a:t>Colonists </a:t>
            </a:r>
            <a:r>
              <a:rPr lang="en-US" sz="2800" b="0" i="0" u="none" strike="noStrike" cap="none" baseline="0" dirty="0">
                <a:latin typeface="Rockwell"/>
                <a:ea typeface="Calibri"/>
                <a:cs typeface="Rockwell"/>
                <a:sym typeface="Calibri"/>
                <a:rtl val="0"/>
              </a:rPr>
              <a:t>not involved much with first three.</a:t>
            </a:r>
          </a:p>
          <a:p>
            <a:pPr marR="0" lvl="0" algn="l" rtl="0">
              <a:lnSpc>
                <a:spcPct val="90000"/>
              </a:lnSpc>
              <a:spcBef>
                <a:spcPts val="640"/>
              </a:spcBef>
              <a:spcAft>
                <a:spcPts val="0"/>
              </a:spcAft>
              <a:buSzPct val="95000"/>
            </a:pPr>
            <a:r>
              <a:rPr lang="en-US" sz="2800" b="0" i="0" u="none" strike="noStrike" cap="none" baseline="0" dirty="0">
                <a:latin typeface="Rockwell"/>
                <a:ea typeface="Calibri"/>
                <a:cs typeface="Rockwell"/>
                <a:sym typeface="Calibri"/>
                <a:rtl val="0"/>
              </a:rPr>
              <a:t>England and France left standing as two major powers.</a:t>
            </a:r>
          </a:p>
          <a:p>
            <a:pPr marL="114300" marR="0" lvl="0" indent="0" algn="l" rtl="0">
              <a:lnSpc>
                <a:spcPct val="100000"/>
              </a:lnSpc>
              <a:spcBef>
                <a:spcPts val="640"/>
              </a:spcBef>
              <a:spcAft>
                <a:spcPts val="0"/>
              </a:spcAft>
              <a:buNone/>
            </a:pPr>
            <a:endParaRPr sz="4000" b="0" i="0" u="none" strike="noStrike" cap="none" baseline="0" dirty="0">
              <a:latin typeface="Rockwell"/>
              <a:ea typeface="Calibri"/>
              <a:cs typeface="Rockwell"/>
              <a:sym typeface="Calibri"/>
              <a:rtl val="0"/>
            </a:endParaRPr>
          </a:p>
        </p:txBody>
      </p:sp>
    </p:spTree>
    <p:extLst>
      <p:ext uri="{BB962C8B-B14F-4D97-AF65-F5344CB8AC3E}">
        <p14:creationId xmlns:p14="http://schemas.microsoft.com/office/powerpoint/2010/main" val="84487163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3" descr="map 4-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160338"/>
            <a:ext cx="6115050" cy="653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2866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Overlapping claims between the French and British. (Ohio)</a:t>
            </a:r>
          </a:p>
          <a:p>
            <a:pPr marL="342900" indent="-342900">
              <a:buFont typeface="Arial"/>
              <a:buChar char="•"/>
            </a:pPr>
            <a:r>
              <a:rPr lang="en-US" dirty="0" smtClean="0"/>
              <a:t>French forts built to counter British expansion.</a:t>
            </a:r>
          </a:p>
          <a:p>
            <a:pPr marL="342900" indent="-342900">
              <a:buFont typeface="Arial"/>
              <a:buChar char="•"/>
            </a:pPr>
            <a:r>
              <a:rPr lang="en-US" dirty="0" smtClean="0"/>
              <a:t>Britain didn’t like this, sent GW on expedition.</a:t>
            </a:r>
          </a:p>
          <a:p>
            <a:pPr marL="342900" indent="-342900">
              <a:buFont typeface="Arial"/>
              <a:buChar char="•"/>
            </a:pPr>
            <a:r>
              <a:rPr lang="en-US" dirty="0" smtClean="0"/>
              <a:t>Shots fired, war starts.</a:t>
            </a:r>
          </a:p>
          <a:p>
            <a:pPr marL="342900" indent="-342900">
              <a:buFont typeface="Arial"/>
              <a:buChar char="•"/>
            </a:pPr>
            <a:endParaRPr lang="en-US" dirty="0"/>
          </a:p>
        </p:txBody>
      </p:sp>
    </p:spTree>
    <p:extLst>
      <p:ext uri="{BB962C8B-B14F-4D97-AF65-F5344CB8AC3E}">
        <p14:creationId xmlns:p14="http://schemas.microsoft.com/office/powerpoint/2010/main" val="8729992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76200"/>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baseline="0" dirty="0">
                <a:solidFill>
                  <a:srgbClr val="FFFFFF"/>
                </a:solidFill>
                <a:ea typeface="Calibri"/>
                <a:cs typeface="Calibri"/>
                <a:sym typeface="Calibri"/>
                <a:rtl val="0"/>
              </a:rPr>
              <a:t>The Ohio Valley &amp; the</a:t>
            </a:r>
            <a:br>
              <a:rPr lang="en-US" sz="3600" b="0" i="0" u="none" strike="noStrike" cap="none" baseline="0" dirty="0">
                <a:solidFill>
                  <a:srgbClr val="FFFFFF"/>
                </a:solidFill>
                <a:ea typeface="Calibri"/>
                <a:cs typeface="Calibri"/>
                <a:sym typeface="Calibri"/>
                <a:rtl val="0"/>
              </a:rPr>
            </a:br>
            <a:r>
              <a:rPr lang="en-US" sz="3600" b="0" i="0" u="none" strike="noStrike" cap="none" baseline="0" dirty="0">
                <a:solidFill>
                  <a:srgbClr val="FFFFFF"/>
                </a:solidFill>
                <a:ea typeface="Calibri"/>
                <a:cs typeface="Calibri"/>
                <a:sym typeface="Calibri"/>
                <a:rtl val="0"/>
              </a:rPr>
              <a:t>French and Indian War</a:t>
            </a:r>
          </a:p>
        </p:txBody>
      </p:sp>
      <p:sp>
        <p:nvSpPr>
          <p:cNvPr id="94" name="Shape 94"/>
          <p:cNvSpPr txBox="1">
            <a:spLocks noGrp="1"/>
          </p:cNvSpPr>
          <p:nvPr>
            <p:ph type="body" idx="1"/>
          </p:nvPr>
        </p:nvSpPr>
        <p:spPr>
          <a:xfrm>
            <a:off x="0" y="1371600"/>
            <a:ext cx="6790580" cy="382905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SzPct val="95000"/>
            </a:pPr>
            <a:r>
              <a:rPr lang="en-US" sz="2000" b="0" i="0" u="none" strike="noStrike" cap="none" baseline="0" dirty="0">
                <a:solidFill>
                  <a:srgbClr val="FFFFFF"/>
                </a:solidFill>
                <a:latin typeface="+mj-lt"/>
                <a:ea typeface="Calibri"/>
                <a:cs typeface="Calibri"/>
                <a:sym typeface="Calibri"/>
                <a:rtl val="0"/>
              </a:rPr>
              <a:t>The Ohio Valley was very important real estate to three major North American powers</a:t>
            </a:r>
          </a:p>
          <a:p>
            <a:pPr marR="0" lvl="1" algn="l" rtl="0">
              <a:lnSpc>
                <a:spcPct val="100000"/>
              </a:lnSpc>
              <a:spcBef>
                <a:spcPts val="560"/>
              </a:spcBef>
              <a:spcAft>
                <a:spcPts val="0"/>
              </a:spcAft>
              <a:buSzPct val="91820"/>
              <a:buFont typeface="Arial"/>
              <a:buChar char="•"/>
            </a:pPr>
            <a:r>
              <a:rPr lang="en-US" sz="1750" b="0" i="0" u="none" strike="noStrike" cap="none" baseline="0" dirty="0">
                <a:solidFill>
                  <a:srgbClr val="FFFFFF"/>
                </a:solidFill>
                <a:latin typeface="+mj-lt"/>
                <a:ea typeface="Calibri"/>
                <a:cs typeface="Calibri"/>
                <a:sym typeface="Calibri"/>
                <a:rtl val="0"/>
              </a:rPr>
              <a:t>Iroquois</a:t>
            </a:r>
          </a:p>
          <a:p>
            <a:pPr marR="0" lvl="2" algn="l" rtl="0">
              <a:lnSpc>
                <a:spcPct val="100000"/>
              </a:lnSpc>
              <a:spcBef>
                <a:spcPts val="480"/>
              </a:spcBef>
              <a:spcAft>
                <a:spcPts val="0"/>
              </a:spcAft>
              <a:buSzPct val="96666"/>
            </a:pPr>
            <a:r>
              <a:rPr lang="en-US" sz="1500" b="0" i="0" u="none" strike="noStrike" cap="none" baseline="0" dirty="0">
                <a:solidFill>
                  <a:srgbClr val="FFFFFF"/>
                </a:solidFill>
                <a:latin typeface="+mj-lt"/>
                <a:ea typeface="Calibri"/>
                <a:cs typeface="Calibri"/>
                <a:sym typeface="Calibri"/>
                <a:rtl val="0"/>
              </a:rPr>
              <a:t>Wanted to extend their power to this region</a:t>
            </a:r>
          </a:p>
          <a:p>
            <a:pPr marR="0" lvl="1" algn="l" rtl="0">
              <a:lnSpc>
                <a:spcPct val="100000"/>
              </a:lnSpc>
              <a:spcBef>
                <a:spcPts val="560"/>
              </a:spcBef>
              <a:spcAft>
                <a:spcPts val="0"/>
              </a:spcAft>
              <a:buSzPct val="91820"/>
              <a:buFont typeface="Arial"/>
              <a:buChar char="•"/>
            </a:pPr>
            <a:r>
              <a:rPr lang="en-US" sz="1750" b="0" i="0" u="none" strike="noStrike" cap="none" baseline="0" dirty="0">
                <a:solidFill>
                  <a:srgbClr val="FFFFFF"/>
                </a:solidFill>
                <a:latin typeface="+mj-lt"/>
                <a:ea typeface="Calibri"/>
                <a:cs typeface="Calibri"/>
                <a:sym typeface="Calibri"/>
                <a:rtl val="0"/>
              </a:rPr>
              <a:t>Colonial Americans</a:t>
            </a:r>
          </a:p>
          <a:p>
            <a:pPr marR="0" lvl="2" algn="l" rtl="0">
              <a:lnSpc>
                <a:spcPct val="100000"/>
              </a:lnSpc>
              <a:spcBef>
                <a:spcPts val="480"/>
              </a:spcBef>
              <a:spcAft>
                <a:spcPts val="0"/>
              </a:spcAft>
              <a:buSzPct val="96666"/>
            </a:pPr>
            <a:r>
              <a:rPr lang="en-US" sz="1500" b="0" i="0" u="none" strike="noStrike" cap="none" baseline="0" dirty="0">
                <a:solidFill>
                  <a:srgbClr val="FFFFFF"/>
                </a:solidFill>
                <a:latin typeface="+mj-lt"/>
                <a:ea typeface="Calibri"/>
                <a:cs typeface="Calibri"/>
                <a:sym typeface="Calibri"/>
                <a:rtl val="0"/>
              </a:rPr>
              <a:t>Logical area for expansion as land became scare on the east coast</a:t>
            </a:r>
          </a:p>
          <a:p>
            <a:pPr marR="0" lvl="1" algn="l" rtl="0">
              <a:lnSpc>
                <a:spcPct val="100000"/>
              </a:lnSpc>
              <a:spcBef>
                <a:spcPts val="560"/>
              </a:spcBef>
              <a:spcAft>
                <a:spcPts val="0"/>
              </a:spcAft>
              <a:buSzPct val="91820"/>
              <a:buFont typeface="Arial"/>
              <a:buChar char="•"/>
            </a:pPr>
            <a:r>
              <a:rPr lang="en-US" sz="1750" b="0" i="0" u="none" strike="noStrike" cap="none" baseline="0" dirty="0">
                <a:solidFill>
                  <a:srgbClr val="FFFFFF"/>
                </a:solidFill>
                <a:latin typeface="+mj-lt"/>
                <a:ea typeface="Calibri"/>
                <a:cs typeface="Calibri"/>
                <a:sym typeface="Calibri"/>
                <a:rtl val="0"/>
              </a:rPr>
              <a:t>French</a:t>
            </a:r>
          </a:p>
          <a:p>
            <a:pPr marR="0" lvl="2" algn="l" rtl="0">
              <a:lnSpc>
                <a:spcPct val="100000"/>
              </a:lnSpc>
              <a:spcBef>
                <a:spcPts val="480"/>
              </a:spcBef>
              <a:spcAft>
                <a:spcPts val="0"/>
              </a:spcAft>
              <a:buSzPct val="96666"/>
            </a:pPr>
            <a:r>
              <a:rPr lang="en-US" sz="1500" b="0" i="0" u="none" strike="noStrike" cap="none" baseline="0" dirty="0">
                <a:solidFill>
                  <a:srgbClr val="FFFFFF"/>
                </a:solidFill>
                <a:latin typeface="+mj-lt"/>
                <a:ea typeface="Calibri"/>
                <a:cs typeface="Calibri"/>
                <a:sym typeface="Calibri"/>
                <a:rtl val="0"/>
              </a:rPr>
              <a:t>Link their Canadian holdings to their holdings west of the Mississippi</a:t>
            </a:r>
          </a:p>
          <a:p>
            <a:pPr marL="1003300" lvl="2" indent="0">
              <a:spcBef>
                <a:spcPts val="480"/>
              </a:spcBef>
              <a:buNone/>
            </a:pPr>
            <a:endParaRPr sz="2400" b="0" i="0" u="none" strike="noStrike" cap="none" baseline="0" dirty="0">
              <a:solidFill>
                <a:srgbClr val="FFFFFF"/>
              </a:solidFill>
              <a:latin typeface="+mj-lt"/>
              <a:ea typeface="Calibri"/>
              <a:cs typeface="Calibri"/>
              <a:sym typeface="Calibri"/>
              <a:rtl val="0"/>
            </a:endParaRPr>
          </a:p>
          <a:p>
            <a:pPr marR="0" lvl="0" algn="l" rtl="0">
              <a:lnSpc>
                <a:spcPct val="100000"/>
              </a:lnSpc>
              <a:spcBef>
                <a:spcPts val="640"/>
              </a:spcBef>
              <a:spcAft>
                <a:spcPts val="0"/>
              </a:spcAft>
              <a:buSzPct val="95000"/>
            </a:pPr>
            <a:r>
              <a:rPr lang="en-US" sz="2000" b="0" i="0" u="none" strike="noStrike" cap="none" baseline="0" dirty="0">
                <a:solidFill>
                  <a:srgbClr val="FFFFFF"/>
                </a:solidFill>
                <a:latin typeface="+mj-lt"/>
                <a:ea typeface="Calibri"/>
                <a:cs typeface="Calibri"/>
                <a:sym typeface="Calibri"/>
                <a:rtl val="0"/>
              </a:rPr>
              <a:t>George Washington’s family has a 500,000 acre claim in this region</a:t>
            </a:r>
          </a:p>
          <a:p>
            <a:pPr marR="0" lvl="1" algn="l" rtl="0">
              <a:lnSpc>
                <a:spcPct val="100000"/>
              </a:lnSpc>
              <a:spcBef>
                <a:spcPts val="560"/>
              </a:spcBef>
              <a:spcAft>
                <a:spcPts val="0"/>
              </a:spcAft>
              <a:buSzPct val="91820"/>
              <a:buFont typeface="Arial"/>
              <a:buChar char="•"/>
            </a:pPr>
            <a:r>
              <a:rPr lang="en-US" sz="1750" b="0" i="0" u="none" strike="noStrike" cap="none" baseline="0" dirty="0">
                <a:solidFill>
                  <a:srgbClr val="FFFFFF"/>
                </a:solidFill>
                <a:latin typeface="+mj-lt"/>
                <a:ea typeface="Calibri"/>
                <a:cs typeface="Calibri"/>
                <a:sym typeface="Calibri"/>
                <a:rtl val="0"/>
              </a:rPr>
              <a:t>Washington marches troops out to a French fort in this region and attacks it (1754)</a:t>
            </a:r>
          </a:p>
          <a:p>
            <a:pPr marR="0" lvl="2" algn="l" rtl="0">
              <a:lnSpc>
                <a:spcPct val="100000"/>
              </a:lnSpc>
              <a:spcBef>
                <a:spcPts val="480"/>
              </a:spcBef>
              <a:spcAft>
                <a:spcPts val="0"/>
              </a:spcAft>
              <a:buSzPct val="96666"/>
            </a:pPr>
            <a:r>
              <a:rPr lang="en-US" sz="1500" b="0" i="0" u="none" strike="noStrike" cap="none" baseline="0" dirty="0">
                <a:solidFill>
                  <a:srgbClr val="FFFFFF"/>
                </a:solidFill>
                <a:latin typeface="+mj-lt"/>
                <a:ea typeface="Calibri"/>
                <a:cs typeface="Calibri"/>
                <a:sym typeface="Calibri"/>
                <a:rtl val="0"/>
              </a:rPr>
              <a:t>He is </a:t>
            </a:r>
            <a:r>
              <a:rPr lang="en-US" sz="1500" b="0" i="0" u="none" strike="noStrike" cap="none" baseline="0" dirty="0" smtClean="0">
                <a:solidFill>
                  <a:srgbClr val="FFFFFF"/>
                </a:solidFill>
                <a:latin typeface="+mj-lt"/>
                <a:ea typeface="Calibri"/>
                <a:cs typeface="Calibri"/>
                <a:sym typeface="Calibri"/>
                <a:rtl val="0"/>
              </a:rPr>
              <a:t>eventually defeated, </a:t>
            </a:r>
            <a:r>
              <a:rPr lang="en-US" sz="1500" b="0" i="0" u="none" strike="noStrike" cap="none" baseline="0" dirty="0">
                <a:solidFill>
                  <a:srgbClr val="FFFFFF"/>
                </a:solidFill>
                <a:latin typeface="+mj-lt"/>
                <a:ea typeface="Calibri"/>
                <a:cs typeface="Calibri"/>
                <a:sym typeface="Calibri"/>
                <a:rtl val="0"/>
              </a:rPr>
              <a:t>but the first shots have been fired</a:t>
            </a:r>
          </a:p>
          <a:p>
            <a:pPr marL="1143000" marR="0" lvl="2" indent="-139700" algn="l" rtl="0">
              <a:lnSpc>
                <a:spcPct val="100000"/>
              </a:lnSpc>
              <a:spcBef>
                <a:spcPts val="480"/>
              </a:spcBef>
              <a:spcAft>
                <a:spcPts val="0"/>
              </a:spcAft>
              <a:buClr>
                <a:schemeClr val="dk1"/>
              </a:buClr>
              <a:buFont typeface="Calibri"/>
              <a:buNone/>
            </a:pPr>
            <a:endParaRPr sz="2400" b="0" i="0" u="none" strike="noStrike" cap="none" baseline="0" dirty="0">
              <a:solidFill>
                <a:srgbClr val="FFFFFF"/>
              </a:solidFill>
              <a:latin typeface="Calibri"/>
              <a:ea typeface="Calibri"/>
              <a:cs typeface="Calibri"/>
              <a:sym typeface="Calibri"/>
              <a:rtl val="0"/>
            </a:endParaRPr>
          </a:p>
          <a:p>
            <a:pPr marL="1143000" marR="0" lvl="2" indent="-139700" algn="l" rtl="0">
              <a:lnSpc>
                <a:spcPct val="100000"/>
              </a:lnSpc>
              <a:spcBef>
                <a:spcPts val="480"/>
              </a:spcBef>
              <a:spcAft>
                <a:spcPts val="0"/>
              </a:spcAft>
              <a:buClr>
                <a:schemeClr val="dk1"/>
              </a:buClr>
              <a:buFont typeface="Calibri"/>
              <a:buNone/>
            </a:pPr>
            <a:endParaRPr sz="2400" b="0" i="0" u="none" strike="noStrike" cap="none" baseline="0" dirty="0">
              <a:solidFill>
                <a:srgbClr val="FFFFFF"/>
              </a:solidFill>
              <a:latin typeface="Calibri"/>
              <a:ea typeface="Calibri"/>
              <a:cs typeface="Calibri"/>
              <a:sym typeface="Calibri"/>
              <a:rtl val="0"/>
            </a:endParaRPr>
          </a:p>
        </p:txBody>
      </p:sp>
      <p:pic>
        <p:nvPicPr>
          <p:cNvPr id="95" name="Shape 95"/>
          <p:cNvPicPr preferRelativeResize="0"/>
          <p:nvPr/>
        </p:nvPicPr>
        <p:blipFill rotWithShape="1">
          <a:blip r:embed="rId3">
            <a:alphaModFix/>
          </a:blip>
          <a:srcRect/>
          <a:stretch/>
        </p:blipFill>
        <p:spPr>
          <a:xfrm>
            <a:off x="6790575" y="1371600"/>
            <a:ext cx="2167173" cy="3070674"/>
          </a:xfrm>
          <a:prstGeom prst="rect">
            <a:avLst/>
          </a:prstGeom>
          <a:noFill/>
          <a:ln>
            <a:noFill/>
          </a:ln>
        </p:spPr>
      </p:pic>
    </p:spTree>
    <p:extLst>
      <p:ext uri="{BB962C8B-B14F-4D97-AF65-F5344CB8AC3E}">
        <p14:creationId xmlns:p14="http://schemas.microsoft.com/office/powerpoint/2010/main" val="192434345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xEl>
                                              <p:pRg st="0" end="0"/>
                                            </p:txEl>
                                          </p:spTgt>
                                        </p:tgtEl>
                                        <p:attrNameLst>
                                          <p:attrName>style.visibility</p:attrName>
                                        </p:attrNameLst>
                                      </p:cBhvr>
                                      <p:to>
                                        <p:strVal val="visible"/>
                                      </p:to>
                                    </p:set>
                                    <p:animEffect transition="in" filter="fade">
                                      <p:cBhvr>
                                        <p:cTn id="12" dur="1000"/>
                                        <p:tgtEl>
                                          <p:spTgt spid="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
                                            <p:txEl>
                                              <p:pRg st="1" end="1"/>
                                            </p:txEl>
                                          </p:spTgt>
                                        </p:tgtEl>
                                        <p:attrNameLst>
                                          <p:attrName>style.visibility</p:attrName>
                                        </p:attrNameLst>
                                      </p:cBhvr>
                                      <p:to>
                                        <p:strVal val="visible"/>
                                      </p:to>
                                    </p:set>
                                    <p:animEffect transition="in" filter="fade">
                                      <p:cBhvr>
                                        <p:cTn id="17" dur="1000"/>
                                        <p:tgtEl>
                                          <p:spTgt spid="9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4">
                                            <p:txEl>
                                              <p:pRg st="2" end="2"/>
                                            </p:txEl>
                                          </p:spTgt>
                                        </p:tgtEl>
                                        <p:attrNameLst>
                                          <p:attrName>style.visibility</p:attrName>
                                        </p:attrNameLst>
                                      </p:cBhvr>
                                      <p:to>
                                        <p:strVal val="visible"/>
                                      </p:to>
                                    </p:set>
                                    <p:animEffect transition="in" filter="fade">
                                      <p:cBhvr>
                                        <p:cTn id="22" dur="1000"/>
                                        <p:tgtEl>
                                          <p:spTgt spid="9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4">
                                            <p:txEl>
                                              <p:pRg st="3" end="3"/>
                                            </p:txEl>
                                          </p:spTgt>
                                        </p:tgtEl>
                                        <p:attrNameLst>
                                          <p:attrName>style.visibility</p:attrName>
                                        </p:attrNameLst>
                                      </p:cBhvr>
                                      <p:to>
                                        <p:strVal val="visible"/>
                                      </p:to>
                                    </p:set>
                                    <p:animEffect transition="in" filter="fade">
                                      <p:cBhvr>
                                        <p:cTn id="27" dur="1000"/>
                                        <p:tgtEl>
                                          <p:spTgt spid="9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4">
                                            <p:txEl>
                                              <p:pRg st="4" end="4"/>
                                            </p:txEl>
                                          </p:spTgt>
                                        </p:tgtEl>
                                        <p:attrNameLst>
                                          <p:attrName>style.visibility</p:attrName>
                                        </p:attrNameLst>
                                      </p:cBhvr>
                                      <p:to>
                                        <p:strVal val="visible"/>
                                      </p:to>
                                    </p:set>
                                    <p:animEffect transition="in" filter="fade">
                                      <p:cBhvr>
                                        <p:cTn id="32" dur="1000"/>
                                        <p:tgtEl>
                                          <p:spTgt spid="9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4">
                                            <p:txEl>
                                              <p:pRg st="5" end="5"/>
                                            </p:txEl>
                                          </p:spTgt>
                                        </p:tgtEl>
                                        <p:attrNameLst>
                                          <p:attrName>style.visibility</p:attrName>
                                        </p:attrNameLst>
                                      </p:cBhvr>
                                      <p:to>
                                        <p:strVal val="visible"/>
                                      </p:to>
                                    </p:set>
                                    <p:animEffect transition="in" filter="fade">
                                      <p:cBhvr>
                                        <p:cTn id="37" dur="1000"/>
                                        <p:tgtEl>
                                          <p:spTgt spid="9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4">
                                            <p:txEl>
                                              <p:pRg st="6" end="6"/>
                                            </p:txEl>
                                          </p:spTgt>
                                        </p:tgtEl>
                                        <p:attrNameLst>
                                          <p:attrName>style.visibility</p:attrName>
                                        </p:attrNameLst>
                                      </p:cBhvr>
                                      <p:to>
                                        <p:strVal val="visible"/>
                                      </p:to>
                                    </p:set>
                                    <p:animEffect transition="in" filter="fade">
                                      <p:cBhvr>
                                        <p:cTn id="42" dur="1000"/>
                                        <p:tgtEl>
                                          <p:spTgt spid="9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4">
                                            <p:txEl>
                                              <p:pRg st="8" end="8"/>
                                            </p:txEl>
                                          </p:spTgt>
                                        </p:tgtEl>
                                        <p:attrNameLst>
                                          <p:attrName>style.visibility</p:attrName>
                                        </p:attrNameLst>
                                      </p:cBhvr>
                                      <p:to>
                                        <p:strVal val="visible"/>
                                      </p:to>
                                    </p:set>
                                    <p:animEffect transition="in" filter="fade">
                                      <p:cBhvr>
                                        <p:cTn id="47" dur="1000"/>
                                        <p:tgtEl>
                                          <p:spTgt spid="9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4">
                                            <p:txEl>
                                              <p:pRg st="9" end="9"/>
                                            </p:txEl>
                                          </p:spTgt>
                                        </p:tgtEl>
                                        <p:attrNameLst>
                                          <p:attrName>style.visibility</p:attrName>
                                        </p:attrNameLst>
                                      </p:cBhvr>
                                      <p:to>
                                        <p:strVal val="visible"/>
                                      </p:to>
                                    </p:set>
                                    <p:animEffect transition="in" filter="fade">
                                      <p:cBhvr>
                                        <p:cTn id="52" dur="1000"/>
                                        <p:tgtEl>
                                          <p:spTgt spid="9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4">
                                            <p:txEl>
                                              <p:pRg st="10" end="10"/>
                                            </p:txEl>
                                          </p:spTgt>
                                        </p:tgtEl>
                                        <p:attrNameLst>
                                          <p:attrName>style.visibility</p:attrName>
                                        </p:attrNameLst>
                                      </p:cBhvr>
                                      <p:to>
                                        <p:strVal val="visible"/>
                                      </p:to>
                                    </p:set>
                                    <p:animEffect transition="in" filter="fade">
                                      <p:cBhvr>
                                        <p:cTn id="57" dur="1000"/>
                                        <p:tgtEl>
                                          <p:spTgt spid="9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3551</TotalTime>
  <Words>1271</Words>
  <Application>Microsoft Macintosh PowerPoint</Application>
  <PresentationFormat>On-screen Show (4:3)</PresentationFormat>
  <Paragraphs>117</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Theme</vt:lpstr>
      <vt:lpstr>Do Now</vt:lpstr>
      <vt:lpstr>The French and Indian War and Its’ Aftermath: An End to Salutary Neglect</vt:lpstr>
      <vt:lpstr>AP Prompt</vt:lpstr>
      <vt:lpstr>Refresher!</vt:lpstr>
      <vt:lpstr>Big Picture</vt:lpstr>
      <vt:lpstr>Setting the Stage</vt:lpstr>
      <vt:lpstr>PowerPoint Presentation</vt:lpstr>
      <vt:lpstr>Why?</vt:lpstr>
      <vt:lpstr>The Ohio Valley &amp; the French and Indian War</vt:lpstr>
      <vt:lpstr>Albany Plan</vt:lpstr>
      <vt:lpstr>PowerPoint Presentation</vt:lpstr>
      <vt:lpstr>PowerPoint Presentation</vt:lpstr>
      <vt:lpstr>British Victory</vt:lpstr>
      <vt:lpstr>PowerPoint Presentation</vt:lpstr>
      <vt:lpstr>Text Analysis</vt:lpstr>
      <vt:lpstr>Major Effects of the French and Indian War</vt:lpstr>
      <vt:lpstr>PowerPoint Presentation</vt:lpstr>
      <vt:lpstr>Quick Quiz!</vt:lpstr>
      <vt:lpstr>Pontiac’s Goal was</vt:lpstr>
      <vt:lpstr>After the French &amp; Indian War, Native Americans and colonists</vt:lpstr>
      <vt:lpstr>One impact of ‘Pontiac’s Vision’ and the rebellion it spurred was </vt:lpstr>
      <vt:lpstr>Proclamation of 1763</vt:lpstr>
      <vt:lpstr>PowerPoint Presentation</vt:lpstr>
      <vt:lpstr>PowerPoint Presentation</vt:lpstr>
      <vt:lpstr>PowerPoint Presentation</vt:lpstr>
      <vt:lpstr>The Colonial Mindset: 1763</vt:lpstr>
      <vt:lpstr>AP Prompt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25</cp:revision>
  <dcterms:created xsi:type="dcterms:W3CDTF">2018-05-15T21:37:39Z</dcterms:created>
  <dcterms:modified xsi:type="dcterms:W3CDTF">2018-08-23T22:06:52Z</dcterms:modified>
</cp:coreProperties>
</file>