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7" r:id="rId2"/>
    <p:sldId id="256" r:id="rId3"/>
    <p:sldId id="258" r:id="rId4"/>
    <p:sldId id="259" r:id="rId5"/>
    <p:sldId id="279" r:id="rId6"/>
    <p:sldId id="260" r:id="rId7"/>
    <p:sldId id="261" r:id="rId8"/>
    <p:sldId id="262" r:id="rId9"/>
    <p:sldId id="263" r:id="rId10"/>
    <p:sldId id="264" r:id="rId11"/>
    <p:sldId id="265" r:id="rId12"/>
    <p:sldId id="266" r:id="rId13"/>
    <p:sldId id="267" r:id="rId14"/>
    <p:sldId id="268" r:id="rId15"/>
    <p:sldId id="269" r:id="rId16"/>
    <p:sldId id="270" r:id="rId17"/>
    <p:sldId id="278" r:id="rId18"/>
    <p:sldId id="271" r:id="rId19"/>
    <p:sldId id="273" r:id="rId20"/>
    <p:sldId id="274" r:id="rId21"/>
    <p:sldId id="277" r:id="rId22"/>
    <p:sldId id="275" r:id="rId23"/>
    <p:sldId id="272"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3" d="100"/>
          <a:sy n="43" d="100"/>
        </p:scale>
        <p:origin x="-7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739ED-B0CD-8B44-AE67-B7559C45887A}" type="datetimeFigureOut">
              <a:rPr lang="en-US" smtClean="0"/>
              <a:t>10/24/19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4C618-003E-EE42-AE9C-66AF8FF81D48}" type="slidenum">
              <a:rPr lang="en-US" smtClean="0"/>
              <a:t>‹#›</a:t>
            </a:fld>
            <a:endParaRPr lang="en-US"/>
          </a:p>
        </p:txBody>
      </p:sp>
    </p:spTree>
    <p:extLst>
      <p:ext uri="{BB962C8B-B14F-4D97-AF65-F5344CB8AC3E}">
        <p14:creationId xmlns:p14="http://schemas.microsoft.com/office/powerpoint/2010/main" val="1521920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b="0" i="1"/>
              <a:t>2</a:t>
            </a:r>
          </a:p>
        </p:txBody>
      </p:sp>
      <p:sp>
        <p:nvSpPr>
          <p:cNvPr id="327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4"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277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b="0" i="1"/>
              <a:t>3</a:t>
            </a:r>
          </a:p>
        </p:txBody>
      </p:sp>
      <p:sp>
        <p:nvSpPr>
          <p:cNvPr id="3379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8"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lincolnmullen.com</a:t>
            </a:r>
            <a:r>
              <a:rPr lang="en-US" dirty="0" smtClean="0"/>
              <a:t>/projects/slavery/</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12</a:t>
            </a:fld>
            <a:endParaRPr lang="en-US"/>
          </a:p>
        </p:txBody>
      </p:sp>
    </p:spTree>
    <p:extLst>
      <p:ext uri="{BB962C8B-B14F-4D97-AF65-F5344CB8AC3E}">
        <p14:creationId xmlns:p14="http://schemas.microsoft.com/office/powerpoint/2010/main" val="6891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E66FF-A3CD-C64B-9454-6A2FAA9E2788}" type="slidenum">
              <a:rPr lang="en-US"/>
              <a:pPr/>
              <a:t>13</a:t>
            </a:fld>
            <a:endParaRPr lang="en-US"/>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01BFB-C83A-7244-8599-532392D31397}" type="slidenum">
              <a:rPr lang="en-US"/>
              <a:pPr/>
              <a:t>16</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xmlns="" id="{C90621E2-1974-A141-8EF5-1553C0FACB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xmlns="" id="{46719B1B-E9C6-5D47-88EA-B793BFD85B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xmlns="" id="{802C43CD-7E3C-AE49-9E7D-3A9A77EFC93F}"/>
              </a:ext>
            </a:extLst>
          </p:cNvPr>
          <p:cNvSpPr>
            <a:spLocks noGrp="1" noChangeArrowheads="1"/>
          </p:cNvSpPr>
          <p:nvPr>
            <p:ph type="sldNum" sz="quarter" idx="12"/>
          </p:nvPr>
        </p:nvSpPr>
        <p:spPr>
          <a:ln/>
        </p:spPr>
        <p:txBody>
          <a:bodyPr/>
          <a:lstStyle>
            <a:lvl1pPr>
              <a:defRPr/>
            </a:lvl1pPr>
          </a:lstStyle>
          <a:p>
            <a:fld id="{39F7DC24-465A-DE4C-8603-11ABB7BE9484}" type="slidenum">
              <a:rPr lang="en-US"/>
              <a:pPr/>
              <a:t>‹#›</a:t>
            </a:fld>
            <a:endParaRPr lang="en-US"/>
          </a:p>
        </p:txBody>
      </p:sp>
    </p:spTree>
    <p:extLst>
      <p:ext uri="{BB962C8B-B14F-4D97-AF65-F5344CB8AC3E}">
        <p14:creationId xmlns:p14="http://schemas.microsoft.com/office/powerpoint/2010/main" val="381955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Slave Labor v Wage Labor Cartoon.jpg"/>
          <p:cNvPicPr>
            <a:picLocks noChangeAspect="1"/>
          </p:cNvPicPr>
          <p:nvPr/>
        </p:nvPicPr>
        <p:blipFill rotWithShape="1">
          <a:blip r:embed="rId2">
            <a:extLst>
              <a:ext uri="{28A0092B-C50C-407E-A947-70E740481C1C}">
                <a14:useLocalDpi xmlns:a14="http://schemas.microsoft.com/office/drawing/2010/main" val="0"/>
              </a:ext>
            </a:extLst>
          </a:blip>
          <a:srcRect l="-29213" t="5954" r="-36657" b="6184"/>
          <a:stretch/>
        </p:blipFill>
        <p:spPr>
          <a:xfrm>
            <a:off x="0" y="0"/>
            <a:ext cx="9144000" cy="6858000"/>
          </a:xfrm>
          <a:prstGeom prst="rect">
            <a:avLst/>
          </a:prstGeom>
        </p:spPr>
      </p:pic>
    </p:spTree>
    <p:extLst>
      <p:ext uri="{BB962C8B-B14F-4D97-AF65-F5344CB8AC3E}">
        <p14:creationId xmlns:p14="http://schemas.microsoft.com/office/powerpoint/2010/main" val="344675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648821" y="-228599"/>
            <a:ext cx="7886700" cy="1325563"/>
          </a:xfrm>
        </p:spPr>
        <p:txBody>
          <a:bodyPr>
            <a:normAutofit fontScale="90000"/>
          </a:bodyPr>
          <a:lstStyle/>
          <a:p>
            <a:pPr algn="ctr"/>
            <a:r>
              <a:rPr lang="en-US" altLang="en-US" b="1" dirty="0"/>
              <a:t>The Effect of the Cotton Gin</a:t>
            </a:r>
          </a:p>
        </p:txBody>
      </p:sp>
      <p:pic>
        <p:nvPicPr>
          <p:cNvPr id="27653" name="Picture 5" descr="Growth_of_Slavery_and_Cotton_in_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6438" y="753035"/>
            <a:ext cx="5551466" cy="59587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10571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eachers.henrico.k12.va.us/tucker/strusky_m/webquests/VUS6_Expansion/map%20slave%20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9144000"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74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eachers.henrico.k12.va.us/tucker/strusky_m/webquests/VUS6_Expansion/map%20slave%20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6903"/>
            <a:ext cx="9144000"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653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slaverypic1"/>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59688" y="1379538"/>
            <a:ext cx="8579512" cy="5478462"/>
          </a:xfrm>
          <a:prstGeom prst="rect">
            <a:avLst/>
          </a:prstGeom>
          <a:noFill/>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0" y="304800"/>
            <a:ext cx="9144000" cy="823913"/>
          </a:xfrm>
          <a:prstGeom prst="rect">
            <a:avLst/>
          </a:prstGeom>
          <a:noFill/>
          <a:ln>
            <a:noFill/>
          </a:ln>
          <a:effectLst>
            <a:outerShdw blurRad="63500" dist="38099" dir="2700000" algn="ctr" rotWithShape="0">
              <a:schemeClr val="accent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4800" dirty="0">
                <a:latin typeface="Rockwell"/>
                <a:cs typeface="Rockwell"/>
              </a:rPr>
              <a:t>Southern Agriculture</a:t>
            </a:r>
          </a:p>
        </p:txBody>
      </p:sp>
    </p:spTree>
    <p:extLst>
      <p:ext uri="{BB962C8B-B14F-4D97-AF65-F5344CB8AC3E}">
        <p14:creationId xmlns:p14="http://schemas.microsoft.com/office/powerpoint/2010/main" val="42085200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862759"/>
          </a:xfrm>
        </p:spPr>
        <p:txBody>
          <a:bodyPr/>
          <a:lstStyle/>
          <a:p>
            <a:pPr algn="ctr"/>
            <a:r>
              <a:rPr lang="en-US" altLang="en-US" sz="3600" b="1" dirty="0" smtClean="0"/>
              <a:t>The Plantation System</a:t>
            </a:r>
            <a:endParaRPr lang="en-US" sz="3600" b="1" dirty="0"/>
          </a:p>
        </p:txBody>
      </p:sp>
      <p:sp>
        <p:nvSpPr>
          <p:cNvPr id="3" name="Content Placeholder 2"/>
          <p:cNvSpPr>
            <a:spLocks noGrp="1"/>
          </p:cNvSpPr>
          <p:nvPr>
            <p:ph idx="1"/>
          </p:nvPr>
        </p:nvSpPr>
        <p:spPr>
          <a:xfrm>
            <a:off x="-175161" y="725608"/>
            <a:ext cx="4707476" cy="6012315"/>
          </a:xfrm>
        </p:spPr>
        <p:txBody>
          <a:bodyPr>
            <a:noAutofit/>
          </a:bodyPr>
          <a:lstStyle/>
          <a:p>
            <a:r>
              <a:rPr lang="en-US" sz="1800" dirty="0" smtClean="0"/>
              <a:t>Very unstable and unsustainable!</a:t>
            </a:r>
          </a:p>
          <a:p>
            <a:pPr lvl="1"/>
            <a:r>
              <a:rPr lang="en-US" sz="1800" dirty="0"/>
              <a:t>R</a:t>
            </a:r>
            <a:r>
              <a:rPr lang="en-US" sz="1800" dirty="0" smtClean="0"/>
              <a:t>elying on one crop was dangerous economically…if it goes under, the economy tanks.</a:t>
            </a:r>
          </a:p>
          <a:p>
            <a:pPr lvl="1"/>
            <a:r>
              <a:rPr lang="en-US" sz="1800" dirty="0" smtClean="0"/>
              <a:t>A very small group of southerners controlled the money and power in the South – never good…</a:t>
            </a:r>
          </a:p>
          <a:p>
            <a:pPr lvl="1"/>
            <a:r>
              <a:rPr lang="en-US" sz="1800" dirty="0" smtClean="0"/>
              <a:t>Led smaller farmers to sell land to huge plantations – land is finite…therefore your earnings are too.</a:t>
            </a:r>
          </a:p>
          <a:p>
            <a:pPr lvl="1"/>
            <a:r>
              <a:rPr lang="en-US" sz="1800" dirty="0" smtClean="0"/>
              <a:t>The North make exponential profits off cotton production – the system is set up for the North to economically grow…the south is not.</a:t>
            </a:r>
          </a:p>
          <a:p>
            <a:r>
              <a:rPr lang="en-US" sz="1800" dirty="0"/>
              <a:t>Led to a mostly Anglo-Saxon (British descendants) , white population – immigrants were not used on plantations as laborers.</a:t>
            </a:r>
          </a:p>
          <a:p>
            <a:endParaRPr lang="en-US" sz="1800" dirty="0"/>
          </a:p>
          <a:p>
            <a:endParaRPr lang="en-US" sz="1800" dirty="0" smtClean="0"/>
          </a:p>
        </p:txBody>
      </p:sp>
      <p:pic>
        <p:nvPicPr>
          <p:cNvPr id="13314" name="Picture 2" descr="http://lincoln.lib.niu.edu/fimage/lincolnimages/us_1840_whitepopden_07150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4" y="1607472"/>
            <a:ext cx="4477077" cy="457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33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7E4ABBA3-8AD8-E14F-B946-A071A666AC43}"/>
              </a:ext>
            </a:extLst>
          </p:cNvPr>
          <p:cNvSpPr>
            <a:spLocks noGrp="1" noRot="1" noChangeArrowheads="1"/>
          </p:cNvSpPr>
          <p:nvPr>
            <p:ph type="title"/>
          </p:nvPr>
        </p:nvSpPr>
        <p:spPr>
          <a:xfrm>
            <a:off x="228600" y="0"/>
            <a:ext cx="8540750" cy="1143000"/>
          </a:xfrm>
        </p:spPr>
        <p:txBody>
          <a:bodyPr>
            <a:normAutofit fontScale="90000"/>
          </a:bodyPr>
          <a:lstStyle/>
          <a:p>
            <a:pPr eaLnBrk="1" hangingPunct="1">
              <a:defRPr/>
            </a:pPr>
            <a:r>
              <a:rPr lang="en-US" altLang="en-US" sz="3600">
                <a:ea typeface="+mj-ea"/>
              </a:rPr>
              <a:t>The South</a:t>
            </a:r>
            <a:br>
              <a:rPr lang="en-US" altLang="en-US" sz="3600">
                <a:ea typeface="+mj-ea"/>
              </a:rPr>
            </a:br>
            <a:r>
              <a:rPr lang="en-US" altLang="en-US" sz="3600">
                <a:ea typeface="+mj-ea"/>
              </a:rPr>
              <a:t>White Society</a:t>
            </a:r>
            <a:endParaRPr lang="en-US" altLang="en-US">
              <a:ea typeface="+mj-ea"/>
            </a:endParaRPr>
          </a:p>
        </p:txBody>
      </p:sp>
      <p:sp>
        <p:nvSpPr>
          <p:cNvPr id="51203" name="Rectangle 3">
            <a:extLst>
              <a:ext uri="{FF2B5EF4-FFF2-40B4-BE49-F238E27FC236}">
                <a16:creationId xmlns:a16="http://schemas.microsoft.com/office/drawing/2014/main" xmlns="" id="{DC166FA1-F4A6-EF4C-89DB-76795E0E6149}"/>
              </a:ext>
            </a:extLst>
          </p:cNvPr>
          <p:cNvSpPr>
            <a:spLocks noGrp="1" noRot="1" noChangeArrowheads="1"/>
          </p:cNvSpPr>
          <p:nvPr>
            <p:ph sz="half" idx="1"/>
          </p:nvPr>
        </p:nvSpPr>
        <p:spPr>
          <a:xfrm>
            <a:off x="0" y="1219200"/>
            <a:ext cx="4648200" cy="5638800"/>
          </a:xfrm>
        </p:spPr>
        <p:txBody>
          <a:bodyPr>
            <a:normAutofit fontScale="92500"/>
          </a:bodyPr>
          <a:lstStyle/>
          <a:p>
            <a:pPr eaLnBrk="1" hangingPunct="1">
              <a:lnSpc>
                <a:spcPct val="90000"/>
              </a:lnSpc>
              <a:defRPr/>
            </a:pPr>
            <a:r>
              <a:rPr lang="en-US" altLang="en-US" sz="2000">
                <a:ea typeface="+mn-ea"/>
              </a:rPr>
              <a:t>Planter Class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20 or more slaves</a:t>
            </a:r>
          </a:p>
          <a:p>
            <a:pPr lvl="1" eaLnBrk="1" hangingPunct="1">
              <a:lnSpc>
                <a:spcPct val="90000"/>
              </a:lnSpc>
              <a:buFont typeface="Wingdings" panose="05000000000000000000" pitchFamily="2" charset="2"/>
              <a:buChar char="§"/>
              <a:defRPr/>
            </a:pPr>
            <a:r>
              <a:rPr lang="en-US" altLang="en-US" sz="1800">
                <a:ea typeface="+mn-ea"/>
              </a:rPr>
              <a:t>0.6% of Southern population</a:t>
            </a:r>
            <a:endParaRPr lang="en-US" altLang="en-US" sz="2000">
              <a:ea typeface="+mn-ea"/>
            </a:endParaRPr>
          </a:p>
          <a:p>
            <a:pPr eaLnBrk="1" hangingPunct="1">
              <a:lnSpc>
                <a:spcPct val="90000"/>
              </a:lnSpc>
              <a:defRPr/>
            </a:pPr>
            <a:r>
              <a:rPr lang="en-US" altLang="en-US" sz="2000">
                <a:ea typeface="+mn-ea"/>
              </a:rPr>
              <a:t>Small Slave owners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88% of slave owners; strived to be Planters</a:t>
            </a:r>
          </a:p>
          <a:p>
            <a:pPr lvl="1" eaLnBrk="1" hangingPunct="1">
              <a:lnSpc>
                <a:spcPct val="90000"/>
              </a:lnSpc>
              <a:buFont typeface="Wingdings" panose="05000000000000000000" pitchFamily="2" charset="2"/>
              <a:buChar char="§"/>
              <a:defRPr/>
            </a:pPr>
            <a:r>
              <a:rPr lang="en-US" altLang="en-US" sz="1800">
                <a:ea typeface="+mn-ea"/>
              </a:rPr>
              <a:t>Usually worked in fields with slaves</a:t>
            </a:r>
            <a:endParaRPr lang="en-US" altLang="en-US" sz="2000">
              <a:ea typeface="+mn-ea"/>
            </a:endParaRPr>
          </a:p>
          <a:p>
            <a:pPr eaLnBrk="1" hangingPunct="1">
              <a:lnSpc>
                <a:spcPct val="90000"/>
              </a:lnSpc>
              <a:defRPr/>
            </a:pPr>
            <a:r>
              <a:rPr lang="en-US" altLang="en-US" sz="2000">
                <a:ea typeface="+mn-ea"/>
              </a:rPr>
              <a:t>Professionals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Lawyers, doctors, clergy, writers</a:t>
            </a:r>
          </a:p>
          <a:p>
            <a:pPr lvl="1" eaLnBrk="1" hangingPunct="1">
              <a:lnSpc>
                <a:spcPct val="90000"/>
              </a:lnSpc>
              <a:buFont typeface="Wingdings" panose="05000000000000000000" pitchFamily="2" charset="2"/>
              <a:buChar char="§"/>
              <a:defRPr/>
            </a:pPr>
            <a:r>
              <a:rPr lang="en-US" altLang="en-US" sz="1800">
                <a:ea typeface="+mn-ea"/>
              </a:rPr>
              <a:t>Depended on planter class</a:t>
            </a:r>
          </a:p>
          <a:p>
            <a:pPr eaLnBrk="1" hangingPunct="1">
              <a:lnSpc>
                <a:spcPct val="90000"/>
              </a:lnSpc>
              <a:defRPr/>
            </a:pPr>
            <a:r>
              <a:rPr lang="en-US" altLang="en-US" sz="2000">
                <a:ea typeface="+mn-ea"/>
              </a:rPr>
              <a:t>Yeoman Farmers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Backbone of Southern society</a:t>
            </a:r>
          </a:p>
          <a:p>
            <a:pPr lvl="1" eaLnBrk="1" hangingPunct="1">
              <a:lnSpc>
                <a:spcPct val="90000"/>
              </a:lnSpc>
              <a:buFont typeface="Wingdings" panose="05000000000000000000" pitchFamily="2" charset="2"/>
              <a:buChar char="§"/>
              <a:defRPr/>
            </a:pPr>
            <a:r>
              <a:rPr lang="en-US" altLang="en-US" sz="1800">
                <a:ea typeface="+mn-ea"/>
              </a:rPr>
              <a:t>Independent, self-sufficient, local commercial market</a:t>
            </a:r>
          </a:p>
          <a:p>
            <a:pPr eaLnBrk="1" hangingPunct="1">
              <a:lnSpc>
                <a:spcPct val="90000"/>
              </a:lnSpc>
              <a:defRPr/>
            </a:pPr>
            <a:r>
              <a:rPr lang="en-US" altLang="en-US" sz="2000">
                <a:ea typeface="+mn-ea"/>
              </a:rPr>
              <a:t>Poor Whites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10% of population</a:t>
            </a:r>
          </a:p>
          <a:p>
            <a:pPr lvl="1" eaLnBrk="1" hangingPunct="1">
              <a:lnSpc>
                <a:spcPct val="90000"/>
              </a:lnSpc>
              <a:buFont typeface="Wingdings" panose="05000000000000000000" pitchFamily="2" charset="2"/>
              <a:buChar char="§"/>
              <a:defRPr/>
            </a:pPr>
            <a:r>
              <a:rPr lang="en-US" altLang="en-US" sz="1800">
                <a:ea typeface="+mn-ea"/>
              </a:rPr>
              <a:t>Pine barrens, pastoral farming</a:t>
            </a:r>
          </a:p>
          <a:p>
            <a:pPr lvl="1" eaLnBrk="1" hangingPunct="1">
              <a:lnSpc>
                <a:spcPct val="90000"/>
              </a:lnSpc>
              <a:buFont typeface="Wingdings" panose="05000000000000000000" pitchFamily="2" charset="2"/>
              <a:buChar char="§"/>
              <a:defRPr/>
            </a:pPr>
            <a:r>
              <a:rPr lang="en-US" altLang="en-US" sz="1800">
                <a:ea typeface="+mn-ea"/>
              </a:rPr>
              <a:t>Perceived as lazy and uneducated</a:t>
            </a:r>
            <a:endParaRPr lang="en-US" altLang="en-US" sz="2000">
              <a:ea typeface="+mn-ea"/>
            </a:endParaRPr>
          </a:p>
        </p:txBody>
      </p:sp>
      <p:pic>
        <p:nvPicPr>
          <p:cNvPr id="10244" name="Content Placeholder 4" descr="Slide2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73600" y="1371600"/>
            <a:ext cx="4470400" cy="3352800"/>
          </a:xfrm>
        </p:spPr>
      </p:pic>
    </p:spTree>
    <p:extLst>
      <p:ext uri="{BB962C8B-B14F-4D97-AF65-F5344CB8AC3E}">
        <p14:creationId xmlns:p14="http://schemas.microsoft.com/office/powerpoint/2010/main" val="21292662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441325"/>
            <a:ext cx="9144000" cy="762000"/>
          </a:xfrm>
          <a:prstGeom prst="rect">
            <a:avLst/>
          </a:prstGeom>
          <a:noFill/>
          <a:ln>
            <a:noFill/>
          </a:ln>
          <a:effectLst>
            <a:outerShdw blurRad="63500" dist="38099" dir="2700000" algn="ctr" rotWithShape="0">
              <a:schemeClr val="accent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4400" dirty="0">
                <a:latin typeface="Rockwell"/>
                <a:cs typeface="Rockwell"/>
              </a:rPr>
              <a:t>Slave-Owning Families (1850)</a:t>
            </a:r>
          </a:p>
        </p:txBody>
      </p:sp>
      <p:pic>
        <p:nvPicPr>
          <p:cNvPr id="80899" name="Picture 3" descr="16_0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2364" y="1909763"/>
            <a:ext cx="8536836" cy="392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211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Practice</a:t>
            </a:r>
            <a:endParaRPr lang="en-US" dirty="0"/>
          </a:p>
        </p:txBody>
      </p:sp>
      <p:sp>
        <p:nvSpPr>
          <p:cNvPr id="3" name="Content Placeholder 2"/>
          <p:cNvSpPr>
            <a:spLocks noGrp="1"/>
          </p:cNvSpPr>
          <p:nvPr>
            <p:ph idx="1"/>
          </p:nvPr>
        </p:nvSpPr>
        <p:spPr/>
        <p:txBody>
          <a:bodyPr/>
          <a:lstStyle/>
          <a:p>
            <a:pPr marL="0" indent="0" algn="ctr">
              <a:buNone/>
            </a:pPr>
            <a:r>
              <a:rPr lang="en-US" dirty="0"/>
              <a:t>Evaluate the impact of the growth of slavery on the development of Southern society and culture. </a:t>
            </a:r>
          </a:p>
          <a:p>
            <a:pPr marL="0" indent="0" algn="ctr">
              <a:buNone/>
            </a:pPr>
            <a:endParaRPr lang="en-US" dirty="0"/>
          </a:p>
        </p:txBody>
      </p:sp>
    </p:spTree>
    <p:extLst>
      <p:ext uri="{BB962C8B-B14F-4D97-AF65-F5344CB8AC3E}">
        <p14:creationId xmlns:p14="http://schemas.microsoft.com/office/powerpoint/2010/main" val="193316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06" y="1004234"/>
            <a:ext cx="5442904" cy="5461226"/>
          </a:xfrm>
        </p:spPr>
        <p:txBody>
          <a:bodyPr>
            <a:noAutofit/>
          </a:bodyPr>
          <a:lstStyle/>
          <a:p>
            <a:r>
              <a:rPr lang="en-US" sz="1800" dirty="0" smtClean="0"/>
              <a:t>Found ways to subvert the Plantation System.</a:t>
            </a:r>
          </a:p>
          <a:p>
            <a:pPr lvl="1"/>
            <a:r>
              <a:rPr lang="en-US" sz="2000" dirty="0" smtClean="0"/>
              <a:t>Work slowly to slow production – gave the stereotype that Blacks are lazy.</a:t>
            </a:r>
          </a:p>
          <a:p>
            <a:pPr lvl="1"/>
            <a:r>
              <a:rPr lang="en-US" sz="2000" dirty="0" smtClean="0"/>
              <a:t>Stole food from the owner’s home.</a:t>
            </a:r>
          </a:p>
          <a:p>
            <a:pPr lvl="1"/>
            <a:r>
              <a:rPr lang="en-US" sz="2000" dirty="0" smtClean="0"/>
              <a:t>Sabotaged equipment.</a:t>
            </a:r>
            <a:endParaRPr lang="en-US" sz="2000" dirty="0"/>
          </a:p>
          <a:p>
            <a:r>
              <a:rPr lang="en-US" sz="1800" b="1" dirty="0" smtClean="0"/>
              <a:t>Nat Turner’s rebellion </a:t>
            </a:r>
            <a:r>
              <a:rPr lang="en-US" sz="1800" dirty="0" smtClean="0"/>
              <a:t>(1831 in Virginia) - attacked </a:t>
            </a:r>
            <a:r>
              <a:rPr lang="en-US" sz="1800" dirty="0"/>
              <a:t>several plantations and killed many white inhabitants.  </a:t>
            </a:r>
            <a:endParaRPr lang="en-US" sz="1800" dirty="0" smtClean="0"/>
          </a:p>
          <a:p>
            <a:pPr lvl="1"/>
            <a:r>
              <a:rPr lang="en-US" sz="2000" dirty="0" smtClean="0"/>
              <a:t>A failure - he </a:t>
            </a:r>
            <a:r>
              <a:rPr lang="en-US" sz="2000" dirty="0"/>
              <a:t>and his </a:t>
            </a:r>
            <a:r>
              <a:rPr lang="en-US" sz="2000" dirty="0" smtClean="0"/>
              <a:t>men </a:t>
            </a:r>
            <a:r>
              <a:rPr lang="en-US" sz="2000" dirty="0"/>
              <a:t>captured and executed.  </a:t>
            </a:r>
            <a:endParaRPr lang="en-US" sz="2000" dirty="0" smtClean="0"/>
          </a:p>
          <a:p>
            <a:pPr lvl="1"/>
            <a:r>
              <a:rPr lang="en-US" sz="2000" dirty="0" smtClean="0"/>
              <a:t>Had opposite effect - strengthened </a:t>
            </a:r>
            <a:r>
              <a:rPr lang="en-US" sz="2000" dirty="0"/>
              <a:t>the resolve of southerners to control their </a:t>
            </a:r>
            <a:r>
              <a:rPr lang="en-US" sz="2000" dirty="0" smtClean="0"/>
              <a:t>slaves (made conditions worse for slaves).</a:t>
            </a:r>
          </a:p>
        </p:txBody>
      </p:sp>
      <p:sp>
        <p:nvSpPr>
          <p:cNvPr id="4" name="Title 1"/>
          <p:cNvSpPr>
            <a:spLocks noGrp="1"/>
          </p:cNvSpPr>
          <p:nvPr>
            <p:ph type="title"/>
          </p:nvPr>
        </p:nvSpPr>
        <p:spPr>
          <a:xfrm>
            <a:off x="96593" y="-90153"/>
            <a:ext cx="8944377" cy="1325563"/>
          </a:xfrm>
        </p:spPr>
        <p:txBody>
          <a:bodyPr/>
          <a:lstStyle/>
          <a:p>
            <a:pPr algn="ctr"/>
            <a:r>
              <a:rPr lang="en-US" b="1" dirty="0" smtClean="0"/>
              <a:t>Slave Rebellion</a:t>
            </a:r>
            <a:endParaRPr lang="en-US" b="1" dirty="0"/>
          </a:p>
        </p:txBody>
      </p:sp>
      <p:pic>
        <p:nvPicPr>
          <p:cNvPr id="16386" name="Picture 2" descr="http://www.latinamericanstudies.org/slavery/nat-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498" y="3418673"/>
            <a:ext cx="4188503" cy="359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5578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2F69B4B9-A7DF-4D45-B3E8-AC6B596FB43E}"/>
              </a:ext>
            </a:extLst>
          </p:cNvPr>
          <p:cNvSpPr>
            <a:spLocks noGrp="1" noRot="1" noChangeArrowheads="1"/>
          </p:cNvSpPr>
          <p:nvPr>
            <p:ph type="title" sz="quarter"/>
          </p:nvPr>
        </p:nvSpPr>
        <p:spPr>
          <a:xfrm>
            <a:off x="0" y="0"/>
            <a:ext cx="9144000" cy="609600"/>
          </a:xfrm>
        </p:spPr>
        <p:txBody>
          <a:bodyPr/>
          <a:lstStyle/>
          <a:p>
            <a:pPr eaLnBrk="1" hangingPunct="1"/>
            <a:r>
              <a:rPr lang="en-US" sz="3200">
                <a:latin typeface="Rockwell"/>
                <a:cs typeface="Rockwell"/>
              </a:rPr>
              <a:t>Abolitionism and Antislavery Reforms</a:t>
            </a:r>
          </a:p>
        </p:txBody>
      </p:sp>
      <p:sp>
        <p:nvSpPr>
          <p:cNvPr id="2" name="Content Placeholder 1"/>
          <p:cNvSpPr>
            <a:spLocks noGrp="1"/>
          </p:cNvSpPr>
          <p:nvPr>
            <p:ph sz="quarter" idx="1"/>
          </p:nvPr>
        </p:nvSpPr>
        <p:spPr>
          <a:xfrm>
            <a:off x="152400" y="838200"/>
            <a:ext cx="5105400" cy="5854700"/>
          </a:xfrm>
        </p:spPr>
        <p:txBody>
          <a:bodyPr/>
          <a:lstStyle/>
          <a:p>
            <a:pPr eaLnBrk="1" hangingPunct="1">
              <a:lnSpc>
                <a:spcPct val="80000"/>
              </a:lnSpc>
            </a:pPr>
            <a:r>
              <a:rPr lang="en-US" sz="2200" dirty="0">
                <a:latin typeface="Rockwell"/>
                <a:cs typeface="Rockwell"/>
              </a:rPr>
              <a:t>Causes</a:t>
            </a:r>
          </a:p>
          <a:p>
            <a:pPr lvl="1" eaLnBrk="1" hangingPunct="1">
              <a:lnSpc>
                <a:spcPct val="80000"/>
              </a:lnSpc>
            </a:pPr>
            <a:r>
              <a:rPr lang="en-US" sz="1800" dirty="0">
                <a:latin typeface="Rockwell"/>
                <a:cs typeface="Rockwell"/>
              </a:rPr>
              <a:t>Second Great Awakening</a:t>
            </a:r>
          </a:p>
          <a:p>
            <a:pPr eaLnBrk="1" hangingPunct="1">
              <a:lnSpc>
                <a:spcPct val="80000"/>
              </a:lnSpc>
            </a:pPr>
            <a:r>
              <a:rPr lang="en-US" sz="2200" dirty="0">
                <a:latin typeface="Rockwell"/>
                <a:cs typeface="Rockwell"/>
              </a:rPr>
              <a:t>Arguments</a:t>
            </a:r>
          </a:p>
          <a:p>
            <a:pPr eaLnBrk="1" hangingPunct="1">
              <a:lnSpc>
                <a:spcPct val="80000"/>
              </a:lnSpc>
            </a:pPr>
            <a:r>
              <a:rPr lang="en-US" sz="2200" dirty="0">
                <a:latin typeface="Rockwell"/>
                <a:cs typeface="Rockwell"/>
              </a:rPr>
              <a:t>Slavery considered a sin (religious) and a violation of natural rights (ideological)</a:t>
            </a:r>
          </a:p>
          <a:p>
            <a:pPr eaLnBrk="1" hangingPunct="1">
              <a:lnSpc>
                <a:spcPct val="80000"/>
              </a:lnSpc>
            </a:pPr>
            <a:r>
              <a:rPr lang="en-US" sz="2200" dirty="0">
                <a:latin typeface="Rockwell"/>
                <a:cs typeface="Rockwell"/>
              </a:rPr>
              <a:t>American Colonization Society (1816)</a:t>
            </a:r>
          </a:p>
          <a:p>
            <a:pPr lvl="1" eaLnBrk="1" hangingPunct="1">
              <a:lnSpc>
                <a:spcPct val="80000"/>
              </a:lnSpc>
              <a:buFont typeface="Arial" charset="0"/>
              <a:buChar char="►"/>
            </a:pPr>
            <a:r>
              <a:rPr lang="en-US" sz="1800" dirty="0">
                <a:latin typeface="Rockwell"/>
                <a:cs typeface="Rockwell"/>
              </a:rPr>
              <a:t>Founded by Quakers, abolitionists, former Upper South slave owners, Henry Clay, James Monroe</a:t>
            </a:r>
          </a:p>
          <a:p>
            <a:pPr lvl="1" eaLnBrk="1" hangingPunct="1">
              <a:lnSpc>
                <a:spcPct val="80000"/>
              </a:lnSpc>
              <a:buFont typeface="Arial" charset="0"/>
              <a:buChar char="►"/>
            </a:pPr>
            <a:r>
              <a:rPr lang="en-US" sz="1800" dirty="0">
                <a:latin typeface="Rockwell"/>
                <a:cs typeface="Rockwell"/>
              </a:rPr>
              <a:t>Colony in Liberia (1821-1822)</a:t>
            </a:r>
          </a:p>
        </p:txBody>
      </p:sp>
      <p:pic>
        <p:nvPicPr>
          <p:cNvPr id="13316" name="Picture 5" descr="Image result for american colonization society"/>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410200" y="3676650"/>
            <a:ext cx="3587750" cy="3016250"/>
          </a:xfrm>
          <a:noFill/>
          <a:extLst>
            <a:ext uri="{909E8E84-426E-40dd-AFC4-6F175D3DCCD1}">
              <a14:hiddenFill xmlns:a14="http://schemas.microsoft.com/office/drawing/2010/main">
                <a:solidFill>
                  <a:srgbClr val="FFFFFF"/>
                </a:solidFill>
              </a14:hiddenFill>
            </a:ext>
          </a:extLst>
        </p:spPr>
      </p:pic>
      <p:pic>
        <p:nvPicPr>
          <p:cNvPr id="13317" name="Picture 7" descr="Image result for american colonization societ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838200"/>
            <a:ext cx="3587750" cy="26177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90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3144"/>
            <a:ext cx="7772400" cy="2322286"/>
          </a:xfrm>
        </p:spPr>
        <p:txBody>
          <a:bodyPr>
            <a:normAutofit/>
          </a:bodyPr>
          <a:lstStyle/>
          <a:p>
            <a:r>
              <a:rPr lang="en-US" dirty="0" smtClean="0"/>
              <a:t>1. The Growth of Slavery: Critiques and Defenses of the ‘Peculiar Institution’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111393"/>
            <a:ext cx="9298547" cy="1325563"/>
          </a:xfrm>
        </p:spPr>
        <p:txBody>
          <a:bodyPr>
            <a:normAutofit fontScale="90000"/>
          </a:bodyPr>
          <a:lstStyle/>
          <a:p>
            <a:pPr algn="ctr"/>
            <a:r>
              <a:rPr lang="en-US" b="1" dirty="0" smtClean="0"/>
              <a:t>The Abolition Movement Grows</a:t>
            </a:r>
            <a:endParaRPr lang="en-US" b="1" dirty="0"/>
          </a:p>
        </p:txBody>
      </p:sp>
      <p:sp>
        <p:nvSpPr>
          <p:cNvPr id="3" name="Content Placeholder 2"/>
          <p:cNvSpPr>
            <a:spLocks noGrp="1"/>
          </p:cNvSpPr>
          <p:nvPr>
            <p:ph idx="1"/>
          </p:nvPr>
        </p:nvSpPr>
        <p:spPr>
          <a:xfrm>
            <a:off x="1" y="931333"/>
            <a:ext cx="3871286" cy="5718220"/>
          </a:xfrm>
        </p:spPr>
        <p:txBody>
          <a:bodyPr>
            <a:normAutofit fontScale="55000" lnSpcReduction="20000"/>
          </a:bodyPr>
          <a:lstStyle/>
          <a:p>
            <a:pPr>
              <a:lnSpc>
                <a:spcPct val="120000"/>
              </a:lnSpc>
            </a:pPr>
            <a:r>
              <a:rPr lang="en-US" sz="3300" b="1" dirty="0" smtClean="0"/>
              <a:t>David Walker’s “Appeal to the Colored Citizens of the World” </a:t>
            </a:r>
            <a:r>
              <a:rPr lang="en-US" sz="3300" dirty="0" smtClean="0"/>
              <a:t>– called for violent uprising of slaves to overthrow white supremacy.</a:t>
            </a:r>
          </a:p>
          <a:p>
            <a:pPr>
              <a:lnSpc>
                <a:spcPct val="120000"/>
              </a:lnSpc>
            </a:pPr>
            <a:r>
              <a:rPr lang="en-US" sz="3300" b="1" dirty="0" smtClean="0"/>
              <a:t>Fredrick Douglass’s “Narrative of the Life of a Slave” </a:t>
            </a:r>
            <a:r>
              <a:rPr lang="en-US" sz="3300" dirty="0" smtClean="0"/>
              <a:t>– self-educated to read and escaped slavery.</a:t>
            </a:r>
          </a:p>
          <a:p>
            <a:pPr lvl="1">
              <a:lnSpc>
                <a:spcPct val="120000"/>
              </a:lnSpc>
            </a:pPr>
            <a:r>
              <a:rPr lang="en-US" sz="3300" dirty="0" smtClean="0"/>
              <a:t>Used politics and more reasoned/practical – became the face of the movement.</a:t>
            </a:r>
            <a:endParaRPr lang="en-US" sz="3300" dirty="0"/>
          </a:p>
          <a:p>
            <a:pPr>
              <a:lnSpc>
                <a:spcPct val="120000"/>
              </a:lnSpc>
            </a:pPr>
            <a:r>
              <a:rPr lang="en-US" sz="3300" dirty="0" smtClean="0"/>
              <a:t>Pro Abolition Political Parties - Liberty </a:t>
            </a:r>
            <a:r>
              <a:rPr lang="en-US" sz="3300" dirty="0"/>
              <a:t>Party in 1840, the </a:t>
            </a:r>
            <a:r>
              <a:rPr lang="en-US" sz="3300" b="1" dirty="0"/>
              <a:t>Free Soil Party </a:t>
            </a:r>
            <a:r>
              <a:rPr lang="en-US" sz="3300" dirty="0"/>
              <a:t>in 1848, and eventually with the </a:t>
            </a:r>
            <a:r>
              <a:rPr lang="en-US" sz="3300" b="1" dirty="0"/>
              <a:t>Republican Party </a:t>
            </a:r>
            <a:r>
              <a:rPr lang="en-US" sz="3300" dirty="0"/>
              <a:t>during the 1850’s.</a:t>
            </a:r>
          </a:p>
          <a:p>
            <a:endParaRPr lang="en-US" dirty="0"/>
          </a:p>
        </p:txBody>
      </p:sp>
      <p:pic>
        <p:nvPicPr>
          <p:cNvPr id="6" name="Picture 8" descr="Frederick_Dougl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09259" y="1150911"/>
            <a:ext cx="1734741" cy="2919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http://www.latinamericanstudies.org/african-americans/walkers-app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287" y="2610618"/>
            <a:ext cx="3695560" cy="402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865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02"/>
            <a:ext cx="8229600" cy="1143000"/>
          </a:xfrm>
        </p:spPr>
        <p:txBody>
          <a:bodyPr/>
          <a:lstStyle/>
          <a:p>
            <a:r>
              <a:rPr lang="en-US" dirty="0" smtClean="0"/>
              <a:t>Response to Abolition</a:t>
            </a:r>
            <a:endParaRPr lang="en-US" dirty="0"/>
          </a:p>
        </p:txBody>
      </p:sp>
      <p:sp>
        <p:nvSpPr>
          <p:cNvPr id="3" name="Text Placeholder 2"/>
          <p:cNvSpPr>
            <a:spLocks noGrp="1"/>
          </p:cNvSpPr>
          <p:nvPr>
            <p:ph type="body" idx="1"/>
          </p:nvPr>
        </p:nvSpPr>
        <p:spPr>
          <a:xfrm>
            <a:off x="457200" y="594217"/>
            <a:ext cx="4040188" cy="639762"/>
          </a:xfrm>
        </p:spPr>
        <p:txBody>
          <a:bodyPr/>
          <a:lstStyle/>
          <a:p>
            <a:r>
              <a:rPr lang="en-US" dirty="0" smtClean="0"/>
              <a:t>Southern</a:t>
            </a:r>
            <a:endParaRPr lang="en-US" dirty="0"/>
          </a:p>
        </p:txBody>
      </p:sp>
      <p:sp>
        <p:nvSpPr>
          <p:cNvPr id="4" name="Content Placeholder 3"/>
          <p:cNvSpPr>
            <a:spLocks noGrp="1"/>
          </p:cNvSpPr>
          <p:nvPr>
            <p:ph sz="half" idx="2"/>
          </p:nvPr>
        </p:nvSpPr>
        <p:spPr>
          <a:xfrm>
            <a:off x="457200" y="1233978"/>
            <a:ext cx="4040188" cy="5027436"/>
          </a:xfrm>
        </p:spPr>
        <p:txBody>
          <a:bodyPr>
            <a:normAutofit fontScale="92500" lnSpcReduction="10000"/>
          </a:bodyPr>
          <a:lstStyle/>
          <a:p>
            <a:r>
              <a:rPr lang="en-US" sz="1800" dirty="0"/>
              <a:t>Until 1830’s – Abolition was unknown…then Nat Turner’s Rebellion and Nullification Crisis.</a:t>
            </a:r>
          </a:p>
          <a:p>
            <a:r>
              <a:rPr lang="en-US" sz="1800" dirty="0"/>
              <a:t>The South is terrified! - Tightened slave codes</a:t>
            </a:r>
          </a:p>
          <a:p>
            <a:pPr lvl="1"/>
            <a:r>
              <a:rPr lang="en-US" sz="1800" dirty="0"/>
              <a:t>Promoted religious activity – to combat the view that Slavery was un-Christian.</a:t>
            </a:r>
          </a:p>
          <a:p>
            <a:pPr lvl="1"/>
            <a:r>
              <a:rPr lang="en-US" sz="1800" dirty="0"/>
              <a:t>Contrasted the image of the Happy slave to the sweatshop working immigrant of the North.</a:t>
            </a:r>
          </a:p>
          <a:p>
            <a:pPr lvl="1"/>
            <a:r>
              <a:rPr lang="en-US" sz="1800" dirty="0"/>
              <a:t>Passed the </a:t>
            </a:r>
            <a:r>
              <a:rPr lang="en-US" sz="1800" b="1" u="sng" dirty="0"/>
              <a:t>Gag Resolution </a:t>
            </a:r>
            <a:r>
              <a:rPr lang="en-US" sz="1800" dirty="0"/>
              <a:t>– tried to stop any debate over slavery in congress.</a:t>
            </a:r>
          </a:p>
          <a:p>
            <a:pPr lvl="1"/>
            <a:r>
              <a:rPr lang="en-US" sz="1800" dirty="0"/>
              <a:t>Mobs broke in Charleston – burned anti-slavery propaganda.</a:t>
            </a:r>
          </a:p>
          <a:p>
            <a:endParaRPr lang="en-US" dirty="0"/>
          </a:p>
        </p:txBody>
      </p:sp>
      <p:sp>
        <p:nvSpPr>
          <p:cNvPr id="5" name="Text Placeholder 4"/>
          <p:cNvSpPr>
            <a:spLocks noGrp="1"/>
          </p:cNvSpPr>
          <p:nvPr>
            <p:ph type="body" sz="quarter" idx="3"/>
          </p:nvPr>
        </p:nvSpPr>
        <p:spPr>
          <a:xfrm>
            <a:off x="4645025" y="594217"/>
            <a:ext cx="4041775" cy="639762"/>
          </a:xfrm>
        </p:spPr>
        <p:txBody>
          <a:bodyPr/>
          <a:lstStyle/>
          <a:p>
            <a:r>
              <a:rPr lang="en-US" dirty="0" smtClean="0"/>
              <a:t>Northern</a:t>
            </a:r>
            <a:endParaRPr lang="en-US" dirty="0"/>
          </a:p>
        </p:txBody>
      </p:sp>
      <p:sp>
        <p:nvSpPr>
          <p:cNvPr id="6" name="Content Placeholder 5"/>
          <p:cNvSpPr>
            <a:spLocks noGrp="1"/>
          </p:cNvSpPr>
          <p:nvPr>
            <p:ph sz="quarter" idx="4"/>
          </p:nvPr>
        </p:nvSpPr>
        <p:spPr>
          <a:xfrm>
            <a:off x="4645025" y="1233978"/>
            <a:ext cx="4041775" cy="5027435"/>
          </a:xfrm>
        </p:spPr>
        <p:txBody>
          <a:bodyPr/>
          <a:lstStyle/>
          <a:p>
            <a:r>
              <a:rPr lang="en-US" sz="1800" dirty="0"/>
              <a:t>Manufacturing needed plantations to succeed – cotton production for textiles.</a:t>
            </a:r>
          </a:p>
          <a:p>
            <a:r>
              <a:rPr lang="en-US" sz="1800" dirty="0"/>
              <a:t>Bankers loaned money to plantation owners – needed them to repay!</a:t>
            </a:r>
          </a:p>
          <a:p>
            <a:r>
              <a:rPr lang="en-US" sz="1800" dirty="0"/>
              <a:t>Therefore…most people were anti-abolitionist efforts.</a:t>
            </a:r>
          </a:p>
          <a:p>
            <a:r>
              <a:rPr lang="en-US" sz="1800" dirty="0"/>
              <a:t>However…some northern citizens start to change their minds</a:t>
            </a:r>
          </a:p>
          <a:p>
            <a:pPr lvl="1"/>
            <a:r>
              <a:rPr lang="en-US" sz="1800" dirty="0"/>
              <a:t>See the south as immoral and hateful.</a:t>
            </a:r>
          </a:p>
          <a:p>
            <a:pPr lvl="1"/>
            <a:r>
              <a:rPr lang="en-US" sz="1800" dirty="0"/>
              <a:t>Leads to ideas about “</a:t>
            </a:r>
            <a:r>
              <a:rPr lang="en-US" sz="1800" b="1" dirty="0"/>
              <a:t>Free Soil</a:t>
            </a:r>
            <a:r>
              <a:rPr lang="en-US" sz="1800" dirty="0"/>
              <a:t>” in the Western territories.</a:t>
            </a:r>
          </a:p>
          <a:p>
            <a:endParaRPr lang="en-US" dirty="0"/>
          </a:p>
        </p:txBody>
      </p:sp>
    </p:spTree>
    <p:extLst>
      <p:ext uri="{BB962C8B-B14F-4D97-AF65-F5344CB8AC3E}">
        <p14:creationId xmlns:p14="http://schemas.microsoft.com/office/powerpoint/2010/main" val="2320249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77FE5D7A-2530-094A-8182-460AC9A13D50}"/>
              </a:ext>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altLang="en-US" sz="4000" dirty="0" smtClean="0">
                <a:ea typeface="+mj-ea"/>
              </a:rPr>
              <a:t>Abolitionist Publications and Speeches</a:t>
            </a:r>
            <a:endParaRPr lang="en-US" altLang="en-US" sz="4000" i="1" dirty="0">
              <a:ea typeface="+mj-ea"/>
            </a:endParaRPr>
          </a:p>
        </p:txBody>
      </p:sp>
      <p:sp>
        <p:nvSpPr>
          <p:cNvPr id="23555" name="Rectangle 3">
            <a:extLst>
              <a:ext uri="{FF2B5EF4-FFF2-40B4-BE49-F238E27FC236}">
                <a16:creationId xmlns:a16="http://schemas.microsoft.com/office/drawing/2014/main" xmlns="" id="{03A9D4B2-7B36-DD49-BBB0-037372EDDF95}"/>
              </a:ext>
            </a:extLst>
          </p:cNvPr>
          <p:cNvSpPr>
            <a:spLocks noGrp="1" noRot="1" noChangeArrowheads="1"/>
          </p:cNvSpPr>
          <p:nvPr>
            <p:ph type="body" idx="1"/>
          </p:nvPr>
        </p:nvSpPr>
        <p:spPr>
          <a:xfrm>
            <a:off x="76200" y="2057400"/>
            <a:ext cx="3886200" cy="4800600"/>
          </a:xfrm>
        </p:spPr>
        <p:txBody>
          <a:bodyPr/>
          <a:lstStyle/>
          <a:p>
            <a:pPr eaLnBrk="1" hangingPunct="1">
              <a:lnSpc>
                <a:spcPct val="80000"/>
              </a:lnSpc>
            </a:pPr>
            <a:r>
              <a:rPr lang="en-US" sz="1200" i="1" dirty="0">
                <a:latin typeface="Rockwell"/>
                <a:cs typeface="Rockwell"/>
              </a:rPr>
              <a:t>The Liberator </a:t>
            </a:r>
            <a:r>
              <a:rPr lang="en-US" sz="1200" dirty="0">
                <a:latin typeface="Rockwell"/>
                <a:cs typeface="Rockwell"/>
              </a:rPr>
              <a:t>(1831) – William Lloyd Garrison</a:t>
            </a:r>
            <a:endParaRPr lang="en-US" sz="1200" i="1" dirty="0">
              <a:latin typeface="Rockwell"/>
              <a:cs typeface="Rockwell"/>
            </a:endParaRPr>
          </a:p>
          <a:p>
            <a:pPr eaLnBrk="1" hangingPunct="1">
              <a:lnSpc>
                <a:spcPct val="80000"/>
              </a:lnSpc>
            </a:pPr>
            <a:r>
              <a:rPr lang="en-US" sz="1200" dirty="0">
                <a:latin typeface="Rockwell"/>
                <a:cs typeface="Rockwell"/>
              </a:rPr>
              <a:t>“During my recent tour for the purpose of exciting the minds of the people by a series of discourses on the subject of slavery, every place that I visited gave fresh evidence of the fact, that a greater revolution in public sentiment was to be effected in the free states – and particularly in New England – than at the south. I found contempt more bitter, opposition more active, detraction more relentless, prejudice more stubborn, and apathy more frozen, than among slave owners themselves.”</a:t>
            </a:r>
          </a:p>
          <a:p>
            <a:pPr eaLnBrk="1" hangingPunct="1">
              <a:lnSpc>
                <a:spcPct val="80000"/>
              </a:lnSpc>
            </a:pPr>
            <a:r>
              <a:rPr lang="en-US" sz="1200" dirty="0">
                <a:latin typeface="Rockwell"/>
                <a:cs typeface="Rockwell"/>
              </a:rPr>
              <a:t>“…yea, till every chain be broken, and every bondman set free! Let Southern oppressors tremble – let their secret abettors tremble – let their Northern apologists tremble – let all the enemies of the persecuted blacks tremble.”</a:t>
            </a:r>
          </a:p>
          <a:p>
            <a:pPr eaLnBrk="1" hangingPunct="1">
              <a:lnSpc>
                <a:spcPct val="80000"/>
              </a:lnSpc>
            </a:pPr>
            <a:r>
              <a:rPr lang="en-US" sz="1200" dirty="0">
                <a:latin typeface="Rockwell"/>
                <a:cs typeface="Rockwell"/>
              </a:rPr>
              <a:t>“I will be as harsh as truth, and as uncompromising as justice. On this subject, I do not wish to think, or speak, or write, with moderation. No! no! Tell a man whose house is on fire, to give a moderate alarm… but urge me not to use moderation in a cause like the present. I am in earnest – I will not equivocate – I will not excuse – I will not retreat a single inch – AND I WILL BE HEARD.”</a:t>
            </a:r>
          </a:p>
        </p:txBody>
      </p:sp>
      <p:pic>
        <p:nvPicPr>
          <p:cNvPr id="15364" name="Picture 5" descr="1850_Liberator_Hamma#8727D0.pn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276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Image result for The North Star mast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609600"/>
            <a:ext cx="3886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xmlns="" id="{03A9D4B2-7B36-DD49-BBB0-037372EDDF95}"/>
              </a:ext>
            </a:extLst>
          </p:cNvPr>
          <p:cNvSpPr txBox="1">
            <a:spLocks noRot="1" noChangeArrowheads="1"/>
          </p:cNvSpPr>
          <p:nvPr/>
        </p:nvSpPr>
        <p:spPr bwMode="auto">
          <a:xfrm>
            <a:off x="4419600" y="2057400"/>
            <a:ext cx="4724400" cy="4800600"/>
          </a:xfrm>
          <a:prstGeom prst="rect">
            <a:avLst/>
          </a:prstGeom>
          <a:noFill/>
          <a:ln>
            <a:noFill/>
          </a:ln>
          <a:effectLst/>
          <a:extLst/>
        </p:spPr>
        <p:txBody>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6pPr>
            <a:lvl7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7pPr>
            <a:lvl8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8pPr>
            <a:lvl9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9pPr>
          </a:lstStyle>
          <a:p>
            <a:pPr marL="342900" indent="-342900" eaLnBrk="1" hangingPunct="1">
              <a:lnSpc>
                <a:spcPct val="80000"/>
              </a:lnSpc>
              <a:spcBef>
                <a:spcPct val="20000"/>
              </a:spcBef>
              <a:buClr>
                <a:schemeClr val="hlink"/>
              </a:buClr>
              <a:buSzPct val="80000"/>
              <a:buFont typeface="Arial" charset="0"/>
              <a:buChar char="►"/>
            </a:pPr>
            <a:r>
              <a:rPr lang="en-US" sz="1050" i="1" dirty="0">
                <a:latin typeface="Rockwell"/>
                <a:cs typeface="Rockwell"/>
              </a:rPr>
              <a:t>The North Star </a:t>
            </a:r>
            <a:r>
              <a:rPr lang="en-US" sz="1050" dirty="0">
                <a:latin typeface="Rockwell"/>
                <a:cs typeface="Rockwell"/>
              </a:rPr>
              <a:t>– Frederick Douglass</a:t>
            </a:r>
          </a:p>
          <a:p>
            <a:pPr marL="342900" indent="-342900" eaLnBrk="1" hangingPunct="1">
              <a:lnSpc>
                <a:spcPct val="80000"/>
              </a:lnSpc>
              <a:spcBef>
                <a:spcPct val="20000"/>
              </a:spcBef>
              <a:buClr>
                <a:schemeClr val="hlink"/>
              </a:buClr>
              <a:buSzPct val="80000"/>
              <a:buFont typeface="Arial" charset="0"/>
              <a:buChar char="►"/>
            </a:pPr>
            <a:r>
              <a:rPr lang="en-US" sz="1050" i="1" dirty="0">
                <a:latin typeface="Rockwell"/>
                <a:cs typeface="Rockwell"/>
              </a:rPr>
              <a:t>“What To the Slave is the Fourth of July?” </a:t>
            </a:r>
            <a:r>
              <a:rPr lang="en-US" sz="1050" dirty="0">
                <a:latin typeface="Rockwell"/>
                <a:cs typeface="Rockwell"/>
              </a:rPr>
              <a:t>(1852)</a:t>
            </a:r>
            <a:endParaRPr lang="en-US" sz="1050" i="1" dirty="0">
              <a:latin typeface="Rockwell"/>
              <a:cs typeface="Rockwell"/>
            </a:endParaRPr>
          </a:p>
          <a:p>
            <a:pPr marL="342900" indent="-342900" eaLnBrk="1" hangingPunct="1">
              <a:lnSpc>
                <a:spcPct val="80000"/>
              </a:lnSpc>
              <a:spcBef>
                <a:spcPct val="20000"/>
              </a:spcBef>
              <a:buClr>
                <a:schemeClr val="hlink"/>
              </a:buClr>
              <a:buSzPct val="80000"/>
              <a:buFont typeface="Arial" charset="0"/>
              <a:buChar char="►"/>
            </a:pPr>
            <a:r>
              <a:rPr lang="ja-JP" altLang="en-US" sz="1050" dirty="0">
                <a:latin typeface="Rockwell"/>
                <a:cs typeface="Rockwell"/>
              </a:rPr>
              <a:t>“</a:t>
            </a:r>
            <a:r>
              <a:rPr lang="en-US" sz="1050" dirty="0">
                <a:latin typeface="Rockwell"/>
                <a:cs typeface="Rockwell"/>
              </a:rPr>
              <a:t>You boast of your love of liberty, your superior civilization, and your pure Christianity, while the whole political power of the nation (as embodied in the two great political parties), is solemnly pledged to support and perpetuate the enslavement of three millions of your countrymen…You invite to your shores fugitives of oppression from abroad, honor them with banquets, greet them with ovations, cheer them, toast them, salute them, protect them, and pour out your money to them like water; but the fugitives from your own land you advertise, hunt, arrest, shoot and kill. You glory in your refinement and your universal education yet you maintain a system as barbarous and dreadful as ever stained the character of a nation — a system begun in avarice, supported in pride, and perpetuated in cruelty…You are all on fire at the mention of liberty for France or for Ireland; but are as cold as an iceberg at the thought of liberty for the enslaved of America. You discourse eloquently on the dignity of labor; yet, you sustain a system which, in its very essence, casts a stigma upon labor. You can bare your bosom to the storm of British artillery to throw off a </a:t>
            </a:r>
            <a:r>
              <a:rPr lang="en-US" sz="1050" dirty="0" err="1">
                <a:latin typeface="Rockwell"/>
                <a:cs typeface="Rockwell"/>
              </a:rPr>
              <a:t>threepenny</a:t>
            </a:r>
            <a:r>
              <a:rPr lang="en-US" sz="1050" dirty="0">
                <a:latin typeface="Rockwell"/>
                <a:cs typeface="Rockwell"/>
              </a:rPr>
              <a:t> tax on tea; and yet wring the last hard-earned farthing from the grasp of the black laborers of your country. You profess to believe </a:t>
            </a:r>
            <a:r>
              <a:rPr lang="ja-JP" altLang="en-US" sz="1050" dirty="0">
                <a:latin typeface="Rockwell"/>
                <a:cs typeface="Rockwell"/>
              </a:rPr>
              <a:t>“</a:t>
            </a:r>
            <a:r>
              <a:rPr lang="en-US" sz="1050" dirty="0">
                <a:latin typeface="Rockwell"/>
                <a:cs typeface="Rockwell"/>
              </a:rPr>
              <a:t>that, of one blood, God made all nations of men to dwell on the face of all the earth,</a:t>
            </a:r>
            <a:r>
              <a:rPr lang="ja-JP" altLang="en-US" sz="1050" dirty="0">
                <a:latin typeface="Rockwell"/>
                <a:cs typeface="Rockwell"/>
              </a:rPr>
              <a:t>”</a:t>
            </a:r>
            <a:r>
              <a:rPr lang="en-US" sz="1050" dirty="0">
                <a:latin typeface="Rockwell"/>
                <a:cs typeface="Rockwell"/>
              </a:rPr>
              <a:t> and hath commanded all men, everywhere to love one another; yet you notoriously hate, (and glory in your hatred), all men whose skins are not colored like your own. You declare, before the world, and are understood by the world to declare, that you </a:t>
            </a:r>
            <a:r>
              <a:rPr lang="ja-JP" altLang="en-US" sz="1050" dirty="0">
                <a:latin typeface="Rockwell"/>
                <a:cs typeface="Rockwell"/>
              </a:rPr>
              <a:t>“</a:t>
            </a:r>
            <a:r>
              <a:rPr lang="en-US" sz="1050" i="1" dirty="0">
                <a:latin typeface="Rockwell"/>
                <a:cs typeface="Rockwell"/>
              </a:rPr>
              <a:t>hold these truths to be self evident, that all men are created equal; and are endowed by their Creator with certain inalienable rights; and that, among these are, life, liberty, and the pursuit of happiness</a:t>
            </a:r>
            <a:r>
              <a:rPr lang="en-US" sz="1050" dirty="0">
                <a:latin typeface="Rockwell"/>
                <a:cs typeface="Rockwell"/>
              </a:rPr>
              <a:t>;</a:t>
            </a:r>
            <a:r>
              <a:rPr lang="ja-JP" altLang="en-US" sz="1050" dirty="0">
                <a:latin typeface="Rockwell"/>
                <a:cs typeface="Rockwell"/>
              </a:rPr>
              <a:t>”</a:t>
            </a:r>
            <a:r>
              <a:rPr lang="en-US" sz="1050" dirty="0">
                <a:latin typeface="Rockwell"/>
                <a:cs typeface="Rockwell"/>
              </a:rPr>
              <a:t> and yet, you hold securely, in a bondage which, according to your own Thomas Jefferson, </a:t>
            </a:r>
            <a:r>
              <a:rPr lang="ja-JP" altLang="en-US" sz="1050" dirty="0">
                <a:latin typeface="Rockwell"/>
                <a:cs typeface="Rockwell"/>
              </a:rPr>
              <a:t>“</a:t>
            </a:r>
            <a:r>
              <a:rPr lang="en-US" sz="1050" i="1" dirty="0">
                <a:latin typeface="Rockwell"/>
                <a:cs typeface="Rockwell"/>
              </a:rPr>
              <a:t>is worse than ages of that which your fathers rose in rebellion to oppose</a:t>
            </a:r>
            <a:r>
              <a:rPr lang="en-US" sz="1050" dirty="0">
                <a:latin typeface="Rockwell"/>
                <a:cs typeface="Rockwell"/>
              </a:rPr>
              <a:t>,</a:t>
            </a:r>
            <a:r>
              <a:rPr lang="ja-JP" altLang="en-US" sz="1050" dirty="0">
                <a:latin typeface="Rockwell"/>
                <a:cs typeface="Rockwell"/>
              </a:rPr>
              <a:t>”</a:t>
            </a:r>
            <a:r>
              <a:rPr lang="en-US" sz="1050" dirty="0">
                <a:latin typeface="Rockwell"/>
                <a:cs typeface="Rockwell"/>
              </a:rPr>
              <a:t> a </a:t>
            </a:r>
            <a:r>
              <a:rPr lang="en-US" sz="1050" i="1" dirty="0">
                <a:latin typeface="Rockwell"/>
                <a:cs typeface="Rockwell"/>
              </a:rPr>
              <a:t>seventh part</a:t>
            </a:r>
            <a:r>
              <a:rPr lang="en-US" sz="1050" dirty="0">
                <a:latin typeface="Rockwell"/>
                <a:cs typeface="Rockwell"/>
              </a:rPr>
              <a:t> of the inhabitants of your country.</a:t>
            </a:r>
            <a:endParaRPr lang="en-US" sz="1050" dirty="0">
              <a:effectLst>
                <a:outerShdw blurRad="38100" dist="38100" dir="2700000" algn="tl">
                  <a:srgbClr val="000000"/>
                </a:outerShdw>
              </a:effectLst>
              <a:latin typeface="Rockwell"/>
              <a:cs typeface="Rockwell"/>
            </a:endParaRPr>
          </a:p>
        </p:txBody>
      </p:sp>
    </p:spTree>
    <p:extLst>
      <p:ext uri="{BB962C8B-B14F-4D97-AF65-F5344CB8AC3E}">
        <p14:creationId xmlns:p14="http://schemas.microsoft.com/office/powerpoint/2010/main" val="3685194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gro in his Countr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0"/>
            <a:ext cx="5496579" cy="6858000"/>
          </a:xfrm>
          <a:prstGeom prst="rect">
            <a:avLst/>
          </a:prstGeom>
        </p:spPr>
      </p:pic>
    </p:spTree>
    <p:extLst>
      <p:ext uri="{BB962C8B-B14F-4D97-AF65-F5344CB8AC3E}">
        <p14:creationId xmlns:p14="http://schemas.microsoft.com/office/powerpoint/2010/main" val="364715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AEC42344-6345-5540-A90C-52E8C6E3C802}"/>
              </a:ext>
            </a:extLst>
          </p:cNvPr>
          <p:cNvSpPr>
            <a:spLocks noGrp="1" noRot="1" noChangeArrowheads="1"/>
          </p:cNvSpPr>
          <p:nvPr>
            <p:ph type="title"/>
          </p:nvPr>
        </p:nvSpPr>
        <p:spPr>
          <a:xfrm>
            <a:off x="0" y="0"/>
            <a:ext cx="9144000" cy="304800"/>
          </a:xfrm>
        </p:spPr>
        <p:txBody>
          <a:bodyPr>
            <a:normAutofit fontScale="90000"/>
          </a:bodyPr>
          <a:lstStyle/>
          <a:p>
            <a:pPr eaLnBrk="1" hangingPunct="1">
              <a:defRPr/>
            </a:pPr>
            <a:r>
              <a:rPr lang="en-US" sz="2000" i="1">
                <a:ea typeface="+mj-ea"/>
              </a:rPr>
              <a:t>On the Reception of Abolition Petitions</a:t>
            </a:r>
            <a:r>
              <a:rPr lang="en-US" sz="2000">
                <a:ea typeface="+mj-ea"/>
              </a:rPr>
              <a:t>, John C. Calhoun </a:t>
            </a:r>
            <a:r>
              <a:rPr lang="en-US" sz="2000" i="1">
                <a:ea typeface="+mj-ea"/>
              </a:rPr>
              <a:t>(1837)</a:t>
            </a:r>
            <a:endParaRPr lang="en-US" sz="2800">
              <a:ea typeface="+mj-ea"/>
            </a:endParaRPr>
          </a:p>
        </p:txBody>
      </p:sp>
      <p:sp>
        <p:nvSpPr>
          <p:cNvPr id="24579" name="Rectangle 3">
            <a:extLst>
              <a:ext uri="{FF2B5EF4-FFF2-40B4-BE49-F238E27FC236}">
                <a16:creationId xmlns:a16="http://schemas.microsoft.com/office/drawing/2014/main" xmlns="" id="{0D03BCCA-BF1E-654C-BA84-B7A563AC7580}"/>
              </a:ext>
            </a:extLst>
          </p:cNvPr>
          <p:cNvSpPr>
            <a:spLocks noGrp="1" noRot="1" noChangeArrowheads="1"/>
          </p:cNvSpPr>
          <p:nvPr>
            <p:ph type="body" idx="1"/>
          </p:nvPr>
        </p:nvSpPr>
        <p:spPr>
          <a:xfrm>
            <a:off x="0" y="457200"/>
            <a:ext cx="9144000" cy="6400800"/>
          </a:xfrm>
        </p:spPr>
        <p:txBody>
          <a:bodyPr>
            <a:normAutofit/>
          </a:bodyPr>
          <a:lstStyle/>
          <a:p>
            <a:pPr eaLnBrk="1" hangingPunct="1"/>
            <a:r>
              <a:rPr lang="en-US" sz="1200" dirty="0" smtClean="0">
                <a:latin typeface="Rockwell"/>
                <a:cs typeface="Rockwell"/>
              </a:rPr>
              <a:t>In </a:t>
            </a:r>
            <a:r>
              <a:rPr lang="en-US" sz="1200" dirty="0">
                <a:latin typeface="Rockwell"/>
                <a:cs typeface="Rockwell"/>
              </a:rPr>
              <a:t>one thing only are we inferior—the arts of gain; we acknowledge that we are less wealthy than the Northern section of this Union, but I trace this mainly to the fiscal action of this Government, which has extracted much from, and spent little among us. Had it been the reverse—if the exaction had been from the other section, and the expenditure with us, this point of superiority would not be against us now, as it was not at the formation of this Government.</a:t>
            </a:r>
          </a:p>
          <a:p>
            <a:pPr eaLnBrk="1" hangingPunct="1"/>
            <a:r>
              <a:rPr lang="en-US" sz="1200" dirty="0">
                <a:latin typeface="Rockwell"/>
                <a:cs typeface="Rockwell"/>
              </a:rPr>
              <a:t>But let me not be understood as admitting, even by implication, that the existing relations between the two races in the slaveholding States is an evil—far otherwise; I hold it to be a good, as it has thus far proved itself to be to both, and will continue to prove so if not disturbed by the fell spirit of abolition. I appeal to facts. Never before has the black race of Central Africa, from the dawn of history to the present day, attained a condition so civilized and so improved, not only physically, but morally and intellectually. It came among us in a low, degraded, and savage condition, and in the course of a few generations it has grown up under the fostering care of our institutions, as reviled as they have been, to its present comparatively civilized condition. This, with the rapid increase of numbers, is conclusive proof of the general happiness of the race, in spite of all the exaggerated tales to the contrary.</a:t>
            </a:r>
          </a:p>
          <a:p>
            <a:pPr eaLnBrk="1" hangingPunct="1"/>
            <a:r>
              <a:rPr lang="en-US" sz="1200" dirty="0">
                <a:latin typeface="Rockwell"/>
                <a:cs typeface="Rockwell"/>
              </a:rPr>
              <a:t>But I take higher ground. I hold that in the present state of civilization, where two races of different origin, and distinguished by color, and other physical differences, as well as intellectual, are brought together, the relation now existing in the slaveholding States between the two, is, instead of an evil, a good—a positive good.</a:t>
            </a:r>
          </a:p>
          <a:p>
            <a:pPr eaLnBrk="1" hangingPunct="1"/>
            <a:r>
              <a:rPr lang="en-US" sz="1200" dirty="0">
                <a:latin typeface="Rockwell"/>
                <a:cs typeface="Rockwell"/>
              </a:rPr>
              <a:t>I might well challenge a comparison between them and the more direct, simple, and patriarchal mode by which the labor of the African race is, among us, commanded by the European. I may say with truth, that in few countries so much is left to the share of the laborer, and so little exacted from him, or where there is more kind attention paid to him in sickness or infirmities of age. Compare his condition with the tenants of the poor houses in the more civilized portions of Europe—look at the sick, and the old and infirm slave, on one hand, in the midst of his family and friends, under the kind superintending care of his master and mistress, and compare it with the forlorn and wretched condition of the pauper in the poor house.</a:t>
            </a:r>
          </a:p>
          <a:p>
            <a:pPr eaLnBrk="1" hangingPunct="1"/>
            <a:r>
              <a:rPr lang="en-US" sz="1200" dirty="0">
                <a:latin typeface="Rockwell"/>
                <a:cs typeface="Rockwell"/>
              </a:rPr>
              <a:t>Be assured that emancipation itself would not satisfy these fanatics—that gained, the next step would be to raise the negroes to a social and political equality with the whites; and that being effected, we would soon find the present condition of the two races reversed. They and their northern allies would be the masters, and we the slaves; </a:t>
            </a:r>
            <a:endParaRPr lang="en-US" sz="1200" dirty="0" smtClean="0">
              <a:latin typeface="Rockwell"/>
              <a:cs typeface="Rockwell"/>
            </a:endParaRPr>
          </a:p>
          <a:p>
            <a:pPr marL="0" indent="0">
              <a:buNone/>
            </a:pPr>
            <a:endParaRPr lang="en-US" sz="1200" dirty="0" smtClean="0">
              <a:cs typeface="Rockwell"/>
            </a:endParaRPr>
          </a:p>
          <a:p>
            <a:pPr marL="0" indent="0">
              <a:buNone/>
            </a:pPr>
            <a:endParaRPr lang="en-US" sz="1200" dirty="0">
              <a:cs typeface="Rockwell"/>
            </a:endParaRPr>
          </a:p>
          <a:p>
            <a:pPr marL="0" indent="0">
              <a:buNone/>
            </a:pPr>
            <a:r>
              <a:rPr lang="en-US" sz="1200" dirty="0" smtClean="0">
                <a:cs typeface="Rockwell"/>
              </a:rPr>
              <a:t> </a:t>
            </a:r>
            <a:r>
              <a:rPr lang="en-US" sz="1200" dirty="0">
                <a:cs typeface="Rockwell"/>
              </a:rPr>
              <a:t>We must meet the enemy on the frontier, with a fixed determination of maintaining our position at every hazard.</a:t>
            </a:r>
          </a:p>
          <a:p>
            <a:pPr marL="0" indent="0" eaLnBrk="1" hangingPunct="1">
              <a:buNone/>
            </a:pPr>
            <a:endParaRPr lang="en-US" sz="1200" dirty="0">
              <a:latin typeface="Rockwell"/>
              <a:cs typeface="Rockwell"/>
            </a:endParaRPr>
          </a:p>
        </p:txBody>
      </p:sp>
    </p:spTree>
    <p:extLst>
      <p:ext uri="{BB962C8B-B14F-4D97-AF65-F5344CB8AC3E}">
        <p14:creationId xmlns:p14="http://schemas.microsoft.com/office/powerpoint/2010/main" val="3525421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causes and consequences of the growing opposition to slavery in the United States from 1776 to 1856</a:t>
            </a:r>
            <a:r>
              <a:rPr lang="en-US" dirty="0" smtClean="0"/>
              <a:t>.</a:t>
            </a:r>
            <a:endParaRPr lang="en-US" dirty="0"/>
          </a:p>
        </p:txBody>
      </p:sp>
    </p:spTree>
    <p:extLst>
      <p:ext uri="{BB962C8B-B14F-4D97-AF65-F5344CB8AC3E}">
        <p14:creationId xmlns:p14="http://schemas.microsoft.com/office/powerpoint/2010/main" val="81843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37"/>
          <a:stretch/>
        </p:blipFill>
        <p:spPr>
          <a:xfrm>
            <a:off x="-46793" y="0"/>
            <a:ext cx="9190793" cy="6210325"/>
          </a:xfrm>
        </p:spPr>
      </p:pic>
    </p:spTree>
    <p:extLst>
      <p:ext uri="{BB962C8B-B14F-4D97-AF65-F5344CB8AC3E}">
        <p14:creationId xmlns:p14="http://schemas.microsoft.com/office/powerpoint/2010/main" val="4181969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19072"/>
            <a:ext cx="4495800" cy="4910328"/>
          </a:xfrm>
        </p:spPr>
        <p:txBody>
          <a:bodyPr>
            <a:normAutofit/>
          </a:bodyPr>
          <a:lstStyle/>
          <a:p>
            <a:pPr lvl="0">
              <a:buClr>
                <a:srgbClr val="D16349"/>
              </a:buClr>
            </a:pPr>
            <a:r>
              <a:rPr lang="en-US" dirty="0"/>
              <a:t>Constitutional Convention</a:t>
            </a:r>
          </a:p>
          <a:p>
            <a:pPr lvl="1">
              <a:buClr>
                <a:srgbClr val="CCB400"/>
              </a:buClr>
            </a:pPr>
            <a:r>
              <a:rPr lang="en-US" sz="2000" dirty="0"/>
              <a:t>3/5 Compromise</a:t>
            </a:r>
          </a:p>
          <a:p>
            <a:pPr lvl="1">
              <a:buClr>
                <a:srgbClr val="CCB400"/>
              </a:buClr>
            </a:pPr>
            <a:r>
              <a:rPr lang="en-US" sz="2000" dirty="0"/>
              <a:t>Slave trade compromise</a:t>
            </a:r>
          </a:p>
          <a:p>
            <a:pPr lvl="0">
              <a:buClr>
                <a:srgbClr val="D16349"/>
              </a:buClr>
            </a:pPr>
            <a:r>
              <a:rPr lang="en-US" dirty="0"/>
              <a:t>Early Republic</a:t>
            </a:r>
          </a:p>
          <a:p>
            <a:pPr lvl="1">
              <a:buClr>
                <a:srgbClr val="CCB400"/>
              </a:buClr>
            </a:pPr>
            <a:r>
              <a:rPr lang="en-US" sz="2000" dirty="0" smtClean="0"/>
              <a:t>Formation </a:t>
            </a:r>
            <a:r>
              <a:rPr lang="en-US" sz="2000" dirty="0"/>
              <a:t>of </a:t>
            </a:r>
            <a:r>
              <a:rPr lang="en-US" sz="2000" dirty="0" smtClean="0"/>
              <a:t>first two political </a:t>
            </a:r>
            <a:r>
              <a:rPr lang="en-US" sz="2000" dirty="0"/>
              <a:t>parties</a:t>
            </a:r>
          </a:p>
          <a:p>
            <a:pPr lvl="1">
              <a:buClr>
                <a:srgbClr val="CCB400"/>
              </a:buClr>
            </a:pPr>
            <a:r>
              <a:rPr lang="en-US" sz="2000" dirty="0"/>
              <a:t>First Nullification Crisis (Alien &amp; Sedition Acts)</a:t>
            </a:r>
          </a:p>
          <a:p>
            <a:pPr lvl="1">
              <a:buClr>
                <a:srgbClr val="CCB400"/>
              </a:buClr>
            </a:pPr>
            <a:r>
              <a:rPr lang="en-US" sz="2000" dirty="0"/>
              <a:t>Hartford Convention (War of 1812)</a:t>
            </a:r>
          </a:p>
          <a:p>
            <a:pPr lvl="1">
              <a:buClr>
                <a:srgbClr val="CCB400"/>
              </a:buClr>
            </a:pPr>
            <a:r>
              <a:rPr lang="en-US" sz="2000" dirty="0"/>
              <a:t>Missouri Compromise  of 1820 (36°30’ line</a:t>
            </a:r>
            <a:r>
              <a:rPr lang="en-US" sz="2000" dirty="0" smtClean="0"/>
              <a:t>)</a:t>
            </a:r>
            <a:endParaRPr lang="en-US" sz="2000" dirty="0"/>
          </a:p>
        </p:txBody>
      </p:sp>
      <p:sp>
        <p:nvSpPr>
          <p:cNvPr id="3" name="Content Placeholder 2"/>
          <p:cNvSpPr>
            <a:spLocks noGrp="1"/>
          </p:cNvSpPr>
          <p:nvPr>
            <p:ph sz="half" idx="2"/>
          </p:nvPr>
        </p:nvSpPr>
        <p:spPr>
          <a:xfrm>
            <a:off x="4648200" y="1719072"/>
            <a:ext cx="4495800" cy="4910328"/>
          </a:xfrm>
        </p:spPr>
        <p:txBody>
          <a:bodyPr>
            <a:noAutofit/>
          </a:bodyPr>
          <a:lstStyle/>
          <a:p>
            <a:pPr lvl="0">
              <a:buClr>
                <a:srgbClr val="D16349"/>
              </a:buClr>
            </a:pPr>
            <a:r>
              <a:rPr lang="en-US" sz="3200" dirty="0"/>
              <a:t>Jacksonian Era</a:t>
            </a:r>
          </a:p>
          <a:p>
            <a:pPr lvl="1">
              <a:buClr>
                <a:srgbClr val="CCB400"/>
              </a:buClr>
            </a:pPr>
            <a:r>
              <a:rPr lang="en-US" dirty="0"/>
              <a:t>Second Nullification Crisis (Tariff of Abominations of 1828, Force Bill &amp; Compromise Tariff of 1833)</a:t>
            </a:r>
          </a:p>
          <a:p>
            <a:pPr lvl="1">
              <a:buClr>
                <a:srgbClr val="CCB400"/>
              </a:buClr>
            </a:pPr>
            <a:r>
              <a:rPr lang="en-US" dirty="0" smtClean="0"/>
              <a:t>Jackson’s </a:t>
            </a:r>
            <a:r>
              <a:rPr lang="en-US" dirty="0" smtClean="0"/>
              <a:t>Bank War (“pet banks”)</a:t>
            </a:r>
          </a:p>
          <a:p>
            <a:pPr lvl="1">
              <a:buClr>
                <a:srgbClr val="CCB400"/>
              </a:buClr>
            </a:pPr>
            <a:r>
              <a:rPr lang="en-US" dirty="0" smtClean="0"/>
              <a:t>Disagreements over federal funding  of internal improvements (roads &amp; canals</a:t>
            </a:r>
            <a:r>
              <a:rPr lang="en-US" dirty="0" smtClean="0"/>
              <a:t>)</a:t>
            </a:r>
            <a:endParaRPr lang="en-US" dirty="0" smtClean="0"/>
          </a:p>
        </p:txBody>
      </p:sp>
      <p:sp>
        <p:nvSpPr>
          <p:cNvPr id="4" name="Title 3"/>
          <p:cNvSpPr>
            <a:spLocks noGrp="1"/>
          </p:cNvSpPr>
          <p:nvPr>
            <p:ph type="title"/>
          </p:nvPr>
        </p:nvSpPr>
        <p:spPr/>
        <p:txBody>
          <a:bodyPr>
            <a:normAutofit fontScale="90000"/>
          </a:bodyPr>
          <a:lstStyle/>
          <a:p>
            <a:pPr algn="l"/>
            <a:r>
              <a:rPr lang="en-US" dirty="0" smtClean="0">
                <a:latin typeface="+mn-lt"/>
              </a:rPr>
              <a:t>Sectionalism &amp;</a:t>
            </a:r>
            <a:br>
              <a:rPr lang="en-US" dirty="0" smtClean="0">
                <a:latin typeface="+mn-lt"/>
              </a:rPr>
            </a:br>
            <a:r>
              <a:rPr lang="en-US" dirty="0" smtClean="0">
                <a:latin typeface="+mn-lt"/>
              </a:rPr>
              <a:t>Compromise to 1850</a:t>
            </a:r>
            <a:endParaRPr lang="en-US" dirty="0">
              <a:latin typeface="+mn-lt"/>
            </a:endParaRPr>
          </a:p>
        </p:txBody>
      </p:sp>
    </p:spTree>
    <p:extLst>
      <p:ext uri="{BB962C8B-B14F-4D97-AF65-F5344CB8AC3E}">
        <p14:creationId xmlns:p14="http://schemas.microsoft.com/office/powerpoint/2010/main" val="4030535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2" name="Rectangle 6"/>
          <p:cNvSpPr>
            <a:spLocks noGrp="1" noChangeArrowheads="1"/>
          </p:cNvSpPr>
          <p:nvPr>
            <p:ph type="title"/>
          </p:nvPr>
        </p:nvSpPr>
        <p:spPr>
          <a:xfrm>
            <a:off x="221734" y="0"/>
            <a:ext cx="8693666" cy="914400"/>
          </a:xfrm>
          <a:noFill/>
        </p:spPr>
        <p:txBody>
          <a:bodyPr lIns="90488" tIns="44450" rIns="90488" bIns="44450">
            <a:normAutofit fontScale="90000"/>
          </a:bodyPr>
          <a:lstStyle/>
          <a:p>
            <a:pPr algn="ctr" eaLnBrk="1" hangingPunct="1"/>
            <a:r>
              <a:rPr lang="en-US" dirty="0">
                <a:latin typeface="Rockwell"/>
                <a:cs typeface="Rockwell"/>
              </a:rPr>
              <a:t>The Beginnings of Sectionalism</a:t>
            </a:r>
          </a:p>
        </p:txBody>
      </p:sp>
      <p:sp>
        <p:nvSpPr>
          <p:cNvPr id="4103" name="Rectangle 7"/>
          <p:cNvSpPr>
            <a:spLocks noGrp="1" noChangeArrowheads="1"/>
          </p:cNvSpPr>
          <p:nvPr>
            <p:ph type="body" idx="1"/>
          </p:nvPr>
        </p:nvSpPr>
        <p:spPr>
          <a:xfrm>
            <a:off x="0" y="1148878"/>
            <a:ext cx="9144000" cy="5709121"/>
          </a:xfrm>
          <a:noFill/>
        </p:spPr>
        <p:txBody>
          <a:bodyPr lIns="90488" tIns="44450" rIns="90488" bIns="44450"/>
          <a:lstStyle/>
          <a:p>
            <a:pPr eaLnBrk="1" hangingPunct="1"/>
            <a:r>
              <a:rPr lang="en-US" dirty="0">
                <a:latin typeface="Rockwell"/>
                <a:cs typeface="Rockwell"/>
              </a:rPr>
              <a:t>As Americans expanded West in the 1840s, conflicts intensified between the North &amp; the South regarding the issue of slavery</a:t>
            </a:r>
          </a:p>
          <a:p>
            <a:pPr eaLnBrk="1" hangingPunct="1"/>
            <a:r>
              <a:rPr lang="en-US" dirty="0">
                <a:latin typeface="Rockwell"/>
                <a:cs typeface="Rockwell"/>
              </a:rPr>
              <a:t>But…the existence of two strong political parties (Democrats &amp; Whigs) that were both popular in the North, South, &amp; West helped keep America from splitting apart</a:t>
            </a:r>
          </a:p>
        </p:txBody>
      </p:sp>
    </p:spTree>
    <p:extLst>
      <p:ext uri="{BB962C8B-B14F-4D97-AF65-F5344CB8AC3E}">
        <p14:creationId xmlns:p14="http://schemas.microsoft.com/office/powerpoint/2010/main" val="20617019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5"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6" name="Rectangle 6"/>
          <p:cNvSpPr>
            <a:spLocks noGrp="1" noChangeArrowheads="1"/>
          </p:cNvSpPr>
          <p:nvPr>
            <p:ph type="title"/>
          </p:nvPr>
        </p:nvSpPr>
        <p:spPr>
          <a:xfrm>
            <a:off x="83890" y="0"/>
            <a:ext cx="9060110" cy="838200"/>
          </a:xfrm>
          <a:noFill/>
        </p:spPr>
        <p:txBody>
          <a:bodyPr lIns="90488" tIns="44450" rIns="90488" bIns="44450"/>
          <a:lstStyle/>
          <a:p>
            <a:pPr algn="ctr" eaLnBrk="1" hangingPunct="1"/>
            <a:r>
              <a:rPr lang="en-US" dirty="0">
                <a:latin typeface="Rockwell"/>
                <a:cs typeface="Rockwell"/>
              </a:rPr>
              <a:t>The Slave Question Reemerges </a:t>
            </a:r>
          </a:p>
        </p:txBody>
      </p:sp>
      <p:sp>
        <p:nvSpPr>
          <p:cNvPr id="5127" name="Rectangle 7"/>
          <p:cNvSpPr>
            <a:spLocks noGrp="1" noChangeArrowheads="1"/>
          </p:cNvSpPr>
          <p:nvPr>
            <p:ph type="body" idx="1"/>
          </p:nvPr>
        </p:nvSpPr>
        <p:spPr>
          <a:xfrm>
            <a:off x="0" y="838200"/>
            <a:ext cx="9144000" cy="6019800"/>
          </a:xfrm>
          <a:noFill/>
        </p:spPr>
        <p:txBody>
          <a:bodyPr lIns="90488" tIns="44450" rIns="90488" bIns="44450">
            <a:normAutofit lnSpcReduction="10000"/>
          </a:bodyPr>
          <a:lstStyle/>
          <a:p>
            <a:pPr eaLnBrk="1" hangingPunct="1">
              <a:lnSpc>
                <a:spcPct val="95000"/>
              </a:lnSpc>
              <a:spcBef>
                <a:spcPct val="10000"/>
              </a:spcBef>
            </a:pPr>
            <a:r>
              <a:rPr lang="en-US" dirty="0">
                <a:latin typeface="Rockwell"/>
                <a:cs typeface="Rockwell"/>
              </a:rPr>
              <a:t>The Constitution gave no definite authority to abolish slavery other than voluntary state action</a:t>
            </a:r>
          </a:p>
          <a:p>
            <a:pPr lvl="1" eaLnBrk="1" hangingPunct="1">
              <a:lnSpc>
                <a:spcPct val="95000"/>
              </a:lnSpc>
              <a:spcBef>
                <a:spcPct val="10000"/>
              </a:spcBef>
            </a:pPr>
            <a:r>
              <a:rPr lang="en-US" dirty="0">
                <a:latin typeface="Rockwell"/>
                <a:cs typeface="Rockwell"/>
              </a:rPr>
              <a:t>Abolitionists knew it would be impossible to get enough votes to pass an amendment outlawing </a:t>
            </a:r>
            <a:r>
              <a:rPr lang="en-US" dirty="0" smtClean="0">
                <a:latin typeface="Rockwell"/>
                <a:cs typeface="Rockwell"/>
              </a:rPr>
              <a:t>slavery (2/3 majority)</a:t>
            </a:r>
            <a:endParaRPr lang="en-US" dirty="0">
              <a:latin typeface="Rockwell"/>
              <a:cs typeface="Rockwell"/>
            </a:endParaRPr>
          </a:p>
          <a:p>
            <a:pPr lvl="1" eaLnBrk="1" hangingPunct="1">
              <a:lnSpc>
                <a:spcPct val="95000"/>
              </a:lnSpc>
              <a:spcBef>
                <a:spcPct val="10000"/>
              </a:spcBef>
            </a:pPr>
            <a:r>
              <a:rPr lang="en-US" dirty="0">
                <a:latin typeface="Rockwell"/>
                <a:cs typeface="Rockwell"/>
              </a:rPr>
              <a:t>But, northerners in Congress </a:t>
            </a:r>
            <a:r>
              <a:rPr lang="en-US" i="1" u="sng" dirty="0">
                <a:latin typeface="Rockwell"/>
                <a:cs typeface="Rockwell"/>
              </a:rPr>
              <a:t>could</a:t>
            </a:r>
            <a:r>
              <a:rPr lang="en-US" sz="3000" dirty="0">
                <a:latin typeface="Rockwell"/>
                <a:cs typeface="Rockwell"/>
              </a:rPr>
              <a:t> </a:t>
            </a:r>
            <a:r>
              <a:rPr lang="en-US" dirty="0">
                <a:latin typeface="Rockwell"/>
                <a:cs typeface="Rockwell"/>
              </a:rPr>
              <a:t>forbid</a:t>
            </a:r>
            <a:r>
              <a:rPr lang="en-US" sz="3500" dirty="0">
                <a:latin typeface="Rockwell"/>
                <a:cs typeface="Rockwell"/>
              </a:rPr>
              <a:t> </a:t>
            </a:r>
            <a:r>
              <a:rPr lang="en-US" dirty="0">
                <a:latin typeface="Rockwell"/>
                <a:cs typeface="Rockwell"/>
              </a:rPr>
              <a:t>slavery</a:t>
            </a:r>
            <a:r>
              <a:rPr lang="en-US" sz="3500" dirty="0">
                <a:latin typeface="Rockwell"/>
                <a:cs typeface="Rockwell"/>
              </a:rPr>
              <a:t> </a:t>
            </a:r>
            <a:r>
              <a:rPr lang="en-US" dirty="0">
                <a:latin typeface="Rockwell"/>
                <a:cs typeface="Rockwell"/>
              </a:rPr>
              <a:t>in</a:t>
            </a:r>
            <a:r>
              <a:rPr lang="en-US" sz="3500" dirty="0">
                <a:latin typeface="Rockwell"/>
                <a:cs typeface="Rockwell"/>
              </a:rPr>
              <a:t> </a:t>
            </a:r>
            <a:r>
              <a:rPr lang="en-US" dirty="0">
                <a:latin typeface="Rockwell"/>
                <a:cs typeface="Rockwell"/>
              </a:rPr>
              <a:t>new</a:t>
            </a:r>
            <a:r>
              <a:rPr lang="en-US" sz="3500" dirty="0">
                <a:latin typeface="Rockwell"/>
                <a:cs typeface="Rockwell"/>
              </a:rPr>
              <a:t> </a:t>
            </a:r>
            <a:r>
              <a:rPr lang="en-US" dirty="0">
                <a:latin typeface="Rockwell"/>
                <a:cs typeface="Rockwell"/>
              </a:rPr>
              <a:t>states as they were added to the </a:t>
            </a:r>
            <a:r>
              <a:rPr lang="en-US" dirty="0" smtClean="0">
                <a:latin typeface="Rockwell"/>
                <a:cs typeface="Rockwell"/>
              </a:rPr>
              <a:t>Union</a:t>
            </a:r>
          </a:p>
          <a:p>
            <a:pPr>
              <a:lnSpc>
                <a:spcPct val="90000"/>
              </a:lnSpc>
            </a:pPr>
            <a:r>
              <a:rPr lang="en-US" sz="3600" dirty="0">
                <a:cs typeface="Rockwell"/>
              </a:rPr>
              <a:t>The slavery issue in the West   had been settled by the     Missouri Compromise in 1820</a:t>
            </a:r>
            <a:r>
              <a:rPr lang="en-US" sz="3600" dirty="0" smtClean="0">
                <a:cs typeface="Rockwell"/>
              </a:rPr>
              <a:t>…</a:t>
            </a:r>
            <a:endParaRPr lang="en-US" sz="3600" dirty="0">
              <a:cs typeface="Rockwell"/>
            </a:endParaRPr>
          </a:p>
          <a:p>
            <a:pPr lvl="1">
              <a:lnSpc>
                <a:spcPct val="90000"/>
              </a:lnSpc>
            </a:pPr>
            <a:r>
              <a:rPr lang="en-US" dirty="0">
                <a:cs typeface="Rockwell"/>
              </a:rPr>
              <a:t>New territory</a:t>
            </a:r>
            <a:r>
              <a:rPr lang="mr-IN" dirty="0">
                <a:latin typeface="Rockwell"/>
                <a:cs typeface="Rockwell"/>
              </a:rPr>
              <a:t>…</a:t>
            </a:r>
            <a:r>
              <a:rPr lang="en-US" dirty="0">
                <a:cs typeface="Rockwell"/>
              </a:rPr>
              <a:t>new problems</a:t>
            </a:r>
          </a:p>
          <a:p>
            <a:pPr lvl="1" eaLnBrk="1" hangingPunct="1">
              <a:lnSpc>
                <a:spcPct val="95000"/>
              </a:lnSpc>
              <a:spcBef>
                <a:spcPct val="10000"/>
              </a:spcBef>
            </a:pPr>
            <a:endParaRPr lang="en-US" dirty="0">
              <a:latin typeface="Rockwell"/>
              <a:cs typeface="Rockwell"/>
            </a:endParaRPr>
          </a:p>
        </p:txBody>
      </p:sp>
    </p:spTree>
    <p:extLst>
      <p:ext uri="{BB962C8B-B14F-4D97-AF65-F5344CB8AC3E}">
        <p14:creationId xmlns:p14="http://schemas.microsoft.com/office/powerpoint/2010/main" val="15297847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dirty="0" smtClean="0"/>
              <a:t>The Domestic Slave Trade</a:t>
            </a:r>
            <a:endParaRPr lang="en-US" dirty="0"/>
          </a:p>
        </p:txBody>
      </p:sp>
      <p:sp>
        <p:nvSpPr>
          <p:cNvPr id="3" name="Content Placeholder 2"/>
          <p:cNvSpPr>
            <a:spLocks noGrp="1"/>
          </p:cNvSpPr>
          <p:nvPr>
            <p:ph idx="1"/>
          </p:nvPr>
        </p:nvSpPr>
        <p:spPr>
          <a:xfrm>
            <a:off x="0" y="1016000"/>
            <a:ext cx="9144000" cy="5842000"/>
          </a:xfrm>
        </p:spPr>
        <p:txBody>
          <a:bodyPr>
            <a:normAutofit/>
          </a:bodyPr>
          <a:lstStyle/>
          <a:p>
            <a:r>
              <a:rPr lang="en-US" sz="2800" dirty="0" smtClean="0"/>
              <a:t>The cotton boom shifted the African American population to the South and West. By 1830, hundreds of thousands of slaves labored on the cotton and sugar lands of the Lower Mississippi Valley and on cotton plantations in Georgia and Northern Florida</a:t>
            </a:r>
          </a:p>
          <a:p>
            <a:r>
              <a:rPr lang="en-US" sz="2800" dirty="0" smtClean="0"/>
              <a:t>3 decades later, the majority of blacks lived and worked along the Mississippi River and in an arc of fertile cotton lands-the ‘black belt’, sweeping from Mississippi through </a:t>
            </a:r>
            <a:r>
              <a:rPr lang="en-US" sz="2800" smtClean="0"/>
              <a:t>South Carolina!</a:t>
            </a:r>
            <a:endParaRPr lang="en-US" sz="2800" dirty="0"/>
          </a:p>
        </p:txBody>
      </p:sp>
    </p:spTree>
    <p:extLst>
      <p:ext uri="{BB962C8B-B14F-4D97-AF65-F5344CB8AC3E}">
        <p14:creationId xmlns:p14="http://schemas.microsoft.com/office/powerpoint/2010/main" val="3678221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2" y="-137151"/>
            <a:ext cx="7450182"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25571" y="1143471"/>
            <a:ext cx="4604435" cy="5849946"/>
          </a:xfrm>
        </p:spPr>
        <p:txBody>
          <a:bodyPr>
            <a:noAutofit/>
          </a:bodyPr>
          <a:lstStyle/>
          <a:p>
            <a:r>
              <a:rPr lang="en-US" sz="1800" dirty="0"/>
              <a:t>C</a:t>
            </a:r>
            <a:r>
              <a:rPr lang="en-US" sz="1800" dirty="0" smtClean="0"/>
              <a:t>heap </a:t>
            </a:r>
            <a:r>
              <a:rPr lang="en-US" sz="1800" dirty="0"/>
              <a:t>cotton </a:t>
            </a:r>
            <a:r>
              <a:rPr lang="en-US" sz="1800" dirty="0" smtClean="0"/>
              <a:t>= the </a:t>
            </a:r>
            <a:r>
              <a:rPr lang="en-US" sz="1800" dirty="0"/>
              <a:t>textile boom of both the North and Great Britain.  </a:t>
            </a:r>
            <a:endParaRPr lang="en-US" sz="1800" dirty="0" smtClean="0"/>
          </a:p>
          <a:p>
            <a:r>
              <a:rPr lang="en-US" sz="1800" dirty="0" smtClean="0"/>
              <a:t>Southerners </a:t>
            </a:r>
            <a:r>
              <a:rPr lang="en-US" sz="1800" dirty="0"/>
              <a:t>raced to grow more </a:t>
            </a:r>
            <a:r>
              <a:rPr lang="en-US" sz="1800" dirty="0" smtClean="0"/>
              <a:t>- created </a:t>
            </a:r>
            <a:r>
              <a:rPr lang="en-US" sz="1800" dirty="0"/>
              <a:t>a HUGE demand for slave labor.</a:t>
            </a:r>
          </a:p>
          <a:p>
            <a:pPr lvl="1"/>
            <a:r>
              <a:rPr lang="en-US" sz="2000" b="1" dirty="0"/>
              <a:t>“King </a:t>
            </a:r>
            <a:r>
              <a:rPr lang="en-US" sz="2000" b="1" dirty="0" smtClean="0"/>
              <a:t>Cotton” </a:t>
            </a:r>
            <a:r>
              <a:rPr lang="en-US" sz="2000" dirty="0" smtClean="0"/>
              <a:t>-&gt; economic </a:t>
            </a:r>
            <a:r>
              <a:rPr lang="en-US" sz="2000" dirty="0"/>
              <a:t>growth in both the North and </a:t>
            </a:r>
            <a:r>
              <a:rPr lang="en-US" sz="2000" dirty="0" smtClean="0"/>
              <a:t>South (S. planters and N. shippers/manufacturers </a:t>
            </a:r>
            <a:r>
              <a:rPr lang="en-US" sz="2000" dirty="0"/>
              <a:t>made huge </a:t>
            </a:r>
            <a:r>
              <a:rPr lang="en-US" sz="2000" dirty="0" smtClean="0"/>
              <a:t>profits).</a:t>
            </a:r>
            <a:endParaRPr lang="en-US" sz="2000" dirty="0"/>
          </a:p>
          <a:p>
            <a:r>
              <a:rPr lang="en-US" sz="1800" dirty="0"/>
              <a:t>Cotton production </a:t>
            </a:r>
            <a:r>
              <a:rPr lang="en-US" sz="1800" dirty="0" smtClean="0"/>
              <a:t>skyrocketed.</a:t>
            </a:r>
          </a:p>
          <a:p>
            <a:r>
              <a:rPr lang="en-US" sz="1800" dirty="0" smtClean="0"/>
              <a:t>1840-60 - </a:t>
            </a:r>
            <a:r>
              <a:rPr lang="en-US" sz="1800" dirty="0"/>
              <a:t>South produced over </a:t>
            </a:r>
            <a:r>
              <a:rPr lang="en-US" sz="1800" dirty="0" smtClean="0"/>
              <a:t>half of the </a:t>
            </a:r>
            <a:r>
              <a:rPr lang="en-US" sz="1800" dirty="0"/>
              <a:t>world’s supply of cotton.</a:t>
            </a:r>
          </a:p>
          <a:p>
            <a:pPr lvl="1"/>
            <a:r>
              <a:rPr lang="en-US" sz="2000" dirty="0"/>
              <a:t>Cotton accounted for over half </a:t>
            </a:r>
            <a:r>
              <a:rPr lang="en-US" sz="2000" dirty="0" smtClean="0"/>
              <a:t>of </a:t>
            </a:r>
            <a:r>
              <a:rPr lang="en-US" sz="2000" dirty="0"/>
              <a:t>all US </a:t>
            </a:r>
            <a:r>
              <a:rPr lang="en-US" sz="2000" dirty="0" smtClean="0"/>
              <a:t>exports.</a:t>
            </a:r>
            <a:endParaRPr lang="en-US" sz="2000" dirty="0"/>
          </a:p>
          <a:p>
            <a:pPr lvl="1"/>
            <a:r>
              <a:rPr lang="en-US" sz="2000" dirty="0"/>
              <a:t>75% of the cotton used in British </a:t>
            </a:r>
            <a:r>
              <a:rPr lang="en-US" sz="2000" dirty="0" smtClean="0"/>
              <a:t>textile </a:t>
            </a:r>
            <a:r>
              <a:rPr lang="en-US" sz="2000" dirty="0"/>
              <a:t>mills came from the US </a:t>
            </a:r>
            <a:r>
              <a:rPr lang="en-US" sz="2000" dirty="0" smtClean="0"/>
              <a:t>South.</a:t>
            </a:r>
            <a:endParaRPr lang="en-US" sz="2000" dirty="0"/>
          </a:p>
        </p:txBody>
      </p:sp>
      <p:pic>
        <p:nvPicPr>
          <p:cNvPr id="3074" name="Picture 2" descr="http://teachers.henrico.k12.va.us/tucker/strusky_m/webquests/VUS6_Expansion/Cotton%20Production%201820-1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009" y="848015"/>
            <a:ext cx="2940991" cy="614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89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202</TotalTime>
  <Words>2384</Words>
  <Application>Microsoft Macintosh PowerPoint</Application>
  <PresentationFormat>On-screen Show (4:3)</PresentationFormat>
  <Paragraphs>128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Do Now</vt:lpstr>
      <vt:lpstr>1. The Growth of Slavery: Critiques and Defenses of the ‘Peculiar Institution’</vt:lpstr>
      <vt:lpstr>AP Prompt</vt:lpstr>
      <vt:lpstr>PowerPoint Presentation</vt:lpstr>
      <vt:lpstr>Sectionalism &amp; Compromise to 1850</vt:lpstr>
      <vt:lpstr>The Beginnings of Sectionalism</vt:lpstr>
      <vt:lpstr>The Slave Question Reemerges </vt:lpstr>
      <vt:lpstr>The Domestic Slave Trade</vt:lpstr>
      <vt:lpstr>“Cotton is King”</vt:lpstr>
      <vt:lpstr>The Effect of the Cotton Gin</vt:lpstr>
      <vt:lpstr>PowerPoint Presentation</vt:lpstr>
      <vt:lpstr>PowerPoint Presentation</vt:lpstr>
      <vt:lpstr>PowerPoint Presentation</vt:lpstr>
      <vt:lpstr>The Plantation System</vt:lpstr>
      <vt:lpstr>The South White Society</vt:lpstr>
      <vt:lpstr>PowerPoint Presentation</vt:lpstr>
      <vt:lpstr>Thesis Practice</vt:lpstr>
      <vt:lpstr>Slave Rebellion</vt:lpstr>
      <vt:lpstr>Abolitionism and Antislavery Reforms</vt:lpstr>
      <vt:lpstr>The Abolition Movement Grows</vt:lpstr>
      <vt:lpstr>Response to Abolition</vt:lpstr>
      <vt:lpstr>Abolitionist Publications and Speeches</vt:lpstr>
      <vt:lpstr>PowerPoint Presentation</vt:lpstr>
      <vt:lpstr>On the Reception of Abolition Petitions, John C. Calhoun (1837)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11</cp:revision>
  <dcterms:created xsi:type="dcterms:W3CDTF">2019-10-17T16:05:58Z</dcterms:created>
  <dcterms:modified xsi:type="dcterms:W3CDTF">2019-10-24T13:49:18Z</dcterms:modified>
</cp:coreProperties>
</file>