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6"/>
  </p:notesMasterIdLst>
  <p:sldIdLst>
    <p:sldId id="257" r:id="rId2"/>
    <p:sldId id="256" r:id="rId3"/>
    <p:sldId id="258" r:id="rId4"/>
    <p:sldId id="259" r:id="rId5"/>
    <p:sldId id="269" r:id="rId6"/>
    <p:sldId id="267" r:id="rId7"/>
    <p:sldId id="260" r:id="rId8"/>
    <p:sldId id="262" r:id="rId9"/>
    <p:sldId id="264" r:id="rId10"/>
    <p:sldId id="265" r:id="rId11"/>
    <p:sldId id="268" r:id="rId12"/>
    <p:sldId id="270" r:id="rId13"/>
    <p:sldId id="261" r:id="rId14"/>
    <p:sldId id="271" r:id="rId15"/>
    <p:sldId id="274" r:id="rId16"/>
    <p:sldId id="273" r:id="rId17"/>
    <p:sldId id="275" r:id="rId18"/>
    <p:sldId id="276" r:id="rId19"/>
    <p:sldId id="277" r:id="rId20"/>
    <p:sldId id="278" r:id="rId21"/>
    <p:sldId id="279" r:id="rId22"/>
    <p:sldId id="280" r:id="rId23"/>
    <p:sldId id="281" r:id="rId24"/>
    <p:sldId id="282" r:id="rId25"/>
    <p:sldId id="283" r:id="rId26"/>
    <p:sldId id="284" r:id="rId27"/>
    <p:sldId id="287" r:id="rId28"/>
    <p:sldId id="285" r:id="rId29"/>
    <p:sldId id="286" r:id="rId30"/>
    <p:sldId id="288" r:id="rId31"/>
    <p:sldId id="289" r:id="rId32"/>
    <p:sldId id="290" r:id="rId33"/>
    <p:sldId id="291" r:id="rId34"/>
    <p:sldId id="292" r:id="rId35"/>
    <p:sldId id="293" r:id="rId36"/>
    <p:sldId id="301" r:id="rId37"/>
    <p:sldId id="294" r:id="rId38"/>
    <p:sldId id="295" r:id="rId39"/>
    <p:sldId id="296" r:id="rId40"/>
    <p:sldId id="297" r:id="rId41"/>
    <p:sldId id="298" r:id="rId42"/>
    <p:sldId id="299" r:id="rId43"/>
    <p:sldId id="300" r:id="rId44"/>
    <p:sldId id="30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9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B9A0F04-76A5-1346-BEC3-BFB24BDCE0FD}" type="slidenum">
              <a:rPr lang="en-US" sz="1200">
                <a:latin typeface="Arial" charset="0"/>
              </a:rPr>
              <a:pPr/>
              <a:t>12</a:t>
            </a:fld>
            <a:endParaRPr lang="en-US" sz="1200">
              <a:latin typeface="Arial"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8C3E1CD-E669-6345-8698-4BA931584231}" type="slidenum">
              <a:rPr lang="en-US" sz="1200">
                <a:latin typeface="Arial" charset="0"/>
              </a:rPr>
              <a:pPr/>
              <a:t>22</a:t>
            </a:fld>
            <a:endParaRPr lang="en-US" sz="1200">
              <a:latin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6CB2AA7-CFF8-4E4B-A4A3-E34B71463F05}" type="slidenum">
              <a:rPr lang="en-US" sz="1200">
                <a:latin typeface="Arial" charset="0"/>
              </a:rPr>
              <a:pPr/>
              <a:t>27</a:t>
            </a:fld>
            <a:endParaRPr lang="en-US" sz="120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ABOUT NSC-68</a:t>
            </a:r>
          </a:p>
          <a:p>
            <a:pPr eaLnBrk="1" hangingPunct="1"/>
            <a:r>
              <a:rPr lang="en-US"/>
              <a:t> </a:t>
            </a:r>
          </a:p>
          <a:p>
            <a:pPr eaLnBrk="1" hangingPunct="1"/>
            <a:r>
              <a:rPr lang="en-US"/>
              <a:t>In the fall of 1949, Western powers were shaken by the communist takeover of China and the Soviet's test of the atomic bomb. As a result, President Truman requested a comprehensive analysis of Soviet and American capabilities. </a:t>
            </a:r>
          </a:p>
          <a:p>
            <a:pPr eaLnBrk="1" hangingPunct="1"/>
            <a:r>
              <a:rPr lang="en-US"/>
              <a:t> </a:t>
            </a:r>
          </a:p>
          <a:p>
            <a:pPr eaLnBrk="1" hangingPunct="1"/>
            <a:r>
              <a:rPr lang="en-US"/>
              <a:t>The result was an extensive document by the National Security Council examining the two powers from military, economic, political and psychological standpoints. The policy paper produced by the NSC (known as </a:t>
            </a:r>
            <a:r>
              <a:rPr lang="ja-JP" altLang="en-US"/>
              <a:t>“</a:t>
            </a:r>
            <a:r>
              <a:rPr lang="en-US" altLang="ja-JP"/>
              <a:t>NSC 68</a:t>
            </a:r>
            <a:r>
              <a:rPr lang="ja-JP" altLang="en-US"/>
              <a:t>”</a:t>
            </a:r>
            <a:r>
              <a:rPr lang="en-US" altLang="ja-JP"/>
              <a:t>) was one of the most important – and controversial – documents of the Cold War.  This document shaped government actions in the Cold War for the next 20 years.  Because its program for guiding U.S. foreign policy was so influential, it has been labeled the </a:t>
            </a:r>
            <a:r>
              <a:rPr lang="ja-JP" altLang="en-US"/>
              <a:t>“</a:t>
            </a:r>
            <a:r>
              <a:rPr lang="en-US" altLang="ja-JP"/>
              <a:t>blueprint</a:t>
            </a:r>
            <a:r>
              <a:rPr lang="ja-JP" altLang="en-US"/>
              <a:t>”</a:t>
            </a:r>
            <a:r>
              <a:rPr lang="en-US" altLang="ja-JP"/>
              <a:t> for the Cold War.</a:t>
            </a:r>
          </a:p>
          <a:p>
            <a:pPr eaLnBrk="1" hangingPunct="1"/>
            <a:r>
              <a:rPr lang="en-US"/>
              <a:t> </a:t>
            </a:r>
          </a:p>
          <a:p>
            <a:pPr eaLnBrk="1" hangingPunct="1"/>
            <a:r>
              <a:rPr lang="en-US"/>
              <a:t>Among its most important recommendations, it called for a massive buildup and an increase in funding for the armed forces in an effort to contain the Soviets.  But beyond its authorization of a massive military build-up, the document is interesting for how it explains and analyzes the intentions of the U.S. and the Soviet Union in international affairs, and for other measures it advocates for expanding American power and containing Soviet power.</a:t>
            </a:r>
          </a:p>
          <a:p>
            <a:pPr eaLnBrk="1" hangingPunct="1"/>
            <a:r>
              <a:rPr lang="en-US"/>
              <a:t> </a:t>
            </a:r>
          </a:p>
          <a:p>
            <a:pPr eaLnBrk="1" hangingPunct="1"/>
            <a:r>
              <a:rPr lang="en-US"/>
              <a:t>Three months after the report was written, its assessment appeared correct: North Korea attacked South Korea on June 25, 1950, and the military buildup began. </a:t>
            </a:r>
          </a:p>
          <a:p>
            <a:pPr eaLnBrk="1" hangingPunct="1"/>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EE516D7-6FB2-2E47-8863-95D3AE5337C0}" type="slidenum">
              <a:rPr lang="en-US" sz="1200">
                <a:latin typeface="Arial" charset="0"/>
              </a:rPr>
              <a:pPr/>
              <a:t>37</a:t>
            </a:fld>
            <a:endParaRPr lang="en-US" sz="1200">
              <a:latin typeface="Arial" charset="0"/>
            </a:endParaRPr>
          </a:p>
        </p:txBody>
      </p:sp>
      <p:sp>
        <p:nvSpPr>
          <p:cNvPr id="35842"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p>
            <a:pPr eaLnBrk="1" hangingPunct="1"/>
            <a:r>
              <a:rPr lang="en-US" dirty="0" smtClean="0"/>
              <a:t>Ex Order 9981-in</a:t>
            </a:r>
            <a:r>
              <a:rPr lang="en-US" baseline="0" dirty="0" smtClean="0"/>
              <a:t> military</a:t>
            </a:r>
            <a:endParaRPr lang="en-US" dirty="0" smtClean="0"/>
          </a:p>
          <a:p>
            <a:pPr eaLnBrk="1" hangingPunct="1"/>
            <a:r>
              <a:rPr lang="en-US" dirty="0" smtClean="0"/>
              <a:t>Ex</a:t>
            </a:r>
            <a:r>
              <a:rPr lang="en-US" baseline="0" dirty="0" smtClean="0"/>
              <a:t> Order 8802-In defense industries</a:t>
            </a:r>
            <a:endParaRPr lang="en-US" dirty="0"/>
          </a:p>
        </p:txBody>
      </p:sp>
      <p:sp>
        <p:nvSpPr>
          <p:cNvPr id="3584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A03C1A34-F4AC-BF41-A989-110144FD5128}" type="slidenum">
              <a:rPr lang="en-US"/>
              <a:pPr>
                <a:defRPr/>
              </a:pPr>
              <a:t>‹#›</a:t>
            </a:fld>
            <a:endParaRPr lang="en-US"/>
          </a:p>
        </p:txBody>
      </p:sp>
    </p:spTree>
    <p:extLst>
      <p:ext uri="{BB962C8B-B14F-4D97-AF65-F5344CB8AC3E}">
        <p14:creationId xmlns:p14="http://schemas.microsoft.com/office/powerpoint/2010/main" val="296820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S2PUIQpAEAQ"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6YyXGDLZ250" TargetMode="Externa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KlbHIHdg9b0" TargetMode="External"/><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http://www.youtube.com/watch?v=YmCDaXeDRI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What </a:t>
            </a:r>
            <a:r>
              <a:rPr lang="en-US" dirty="0"/>
              <a:t>existing tension (economic, political, social) existed between the US and Soviet Union before the end of WWII?</a:t>
            </a:r>
          </a:p>
          <a:p>
            <a:pPr algn="ctr"/>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n-US" smtClean="0">
                <a:cs typeface="Times New Roman" charset="0"/>
              </a:rPr>
              <a:t>Postwar Reality:</a:t>
            </a:r>
            <a:br>
              <a:rPr lang="en-US" smtClean="0">
                <a:cs typeface="Times New Roman" charset="0"/>
              </a:rPr>
            </a:br>
            <a:r>
              <a:rPr lang="en-US" sz="3800" smtClean="0">
                <a:cs typeface="+mj-cs"/>
              </a:rPr>
              <a:t>Soviet Control of Eastern Europe</a:t>
            </a:r>
          </a:p>
        </p:txBody>
      </p:sp>
      <p:sp>
        <p:nvSpPr>
          <p:cNvPr id="24579" name="Rectangle 3"/>
          <p:cNvSpPr>
            <a:spLocks noGrp="1" noChangeArrowheads="1"/>
          </p:cNvSpPr>
          <p:nvPr>
            <p:ph type="body" idx="1"/>
          </p:nvPr>
        </p:nvSpPr>
        <p:spPr>
          <a:xfrm>
            <a:off x="533400" y="1905000"/>
            <a:ext cx="8001000" cy="4572000"/>
          </a:xfrm>
        </p:spPr>
        <p:txBody>
          <a:bodyPr>
            <a:normAutofit fontScale="92500" lnSpcReduction="20000"/>
          </a:bodyPr>
          <a:lstStyle/>
          <a:p>
            <a:pPr eaLnBrk="1" hangingPunct="1">
              <a:lnSpc>
                <a:spcPct val="90000"/>
              </a:lnSpc>
              <a:defRPr/>
            </a:pPr>
            <a:r>
              <a:rPr lang="en-US" smtClean="0">
                <a:cs typeface="Times New Roman" charset="0"/>
              </a:rPr>
              <a:t>Europe was politically cut in half; Soviet troops had overrun eastern Europe and penetrated into the heart of Germany.</a:t>
            </a:r>
            <a:r>
              <a:rPr lang="en-US" smtClean="0">
                <a:cs typeface="+mn-cs"/>
              </a:rPr>
              <a:t> </a:t>
            </a:r>
          </a:p>
          <a:p>
            <a:pPr eaLnBrk="1" hangingPunct="1">
              <a:lnSpc>
                <a:spcPct val="90000"/>
              </a:lnSpc>
              <a:defRPr/>
            </a:pPr>
            <a:r>
              <a:rPr lang="en-US" smtClean="0">
                <a:cs typeface="Times New Roman" charset="0"/>
              </a:rPr>
              <a:t>During 1944-1945, Stalin starts shaping the post-war world by occupying SE Europe with Soviet troops that should have been on the Polish front pushing toward Berlin.</a:t>
            </a:r>
            <a:r>
              <a:rPr lang="en-US" smtClean="0">
                <a:cs typeface="+mn-cs"/>
              </a:rPr>
              <a:t> </a:t>
            </a:r>
          </a:p>
          <a:p>
            <a:pPr eaLnBrk="1" hangingPunct="1">
              <a:lnSpc>
                <a:spcPct val="90000"/>
              </a:lnSpc>
              <a:defRPr/>
            </a:pPr>
            <a:r>
              <a:rPr lang="en-US" smtClean="0">
                <a:cs typeface="Times New Roman" charset="0"/>
              </a:rPr>
              <a:t>Roosevelt did not have postwar aims because he still had to fight Japan; Stalin did have postwar aims</a:t>
            </a:r>
            <a:r>
              <a:rPr lang="en-US" smtClean="0">
                <a:cs typeface="+mn-cs"/>
              </a:rPr>
              <a:t>.</a:t>
            </a:r>
          </a:p>
        </p:txBody>
      </p:sp>
    </p:spTree>
    <p:extLst>
      <p:ext uri="{BB962C8B-B14F-4D97-AF65-F5344CB8AC3E}">
        <p14:creationId xmlns:p14="http://schemas.microsoft.com/office/powerpoint/2010/main" val="36191174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143000" y="0"/>
            <a:ext cx="7772400" cy="990600"/>
          </a:xfrm>
        </p:spPr>
        <p:txBody>
          <a:bodyPr>
            <a:normAutofit fontScale="90000"/>
          </a:bodyPr>
          <a:lstStyle/>
          <a:p>
            <a:r>
              <a:rPr lang="en-US">
                <a:latin typeface="Rockwell"/>
                <a:cs typeface="Rockwell"/>
              </a:rPr>
              <a:t>The Beginning of the Cold War </a:t>
            </a:r>
          </a:p>
        </p:txBody>
      </p:sp>
      <p:sp>
        <p:nvSpPr>
          <p:cNvPr id="7170" name="Rectangle 3"/>
          <p:cNvSpPr>
            <a:spLocks noGrp="1" noChangeArrowheads="1"/>
          </p:cNvSpPr>
          <p:nvPr>
            <p:ph type="body" idx="1"/>
          </p:nvPr>
        </p:nvSpPr>
        <p:spPr>
          <a:xfrm>
            <a:off x="0" y="914400"/>
            <a:ext cx="9144000" cy="5943600"/>
          </a:xfrm>
        </p:spPr>
        <p:txBody>
          <a:bodyPr>
            <a:noAutofit/>
          </a:bodyPr>
          <a:lstStyle/>
          <a:p>
            <a:pPr>
              <a:lnSpc>
                <a:spcPct val="90000"/>
              </a:lnSpc>
            </a:pPr>
            <a:r>
              <a:rPr kumimoji="0" lang="en-US" sz="3600" dirty="0">
                <a:latin typeface="Rockwell"/>
                <a:cs typeface="Rockwell"/>
              </a:rPr>
              <a:t>The Cold War was an era of distrust, threat of nuclear war, &amp; ideological expansion between the superpowers, USA &amp; USSR:</a:t>
            </a:r>
          </a:p>
          <a:p>
            <a:pPr lvl="1">
              <a:lnSpc>
                <a:spcPct val="90000"/>
              </a:lnSpc>
            </a:pPr>
            <a:r>
              <a:rPr kumimoji="0" lang="en-US" sz="3600" dirty="0">
                <a:latin typeface="Rockwell"/>
                <a:cs typeface="Rockwell"/>
              </a:rPr>
              <a:t>The first inkling of the Cold War began during the Russian Civil War (1917-1921) &amp; Soviet pullout of WW1</a:t>
            </a:r>
          </a:p>
          <a:p>
            <a:pPr lvl="1">
              <a:lnSpc>
                <a:spcPct val="90000"/>
              </a:lnSpc>
            </a:pPr>
            <a:r>
              <a:rPr kumimoji="0" lang="en-US" sz="3200" dirty="0">
                <a:latin typeface="Rockwell"/>
                <a:cs typeface="Rockwell"/>
              </a:rPr>
              <a:t>But, American-Soviet tensions heightened at the Yalta &amp; Potsdam WW2 conferences </a:t>
            </a:r>
          </a:p>
        </p:txBody>
      </p:sp>
      <p:sp>
        <p:nvSpPr>
          <p:cNvPr id="202756" name="AutoShape 4"/>
          <p:cNvSpPr>
            <a:spLocks noChangeArrowheads="1"/>
          </p:cNvSpPr>
          <p:nvPr/>
        </p:nvSpPr>
        <p:spPr bwMode="auto">
          <a:xfrm>
            <a:off x="228600" y="609600"/>
            <a:ext cx="8610600" cy="1066800"/>
          </a:xfrm>
          <a:prstGeom prst="wedgeRectCallout">
            <a:avLst>
              <a:gd name="adj1" fmla="val -1255"/>
              <a:gd name="adj2" fmla="val 242111"/>
            </a:avLst>
          </a:prstGeom>
          <a:solidFill>
            <a:srgbClr val="CCFFCC"/>
          </a:solidFill>
          <a:ln w="38100">
            <a:solidFill>
              <a:schemeClr val="tx1"/>
            </a:solidFill>
            <a:miter lim="800000"/>
            <a:headEnd/>
            <a:tailEnd/>
          </a:ln>
        </p:spPr>
        <p:txBody>
          <a:bodyPr/>
          <a:lstStyle/>
          <a:p>
            <a:pPr algn="ctr">
              <a:lnSpc>
                <a:spcPct val="85000"/>
              </a:lnSpc>
            </a:pPr>
            <a:r>
              <a:rPr lang="en-US" sz="3200">
                <a:solidFill>
                  <a:srgbClr val="000000"/>
                </a:solidFill>
                <a:latin typeface="Rockwell"/>
                <a:cs typeface="Rockwell"/>
              </a:rPr>
              <a:t>The USA supported the Russian White Army against Lenin</a:t>
            </a:r>
            <a:r>
              <a:rPr lang="ja-JP" altLang="en-US" sz="3200">
                <a:solidFill>
                  <a:srgbClr val="000000"/>
                </a:solidFill>
                <a:latin typeface="Rockwell"/>
                <a:cs typeface="Rockwell"/>
              </a:rPr>
              <a:t>’</a:t>
            </a:r>
            <a:r>
              <a:rPr lang="en-US" altLang="ja-JP" sz="3200">
                <a:solidFill>
                  <a:srgbClr val="000000"/>
                </a:solidFill>
                <a:latin typeface="Rockwell"/>
                <a:cs typeface="Rockwell"/>
              </a:rPr>
              <a:t>s Red Army</a:t>
            </a:r>
            <a:endParaRPr lang="en-US" sz="3200">
              <a:solidFill>
                <a:srgbClr val="000000"/>
              </a:solidFill>
              <a:latin typeface="Rockwell"/>
              <a:cs typeface="Rockwell"/>
            </a:endParaRPr>
          </a:p>
        </p:txBody>
      </p:sp>
      <p:sp>
        <p:nvSpPr>
          <p:cNvPr id="202758" name="AutoShape 6"/>
          <p:cNvSpPr>
            <a:spLocks noChangeArrowheads="1"/>
          </p:cNvSpPr>
          <p:nvPr/>
        </p:nvSpPr>
        <p:spPr bwMode="auto">
          <a:xfrm>
            <a:off x="914400" y="1828800"/>
            <a:ext cx="7772400" cy="1066800"/>
          </a:xfrm>
          <a:prstGeom prst="wedgeRectCallout">
            <a:avLst>
              <a:gd name="adj1" fmla="val 22366"/>
              <a:gd name="adj2" fmla="val 301190"/>
            </a:avLst>
          </a:prstGeom>
          <a:solidFill>
            <a:srgbClr val="FFFF99"/>
          </a:solidFill>
          <a:ln w="38100">
            <a:solidFill>
              <a:schemeClr val="tx1"/>
            </a:solidFill>
            <a:miter lim="800000"/>
            <a:headEnd/>
            <a:tailEnd/>
          </a:ln>
        </p:spPr>
        <p:txBody>
          <a:bodyPr/>
          <a:lstStyle/>
          <a:p>
            <a:pPr algn="ctr">
              <a:lnSpc>
                <a:spcPct val="85000"/>
              </a:lnSpc>
            </a:pPr>
            <a:r>
              <a:rPr lang="en-US" sz="2800" dirty="0">
                <a:solidFill>
                  <a:srgbClr val="000000"/>
                </a:solidFill>
                <a:latin typeface="Rockwell"/>
                <a:cs typeface="Rockwell"/>
              </a:rPr>
              <a:t>Stalin agreed to allow self-determination in Eastern Europe…but never did</a:t>
            </a:r>
          </a:p>
        </p:txBody>
      </p:sp>
    </p:spTree>
    <p:extLst>
      <p:ext uri="{BB962C8B-B14F-4D97-AF65-F5344CB8AC3E}">
        <p14:creationId xmlns:p14="http://schemas.microsoft.com/office/powerpoint/2010/main" val="4096011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p:cTn id="7" dur="500" fill="hold"/>
                                        <p:tgtEl>
                                          <p:spTgt spid="202756"/>
                                        </p:tgtEl>
                                        <p:attrNameLst>
                                          <p:attrName>ppt_w</p:attrName>
                                        </p:attrNameLst>
                                      </p:cBhvr>
                                      <p:tavLst>
                                        <p:tav tm="0">
                                          <p:val>
                                            <p:fltVal val="0"/>
                                          </p:val>
                                        </p:tav>
                                        <p:tav tm="100000">
                                          <p:val>
                                            <p:strVal val="#ppt_w"/>
                                          </p:val>
                                        </p:tav>
                                      </p:tavLst>
                                    </p:anim>
                                    <p:anim calcmode="lin" valueType="num">
                                      <p:cBhvr>
                                        <p:cTn id="8" dur="500" fill="hold"/>
                                        <p:tgtEl>
                                          <p:spTgt spid="202756"/>
                                        </p:tgtEl>
                                        <p:attrNameLst>
                                          <p:attrName>ppt_h</p:attrName>
                                        </p:attrNameLst>
                                      </p:cBhvr>
                                      <p:tavLst>
                                        <p:tav tm="0">
                                          <p:val>
                                            <p:fltVal val="0"/>
                                          </p:val>
                                        </p:tav>
                                        <p:tav tm="100000">
                                          <p:val>
                                            <p:strVal val="#ppt_h"/>
                                          </p:val>
                                        </p:tav>
                                      </p:tavLst>
                                    </p:anim>
                                    <p:animEffect transition="in" filter="fade">
                                      <p:cBhvr>
                                        <p:cTn id="9" dur="500"/>
                                        <p:tgtEl>
                                          <p:spTgt spid="2027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2758"/>
                                        </p:tgtEl>
                                        <p:attrNameLst>
                                          <p:attrName>style.visibility</p:attrName>
                                        </p:attrNameLst>
                                      </p:cBhvr>
                                      <p:to>
                                        <p:strVal val="visible"/>
                                      </p:to>
                                    </p:set>
                                    <p:anim calcmode="lin" valueType="num">
                                      <p:cBhvr>
                                        <p:cTn id="14" dur="500" fill="hold"/>
                                        <p:tgtEl>
                                          <p:spTgt spid="202758"/>
                                        </p:tgtEl>
                                        <p:attrNameLst>
                                          <p:attrName>ppt_w</p:attrName>
                                        </p:attrNameLst>
                                      </p:cBhvr>
                                      <p:tavLst>
                                        <p:tav tm="0">
                                          <p:val>
                                            <p:fltVal val="0"/>
                                          </p:val>
                                        </p:tav>
                                        <p:tav tm="100000">
                                          <p:val>
                                            <p:strVal val="#ppt_w"/>
                                          </p:val>
                                        </p:tav>
                                      </p:tavLst>
                                    </p:anim>
                                    <p:anim calcmode="lin" valueType="num">
                                      <p:cBhvr>
                                        <p:cTn id="15" dur="500" fill="hold"/>
                                        <p:tgtEl>
                                          <p:spTgt spid="202758"/>
                                        </p:tgtEl>
                                        <p:attrNameLst>
                                          <p:attrName>ppt_h</p:attrName>
                                        </p:attrNameLst>
                                      </p:cBhvr>
                                      <p:tavLst>
                                        <p:tav tm="0">
                                          <p:val>
                                            <p:fltVal val="0"/>
                                          </p:val>
                                        </p:tav>
                                        <p:tav tm="100000">
                                          <p:val>
                                            <p:strVal val="#ppt_h"/>
                                          </p:val>
                                        </p:tav>
                                      </p:tavLst>
                                    </p:anim>
                                    <p:animEffect transition="in" filter="fade">
                                      <p:cBhvr>
                                        <p:cTn id="16" dur="500"/>
                                        <p:tgtEl>
                                          <p:spTgt spid="202758"/>
                                        </p:tgtEl>
                                      </p:cBhvr>
                                    </p:animEffect>
                                  </p:childTnLst>
                                </p:cTn>
                              </p:par>
                              <p:par>
                                <p:cTn id="17" presetID="53" presetClass="exit" presetSubtype="0" fill="hold" grpId="1" nodeType="withEffect">
                                  <p:stCondLst>
                                    <p:cond delay="0"/>
                                  </p:stCondLst>
                                  <p:childTnLst>
                                    <p:anim calcmode="lin" valueType="num">
                                      <p:cBhvr>
                                        <p:cTn id="18" dur="500"/>
                                        <p:tgtEl>
                                          <p:spTgt spid="202756"/>
                                        </p:tgtEl>
                                        <p:attrNameLst>
                                          <p:attrName>ppt_w</p:attrName>
                                        </p:attrNameLst>
                                      </p:cBhvr>
                                      <p:tavLst>
                                        <p:tav tm="0">
                                          <p:val>
                                            <p:strVal val="ppt_w"/>
                                          </p:val>
                                        </p:tav>
                                        <p:tav tm="100000">
                                          <p:val>
                                            <p:fltVal val="0"/>
                                          </p:val>
                                        </p:tav>
                                      </p:tavLst>
                                    </p:anim>
                                    <p:anim calcmode="lin" valueType="num">
                                      <p:cBhvr>
                                        <p:cTn id="19" dur="500"/>
                                        <p:tgtEl>
                                          <p:spTgt spid="202756"/>
                                        </p:tgtEl>
                                        <p:attrNameLst>
                                          <p:attrName>ppt_h</p:attrName>
                                        </p:attrNameLst>
                                      </p:cBhvr>
                                      <p:tavLst>
                                        <p:tav tm="0">
                                          <p:val>
                                            <p:strVal val="ppt_h"/>
                                          </p:val>
                                        </p:tav>
                                        <p:tav tm="100000">
                                          <p:val>
                                            <p:fltVal val="0"/>
                                          </p:val>
                                        </p:tav>
                                      </p:tavLst>
                                    </p:anim>
                                    <p:animEffect transition="out" filter="fade">
                                      <p:cBhvr>
                                        <p:cTn id="20" dur="500"/>
                                        <p:tgtEl>
                                          <p:spTgt spid="202756"/>
                                        </p:tgtEl>
                                      </p:cBhvr>
                                    </p:animEffect>
                                    <p:set>
                                      <p:cBhvr>
                                        <p:cTn id="21" dur="1" fill="hold">
                                          <p:stCondLst>
                                            <p:cond delay="499"/>
                                          </p:stCondLst>
                                        </p:cTn>
                                        <p:tgtEl>
                                          <p:spTgt spid="2027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02756" grpId="1" animBg="1"/>
      <p:bldP spid="2027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0" y="0"/>
            <a:ext cx="9144000" cy="914400"/>
          </a:xfrm>
          <a:solidFill>
            <a:srgbClr val="FFFF99"/>
          </a:solidFill>
        </p:spPr>
        <p:txBody>
          <a:bodyPr/>
          <a:lstStyle/>
          <a:p>
            <a:r>
              <a:rPr lang="en-US" sz="4000">
                <a:solidFill>
                  <a:srgbClr val="000000"/>
                </a:solidFill>
                <a:latin typeface="Rockwell"/>
                <a:cs typeface="Rockwell"/>
              </a:rPr>
              <a:t>Cold War Divisions</a:t>
            </a:r>
          </a:p>
        </p:txBody>
      </p:sp>
      <p:sp>
        <p:nvSpPr>
          <p:cNvPr id="10242" name="Rectangle 3"/>
          <p:cNvSpPr>
            <a:spLocks noGrp="1" noChangeArrowheads="1"/>
          </p:cNvSpPr>
          <p:nvPr>
            <p:ph type="body" idx="1"/>
          </p:nvPr>
        </p:nvSpPr>
        <p:spPr>
          <a:xfrm>
            <a:off x="914400" y="914400"/>
            <a:ext cx="8229600" cy="5943600"/>
          </a:xfrm>
        </p:spPr>
        <p:txBody>
          <a:bodyPr/>
          <a:lstStyle/>
          <a:p>
            <a:endParaRPr lang="en-US" sz="2800">
              <a:solidFill>
                <a:srgbClr val="000000"/>
              </a:solidFill>
              <a:latin typeface="Rockwell"/>
              <a:cs typeface="Rockwell"/>
            </a:endParaRPr>
          </a:p>
        </p:txBody>
      </p:sp>
      <p:pic>
        <p:nvPicPr>
          <p:cNvPr id="10243" name="Picture 1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8626" t="14627" r="10547" b="20877"/>
          <a:stretch>
            <a:fillRect/>
          </a:stretch>
        </p:blipFill>
        <p:spPr bwMode="auto">
          <a:xfrm>
            <a:off x="0" y="91440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3788" name="AutoShape 12"/>
          <p:cNvSpPr>
            <a:spLocks noChangeArrowheads="1"/>
          </p:cNvSpPr>
          <p:nvPr/>
        </p:nvSpPr>
        <p:spPr bwMode="auto">
          <a:xfrm>
            <a:off x="1219200" y="228600"/>
            <a:ext cx="7162800" cy="1143000"/>
          </a:xfrm>
          <a:prstGeom prst="wedgeRectCallout">
            <a:avLst>
              <a:gd name="adj1" fmla="val 36102"/>
              <a:gd name="adj2" fmla="val 329028"/>
            </a:avLst>
          </a:prstGeom>
          <a:solidFill>
            <a:srgbClr val="CCCCFF"/>
          </a:solidFill>
          <a:ln w="38100">
            <a:solidFill>
              <a:schemeClr val="tx1"/>
            </a:solidFill>
            <a:miter lim="800000"/>
            <a:headEnd/>
            <a:tailEnd/>
          </a:ln>
        </p:spPr>
        <p:txBody>
          <a:bodyPr/>
          <a:lstStyle/>
          <a:p>
            <a:pPr algn="ctr">
              <a:lnSpc>
                <a:spcPct val="85000"/>
              </a:lnSpc>
            </a:pPr>
            <a:r>
              <a:rPr lang="en-US" sz="2900" dirty="0">
                <a:solidFill>
                  <a:srgbClr val="000000"/>
                </a:solidFill>
                <a:latin typeface="Rockwell"/>
                <a:cs typeface="Rockwell"/>
              </a:rPr>
              <a:t>At Yalta, Stalin agreed to allow   self-determination in Eastern Europe</a:t>
            </a:r>
          </a:p>
        </p:txBody>
      </p:sp>
      <p:sp>
        <p:nvSpPr>
          <p:cNvPr id="203789" name="AutoShape 13"/>
          <p:cNvSpPr>
            <a:spLocks noChangeArrowheads="1"/>
          </p:cNvSpPr>
          <p:nvPr/>
        </p:nvSpPr>
        <p:spPr bwMode="auto">
          <a:xfrm>
            <a:off x="228600" y="1295400"/>
            <a:ext cx="8686800" cy="1524000"/>
          </a:xfrm>
          <a:prstGeom prst="wedgeRectCallout">
            <a:avLst>
              <a:gd name="adj1" fmla="val 34194"/>
              <a:gd name="adj2" fmla="val 150833"/>
            </a:avLst>
          </a:prstGeom>
          <a:solidFill>
            <a:srgbClr val="CCFFCC"/>
          </a:solidFill>
          <a:ln w="38100">
            <a:solidFill>
              <a:schemeClr val="tx1"/>
            </a:solidFill>
            <a:miter lim="800000"/>
            <a:headEnd/>
            <a:tailEnd/>
          </a:ln>
        </p:spPr>
        <p:txBody>
          <a:bodyPr/>
          <a:lstStyle/>
          <a:p>
            <a:pPr algn="ctr">
              <a:lnSpc>
                <a:spcPct val="85000"/>
              </a:lnSpc>
            </a:pPr>
            <a:r>
              <a:rPr lang="en-US" sz="2800">
                <a:solidFill>
                  <a:srgbClr val="000000"/>
                </a:solidFill>
                <a:latin typeface="Rockwell"/>
                <a:cs typeface="Rockwell"/>
              </a:rPr>
              <a:t>By Potsdam, Stalin had extended his control over Eastern Europe to create a buffer zone between the USSR &amp; its future enemies</a:t>
            </a:r>
          </a:p>
        </p:txBody>
      </p:sp>
      <p:pic>
        <p:nvPicPr>
          <p:cNvPr id="203791" name="Picture 15" descr="Image:Besatzungszonen ohne tex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3608388" cy="4419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3792" name="Text Box 16"/>
          <p:cNvSpPr txBox="1">
            <a:spLocks noChangeArrowheads="1"/>
          </p:cNvSpPr>
          <p:nvPr/>
        </p:nvSpPr>
        <p:spPr bwMode="auto">
          <a:xfrm>
            <a:off x="304800" y="5257800"/>
            <a:ext cx="8610600" cy="1201867"/>
          </a:xfrm>
          <a:prstGeom prst="rect">
            <a:avLst/>
          </a:prstGeom>
          <a:solidFill>
            <a:srgbClr val="FFCC99"/>
          </a:solidFill>
          <a:ln w="381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5000"/>
              </a:lnSpc>
            </a:pPr>
            <a:r>
              <a:rPr lang="en-US" sz="2800" dirty="0">
                <a:solidFill>
                  <a:srgbClr val="000000"/>
                </a:solidFill>
                <a:latin typeface="Rockwell"/>
                <a:cs typeface="Rockwell"/>
              </a:rPr>
              <a:t>Potsdam presented a major Cold War theme: Because they </a:t>
            </a:r>
            <a:r>
              <a:rPr lang="en-US" sz="2800" i="1" u="sng" dirty="0">
                <a:solidFill>
                  <a:srgbClr val="000000"/>
                </a:solidFill>
                <a:latin typeface="Rockwell"/>
                <a:cs typeface="Rockwell"/>
              </a:rPr>
              <a:t>could not agree</a:t>
            </a:r>
            <a:r>
              <a:rPr lang="en-US" sz="2800" dirty="0">
                <a:solidFill>
                  <a:srgbClr val="000000"/>
                </a:solidFill>
                <a:latin typeface="Rockwell"/>
                <a:cs typeface="Rockwell"/>
              </a:rPr>
              <a:t> on how do govern Europe, Truman &amp; Stalin </a:t>
            </a:r>
            <a:r>
              <a:rPr lang="en-US" sz="2800" i="1" u="sng" dirty="0">
                <a:solidFill>
                  <a:srgbClr val="000000"/>
                </a:solidFill>
                <a:latin typeface="Rockwell"/>
                <a:cs typeface="Rockwell"/>
              </a:rPr>
              <a:t>divided</a:t>
            </a:r>
            <a:r>
              <a:rPr lang="en-US" sz="2800" dirty="0">
                <a:solidFill>
                  <a:srgbClr val="000000"/>
                </a:solidFill>
                <a:latin typeface="Rockwell"/>
                <a:cs typeface="Rockwell"/>
              </a:rPr>
              <a:t> it</a:t>
            </a:r>
          </a:p>
        </p:txBody>
      </p:sp>
      <p:sp>
        <p:nvSpPr>
          <p:cNvPr id="14" name="Text Box 17"/>
          <p:cNvSpPr txBox="1">
            <a:spLocks noChangeArrowheads="1"/>
          </p:cNvSpPr>
          <p:nvPr/>
        </p:nvSpPr>
        <p:spPr bwMode="auto">
          <a:xfrm>
            <a:off x="1955800" y="626933"/>
            <a:ext cx="6629400" cy="1201867"/>
          </a:xfrm>
          <a:prstGeom prst="rect">
            <a:avLst/>
          </a:prstGeom>
          <a:solidFill>
            <a:srgbClr val="CCCCFF"/>
          </a:solidFill>
          <a:ln w="381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85000"/>
              </a:lnSpc>
              <a:spcBef>
                <a:spcPct val="30000"/>
              </a:spcBef>
            </a:pPr>
            <a:r>
              <a:rPr lang="en-US" sz="2800" dirty="0">
                <a:solidFill>
                  <a:srgbClr val="000000"/>
                </a:solidFill>
                <a:latin typeface="Rockwell"/>
                <a:cs typeface="Rockwell"/>
              </a:rPr>
              <a:t>Potsdam was the conclusion of the American-Soviet alliance that brought an end to World War 2</a:t>
            </a:r>
          </a:p>
        </p:txBody>
      </p:sp>
    </p:spTree>
    <p:extLst>
      <p:ext uri="{BB962C8B-B14F-4D97-AF65-F5344CB8AC3E}">
        <p14:creationId xmlns:p14="http://schemas.microsoft.com/office/powerpoint/2010/main" val="3798567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3788"/>
                                        </p:tgtEl>
                                        <p:attrNameLst>
                                          <p:attrName>style.visibility</p:attrName>
                                        </p:attrNameLst>
                                      </p:cBhvr>
                                      <p:to>
                                        <p:strVal val="visible"/>
                                      </p:to>
                                    </p:set>
                                    <p:anim calcmode="lin" valueType="num">
                                      <p:cBhvr>
                                        <p:cTn id="7" dur="500" fill="hold"/>
                                        <p:tgtEl>
                                          <p:spTgt spid="203788"/>
                                        </p:tgtEl>
                                        <p:attrNameLst>
                                          <p:attrName>ppt_w</p:attrName>
                                        </p:attrNameLst>
                                      </p:cBhvr>
                                      <p:tavLst>
                                        <p:tav tm="0">
                                          <p:val>
                                            <p:fltVal val="0"/>
                                          </p:val>
                                        </p:tav>
                                        <p:tav tm="100000">
                                          <p:val>
                                            <p:strVal val="#ppt_w"/>
                                          </p:val>
                                        </p:tav>
                                      </p:tavLst>
                                    </p:anim>
                                    <p:anim calcmode="lin" valueType="num">
                                      <p:cBhvr>
                                        <p:cTn id="8" dur="500" fill="hold"/>
                                        <p:tgtEl>
                                          <p:spTgt spid="203788"/>
                                        </p:tgtEl>
                                        <p:attrNameLst>
                                          <p:attrName>ppt_h</p:attrName>
                                        </p:attrNameLst>
                                      </p:cBhvr>
                                      <p:tavLst>
                                        <p:tav tm="0">
                                          <p:val>
                                            <p:fltVal val="0"/>
                                          </p:val>
                                        </p:tav>
                                        <p:tav tm="100000">
                                          <p:val>
                                            <p:strVal val="#ppt_h"/>
                                          </p:val>
                                        </p:tav>
                                      </p:tavLst>
                                    </p:anim>
                                    <p:animEffect transition="in" filter="fade">
                                      <p:cBhvr>
                                        <p:cTn id="9" dur="500"/>
                                        <p:tgtEl>
                                          <p:spTgt spid="2037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3789"/>
                                        </p:tgtEl>
                                        <p:attrNameLst>
                                          <p:attrName>style.visibility</p:attrName>
                                        </p:attrNameLst>
                                      </p:cBhvr>
                                      <p:to>
                                        <p:strVal val="visible"/>
                                      </p:to>
                                    </p:set>
                                    <p:anim calcmode="lin" valueType="num">
                                      <p:cBhvr>
                                        <p:cTn id="14" dur="500" fill="hold"/>
                                        <p:tgtEl>
                                          <p:spTgt spid="203789"/>
                                        </p:tgtEl>
                                        <p:attrNameLst>
                                          <p:attrName>ppt_w</p:attrName>
                                        </p:attrNameLst>
                                      </p:cBhvr>
                                      <p:tavLst>
                                        <p:tav tm="0">
                                          <p:val>
                                            <p:fltVal val="0"/>
                                          </p:val>
                                        </p:tav>
                                        <p:tav tm="100000">
                                          <p:val>
                                            <p:strVal val="#ppt_w"/>
                                          </p:val>
                                        </p:tav>
                                      </p:tavLst>
                                    </p:anim>
                                    <p:anim calcmode="lin" valueType="num">
                                      <p:cBhvr>
                                        <p:cTn id="15" dur="500" fill="hold"/>
                                        <p:tgtEl>
                                          <p:spTgt spid="203789"/>
                                        </p:tgtEl>
                                        <p:attrNameLst>
                                          <p:attrName>ppt_h</p:attrName>
                                        </p:attrNameLst>
                                      </p:cBhvr>
                                      <p:tavLst>
                                        <p:tav tm="0">
                                          <p:val>
                                            <p:fltVal val="0"/>
                                          </p:val>
                                        </p:tav>
                                        <p:tav tm="100000">
                                          <p:val>
                                            <p:strVal val="#ppt_h"/>
                                          </p:val>
                                        </p:tav>
                                      </p:tavLst>
                                    </p:anim>
                                    <p:animEffect transition="in" filter="fade">
                                      <p:cBhvr>
                                        <p:cTn id="16" dur="500"/>
                                        <p:tgtEl>
                                          <p:spTgt spid="2037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203789"/>
                                        </p:tgtEl>
                                        <p:attrNameLst>
                                          <p:attrName>ppt_w</p:attrName>
                                        </p:attrNameLst>
                                      </p:cBhvr>
                                      <p:tavLst>
                                        <p:tav tm="0">
                                          <p:val>
                                            <p:strVal val="ppt_w"/>
                                          </p:val>
                                        </p:tav>
                                        <p:tav tm="100000">
                                          <p:val>
                                            <p:fltVal val="0"/>
                                          </p:val>
                                        </p:tav>
                                      </p:tavLst>
                                    </p:anim>
                                    <p:anim calcmode="lin" valueType="num">
                                      <p:cBhvr>
                                        <p:cTn id="21" dur="500"/>
                                        <p:tgtEl>
                                          <p:spTgt spid="203789"/>
                                        </p:tgtEl>
                                        <p:attrNameLst>
                                          <p:attrName>ppt_h</p:attrName>
                                        </p:attrNameLst>
                                      </p:cBhvr>
                                      <p:tavLst>
                                        <p:tav tm="0">
                                          <p:val>
                                            <p:strVal val="ppt_h"/>
                                          </p:val>
                                        </p:tav>
                                        <p:tav tm="100000">
                                          <p:val>
                                            <p:fltVal val="0"/>
                                          </p:val>
                                        </p:tav>
                                      </p:tavLst>
                                    </p:anim>
                                    <p:animEffect transition="out" filter="fade">
                                      <p:cBhvr>
                                        <p:cTn id="22" dur="500"/>
                                        <p:tgtEl>
                                          <p:spTgt spid="203789"/>
                                        </p:tgtEl>
                                      </p:cBhvr>
                                    </p:animEffect>
                                    <p:set>
                                      <p:cBhvr>
                                        <p:cTn id="23" dur="1" fill="hold">
                                          <p:stCondLst>
                                            <p:cond delay="499"/>
                                          </p:stCondLst>
                                        </p:cTn>
                                        <p:tgtEl>
                                          <p:spTgt spid="203789"/>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203788"/>
                                        </p:tgtEl>
                                        <p:attrNameLst>
                                          <p:attrName>ppt_w</p:attrName>
                                        </p:attrNameLst>
                                      </p:cBhvr>
                                      <p:tavLst>
                                        <p:tav tm="0">
                                          <p:val>
                                            <p:strVal val="ppt_w"/>
                                          </p:val>
                                        </p:tav>
                                        <p:tav tm="100000">
                                          <p:val>
                                            <p:fltVal val="0"/>
                                          </p:val>
                                        </p:tav>
                                      </p:tavLst>
                                    </p:anim>
                                    <p:anim calcmode="lin" valueType="num">
                                      <p:cBhvr>
                                        <p:cTn id="26" dur="500"/>
                                        <p:tgtEl>
                                          <p:spTgt spid="203788"/>
                                        </p:tgtEl>
                                        <p:attrNameLst>
                                          <p:attrName>ppt_h</p:attrName>
                                        </p:attrNameLst>
                                      </p:cBhvr>
                                      <p:tavLst>
                                        <p:tav tm="0">
                                          <p:val>
                                            <p:strVal val="ppt_h"/>
                                          </p:val>
                                        </p:tav>
                                        <p:tav tm="100000">
                                          <p:val>
                                            <p:fltVal val="0"/>
                                          </p:val>
                                        </p:tav>
                                      </p:tavLst>
                                    </p:anim>
                                    <p:animEffect transition="out" filter="fade">
                                      <p:cBhvr>
                                        <p:cTn id="27" dur="500"/>
                                        <p:tgtEl>
                                          <p:spTgt spid="203788"/>
                                        </p:tgtEl>
                                      </p:cBhvr>
                                    </p:animEffect>
                                    <p:set>
                                      <p:cBhvr>
                                        <p:cTn id="28" dur="1" fill="hold">
                                          <p:stCondLst>
                                            <p:cond delay="499"/>
                                          </p:stCondLst>
                                        </p:cTn>
                                        <p:tgtEl>
                                          <p:spTgt spid="203788"/>
                                        </p:tgtEl>
                                        <p:attrNameLst>
                                          <p:attrName>style.visibility</p:attrName>
                                        </p:attrNameLst>
                                      </p:cBhvr>
                                      <p:to>
                                        <p:strVal val="hidden"/>
                                      </p:to>
                                    </p:set>
                                  </p:childTnLst>
                                </p:cTn>
                              </p:par>
                            </p:childTnLst>
                          </p:cTn>
                        </p:par>
                        <p:par>
                          <p:cTn id="29" fill="hold" nodeType="afterGroup">
                            <p:stCondLst>
                              <p:cond delay="500"/>
                            </p:stCondLst>
                            <p:childTnLst>
                              <p:par>
                                <p:cTn id="30" presetID="53" presetClass="entr" presetSubtype="0" fill="hold" nodeType="afterEffect">
                                  <p:stCondLst>
                                    <p:cond delay="0"/>
                                  </p:stCondLst>
                                  <p:childTnLst>
                                    <p:set>
                                      <p:cBhvr>
                                        <p:cTn id="31" dur="1" fill="hold">
                                          <p:stCondLst>
                                            <p:cond delay="0"/>
                                          </p:stCondLst>
                                        </p:cTn>
                                        <p:tgtEl>
                                          <p:spTgt spid="203791"/>
                                        </p:tgtEl>
                                        <p:attrNameLst>
                                          <p:attrName>style.visibility</p:attrName>
                                        </p:attrNameLst>
                                      </p:cBhvr>
                                      <p:to>
                                        <p:strVal val="visible"/>
                                      </p:to>
                                    </p:set>
                                    <p:anim calcmode="lin" valueType="num">
                                      <p:cBhvr>
                                        <p:cTn id="32" dur="3000" fill="hold"/>
                                        <p:tgtEl>
                                          <p:spTgt spid="203791"/>
                                        </p:tgtEl>
                                        <p:attrNameLst>
                                          <p:attrName>ppt_w</p:attrName>
                                        </p:attrNameLst>
                                      </p:cBhvr>
                                      <p:tavLst>
                                        <p:tav tm="0">
                                          <p:val>
                                            <p:fltVal val="0"/>
                                          </p:val>
                                        </p:tav>
                                        <p:tav tm="100000">
                                          <p:val>
                                            <p:strVal val="#ppt_w"/>
                                          </p:val>
                                        </p:tav>
                                      </p:tavLst>
                                    </p:anim>
                                    <p:anim calcmode="lin" valueType="num">
                                      <p:cBhvr>
                                        <p:cTn id="33" dur="3000" fill="hold"/>
                                        <p:tgtEl>
                                          <p:spTgt spid="203791"/>
                                        </p:tgtEl>
                                        <p:attrNameLst>
                                          <p:attrName>ppt_h</p:attrName>
                                        </p:attrNameLst>
                                      </p:cBhvr>
                                      <p:tavLst>
                                        <p:tav tm="0">
                                          <p:val>
                                            <p:fltVal val="0"/>
                                          </p:val>
                                        </p:tav>
                                        <p:tav tm="100000">
                                          <p:val>
                                            <p:strVal val="#ppt_h"/>
                                          </p:val>
                                        </p:tav>
                                      </p:tavLst>
                                    </p:anim>
                                    <p:animEffect transition="in" filter="fade">
                                      <p:cBhvr>
                                        <p:cTn id="34" dur="3000"/>
                                        <p:tgtEl>
                                          <p:spTgt spid="20379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03792"/>
                                        </p:tgtEl>
                                        <p:attrNameLst>
                                          <p:attrName>style.visibility</p:attrName>
                                        </p:attrNameLst>
                                      </p:cBhvr>
                                      <p:to>
                                        <p:strVal val="visible"/>
                                      </p:to>
                                    </p:set>
                                    <p:anim calcmode="lin" valueType="num">
                                      <p:cBhvr>
                                        <p:cTn id="39" dur="500" fill="hold"/>
                                        <p:tgtEl>
                                          <p:spTgt spid="203792"/>
                                        </p:tgtEl>
                                        <p:attrNameLst>
                                          <p:attrName>ppt_w</p:attrName>
                                        </p:attrNameLst>
                                      </p:cBhvr>
                                      <p:tavLst>
                                        <p:tav tm="0">
                                          <p:val>
                                            <p:fltVal val="0"/>
                                          </p:val>
                                        </p:tav>
                                        <p:tav tm="100000">
                                          <p:val>
                                            <p:strVal val="#ppt_w"/>
                                          </p:val>
                                        </p:tav>
                                      </p:tavLst>
                                    </p:anim>
                                    <p:anim calcmode="lin" valueType="num">
                                      <p:cBhvr>
                                        <p:cTn id="40" dur="500" fill="hold"/>
                                        <p:tgtEl>
                                          <p:spTgt spid="203792"/>
                                        </p:tgtEl>
                                        <p:attrNameLst>
                                          <p:attrName>ppt_h</p:attrName>
                                        </p:attrNameLst>
                                      </p:cBhvr>
                                      <p:tavLst>
                                        <p:tav tm="0">
                                          <p:val>
                                            <p:fltVal val="0"/>
                                          </p:val>
                                        </p:tav>
                                        <p:tav tm="100000">
                                          <p:val>
                                            <p:strVal val="#ppt_h"/>
                                          </p:val>
                                        </p:tav>
                                      </p:tavLst>
                                    </p:anim>
                                    <p:animEffect transition="in" filter="fade">
                                      <p:cBhvr>
                                        <p:cTn id="41" dur="500"/>
                                        <p:tgtEl>
                                          <p:spTgt spid="20379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xit" presetSubtype="0" fill="hold" nodeType="clickEffect">
                                  <p:stCondLst>
                                    <p:cond delay="0"/>
                                  </p:stCondLst>
                                  <p:childTnLst>
                                    <p:anim calcmode="lin" valueType="num">
                                      <p:cBhvr>
                                        <p:cTn id="45" dur="500"/>
                                        <p:tgtEl>
                                          <p:spTgt spid="203791"/>
                                        </p:tgtEl>
                                        <p:attrNameLst>
                                          <p:attrName>ppt_w</p:attrName>
                                        </p:attrNameLst>
                                      </p:cBhvr>
                                      <p:tavLst>
                                        <p:tav tm="0">
                                          <p:val>
                                            <p:strVal val="ppt_w"/>
                                          </p:val>
                                        </p:tav>
                                        <p:tav tm="100000">
                                          <p:val>
                                            <p:fltVal val="0"/>
                                          </p:val>
                                        </p:tav>
                                      </p:tavLst>
                                    </p:anim>
                                    <p:anim calcmode="lin" valueType="num">
                                      <p:cBhvr>
                                        <p:cTn id="46" dur="500"/>
                                        <p:tgtEl>
                                          <p:spTgt spid="203791"/>
                                        </p:tgtEl>
                                        <p:attrNameLst>
                                          <p:attrName>ppt_h</p:attrName>
                                        </p:attrNameLst>
                                      </p:cBhvr>
                                      <p:tavLst>
                                        <p:tav tm="0">
                                          <p:val>
                                            <p:strVal val="ppt_h"/>
                                          </p:val>
                                        </p:tav>
                                        <p:tav tm="100000">
                                          <p:val>
                                            <p:fltVal val="0"/>
                                          </p:val>
                                        </p:tav>
                                      </p:tavLst>
                                    </p:anim>
                                    <p:animEffect transition="out" filter="fade">
                                      <p:cBhvr>
                                        <p:cTn id="47" dur="500"/>
                                        <p:tgtEl>
                                          <p:spTgt spid="203791"/>
                                        </p:tgtEl>
                                      </p:cBhvr>
                                    </p:animEffect>
                                    <p:set>
                                      <p:cBhvr>
                                        <p:cTn id="48" dur="1" fill="hold">
                                          <p:stCondLst>
                                            <p:cond delay="499"/>
                                          </p:stCondLst>
                                        </p:cTn>
                                        <p:tgtEl>
                                          <p:spTgt spid="203791"/>
                                        </p:tgtEl>
                                        <p:attrNameLst>
                                          <p:attrName>style.visibility</p:attrName>
                                        </p:attrNameLst>
                                      </p:cBhvr>
                                      <p:to>
                                        <p:strVal val="hidden"/>
                                      </p:to>
                                    </p:set>
                                  </p:childTnLst>
                                </p:cTn>
                              </p:par>
                              <p:par>
                                <p:cTn id="49" presetID="53" presetClass="exit" presetSubtype="0" fill="hold" grpId="1" nodeType="withEffect">
                                  <p:stCondLst>
                                    <p:cond delay="0"/>
                                  </p:stCondLst>
                                  <p:childTnLst>
                                    <p:anim calcmode="lin" valueType="num">
                                      <p:cBhvr>
                                        <p:cTn id="50" dur="500"/>
                                        <p:tgtEl>
                                          <p:spTgt spid="203792"/>
                                        </p:tgtEl>
                                        <p:attrNameLst>
                                          <p:attrName>ppt_w</p:attrName>
                                        </p:attrNameLst>
                                      </p:cBhvr>
                                      <p:tavLst>
                                        <p:tav tm="0">
                                          <p:val>
                                            <p:strVal val="ppt_w"/>
                                          </p:val>
                                        </p:tav>
                                        <p:tav tm="100000">
                                          <p:val>
                                            <p:fltVal val="0"/>
                                          </p:val>
                                        </p:tav>
                                      </p:tavLst>
                                    </p:anim>
                                    <p:anim calcmode="lin" valueType="num">
                                      <p:cBhvr>
                                        <p:cTn id="51" dur="500"/>
                                        <p:tgtEl>
                                          <p:spTgt spid="203792"/>
                                        </p:tgtEl>
                                        <p:attrNameLst>
                                          <p:attrName>ppt_h</p:attrName>
                                        </p:attrNameLst>
                                      </p:cBhvr>
                                      <p:tavLst>
                                        <p:tav tm="0">
                                          <p:val>
                                            <p:strVal val="ppt_h"/>
                                          </p:val>
                                        </p:tav>
                                        <p:tav tm="100000">
                                          <p:val>
                                            <p:fltVal val="0"/>
                                          </p:val>
                                        </p:tav>
                                      </p:tavLst>
                                    </p:anim>
                                    <p:animEffect transition="out" filter="fade">
                                      <p:cBhvr>
                                        <p:cTn id="52" dur="500"/>
                                        <p:tgtEl>
                                          <p:spTgt spid="203792"/>
                                        </p:tgtEl>
                                      </p:cBhvr>
                                    </p:animEffect>
                                    <p:set>
                                      <p:cBhvr>
                                        <p:cTn id="53" dur="1" fill="hold">
                                          <p:stCondLst>
                                            <p:cond delay="499"/>
                                          </p:stCondLst>
                                        </p:cTn>
                                        <p:tgtEl>
                                          <p:spTgt spid="203792"/>
                                        </p:tgtEl>
                                        <p:attrNameLst>
                                          <p:attrName>style.visibility</p:attrName>
                                        </p:attrNameLst>
                                      </p:cBhvr>
                                      <p:to>
                                        <p:strVal val="hidden"/>
                                      </p:to>
                                    </p:set>
                                  </p:childTnLst>
                                </p:cTn>
                              </p:par>
                              <p:par>
                                <p:cTn id="54" presetID="53"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8" grpId="0" animBg="1"/>
      <p:bldP spid="203788" grpId="1" animBg="1"/>
      <p:bldP spid="203789" grpId="0" animBg="1"/>
      <p:bldP spid="203789" grpId="1" animBg="1"/>
      <p:bldP spid="203792" grpId="0" animBg="1"/>
      <p:bldP spid="203792"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0" y="0"/>
            <a:ext cx="9144000" cy="914400"/>
          </a:xfrm>
        </p:spPr>
        <p:txBody>
          <a:bodyPr/>
          <a:lstStyle/>
          <a:p>
            <a:pPr eaLnBrk="1" hangingPunct="1">
              <a:defRPr/>
            </a:pPr>
            <a:r>
              <a:rPr lang="en-US" dirty="0">
                <a:latin typeface="Rockwell"/>
                <a:cs typeface="Rockwell"/>
              </a:rPr>
              <a:t>Understanding the Cold War</a:t>
            </a:r>
          </a:p>
        </p:txBody>
      </p:sp>
      <p:sp>
        <p:nvSpPr>
          <p:cNvPr id="5123" name="Rectangle 3"/>
          <p:cNvSpPr>
            <a:spLocks noGrp="1" noRot="1" noChangeArrowheads="1"/>
          </p:cNvSpPr>
          <p:nvPr>
            <p:ph type="body" sz="half" idx="1"/>
          </p:nvPr>
        </p:nvSpPr>
        <p:spPr>
          <a:xfrm>
            <a:off x="0" y="1066800"/>
            <a:ext cx="3657600" cy="5181600"/>
          </a:xfrm>
        </p:spPr>
        <p:txBody>
          <a:bodyPr/>
          <a:lstStyle/>
          <a:p>
            <a:pPr eaLnBrk="1" hangingPunct="1">
              <a:defRPr/>
            </a:pPr>
            <a:r>
              <a:rPr lang="en-US" sz="2000" dirty="0" smtClean="0">
                <a:latin typeface="Rockwell"/>
                <a:cs typeface="Rockwell"/>
              </a:rPr>
              <a:t>Superpower nations after WWII</a:t>
            </a:r>
          </a:p>
          <a:p>
            <a:pPr lvl="1" eaLnBrk="1" hangingPunct="1">
              <a:defRPr/>
            </a:pPr>
            <a:r>
              <a:rPr lang="en-US" sz="1800" dirty="0" smtClean="0">
                <a:latin typeface="Rockwell"/>
                <a:cs typeface="Rockwell"/>
              </a:rPr>
              <a:t>Soviet Union = communism, police state</a:t>
            </a:r>
          </a:p>
          <a:p>
            <a:pPr lvl="1" eaLnBrk="1" hangingPunct="1">
              <a:defRPr/>
            </a:pPr>
            <a:r>
              <a:rPr lang="en-US" sz="1800" dirty="0" smtClean="0">
                <a:latin typeface="Rockwell"/>
                <a:cs typeface="Rockwell"/>
              </a:rPr>
              <a:t>United States = capitalism, democracy</a:t>
            </a:r>
          </a:p>
          <a:p>
            <a:pPr eaLnBrk="1" hangingPunct="1">
              <a:defRPr/>
            </a:pPr>
            <a:r>
              <a:rPr lang="en-US" sz="2000" dirty="0" smtClean="0">
                <a:latin typeface="Rockwell"/>
                <a:cs typeface="Rockwell"/>
              </a:rPr>
              <a:t>Cold War meant a </a:t>
            </a:r>
            <a:r>
              <a:rPr lang="ja-JP" altLang="en-US" sz="2000" dirty="0" smtClean="0">
                <a:latin typeface="Rockwell"/>
                <a:cs typeface="Rockwell"/>
              </a:rPr>
              <a:t>“</a:t>
            </a:r>
            <a:r>
              <a:rPr lang="en-US" sz="2000" dirty="0" smtClean="0">
                <a:latin typeface="Rockwell"/>
                <a:cs typeface="Rockwell"/>
              </a:rPr>
              <a:t>war of words</a:t>
            </a:r>
            <a:r>
              <a:rPr lang="ja-JP" altLang="en-US" sz="2000" dirty="0" smtClean="0">
                <a:latin typeface="Rockwell"/>
                <a:cs typeface="Rockwell"/>
              </a:rPr>
              <a:t>”</a:t>
            </a:r>
            <a:r>
              <a:rPr lang="en-US" sz="2000" dirty="0" smtClean="0">
                <a:latin typeface="Rockwell"/>
                <a:cs typeface="Rockwell"/>
              </a:rPr>
              <a:t> rather than outright conflict</a:t>
            </a:r>
          </a:p>
          <a:p>
            <a:pPr lvl="1" eaLnBrk="1" hangingPunct="1">
              <a:defRPr/>
            </a:pPr>
            <a:r>
              <a:rPr lang="en-US" sz="1800" dirty="0" smtClean="0">
                <a:latin typeface="Rockwell"/>
                <a:cs typeface="Rockwell"/>
              </a:rPr>
              <a:t>However, the Cold War includes episodes of </a:t>
            </a:r>
            <a:r>
              <a:rPr lang="ja-JP" altLang="en-US" sz="1800" dirty="0" smtClean="0">
                <a:latin typeface="Rockwell"/>
                <a:cs typeface="Rockwell"/>
              </a:rPr>
              <a:t>“</a:t>
            </a:r>
            <a:r>
              <a:rPr lang="en-US" sz="1800" dirty="0" smtClean="0">
                <a:latin typeface="Rockwell"/>
                <a:cs typeface="Rockwell"/>
              </a:rPr>
              <a:t>hot</a:t>
            </a:r>
            <a:r>
              <a:rPr lang="ja-JP" altLang="en-US" sz="1800" dirty="0" smtClean="0">
                <a:latin typeface="Rockwell"/>
                <a:cs typeface="Rockwell"/>
              </a:rPr>
              <a:t>”</a:t>
            </a:r>
            <a:r>
              <a:rPr lang="en-US" sz="1800" dirty="0" smtClean="0">
                <a:latin typeface="Rockwell"/>
                <a:cs typeface="Rockwell"/>
              </a:rPr>
              <a:t> conflicts in various regions around the world.</a:t>
            </a:r>
            <a:endParaRPr lang="en-US" sz="1800" dirty="0">
              <a:latin typeface="Rockwell"/>
              <a:cs typeface="Rockwell"/>
            </a:endParaRPr>
          </a:p>
        </p:txBody>
      </p:sp>
      <p:pic>
        <p:nvPicPr>
          <p:cNvPr id="23555" name="Picture 5" descr="Unit11_map_Cold_War_642.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63963" y="1066800"/>
            <a:ext cx="5230812" cy="5181600"/>
          </a:xfrm>
        </p:spPr>
      </p:pic>
    </p:spTree>
    <p:extLst>
      <p:ext uri="{BB962C8B-B14F-4D97-AF65-F5344CB8AC3E}">
        <p14:creationId xmlns:p14="http://schemas.microsoft.com/office/powerpoint/2010/main" val="8064441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europe after ww2"/>
          <p:cNvPicPr>
            <a:picLocks noChangeAspect="1" noChangeArrowheads="1"/>
          </p:cNvPicPr>
          <p:nvPr/>
        </p:nvPicPr>
        <p:blipFill>
          <a:blip r:embed="rId2">
            <a:extLst>
              <a:ext uri="{28A0092B-C50C-407E-A947-70E740481C1C}">
                <a14:useLocalDpi xmlns:a14="http://schemas.microsoft.com/office/drawing/2010/main" val="0"/>
              </a:ext>
            </a:extLst>
          </a:blip>
          <a:srcRect l="7004" t="14270" r="15964" b="20053"/>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Freeform 3"/>
          <p:cNvSpPr>
            <a:spLocks/>
          </p:cNvSpPr>
          <p:nvPr/>
        </p:nvSpPr>
        <p:spPr bwMode="auto">
          <a:xfrm>
            <a:off x="3860800" y="0"/>
            <a:ext cx="5283200" cy="5961063"/>
          </a:xfrm>
          <a:custGeom>
            <a:avLst/>
            <a:gdLst>
              <a:gd name="T0" fmla="*/ 2147483647 w 3328"/>
              <a:gd name="T1" fmla="*/ 0 h 3755"/>
              <a:gd name="T2" fmla="*/ 2147483647 w 3328"/>
              <a:gd name="T3" fmla="*/ 483870041 h 3755"/>
              <a:gd name="T4" fmla="*/ 2147483647 w 3328"/>
              <a:gd name="T5" fmla="*/ 1088707591 h 3755"/>
              <a:gd name="T6" fmla="*/ 2147483647 w 3328"/>
              <a:gd name="T7" fmla="*/ 1572577632 h 3755"/>
              <a:gd name="T8" fmla="*/ 2147483647 w 3328"/>
              <a:gd name="T9" fmla="*/ 2056447672 h 3755"/>
              <a:gd name="T10" fmla="*/ 2147483647 w 3328"/>
              <a:gd name="T11" fmla="*/ 2147483647 h 3755"/>
              <a:gd name="T12" fmla="*/ 2147483647 w 3328"/>
              <a:gd name="T13" fmla="*/ 2147483647 h 3755"/>
              <a:gd name="T14" fmla="*/ 2147483647 w 3328"/>
              <a:gd name="T15" fmla="*/ 2147483647 h 3755"/>
              <a:gd name="T16" fmla="*/ 2147483647 w 3328"/>
              <a:gd name="T17" fmla="*/ 2147483647 h 3755"/>
              <a:gd name="T18" fmla="*/ 2147483647 w 3328"/>
              <a:gd name="T19" fmla="*/ 2147483647 h 3755"/>
              <a:gd name="T20" fmla="*/ 2147483647 w 3328"/>
              <a:gd name="T21" fmla="*/ 2147483647 h 3755"/>
              <a:gd name="T22" fmla="*/ 1733867500 w 3328"/>
              <a:gd name="T23" fmla="*/ 2147483647 h 3755"/>
              <a:gd name="T24" fmla="*/ 766127500 w 3328"/>
              <a:gd name="T25" fmla="*/ 2147483647 h 3755"/>
              <a:gd name="T26" fmla="*/ 282257500 w 3328"/>
              <a:gd name="T27" fmla="*/ 2147483647 h 3755"/>
              <a:gd name="T28" fmla="*/ 282257500 w 3328"/>
              <a:gd name="T29" fmla="*/ 2147483647 h 3755"/>
              <a:gd name="T30" fmla="*/ 40322500 w 3328"/>
              <a:gd name="T31" fmla="*/ 2147483647 h 3755"/>
              <a:gd name="T32" fmla="*/ 524192500 w 3328"/>
              <a:gd name="T33" fmla="*/ 2147483647 h 3755"/>
              <a:gd name="T34" fmla="*/ 887095000 w 3328"/>
              <a:gd name="T35" fmla="*/ 2147483647 h 3755"/>
              <a:gd name="T36" fmla="*/ 1129030000 w 3328"/>
              <a:gd name="T37" fmla="*/ 2147483647 h 3755"/>
              <a:gd name="T38" fmla="*/ 887095000 w 3328"/>
              <a:gd name="T39" fmla="*/ 2147483647 h 3755"/>
              <a:gd name="T40" fmla="*/ 1129030000 w 3328"/>
              <a:gd name="T41" fmla="*/ 2147483647 h 3755"/>
              <a:gd name="T42" fmla="*/ 1733867500 w 3328"/>
              <a:gd name="T43" fmla="*/ 2147483647 h 3755"/>
              <a:gd name="T44" fmla="*/ 2147483647 w 3328"/>
              <a:gd name="T45" fmla="*/ 2147483647 h 3755"/>
              <a:gd name="T46" fmla="*/ 2147483647 w 3328"/>
              <a:gd name="T47" fmla="*/ 2147483647 h 3755"/>
              <a:gd name="T48" fmla="*/ 2147483647 w 3328"/>
              <a:gd name="T49" fmla="*/ 2147483647 h 3755"/>
              <a:gd name="T50" fmla="*/ 2147483647 w 3328"/>
              <a:gd name="T51" fmla="*/ 2147483647 h 3755"/>
              <a:gd name="T52" fmla="*/ 2147483647 w 3328"/>
              <a:gd name="T53" fmla="*/ 2147483647 h 3755"/>
              <a:gd name="T54" fmla="*/ 2147483647 w 3328"/>
              <a:gd name="T55" fmla="*/ 2147483647 h 3755"/>
              <a:gd name="T56" fmla="*/ 2147483647 w 3328"/>
              <a:gd name="T57" fmla="*/ 2147483647 h 3755"/>
              <a:gd name="T58" fmla="*/ 2147483647 w 3328"/>
              <a:gd name="T59" fmla="*/ 2147483647 h 37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28"/>
              <a:gd name="T91" fmla="*/ 0 h 3755"/>
              <a:gd name="T92" fmla="*/ 3328 w 3328"/>
              <a:gd name="T93" fmla="*/ 3755 h 37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28" h="3755">
                <a:moveTo>
                  <a:pt x="1408" y="0"/>
                </a:moveTo>
                <a:cubicBezTo>
                  <a:pt x="1440" y="60"/>
                  <a:pt x="1472" y="120"/>
                  <a:pt x="1504" y="192"/>
                </a:cubicBezTo>
                <a:cubicBezTo>
                  <a:pt x="1536" y="264"/>
                  <a:pt x="1568" y="360"/>
                  <a:pt x="1600" y="432"/>
                </a:cubicBezTo>
                <a:cubicBezTo>
                  <a:pt x="1632" y="504"/>
                  <a:pt x="1680" y="560"/>
                  <a:pt x="1696" y="624"/>
                </a:cubicBezTo>
                <a:cubicBezTo>
                  <a:pt x="1712" y="688"/>
                  <a:pt x="1720" y="760"/>
                  <a:pt x="1696" y="816"/>
                </a:cubicBezTo>
                <a:cubicBezTo>
                  <a:pt x="1672" y="872"/>
                  <a:pt x="1576" y="912"/>
                  <a:pt x="1552" y="960"/>
                </a:cubicBezTo>
                <a:cubicBezTo>
                  <a:pt x="1528" y="1008"/>
                  <a:pt x="1568" y="1064"/>
                  <a:pt x="1552" y="1104"/>
                </a:cubicBezTo>
                <a:cubicBezTo>
                  <a:pt x="1536" y="1144"/>
                  <a:pt x="1520" y="1176"/>
                  <a:pt x="1456" y="1200"/>
                </a:cubicBezTo>
                <a:cubicBezTo>
                  <a:pt x="1392" y="1224"/>
                  <a:pt x="1232" y="1192"/>
                  <a:pt x="1168" y="1248"/>
                </a:cubicBezTo>
                <a:cubicBezTo>
                  <a:pt x="1104" y="1304"/>
                  <a:pt x="1104" y="1448"/>
                  <a:pt x="1072" y="1536"/>
                </a:cubicBezTo>
                <a:cubicBezTo>
                  <a:pt x="1040" y="1624"/>
                  <a:pt x="1040" y="1720"/>
                  <a:pt x="976" y="1776"/>
                </a:cubicBezTo>
                <a:cubicBezTo>
                  <a:pt x="912" y="1832"/>
                  <a:pt x="800" y="1856"/>
                  <a:pt x="688" y="1872"/>
                </a:cubicBezTo>
                <a:cubicBezTo>
                  <a:pt x="576" y="1888"/>
                  <a:pt x="400" y="1848"/>
                  <a:pt x="304" y="1872"/>
                </a:cubicBezTo>
                <a:cubicBezTo>
                  <a:pt x="208" y="1896"/>
                  <a:pt x="144" y="1960"/>
                  <a:pt x="112" y="2016"/>
                </a:cubicBezTo>
                <a:cubicBezTo>
                  <a:pt x="80" y="2072"/>
                  <a:pt x="128" y="2144"/>
                  <a:pt x="112" y="2208"/>
                </a:cubicBezTo>
                <a:cubicBezTo>
                  <a:pt x="96" y="2272"/>
                  <a:pt x="0" y="2360"/>
                  <a:pt x="16" y="2400"/>
                </a:cubicBezTo>
                <a:cubicBezTo>
                  <a:pt x="32" y="2440"/>
                  <a:pt x="152" y="2416"/>
                  <a:pt x="208" y="2448"/>
                </a:cubicBezTo>
                <a:cubicBezTo>
                  <a:pt x="264" y="2480"/>
                  <a:pt x="312" y="2552"/>
                  <a:pt x="352" y="2592"/>
                </a:cubicBezTo>
                <a:cubicBezTo>
                  <a:pt x="392" y="2632"/>
                  <a:pt x="448" y="2624"/>
                  <a:pt x="448" y="2688"/>
                </a:cubicBezTo>
                <a:cubicBezTo>
                  <a:pt x="448" y="2752"/>
                  <a:pt x="352" y="2896"/>
                  <a:pt x="352" y="2976"/>
                </a:cubicBezTo>
                <a:cubicBezTo>
                  <a:pt x="352" y="3056"/>
                  <a:pt x="392" y="3112"/>
                  <a:pt x="448" y="3168"/>
                </a:cubicBezTo>
                <a:cubicBezTo>
                  <a:pt x="504" y="3224"/>
                  <a:pt x="603" y="3243"/>
                  <a:pt x="688" y="3312"/>
                </a:cubicBezTo>
                <a:cubicBezTo>
                  <a:pt x="773" y="3381"/>
                  <a:pt x="892" y="3511"/>
                  <a:pt x="956" y="3583"/>
                </a:cubicBezTo>
                <a:cubicBezTo>
                  <a:pt x="1020" y="3655"/>
                  <a:pt x="1029" y="3733"/>
                  <a:pt x="1072" y="3744"/>
                </a:cubicBezTo>
                <a:cubicBezTo>
                  <a:pt x="1115" y="3755"/>
                  <a:pt x="1152" y="3688"/>
                  <a:pt x="1216" y="3648"/>
                </a:cubicBezTo>
                <a:cubicBezTo>
                  <a:pt x="1280" y="3608"/>
                  <a:pt x="1376" y="3528"/>
                  <a:pt x="1456" y="3504"/>
                </a:cubicBezTo>
                <a:cubicBezTo>
                  <a:pt x="1536" y="3480"/>
                  <a:pt x="1624" y="3528"/>
                  <a:pt x="1696" y="3504"/>
                </a:cubicBezTo>
                <a:cubicBezTo>
                  <a:pt x="1768" y="3480"/>
                  <a:pt x="1776" y="3384"/>
                  <a:pt x="1888" y="3360"/>
                </a:cubicBezTo>
                <a:cubicBezTo>
                  <a:pt x="2000" y="3336"/>
                  <a:pt x="2128" y="3392"/>
                  <a:pt x="2368" y="3360"/>
                </a:cubicBezTo>
                <a:cubicBezTo>
                  <a:pt x="2608" y="3328"/>
                  <a:pt x="3168" y="3200"/>
                  <a:pt x="3328" y="3168"/>
                </a:cubicBezTo>
              </a:path>
            </a:pathLst>
          </a:custGeom>
          <a:noFill/>
          <a:ln w="76200" cap="flat" cmpd="sng">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77156" name="Text Box 4"/>
          <p:cNvSpPr txBox="1">
            <a:spLocks noChangeArrowheads="1"/>
          </p:cNvSpPr>
          <p:nvPr/>
        </p:nvSpPr>
        <p:spPr bwMode="auto">
          <a:xfrm>
            <a:off x="533400" y="2209800"/>
            <a:ext cx="2819400" cy="835613"/>
          </a:xfrm>
          <a:prstGeom prst="rect">
            <a:avLst/>
          </a:prstGeom>
          <a:solidFill>
            <a:srgbClr val="FFCC99"/>
          </a:solidFill>
          <a:ln w="38100">
            <a:solidFill>
              <a:srgbClr val="000000">
                <a:alpha val="50195"/>
              </a:srgbClr>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85000"/>
              </a:lnSpc>
              <a:spcBef>
                <a:spcPct val="50000"/>
              </a:spcBef>
            </a:pPr>
            <a:r>
              <a:rPr lang="en-US" sz="2800" dirty="0">
                <a:solidFill>
                  <a:srgbClr val="000000"/>
                </a:solidFill>
                <a:latin typeface="Rockwell"/>
                <a:cs typeface="Rockwell"/>
              </a:rPr>
              <a:t>Capitalism &amp; Democracy</a:t>
            </a:r>
          </a:p>
        </p:txBody>
      </p:sp>
      <p:sp>
        <p:nvSpPr>
          <p:cNvPr id="177157" name="Text Box 5"/>
          <p:cNvSpPr txBox="1">
            <a:spLocks noChangeArrowheads="1"/>
          </p:cNvSpPr>
          <p:nvPr/>
        </p:nvSpPr>
        <p:spPr bwMode="auto">
          <a:xfrm>
            <a:off x="5791200" y="2952750"/>
            <a:ext cx="3276600" cy="835613"/>
          </a:xfrm>
          <a:prstGeom prst="rect">
            <a:avLst/>
          </a:prstGeom>
          <a:solidFill>
            <a:srgbClr val="CCFF99"/>
          </a:solidFill>
          <a:ln w="38100">
            <a:solidFill>
              <a:schemeClr val="tx1">
                <a:alpha val="50195"/>
              </a:schemeClr>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85000"/>
              </a:lnSpc>
              <a:spcBef>
                <a:spcPct val="50000"/>
              </a:spcBef>
            </a:pPr>
            <a:r>
              <a:rPr lang="en-US" sz="2800">
                <a:solidFill>
                  <a:srgbClr val="000000"/>
                </a:solidFill>
                <a:latin typeface="Rockwell"/>
                <a:cs typeface="Rockwell"/>
              </a:rPr>
              <a:t>Communism &amp; Totalitarianism</a:t>
            </a:r>
          </a:p>
        </p:txBody>
      </p:sp>
      <p:sp>
        <p:nvSpPr>
          <p:cNvPr id="177158" name="Text Box 6"/>
          <p:cNvSpPr txBox="1">
            <a:spLocks noChangeArrowheads="1"/>
          </p:cNvSpPr>
          <p:nvPr/>
        </p:nvSpPr>
        <p:spPr bwMode="auto">
          <a:xfrm>
            <a:off x="3352800" y="152400"/>
            <a:ext cx="2819400" cy="835613"/>
          </a:xfrm>
          <a:prstGeom prst="rect">
            <a:avLst/>
          </a:prstGeom>
          <a:solidFill>
            <a:srgbClr val="FF7C80"/>
          </a:solidFill>
          <a:ln w="38100">
            <a:solidFill>
              <a:srgbClr val="000000">
                <a:alpha val="50195"/>
              </a:srgbClr>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85000"/>
              </a:lnSpc>
              <a:spcBef>
                <a:spcPct val="50000"/>
              </a:spcBef>
            </a:pPr>
            <a:r>
              <a:rPr lang="en-US" sz="2800">
                <a:solidFill>
                  <a:srgbClr val="000000"/>
                </a:solidFill>
                <a:latin typeface="Rockwell"/>
                <a:cs typeface="Rockwell"/>
              </a:rPr>
              <a:t>The Iron Curtain</a:t>
            </a:r>
          </a:p>
        </p:txBody>
      </p:sp>
      <p:sp>
        <p:nvSpPr>
          <p:cNvPr id="177159" name="Line 7"/>
          <p:cNvSpPr>
            <a:spLocks noChangeShapeType="1"/>
          </p:cNvSpPr>
          <p:nvPr/>
        </p:nvSpPr>
        <p:spPr bwMode="auto">
          <a:xfrm>
            <a:off x="4724400" y="1447800"/>
            <a:ext cx="685800" cy="1066800"/>
          </a:xfrm>
          <a:prstGeom prst="line">
            <a:avLst/>
          </a:prstGeom>
          <a:noFill/>
          <a:ln w="762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7160" name="AutoShape 8"/>
          <p:cNvSpPr>
            <a:spLocks noChangeArrowheads="1"/>
          </p:cNvSpPr>
          <p:nvPr/>
        </p:nvSpPr>
        <p:spPr bwMode="auto">
          <a:xfrm>
            <a:off x="228600" y="4953000"/>
            <a:ext cx="8686800" cy="1524000"/>
          </a:xfrm>
          <a:prstGeom prst="wedgeRectCallout">
            <a:avLst>
              <a:gd name="adj1" fmla="val 31486"/>
              <a:gd name="adj2" fmla="val -109583"/>
            </a:avLst>
          </a:prstGeom>
          <a:solidFill>
            <a:srgbClr val="CCECFF"/>
          </a:solidFill>
          <a:ln w="38100">
            <a:solidFill>
              <a:schemeClr val="tx1"/>
            </a:solidFill>
            <a:miter lim="800000"/>
            <a:headEnd/>
            <a:tailEnd/>
          </a:ln>
        </p:spPr>
        <p:txBody>
          <a:bodyPr/>
          <a:lstStyle/>
          <a:p>
            <a:pPr algn="ctr">
              <a:lnSpc>
                <a:spcPct val="85000"/>
              </a:lnSpc>
            </a:pPr>
            <a:r>
              <a:rPr lang="en-US" sz="2800">
                <a:solidFill>
                  <a:srgbClr val="000000"/>
                </a:solidFill>
                <a:latin typeface="Rockwell"/>
                <a:cs typeface="Rockwell"/>
              </a:rPr>
              <a:t>The USA began to view Stalin in the 1940s as a new Hitler—a dangerous threat &amp; an aggressive dictator desiring world domination </a:t>
            </a:r>
          </a:p>
        </p:txBody>
      </p:sp>
    </p:spTree>
    <p:extLst>
      <p:ext uri="{BB962C8B-B14F-4D97-AF65-F5344CB8AC3E}">
        <p14:creationId xmlns:p14="http://schemas.microsoft.com/office/powerpoint/2010/main" val="9822570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7715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0"/>
                                  </p:stCondLst>
                                  <p:childTnLst>
                                    <p:set>
                                      <p:cBhvr>
                                        <p:cTn id="9" dur="1" fill="hold">
                                          <p:stCondLst>
                                            <p:cond delay="499"/>
                                          </p:stCondLst>
                                        </p:cTn>
                                        <p:tgtEl>
                                          <p:spTgt spid="177158"/>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0"/>
                                  </p:stCondLst>
                                  <p:childTnLst>
                                    <p:set>
                                      <p:cBhvr>
                                        <p:cTn id="12" dur="1" fill="hold">
                                          <p:stCondLst>
                                            <p:cond delay="499"/>
                                          </p:stCondLst>
                                        </p:cTn>
                                        <p:tgtEl>
                                          <p:spTgt spid="177159"/>
                                        </p:tgtEl>
                                        <p:attrNameLst>
                                          <p:attrName>style.visibility</p:attrName>
                                        </p:attrNameLst>
                                      </p:cBhvr>
                                      <p:to>
                                        <p:strVal val="visible"/>
                                      </p:to>
                                    </p:set>
                                  </p:childTnLst>
                                </p:cTn>
                              </p:par>
                            </p:childTnLst>
                          </p:cTn>
                        </p:par>
                        <p:par>
                          <p:cTn id="13" fill="hold" nodeType="afterGroup">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77156"/>
                                        </p:tgtEl>
                                        <p:attrNameLst>
                                          <p:attrName>style.visibility</p:attrName>
                                        </p:attrNameLst>
                                      </p:cBhvr>
                                      <p:to>
                                        <p:strVal val="visible"/>
                                      </p:to>
                                    </p:set>
                                    <p:anim calcmode="lin" valueType="num">
                                      <p:cBhvr additive="base">
                                        <p:cTn id="16" dur="500" fill="hold"/>
                                        <p:tgtEl>
                                          <p:spTgt spid="177156"/>
                                        </p:tgtEl>
                                        <p:attrNameLst>
                                          <p:attrName>ppt_x</p:attrName>
                                        </p:attrNameLst>
                                      </p:cBhvr>
                                      <p:tavLst>
                                        <p:tav tm="0">
                                          <p:val>
                                            <p:strVal val="0-#ppt_w/2"/>
                                          </p:val>
                                        </p:tav>
                                        <p:tav tm="100000">
                                          <p:val>
                                            <p:strVal val="#ppt_x"/>
                                          </p:val>
                                        </p:tav>
                                      </p:tavLst>
                                    </p:anim>
                                    <p:anim calcmode="lin" valueType="num">
                                      <p:cBhvr additive="base">
                                        <p:cTn id="17" dur="500" fill="hold"/>
                                        <p:tgtEl>
                                          <p:spTgt spid="17715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177157"/>
                                        </p:tgtEl>
                                        <p:attrNameLst>
                                          <p:attrName>style.visibility</p:attrName>
                                        </p:attrNameLst>
                                      </p:cBhvr>
                                      <p:to>
                                        <p:strVal val="visible"/>
                                      </p:to>
                                    </p:set>
                                    <p:anim calcmode="lin" valueType="num">
                                      <p:cBhvr additive="base">
                                        <p:cTn id="21" dur="500" fill="hold"/>
                                        <p:tgtEl>
                                          <p:spTgt spid="177157"/>
                                        </p:tgtEl>
                                        <p:attrNameLst>
                                          <p:attrName>ppt_x</p:attrName>
                                        </p:attrNameLst>
                                      </p:cBhvr>
                                      <p:tavLst>
                                        <p:tav tm="0">
                                          <p:val>
                                            <p:strVal val="1+#ppt_w/2"/>
                                          </p:val>
                                        </p:tav>
                                        <p:tav tm="100000">
                                          <p:val>
                                            <p:strVal val="#ppt_x"/>
                                          </p:val>
                                        </p:tav>
                                      </p:tavLst>
                                    </p:anim>
                                    <p:anim calcmode="lin" valueType="num">
                                      <p:cBhvr additive="base">
                                        <p:cTn id="22" dur="500" fill="hold"/>
                                        <p:tgtEl>
                                          <p:spTgt spid="17715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77160"/>
                                        </p:tgtEl>
                                        <p:attrNameLst>
                                          <p:attrName>style.visibility</p:attrName>
                                        </p:attrNameLst>
                                      </p:cBhvr>
                                      <p:to>
                                        <p:strVal val="visible"/>
                                      </p:to>
                                    </p:set>
                                    <p:anim calcmode="lin" valueType="num">
                                      <p:cBhvr>
                                        <p:cTn id="27" dur="500" fill="hold"/>
                                        <p:tgtEl>
                                          <p:spTgt spid="177160"/>
                                        </p:tgtEl>
                                        <p:attrNameLst>
                                          <p:attrName>ppt_w</p:attrName>
                                        </p:attrNameLst>
                                      </p:cBhvr>
                                      <p:tavLst>
                                        <p:tav tm="0">
                                          <p:val>
                                            <p:fltVal val="0"/>
                                          </p:val>
                                        </p:tav>
                                        <p:tav tm="100000">
                                          <p:val>
                                            <p:strVal val="#ppt_w"/>
                                          </p:val>
                                        </p:tav>
                                      </p:tavLst>
                                    </p:anim>
                                    <p:anim calcmode="lin" valueType="num">
                                      <p:cBhvr>
                                        <p:cTn id="28" dur="500" fill="hold"/>
                                        <p:tgtEl>
                                          <p:spTgt spid="177160"/>
                                        </p:tgtEl>
                                        <p:attrNameLst>
                                          <p:attrName>ppt_h</p:attrName>
                                        </p:attrNameLst>
                                      </p:cBhvr>
                                      <p:tavLst>
                                        <p:tav tm="0">
                                          <p:val>
                                            <p:fltVal val="0"/>
                                          </p:val>
                                        </p:tav>
                                        <p:tav tm="100000">
                                          <p:val>
                                            <p:strVal val="#ppt_h"/>
                                          </p:val>
                                        </p:tav>
                                      </p:tavLst>
                                    </p:anim>
                                    <p:animEffect transition="in" filter="fade">
                                      <p:cBhvr>
                                        <p:cTn id="29" dur="500"/>
                                        <p:tgtEl>
                                          <p:spTgt spid="17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animBg="1"/>
      <p:bldP spid="177156" grpId="0" animBg="1" autoUpdateAnimBg="0"/>
      <p:bldP spid="177157" grpId="0" animBg="1" autoUpdateAnimBg="0"/>
      <p:bldP spid="177158" grpId="0" animBg="1" autoUpdateAnimBg="0"/>
      <p:bldP spid="177159" grpId="0" animBg="1"/>
      <p:bldP spid="1771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Curtain Speech</a:t>
            </a:r>
            <a:endParaRPr lang="en-US" dirty="0"/>
          </a:p>
        </p:txBody>
      </p:sp>
      <p:sp>
        <p:nvSpPr>
          <p:cNvPr id="3" name="Content Placeholder 2"/>
          <p:cNvSpPr>
            <a:spLocks noGrp="1"/>
          </p:cNvSpPr>
          <p:nvPr>
            <p:ph sz="half" idx="1"/>
          </p:nvPr>
        </p:nvSpPr>
        <p:spPr/>
        <p:txBody>
          <a:bodyPr/>
          <a:lstStyle/>
          <a:p>
            <a:r>
              <a:rPr lang="en-US" dirty="0" smtClean="0">
                <a:hlinkClick r:id="rId2"/>
              </a:rPr>
              <a:t>Churchill's Speech</a:t>
            </a:r>
            <a:endParaRPr lang="en-US" dirty="0"/>
          </a:p>
        </p:txBody>
      </p:sp>
    </p:spTree>
    <p:extLst>
      <p:ext uri="{BB962C8B-B14F-4D97-AF65-F5344CB8AC3E}">
        <p14:creationId xmlns:p14="http://schemas.microsoft.com/office/powerpoint/2010/main" val="5536747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descr="ILW105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94763" y="-330259"/>
            <a:ext cx="6962686" cy="7349546"/>
          </a:xfrm>
          <a:prstGeom prst="rect">
            <a:avLst/>
          </a:prstGeom>
        </p:spPr>
      </p:pic>
    </p:spTree>
    <p:extLst>
      <p:ext uri="{BB962C8B-B14F-4D97-AF65-F5344CB8AC3E}">
        <p14:creationId xmlns:p14="http://schemas.microsoft.com/office/powerpoint/2010/main" val="7418580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fontScale="90000"/>
          </a:bodyPr>
          <a:lstStyle/>
          <a:p>
            <a:pPr>
              <a:defRPr/>
            </a:pPr>
            <a:r>
              <a:rPr lang="en-US" sz="2400" dirty="0">
                <a:latin typeface="Rockwell"/>
                <a:cs typeface="Rockwell"/>
              </a:rPr>
              <a:t>America Should Seek Peace with the Soviet Union;</a:t>
            </a:r>
            <a:br>
              <a:rPr lang="en-US" sz="2400" dirty="0">
                <a:latin typeface="Rockwell"/>
                <a:cs typeface="Rockwell"/>
              </a:rPr>
            </a:br>
            <a:r>
              <a:rPr lang="en-US" sz="2400" dirty="0">
                <a:latin typeface="Rockwell"/>
                <a:cs typeface="Rockwell"/>
              </a:rPr>
              <a:t>America Should Contain the Soviet Union</a:t>
            </a:r>
          </a:p>
        </p:txBody>
      </p:sp>
      <p:sp>
        <p:nvSpPr>
          <p:cNvPr id="7" name="Text Placeholder 6"/>
          <p:cNvSpPr>
            <a:spLocks noGrp="1"/>
          </p:cNvSpPr>
          <p:nvPr>
            <p:ph type="body" idx="1"/>
          </p:nvPr>
        </p:nvSpPr>
        <p:spPr>
          <a:xfrm>
            <a:off x="0" y="685800"/>
            <a:ext cx="4498975" cy="533400"/>
          </a:xfrm>
        </p:spPr>
        <p:txBody>
          <a:bodyPr>
            <a:normAutofit lnSpcReduction="10000"/>
          </a:bodyPr>
          <a:lstStyle/>
          <a:p>
            <a:pPr>
              <a:defRPr/>
            </a:pPr>
            <a:r>
              <a:rPr lang="en-US" sz="1600" dirty="0">
                <a:latin typeface="Rockwell"/>
                <a:cs typeface="Rockwell"/>
              </a:rPr>
              <a:t>Henry A. Wallace – </a:t>
            </a:r>
            <a:r>
              <a:rPr lang="ja-JP" altLang="en-US" sz="1600" i="1" dirty="0">
                <a:latin typeface="Rockwell"/>
                <a:cs typeface="Rockwell"/>
              </a:rPr>
              <a:t>“</a:t>
            </a:r>
            <a:r>
              <a:rPr lang="en-US" sz="1600" i="1" dirty="0">
                <a:latin typeface="Rockwell"/>
                <a:cs typeface="Rockwell"/>
              </a:rPr>
              <a:t>Speech Delivered at Madison Square Garden</a:t>
            </a:r>
            <a:r>
              <a:rPr lang="ja-JP" altLang="en-US" sz="1600" i="1" dirty="0">
                <a:latin typeface="Rockwell"/>
                <a:cs typeface="Rockwell"/>
              </a:rPr>
              <a:t>”</a:t>
            </a:r>
            <a:r>
              <a:rPr lang="en-US" sz="1600" dirty="0">
                <a:latin typeface="Rockwell"/>
                <a:cs typeface="Rockwell"/>
              </a:rPr>
              <a:t> (1946)</a:t>
            </a:r>
          </a:p>
        </p:txBody>
      </p:sp>
      <p:sp>
        <p:nvSpPr>
          <p:cNvPr id="8" name="Content Placeholder 7"/>
          <p:cNvSpPr>
            <a:spLocks noGrp="1"/>
          </p:cNvSpPr>
          <p:nvPr>
            <p:ph sz="half" idx="2"/>
          </p:nvPr>
        </p:nvSpPr>
        <p:spPr>
          <a:xfrm>
            <a:off x="0" y="1219200"/>
            <a:ext cx="4498975" cy="5638800"/>
          </a:xfrm>
        </p:spPr>
        <p:txBody>
          <a:bodyPr>
            <a:normAutofit lnSpcReduction="10000"/>
          </a:bodyPr>
          <a:lstStyle/>
          <a:p>
            <a:pPr>
              <a:defRPr/>
            </a:pPr>
            <a:r>
              <a:rPr lang="en-US" sz="1600" dirty="0">
                <a:latin typeface="Rockwell"/>
                <a:cs typeface="Rockwell"/>
              </a:rPr>
              <a:t>The real peace treaty we now need is between the United States and Russia. On our part, we should recognize that we have no more business in the </a:t>
            </a:r>
            <a:r>
              <a:rPr lang="en-US" sz="1600" i="1" dirty="0">
                <a:latin typeface="Rockwell"/>
                <a:cs typeface="Rockwell"/>
              </a:rPr>
              <a:t>political</a:t>
            </a:r>
            <a:r>
              <a:rPr lang="en-US" sz="1600" dirty="0">
                <a:latin typeface="Rockwell"/>
                <a:cs typeface="Rockwell"/>
              </a:rPr>
              <a:t> affairs of Eastern Europe than Russia has in the </a:t>
            </a:r>
            <a:r>
              <a:rPr lang="en-US" sz="1600" i="1" dirty="0">
                <a:latin typeface="Rockwell"/>
                <a:cs typeface="Rockwell"/>
              </a:rPr>
              <a:t>political</a:t>
            </a:r>
            <a:r>
              <a:rPr lang="en-US" sz="1600" dirty="0">
                <a:latin typeface="Rockwell"/>
                <a:cs typeface="Rockwell"/>
              </a:rPr>
              <a:t> affairs of Latin America, Western Europe and the United States. We may not like what Russia does in Eastern Europe. Her type of land reform, industrial expropriation, and suppression of basic liberties offends the great majority of the people of the United States. But whether we like it or not the Russians will try to socialize their sphere of influence just as we try to democratize our sphere of influence</a:t>
            </a:r>
            <a:r>
              <a:rPr lang="is-IS" sz="1600" dirty="0">
                <a:latin typeface="Rockwell"/>
                <a:cs typeface="Rockwell"/>
              </a:rPr>
              <a:t>… Under friendly peaceful competition the Russian world and the American world will gradually become more alike. The Russians will be forced to grant more and more personal freedoms; and we shall become more and more absorbed with the problems of social-economic justice.</a:t>
            </a:r>
            <a:endParaRPr lang="en-US" sz="1600" dirty="0">
              <a:latin typeface="Rockwell"/>
              <a:cs typeface="Rockwell"/>
            </a:endParaRPr>
          </a:p>
        </p:txBody>
      </p:sp>
      <p:sp>
        <p:nvSpPr>
          <p:cNvPr id="9" name="Text Placeholder 8"/>
          <p:cNvSpPr>
            <a:spLocks noGrp="1"/>
          </p:cNvSpPr>
          <p:nvPr>
            <p:ph type="body" sz="quarter" idx="3"/>
          </p:nvPr>
        </p:nvSpPr>
        <p:spPr>
          <a:xfrm>
            <a:off x="4635500" y="685800"/>
            <a:ext cx="4508500" cy="533400"/>
          </a:xfrm>
        </p:spPr>
        <p:txBody>
          <a:bodyPr>
            <a:normAutofit lnSpcReduction="10000"/>
          </a:bodyPr>
          <a:lstStyle/>
          <a:p>
            <a:pPr>
              <a:defRPr/>
            </a:pPr>
            <a:r>
              <a:rPr lang="en-US" sz="1600" dirty="0">
                <a:latin typeface="Rockwell"/>
                <a:cs typeface="Rockwell"/>
              </a:rPr>
              <a:t>George F. Kennan – </a:t>
            </a:r>
            <a:r>
              <a:rPr lang="ja-JP" altLang="en-US" sz="1600" i="1" dirty="0">
                <a:latin typeface="Rockwell"/>
                <a:cs typeface="Rockwell"/>
              </a:rPr>
              <a:t>“</a:t>
            </a:r>
            <a:r>
              <a:rPr lang="en-US" sz="1600" i="1" dirty="0">
                <a:latin typeface="Rockwell"/>
                <a:cs typeface="Rockwell"/>
              </a:rPr>
              <a:t>The Sources of Soviet Conduct</a:t>
            </a:r>
            <a:r>
              <a:rPr lang="ja-JP" altLang="en-US" sz="1600" i="1" dirty="0">
                <a:latin typeface="Rockwell"/>
                <a:cs typeface="Rockwell"/>
              </a:rPr>
              <a:t>”</a:t>
            </a:r>
            <a:r>
              <a:rPr lang="en-US" sz="1600" dirty="0">
                <a:latin typeface="Rockwell"/>
                <a:cs typeface="Rockwell"/>
              </a:rPr>
              <a:t> </a:t>
            </a:r>
            <a:r>
              <a:rPr lang="en-US" sz="1600" dirty="0" smtClean="0">
                <a:latin typeface="Rockwell"/>
                <a:cs typeface="Rockwell"/>
              </a:rPr>
              <a:t>(1947)</a:t>
            </a:r>
            <a:endParaRPr lang="en-US" sz="1600" dirty="0">
              <a:latin typeface="Rockwell"/>
              <a:cs typeface="Rockwell"/>
            </a:endParaRPr>
          </a:p>
        </p:txBody>
      </p:sp>
      <p:sp>
        <p:nvSpPr>
          <p:cNvPr id="10" name="Content Placeholder 9"/>
          <p:cNvSpPr>
            <a:spLocks noGrp="1"/>
          </p:cNvSpPr>
          <p:nvPr>
            <p:ph sz="quarter" idx="4"/>
          </p:nvPr>
        </p:nvSpPr>
        <p:spPr>
          <a:xfrm>
            <a:off x="4498975" y="1219200"/>
            <a:ext cx="4645025" cy="5638800"/>
          </a:xfrm>
        </p:spPr>
        <p:txBody>
          <a:bodyPr>
            <a:normAutofit lnSpcReduction="10000"/>
          </a:bodyPr>
          <a:lstStyle/>
          <a:p>
            <a:pPr>
              <a:defRPr/>
            </a:pPr>
            <a:r>
              <a:rPr lang="en-US" sz="1600" dirty="0">
                <a:latin typeface="Rockwell"/>
                <a:cs typeface="Rockwell"/>
              </a:rPr>
              <a:t>In these circumstances it is clear that the main element of any United States policy toward the Soviet union must be that of a long-term, patient but firm and vigilant containment of Russian expansive tendencies</a:t>
            </a:r>
            <a:r>
              <a:rPr lang="is-IS" sz="1600" dirty="0">
                <a:latin typeface="Rockwell"/>
                <a:cs typeface="Rockwell"/>
              </a:rPr>
              <a:t>… [I]t will be clearly seen that the Soviet pressure against the free institutions of the western world is something that can be contained by the adroit and vigilant application of counter-force at a series of constantly shifting geographical and political points, corresponding to the shifts and maneuvers of Soviet policy, but which cannot be charmed or talked out of existence. The Russians look forward to a duel of infinite duration, and they see that laready they have scored great successes. It must be borne in mind that there was a time when the Communist Party represented far more of a minority in the sphere of Russian national life than Soviet power today represents in the world community.</a:t>
            </a:r>
            <a:endParaRPr lang="en-US" sz="1600" dirty="0">
              <a:latin typeface="Rockwell"/>
              <a:cs typeface="Rockwell"/>
            </a:endParaRPr>
          </a:p>
        </p:txBody>
      </p:sp>
    </p:spTree>
    <p:extLst>
      <p:ext uri="{BB962C8B-B14F-4D97-AF65-F5344CB8AC3E}">
        <p14:creationId xmlns:p14="http://schemas.microsoft.com/office/powerpoint/2010/main" val="329604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358629" y="0"/>
            <a:ext cx="8556771" cy="762000"/>
          </a:xfrm>
        </p:spPr>
        <p:txBody>
          <a:bodyPr/>
          <a:lstStyle/>
          <a:p>
            <a:r>
              <a:rPr lang="en-US">
                <a:latin typeface="Rockwell"/>
                <a:cs typeface="Rockwell"/>
              </a:rPr>
              <a:t>Containment</a:t>
            </a:r>
          </a:p>
        </p:txBody>
      </p:sp>
      <p:sp>
        <p:nvSpPr>
          <p:cNvPr id="113667" name="Rectangle 3"/>
          <p:cNvSpPr>
            <a:spLocks noGrp="1" noChangeArrowheads="1"/>
          </p:cNvSpPr>
          <p:nvPr>
            <p:ph type="body" idx="1"/>
          </p:nvPr>
        </p:nvSpPr>
        <p:spPr>
          <a:xfrm>
            <a:off x="0" y="762000"/>
            <a:ext cx="9144000" cy="6096000"/>
          </a:xfrm>
        </p:spPr>
        <p:txBody>
          <a:bodyPr>
            <a:normAutofit/>
          </a:bodyPr>
          <a:lstStyle/>
          <a:p>
            <a:pPr>
              <a:defRPr/>
            </a:pPr>
            <a:r>
              <a:rPr lang="en-US" sz="3600" dirty="0" smtClean="0">
                <a:latin typeface="Rockwell"/>
                <a:cs typeface="Rockwell"/>
              </a:rPr>
              <a:t>Truman’s </a:t>
            </a:r>
            <a:r>
              <a:rPr lang="en-US" sz="3600" dirty="0">
                <a:latin typeface="Rockwell"/>
                <a:cs typeface="Rockwell"/>
              </a:rPr>
              <a:t>Secretary of State, George Marshall, began a policy of </a:t>
            </a:r>
            <a:r>
              <a:rPr lang="en-US" sz="3600" u="sng" dirty="0">
                <a:latin typeface="Rockwell"/>
                <a:cs typeface="Rockwell"/>
              </a:rPr>
              <a:t>Containment</a:t>
            </a:r>
            <a:r>
              <a:rPr lang="en-US" sz="3600" dirty="0">
                <a:latin typeface="Rockwell"/>
                <a:cs typeface="Rockwell"/>
              </a:rPr>
              <a:t> in 1947</a:t>
            </a:r>
          </a:p>
          <a:p>
            <a:pPr lvl="1">
              <a:defRPr/>
            </a:pPr>
            <a:r>
              <a:rPr lang="en-US" sz="3200" dirty="0">
                <a:latin typeface="Rockwell"/>
                <a:cs typeface="Rockwell"/>
              </a:rPr>
              <a:t>Strong resistance to the USSR would stop Russian expansion  &amp; the spread of communism</a:t>
            </a:r>
          </a:p>
          <a:p>
            <a:pPr lvl="1">
              <a:defRPr/>
            </a:pPr>
            <a:r>
              <a:rPr lang="en-US" sz="3200" dirty="0">
                <a:latin typeface="Rockwell"/>
                <a:cs typeface="Rockwell"/>
              </a:rPr>
              <a:t>The U.S. initiated containment   in 3 phases: Truman Plan, Marshall Plan, &amp; NATO</a:t>
            </a:r>
          </a:p>
        </p:txBody>
      </p:sp>
      <p:sp>
        <p:nvSpPr>
          <p:cNvPr id="113668" name="AutoShape 4"/>
          <p:cNvSpPr>
            <a:spLocks noChangeArrowheads="1"/>
          </p:cNvSpPr>
          <p:nvPr/>
        </p:nvSpPr>
        <p:spPr bwMode="auto">
          <a:xfrm>
            <a:off x="228600" y="3886200"/>
            <a:ext cx="8610600" cy="2514600"/>
          </a:xfrm>
          <a:prstGeom prst="wedgeRectCallout">
            <a:avLst>
              <a:gd name="adj1" fmla="val -8315"/>
              <a:gd name="adj2" fmla="val -98991"/>
            </a:avLst>
          </a:prstGeom>
          <a:solidFill>
            <a:srgbClr val="FFFF99"/>
          </a:solidFill>
          <a:ln w="38100">
            <a:solidFill>
              <a:schemeClr val="tx1"/>
            </a:solidFill>
            <a:miter lim="800000"/>
            <a:headEnd/>
            <a:tailEnd/>
          </a:ln>
        </p:spPr>
        <p:txBody>
          <a:bodyPr/>
          <a:lstStyle/>
          <a:p>
            <a:pPr algn="ctr">
              <a:lnSpc>
                <a:spcPct val="85000"/>
              </a:lnSpc>
              <a:spcBef>
                <a:spcPct val="25000"/>
              </a:spcBef>
              <a:buFont typeface="Arial" charset="0"/>
              <a:buNone/>
            </a:pPr>
            <a:r>
              <a:rPr kumimoji="1" lang="ja-JP" altLang="en-US" sz="3200" dirty="0">
                <a:solidFill>
                  <a:srgbClr val="000000"/>
                </a:solidFill>
                <a:latin typeface="Rockwell"/>
                <a:cs typeface="Rockwell"/>
              </a:rPr>
              <a:t>“</a:t>
            </a:r>
            <a:r>
              <a:rPr kumimoji="1" lang="en-US" altLang="ja-JP" sz="3200" dirty="0">
                <a:solidFill>
                  <a:srgbClr val="000000"/>
                </a:solidFill>
                <a:latin typeface="Rockwell"/>
                <a:cs typeface="Rockwell"/>
              </a:rPr>
              <a:t>A long-term, patient but firm, and vigilant containment of Russian expansionist policies… Will not lead to any </a:t>
            </a:r>
            <a:r>
              <a:rPr kumimoji="1" lang="en-US" altLang="ja-JP" sz="3200" i="1" u="sng" dirty="0">
                <a:solidFill>
                  <a:srgbClr val="000000"/>
                </a:solidFill>
                <a:latin typeface="Rockwell"/>
                <a:cs typeface="Rockwell"/>
              </a:rPr>
              <a:t>immediate</a:t>
            </a:r>
            <a:r>
              <a:rPr kumimoji="1" lang="en-US" altLang="ja-JP" sz="3200" dirty="0">
                <a:solidFill>
                  <a:srgbClr val="000000"/>
                </a:solidFill>
                <a:latin typeface="Rockwell"/>
                <a:cs typeface="Rockwell"/>
              </a:rPr>
              <a:t> victory but will eventually force the USSR to </a:t>
            </a:r>
            <a:r>
              <a:rPr kumimoji="1" lang="en-US" altLang="ja-JP" sz="3200" i="1" u="sng" dirty="0">
                <a:solidFill>
                  <a:srgbClr val="000000"/>
                </a:solidFill>
                <a:latin typeface="Rockwell"/>
                <a:cs typeface="Rockwell"/>
              </a:rPr>
              <a:t>live in peace with the West</a:t>
            </a:r>
            <a:r>
              <a:rPr kumimoji="1" lang="ja-JP" altLang="en-US" sz="3200" dirty="0">
                <a:solidFill>
                  <a:srgbClr val="000000"/>
                </a:solidFill>
                <a:latin typeface="Rockwell"/>
                <a:cs typeface="Rockwell"/>
              </a:rPr>
              <a:t>”</a:t>
            </a:r>
            <a:endParaRPr lang="en-US" sz="3200" dirty="0">
              <a:solidFill>
                <a:srgbClr val="000000"/>
              </a:solidFill>
              <a:latin typeface="Rockwell"/>
              <a:cs typeface="Rockwell"/>
            </a:endParaRPr>
          </a:p>
        </p:txBody>
      </p:sp>
    </p:spTree>
    <p:extLst>
      <p:ext uri="{BB962C8B-B14F-4D97-AF65-F5344CB8AC3E}">
        <p14:creationId xmlns:p14="http://schemas.microsoft.com/office/powerpoint/2010/main" val="3704500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p:cTn id="7" dur="500" fill="hold"/>
                                        <p:tgtEl>
                                          <p:spTgt spid="113668"/>
                                        </p:tgtEl>
                                        <p:attrNameLst>
                                          <p:attrName>ppt_w</p:attrName>
                                        </p:attrNameLst>
                                      </p:cBhvr>
                                      <p:tavLst>
                                        <p:tav tm="0">
                                          <p:val>
                                            <p:fltVal val="0"/>
                                          </p:val>
                                        </p:tav>
                                        <p:tav tm="100000">
                                          <p:val>
                                            <p:strVal val="#ppt_w"/>
                                          </p:val>
                                        </p:tav>
                                      </p:tavLst>
                                    </p:anim>
                                    <p:anim calcmode="lin" valueType="num">
                                      <p:cBhvr>
                                        <p:cTn id="8" dur="500" fill="hold"/>
                                        <p:tgtEl>
                                          <p:spTgt spid="113668"/>
                                        </p:tgtEl>
                                        <p:attrNameLst>
                                          <p:attrName>ppt_h</p:attrName>
                                        </p:attrNameLst>
                                      </p:cBhvr>
                                      <p:tavLst>
                                        <p:tav tm="0">
                                          <p:val>
                                            <p:fltVal val="0"/>
                                          </p:val>
                                        </p:tav>
                                        <p:tav tm="100000">
                                          <p:val>
                                            <p:strVal val="#ppt_h"/>
                                          </p:val>
                                        </p:tav>
                                      </p:tavLst>
                                    </p:anim>
                                    <p:animEffect transition="in" filter="fade">
                                      <p:cBhvr>
                                        <p:cTn id="9"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 of Containment</a:t>
            </a:r>
            <a:endParaRPr lang="en-US" dirty="0"/>
          </a:p>
        </p:txBody>
      </p:sp>
      <p:sp>
        <p:nvSpPr>
          <p:cNvPr id="5" name="Text Placeholder 4"/>
          <p:cNvSpPr>
            <a:spLocks noGrp="1"/>
          </p:cNvSpPr>
          <p:nvPr>
            <p:ph type="body" sz="quarter" idx="3"/>
          </p:nvPr>
        </p:nvSpPr>
        <p:spPr>
          <a:xfrm>
            <a:off x="457201" y="1535113"/>
            <a:ext cx="8229600" cy="639762"/>
          </a:xfrm>
        </p:spPr>
        <p:txBody>
          <a:bodyPr/>
          <a:lstStyle/>
          <a:p>
            <a:r>
              <a:rPr lang="en-US" dirty="0" smtClean="0"/>
              <a:t>Walter </a:t>
            </a:r>
            <a:r>
              <a:rPr lang="en-US" dirty="0" err="1" smtClean="0"/>
              <a:t>Lippman</a:t>
            </a:r>
            <a:endParaRPr lang="en-US" dirty="0"/>
          </a:p>
        </p:txBody>
      </p:sp>
      <p:sp>
        <p:nvSpPr>
          <p:cNvPr id="6" name="Content Placeholder 5"/>
          <p:cNvSpPr>
            <a:spLocks noGrp="1"/>
          </p:cNvSpPr>
          <p:nvPr>
            <p:ph sz="quarter" idx="4"/>
          </p:nvPr>
        </p:nvSpPr>
        <p:spPr>
          <a:xfrm>
            <a:off x="457201" y="2174875"/>
            <a:ext cx="8229600" cy="3951288"/>
          </a:xfrm>
        </p:spPr>
        <p:txBody>
          <a:bodyPr/>
          <a:lstStyle/>
          <a:p>
            <a:r>
              <a:rPr lang="en-US" dirty="0" smtClean="0"/>
              <a:t>Textual Analysis</a:t>
            </a:r>
            <a:endParaRPr lang="en-US" dirty="0"/>
          </a:p>
        </p:txBody>
      </p:sp>
    </p:spTree>
    <p:extLst>
      <p:ext uri="{BB962C8B-B14F-4D97-AF65-F5344CB8AC3E}">
        <p14:creationId xmlns:p14="http://schemas.microsoft.com/office/powerpoint/2010/main" val="127568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3880"/>
            <a:ext cx="7772400" cy="2379544"/>
          </a:xfrm>
        </p:spPr>
        <p:txBody>
          <a:bodyPr>
            <a:normAutofit/>
          </a:bodyPr>
          <a:lstStyle/>
          <a:p>
            <a:r>
              <a:rPr lang="en-US" dirty="0" smtClean="0"/>
              <a:t>1: Truman’s Cold War-Containing Communism in the Post WWII World</a:t>
            </a:r>
            <a:endParaRPr lang="en-US" dirty="0"/>
          </a:p>
        </p:txBody>
      </p:sp>
      <p:sp>
        <p:nvSpPr>
          <p:cNvPr id="3" name="Subtitle 2"/>
          <p:cNvSpPr>
            <a:spLocks noGrp="1"/>
          </p:cNvSpPr>
          <p:nvPr>
            <p:ph type="subTitle" idx="1"/>
          </p:nvPr>
        </p:nvSpPr>
        <p:spPr/>
        <p:txBody>
          <a:bodyPr/>
          <a:lstStyle/>
          <a:p>
            <a:r>
              <a:rPr lang="en-US" dirty="0" smtClean="0"/>
              <a:t>Mr. Winchell</a:t>
            </a:r>
          </a:p>
          <a:p>
            <a:r>
              <a:rPr lang="en-US" smtClean="0"/>
              <a:t>APUSH 2018-2019</a:t>
            </a:r>
            <a:endParaRPr lang="en-US" dirty="0" smtClean="0"/>
          </a:p>
          <a:p>
            <a:r>
              <a:rPr lang="en-US" dirty="0" smtClean="0"/>
              <a:t>Period 1-2</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58629" y="0"/>
            <a:ext cx="8556771" cy="838200"/>
          </a:xfrm>
        </p:spPr>
        <p:txBody>
          <a:bodyPr/>
          <a:lstStyle/>
          <a:p>
            <a:r>
              <a:rPr lang="en-US">
                <a:latin typeface="Rockwell"/>
                <a:cs typeface="Rockwell"/>
              </a:rPr>
              <a:t> The Marshall Plan</a:t>
            </a:r>
          </a:p>
        </p:txBody>
      </p:sp>
      <p:sp>
        <p:nvSpPr>
          <p:cNvPr id="116739" name="Rectangle 3"/>
          <p:cNvSpPr>
            <a:spLocks noGrp="1" noChangeArrowheads="1"/>
          </p:cNvSpPr>
          <p:nvPr>
            <p:ph type="body" idx="1"/>
          </p:nvPr>
        </p:nvSpPr>
        <p:spPr>
          <a:xfrm>
            <a:off x="0" y="1039090"/>
            <a:ext cx="9144000" cy="5818909"/>
          </a:xfrm>
        </p:spPr>
        <p:txBody>
          <a:bodyPr>
            <a:normAutofit/>
          </a:bodyPr>
          <a:lstStyle/>
          <a:p>
            <a:pPr>
              <a:lnSpc>
                <a:spcPct val="95000"/>
              </a:lnSpc>
              <a:spcBef>
                <a:spcPct val="10000"/>
              </a:spcBef>
              <a:defRPr/>
            </a:pPr>
            <a:r>
              <a:rPr lang="en-US" sz="3600" dirty="0">
                <a:latin typeface="Rockwell"/>
                <a:cs typeface="Rockwell"/>
              </a:rPr>
              <a:t>European nations had difficulty recovering after WW2 which led to U.S. fears of Communist coups in Europe </a:t>
            </a:r>
          </a:p>
          <a:p>
            <a:pPr>
              <a:lnSpc>
                <a:spcPct val="95000"/>
              </a:lnSpc>
              <a:spcBef>
                <a:spcPct val="10000"/>
              </a:spcBef>
              <a:defRPr/>
            </a:pPr>
            <a:r>
              <a:rPr lang="en-US" sz="3600" dirty="0">
                <a:latin typeface="Rockwell"/>
                <a:cs typeface="Rockwell"/>
              </a:rPr>
              <a:t>The </a:t>
            </a:r>
            <a:r>
              <a:rPr lang="en-US" sz="3600" u="sng" dirty="0">
                <a:latin typeface="Rockwell"/>
                <a:cs typeface="Rockwell"/>
              </a:rPr>
              <a:t>Marshall Plan</a:t>
            </a:r>
            <a:r>
              <a:rPr lang="en-US" sz="3600" dirty="0">
                <a:latin typeface="Rockwell"/>
                <a:cs typeface="Rockwell"/>
              </a:rPr>
              <a:t> offered aid to help Europe recover</a:t>
            </a:r>
          </a:p>
          <a:p>
            <a:pPr lvl="1">
              <a:lnSpc>
                <a:spcPct val="95000"/>
              </a:lnSpc>
              <a:spcBef>
                <a:spcPct val="10000"/>
              </a:spcBef>
              <a:defRPr/>
            </a:pPr>
            <a:r>
              <a:rPr lang="en-US" sz="3200" dirty="0">
                <a:latin typeface="Rockwell"/>
                <a:cs typeface="Rockwell"/>
              </a:rPr>
              <a:t>Industry revived &amp; Western Europe became a bonanza for U.S. trade &amp; consumer goods</a:t>
            </a:r>
          </a:p>
          <a:p>
            <a:pPr lvl="1">
              <a:lnSpc>
                <a:spcPct val="95000"/>
              </a:lnSpc>
              <a:spcBef>
                <a:spcPct val="10000"/>
              </a:spcBef>
              <a:defRPr/>
            </a:pPr>
            <a:r>
              <a:rPr lang="en-US" sz="3200" dirty="0">
                <a:latin typeface="Rockwell"/>
                <a:cs typeface="Rockwell"/>
              </a:rPr>
              <a:t>The </a:t>
            </a:r>
            <a:r>
              <a:rPr lang="ja-JP" altLang="en-US" sz="3200" dirty="0">
                <a:latin typeface="Rockwell"/>
                <a:cs typeface="Rockwell"/>
              </a:rPr>
              <a:t>“</a:t>
            </a:r>
            <a:r>
              <a:rPr lang="en-US" sz="3200" dirty="0">
                <a:latin typeface="Rockwell"/>
                <a:cs typeface="Rockwell"/>
              </a:rPr>
              <a:t>Communist threat</a:t>
            </a:r>
            <a:r>
              <a:rPr lang="ja-JP" altLang="en-US" sz="3200" dirty="0">
                <a:latin typeface="Rockwell"/>
                <a:cs typeface="Rockwell"/>
              </a:rPr>
              <a:t>”</a:t>
            </a:r>
            <a:r>
              <a:rPr lang="en-US" sz="3200" dirty="0">
                <a:latin typeface="Rockwell"/>
                <a:cs typeface="Rockwell"/>
              </a:rPr>
              <a:t> ended</a:t>
            </a:r>
          </a:p>
        </p:txBody>
      </p:sp>
    </p:spTree>
    <p:extLst>
      <p:ext uri="{BB962C8B-B14F-4D97-AF65-F5344CB8AC3E}">
        <p14:creationId xmlns:p14="http://schemas.microsoft.com/office/powerpoint/2010/main" val="19166945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0" y="0"/>
            <a:ext cx="9144000" cy="1143000"/>
          </a:xfrm>
        </p:spPr>
        <p:txBody>
          <a:bodyPr>
            <a:normAutofit fontScale="90000"/>
          </a:bodyPr>
          <a:lstStyle/>
          <a:p>
            <a:pPr>
              <a:defRPr/>
            </a:pPr>
            <a:r>
              <a:rPr lang="en-US" sz="4000" b="1" dirty="0" smtClean="0">
                <a:ea typeface="+mj-ea"/>
                <a:cs typeface="+mj-cs"/>
              </a:rPr>
              <a:t>Truman &amp; Containment (1945-1953)</a:t>
            </a:r>
            <a:r>
              <a:rPr lang="en-US" sz="4000" dirty="0" smtClean="0">
                <a:effectLst/>
                <a:ea typeface="+mj-ea"/>
                <a:cs typeface="+mj-cs"/>
              </a:rPr>
              <a:t> </a:t>
            </a:r>
            <a:r>
              <a:rPr lang="en-US" sz="4000" b="1" dirty="0" smtClean="0">
                <a:effectLst/>
                <a:ea typeface="+mj-ea"/>
                <a:cs typeface="+mj-cs"/>
              </a:rPr>
              <a:t>Marshall Plan</a:t>
            </a:r>
          </a:p>
        </p:txBody>
      </p:sp>
      <p:sp>
        <p:nvSpPr>
          <p:cNvPr id="52227" name="Rectangle 3"/>
          <p:cNvSpPr>
            <a:spLocks noGrp="1" noRot="1" noChangeArrowheads="1"/>
          </p:cNvSpPr>
          <p:nvPr>
            <p:ph type="body" sz="half" idx="1"/>
          </p:nvPr>
        </p:nvSpPr>
        <p:spPr>
          <a:xfrm>
            <a:off x="0" y="1295400"/>
            <a:ext cx="4029205" cy="5562600"/>
          </a:xfrm>
        </p:spPr>
        <p:txBody>
          <a:bodyPr/>
          <a:lstStyle/>
          <a:p>
            <a:pPr eaLnBrk="1" hangingPunct="1">
              <a:defRPr/>
            </a:pPr>
            <a:r>
              <a:rPr lang="en-US" sz="2400" dirty="0">
                <a:latin typeface="Rockwell"/>
                <a:cs typeface="Rockwell"/>
              </a:rPr>
              <a:t>European Recovery Program</a:t>
            </a:r>
          </a:p>
          <a:p>
            <a:pPr lvl="1" eaLnBrk="1" hangingPunct="1">
              <a:defRPr/>
            </a:pPr>
            <a:r>
              <a:rPr lang="en-US" sz="2000" dirty="0">
                <a:latin typeface="Rockwell"/>
                <a:cs typeface="Rockwell"/>
              </a:rPr>
              <a:t>$13 billion in grants</a:t>
            </a:r>
          </a:p>
          <a:p>
            <a:pPr lvl="1" eaLnBrk="1" hangingPunct="1">
              <a:defRPr/>
            </a:pPr>
            <a:r>
              <a:rPr lang="en-US" sz="2000" dirty="0">
                <a:latin typeface="Rockwell"/>
                <a:cs typeface="Rockwell"/>
              </a:rPr>
              <a:t>Rebuild and develop European infrastructure</a:t>
            </a:r>
          </a:p>
          <a:p>
            <a:pPr eaLnBrk="1" hangingPunct="1">
              <a:defRPr/>
            </a:pPr>
            <a:r>
              <a:rPr lang="en-US" sz="2400" dirty="0">
                <a:latin typeface="Rockwell"/>
                <a:cs typeface="Rockwell"/>
              </a:rPr>
              <a:t>Designed to prevent communist uprisings or infiltration in vulnerable nations</a:t>
            </a:r>
          </a:p>
        </p:txBody>
      </p:sp>
      <p:pic>
        <p:nvPicPr>
          <p:cNvPr id="34819" name="Picture 5" descr="DIVI594.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29205" y="1143000"/>
            <a:ext cx="5114795" cy="5715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929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358629" y="0"/>
            <a:ext cx="8556771" cy="838200"/>
          </a:xfrm>
        </p:spPr>
        <p:txBody>
          <a:bodyPr/>
          <a:lstStyle/>
          <a:p>
            <a:r>
              <a:rPr lang="en-US" dirty="0">
                <a:latin typeface="Rockwell"/>
                <a:cs typeface="Rockwell"/>
              </a:rPr>
              <a:t>The Truman Doctrine</a:t>
            </a:r>
          </a:p>
        </p:txBody>
      </p:sp>
      <p:sp>
        <p:nvSpPr>
          <p:cNvPr id="114691" name="Rectangle 3"/>
          <p:cNvSpPr>
            <a:spLocks noGrp="1" noChangeArrowheads="1"/>
          </p:cNvSpPr>
          <p:nvPr>
            <p:ph type="body" idx="1"/>
          </p:nvPr>
        </p:nvSpPr>
        <p:spPr>
          <a:xfrm>
            <a:off x="0" y="762000"/>
            <a:ext cx="9144000" cy="6096000"/>
          </a:xfrm>
        </p:spPr>
        <p:txBody>
          <a:bodyPr>
            <a:normAutofit/>
          </a:bodyPr>
          <a:lstStyle/>
          <a:p>
            <a:pPr>
              <a:lnSpc>
                <a:spcPct val="90000"/>
              </a:lnSpc>
              <a:defRPr/>
            </a:pPr>
            <a:r>
              <a:rPr lang="en-US" sz="3600" dirty="0" smtClean="0">
                <a:ea typeface="+mn-ea"/>
                <a:cs typeface="+mn-cs"/>
              </a:rPr>
              <a:t>Soviet pressure on Greece &amp;  Turkey led to </a:t>
            </a:r>
            <a:r>
              <a:rPr kumimoji="0" lang="en-US" sz="3600" dirty="0" smtClean="0">
                <a:ea typeface="+mn-ea"/>
                <a:cs typeface="+mn-cs"/>
              </a:rPr>
              <a:t>U.S. fears of Russian influence on 3 continents</a:t>
            </a:r>
          </a:p>
          <a:p>
            <a:pPr lvl="1">
              <a:lnSpc>
                <a:spcPct val="90000"/>
              </a:lnSpc>
              <a:defRPr/>
            </a:pPr>
            <a:r>
              <a:rPr kumimoji="0" lang="en-US" sz="3200" dirty="0" smtClean="0"/>
              <a:t>Taking Greece might lead to communism in Iran &amp; all of </a:t>
            </a:r>
            <a:r>
              <a:rPr kumimoji="0" lang="en-US" sz="3200" u="sng" dirty="0" smtClean="0"/>
              <a:t>Asia</a:t>
            </a:r>
          </a:p>
          <a:p>
            <a:pPr lvl="1">
              <a:lnSpc>
                <a:spcPct val="90000"/>
              </a:lnSpc>
              <a:defRPr/>
            </a:pPr>
            <a:r>
              <a:rPr kumimoji="0" lang="en-US" sz="3200" dirty="0" smtClean="0"/>
              <a:t>Then, into Egypt &amp; all of </a:t>
            </a:r>
            <a:r>
              <a:rPr kumimoji="0" lang="en-US" sz="3200" u="sng" dirty="0" smtClean="0"/>
              <a:t>Africa</a:t>
            </a:r>
          </a:p>
          <a:p>
            <a:pPr lvl="1">
              <a:lnSpc>
                <a:spcPct val="90000"/>
              </a:lnSpc>
              <a:defRPr/>
            </a:pPr>
            <a:r>
              <a:rPr kumimoji="0" lang="en-US" sz="3200" dirty="0" smtClean="0"/>
              <a:t>Then, all of </a:t>
            </a:r>
            <a:r>
              <a:rPr kumimoji="0" lang="en-US" sz="3200" u="sng" dirty="0" smtClean="0"/>
              <a:t>Europe</a:t>
            </a:r>
            <a:r>
              <a:rPr kumimoji="0" lang="en-US" sz="3200" dirty="0" smtClean="0"/>
              <a:t> through Italy</a:t>
            </a:r>
          </a:p>
          <a:p>
            <a:pPr>
              <a:lnSpc>
                <a:spcPct val="90000"/>
              </a:lnSpc>
              <a:defRPr/>
            </a:pPr>
            <a:r>
              <a:rPr lang="en-US" sz="3600" dirty="0" smtClean="0">
                <a:ea typeface="+mn-ea"/>
                <a:cs typeface="+mn-cs"/>
              </a:rPr>
              <a:t>The </a:t>
            </a:r>
            <a:r>
              <a:rPr lang="en-US" sz="3600" u="sng" dirty="0" smtClean="0">
                <a:ea typeface="+mn-ea"/>
                <a:cs typeface="+mn-cs"/>
              </a:rPr>
              <a:t>Truman Doctrine</a:t>
            </a:r>
            <a:r>
              <a:rPr lang="en-US" sz="3600" dirty="0" smtClean="0">
                <a:ea typeface="+mn-ea"/>
                <a:cs typeface="+mn-cs"/>
              </a:rPr>
              <a:t> offered  U.S. assistance to any nation threatened by Communism </a:t>
            </a:r>
          </a:p>
        </p:txBody>
      </p:sp>
      <p:sp>
        <p:nvSpPr>
          <p:cNvPr id="114692" name="AutoShape 4"/>
          <p:cNvSpPr>
            <a:spLocks noChangeArrowheads="1"/>
          </p:cNvSpPr>
          <p:nvPr/>
        </p:nvSpPr>
        <p:spPr bwMode="auto">
          <a:xfrm>
            <a:off x="228600" y="1524000"/>
            <a:ext cx="8686800" cy="1234525"/>
          </a:xfrm>
          <a:prstGeom prst="wedgeRectCallout">
            <a:avLst>
              <a:gd name="adj1" fmla="val -8023"/>
              <a:gd name="adj2" fmla="val 190315"/>
            </a:avLst>
          </a:prstGeom>
          <a:solidFill>
            <a:srgbClr val="CCFFCC"/>
          </a:solidFill>
          <a:ln w="38100">
            <a:solidFill>
              <a:schemeClr val="tx1"/>
            </a:solidFill>
            <a:miter lim="800000"/>
            <a:headEnd/>
            <a:tailEnd/>
          </a:ln>
        </p:spPr>
        <p:txBody>
          <a:bodyPr/>
          <a:lstStyle/>
          <a:p>
            <a:pPr algn="ctr">
              <a:lnSpc>
                <a:spcPct val="85000"/>
              </a:lnSpc>
              <a:spcBef>
                <a:spcPct val="20000"/>
              </a:spcBef>
              <a:buFont typeface="Arial" charset="0"/>
              <a:buNone/>
            </a:pPr>
            <a:r>
              <a:rPr kumimoji="1" lang="en-US" sz="2800" dirty="0">
                <a:solidFill>
                  <a:srgbClr val="000000"/>
                </a:solidFill>
              </a:rPr>
              <a:t>This commitment to stopping the spread of Communism was viewed by the Soviet Union as an informal declaration of a cold war </a:t>
            </a:r>
          </a:p>
        </p:txBody>
      </p:sp>
    </p:spTree>
    <p:extLst>
      <p:ext uri="{BB962C8B-B14F-4D97-AF65-F5344CB8AC3E}">
        <p14:creationId xmlns:p14="http://schemas.microsoft.com/office/powerpoint/2010/main" val="1361696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p:cTn id="7" dur="500" fill="hold"/>
                                        <p:tgtEl>
                                          <p:spTgt spid="114692"/>
                                        </p:tgtEl>
                                        <p:attrNameLst>
                                          <p:attrName>ppt_w</p:attrName>
                                        </p:attrNameLst>
                                      </p:cBhvr>
                                      <p:tavLst>
                                        <p:tav tm="0">
                                          <p:val>
                                            <p:fltVal val="0"/>
                                          </p:val>
                                        </p:tav>
                                        <p:tav tm="100000">
                                          <p:val>
                                            <p:strVal val="#ppt_w"/>
                                          </p:val>
                                        </p:tav>
                                      </p:tavLst>
                                    </p:anim>
                                    <p:anim calcmode="lin" valueType="num">
                                      <p:cBhvr>
                                        <p:cTn id="8" dur="500" fill="hold"/>
                                        <p:tgtEl>
                                          <p:spTgt spid="114692"/>
                                        </p:tgtEl>
                                        <p:attrNameLst>
                                          <p:attrName>ppt_h</p:attrName>
                                        </p:attrNameLst>
                                      </p:cBhvr>
                                      <p:tavLst>
                                        <p:tav tm="0">
                                          <p:val>
                                            <p:fltVal val="0"/>
                                          </p:val>
                                        </p:tav>
                                        <p:tav tm="100000">
                                          <p:val>
                                            <p:strVal val="#ppt_h"/>
                                          </p:val>
                                        </p:tav>
                                      </p:tavLst>
                                    </p:anim>
                                    <p:animEffect transition="in" filter="fade">
                                      <p:cBhvr>
                                        <p:cTn id="9"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Rot="1" noChangeArrowheads="1"/>
          </p:cNvSpPr>
          <p:nvPr>
            <p:ph type="title"/>
          </p:nvPr>
        </p:nvSpPr>
        <p:spPr>
          <a:xfrm>
            <a:off x="0" y="0"/>
            <a:ext cx="9144000" cy="1295400"/>
          </a:xfrm>
        </p:spPr>
        <p:txBody>
          <a:bodyPr>
            <a:normAutofit fontScale="90000"/>
          </a:bodyPr>
          <a:lstStyle/>
          <a:p>
            <a:pPr eaLnBrk="1" hangingPunct="1">
              <a:defRPr/>
            </a:pPr>
            <a:r>
              <a:rPr lang="en-US" sz="4000" b="1" dirty="0">
                <a:latin typeface="Rockwell"/>
                <a:cs typeface="Rockwell"/>
              </a:rPr>
              <a:t>Truman &amp; Containment </a:t>
            </a:r>
            <a:r>
              <a:rPr lang="en-US" sz="4000" b="1" dirty="0" smtClean="0">
                <a:latin typeface="Rockwell"/>
                <a:cs typeface="Rockwell"/>
              </a:rPr>
              <a:t>(1948)</a:t>
            </a:r>
            <a:r>
              <a:rPr lang="en-US" dirty="0" smtClean="0">
                <a:latin typeface="Rockwell"/>
                <a:cs typeface="Rockwell"/>
              </a:rPr>
              <a:t> </a:t>
            </a:r>
            <a:r>
              <a:rPr lang="en-US" b="1" dirty="0">
                <a:latin typeface="Rockwell"/>
                <a:cs typeface="Rockwell"/>
              </a:rPr>
              <a:t>Berlin Blockade and </a:t>
            </a:r>
            <a:r>
              <a:rPr lang="en-US" b="1" dirty="0">
                <a:latin typeface="Rockwell"/>
                <a:cs typeface="Rockwell"/>
                <a:hlinkClick r:id="rId2"/>
              </a:rPr>
              <a:t>Airlift</a:t>
            </a:r>
            <a:endParaRPr lang="en-US" b="1" dirty="0">
              <a:latin typeface="Rockwell"/>
              <a:cs typeface="Rockwell"/>
            </a:endParaRPr>
          </a:p>
        </p:txBody>
      </p:sp>
      <p:pic>
        <p:nvPicPr>
          <p:cNvPr id="35842" name="Picture 102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114800" y="1447800"/>
            <a:ext cx="5029200" cy="3725863"/>
          </a:xfrm>
        </p:spPr>
      </p:pic>
      <p:sp>
        <p:nvSpPr>
          <p:cNvPr id="6" name="Content Placeholder 5"/>
          <p:cNvSpPr>
            <a:spLocks noGrp="1"/>
          </p:cNvSpPr>
          <p:nvPr>
            <p:ph sz="half" idx="2"/>
          </p:nvPr>
        </p:nvSpPr>
        <p:spPr>
          <a:xfrm>
            <a:off x="0" y="1447800"/>
            <a:ext cx="4114800" cy="5410200"/>
          </a:xfrm>
        </p:spPr>
        <p:txBody>
          <a:bodyPr>
            <a:normAutofit lnSpcReduction="10000"/>
          </a:bodyPr>
          <a:lstStyle/>
          <a:p>
            <a:pPr eaLnBrk="1" hangingPunct="1">
              <a:defRPr/>
            </a:pPr>
            <a:r>
              <a:rPr lang="en-US" sz="2000" dirty="0">
                <a:latin typeface="Rockwell"/>
                <a:cs typeface="Rockwell"/>
              </a:rPr>
              <a:t>Soviet Union establishes blockade of West Berlin</a:t>
            </a:r>
          </a:p>
          <a:p>
            <a:pPr lvl="1" eaLnBrk="1" hangingPunct="1">
              <a:buFont typeface="Wingdings 3" charset="0"/>
              <a:buChar char="}"/>
              <a:defRPr/>
            </a:pPr>
            <a:r>
              <a:rPr lang="en-US" sz="1800" dirty="0">
                <a:latin typeface="Rockwell"/>
                <a:cs typeface="Rockwell"/>
              </a:rPr>
              <a:t>In response to capitalist-based reforms in Western Germany</a:t>
            </a:r>
          </a:p>
          <a:p>
            <a:pPr eaLnBrk="1" hangingPunct="1">
              <a:defRPr/>
            </a:pPr>
            <a:r>
              <a:rPr lang="en-US" sz="2000" dirty="0">
                <a:latin typeface="Rockwell"/>
                <a:cs typeface="Rockwell"/>
              </a:rPr>
              <a:t>U.S. and allies launch aerial campaign from 1948-1949</a:t>
            </a:r>
          </a:p>
          <a:p>
            <a:pPr lvl="1" eaLnBrk="1" hangingPunct="1">
              <a:defRPr/>
            </a:pPr>
            <a:r>
              <a:rPr lang="en-US" sz="1800" dirty="0">
                <a:latin typeface="Rockwell"/>
                <a:cs typeface="Rockwell"/>
              </a:rPr>
              <a:t>Drop food and fuel to citizens</a:t>
            </a:r>
          </a:p>
          <a:p>
            <a:pPr lvl="1" eaLnBrk="1" hangingPunct="1">
              <a:buFont typeface="Wingdings 3" charset="0"/>
              <a:buChar char="}"/>
              <a:defRPr/>
            </a:pPr>
            <a:r>
              <a:rPr lang="en-US" sz="1800" dirty="0">
                <a:latin typeface="Rockwell"/>
                <a:cs typeface="Rockwell"/>
              </a:rPr>
              <a:t>Success of Airlift Campaign</a:t>
            </a:r>
          </a:p>
          <a:p>
            <a:pPr lvl="2" eaLnBrk="1" hangingPunct="1">
              <a:defRPr/>
            </a:pPr>
            <a:r>
              <a:rPr lang="en-US" sz="1600" dirty="0">
                <a:latin typeface="Rockwell"/>
                <a:cs typeface="Rockwell"/>
              </a:rPr>
              <a:t>Over 200,000 flights</a:t>
            </a:r>
          </a:p>
          <a:p>
            <a:pPr lvl="2" eaLnBrk="1" hangingPunct="1">
              <a:defRPr/>
            </a:pPr>
            <a:r>
              <a:rPr lang="en-US" sz="1600" dirty="0">
                <a:latin typeface="Rockwell"/>
                <a:cs typeface="Rockwell"/>
              </a:rPr>
              <a:t>47,000 tons daily</a:t>
            </a:r>
          </a:p>
          <a:p>
            <a:pPr eaLnBrk="1" hangingPunct="1">
              <a:defRPr/>
            </a:pPr>
            <a:r>
              <a:rPr lang="en-US" sz="2000" dirty="0">
                <a:latin typeface="Rockwell"/>
                <a:cs typeface="Rockwell"/>
              </a:rPr>
              <a:t>Germany officially split</a:t>
            </a:r>
          </a:p>
          <a:p>
            <a:pPr lvl="1" eaLnBrk="1" hangingPunct="1">
              <a:lnSpc>
                <a:spcPct val="90000"/>
              </a:lnSpc>
              <a:defRPr/>
            </a:pPr>
            <a:r>
              <a:rPr lang="en-US" sz="2000" dirty="0">
                <a:latin typeface="Rockwell"/>
                <a:cs typeface="Rockwell"/>
              </a:rPr>
              <a:t>Democratic Republic of Germany (East Germany)</a:t>
            </a:r>
          </a:p>
          <a:p>
            <a:pPr lvl="1" eaLnBrk="1" hangingPunct="1">
              <a:lnSpc>
                <a:spcPct val="90000"/>
              </a:lnSpc>
              <a:defRPr/>
            </a:pPr>
            <a:r>
              <a:rPr lang="en-US" sz="2000" dirty="0">
                <a:latin typeface="Rockwell"/>
                <a:cs typeface="Rockwell"/>
              </a:rPr>
              <a:t>Federal Republic of Germany (West Germany)</a:t>
            </a:r>
          </a:p>
        </p:txBody>
      </p:sp>
    </p:spTree>
    <p:extLst>
      <p:ext uri="{BB962C8B-B14F-4D97-AF65-F5344CB8AC3E}">
        <p14:creationId xmlns:p14="http://schemas.microsoft.com/office/powerpoint/2010/main" val="14905156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58629" y="0"/>
            <a:ext cx="8556771" cy="762000"/>
          </a:xfrm>
        </p:spPr>
        <p:txBody>
          <a:bodyPr/>
          <a:lstStyle/>
          <a:p>
            <a:r>
              <a:rPr lang="en-US" dirty="0">
                <a:latin typeface="Rockwell"/>
                <a:cs typeface="Rockwell"/>
              </a:rPr>
              <a:t>NATO</a:t>
            </a:r>
          </a:p>
        </p:txBody>
      </p:sp>
      <p:sp>
        <p:nvSpPr>
          <p:cNvPr id="118787" name="Rectangle 3"/>
          <p:cNvSpPr>
            <a:spLocks noGrp="1" noChangeArrowheads="1"/>
          </p:cNvSpPr>
          <p:nvPr>
            <p:ph type="body" idx="1"/>
          </p:nvPr>
        </p:nvSpPr>
        <p:spPr>
          <a:xfrm>
            <a:off x="0" y="762000"/>
            <a:ext cx="9144000" cy="6096000"/>
          </a:xfrm>
        </p:spPr>
        <p:txBody>
          <a:bodyPr>
            <a:normAutofit/>
          </a:bodyPr>
          <a:lstStyle/>
          <a:p>
            <a:pPr>
              <a:lnSpc>
                <a:spcPct val="95000"/>
              </a:lnSpc>
              <a:spcBef>
                <a:spcPct val="15000"/>
              </a:spcBef>
              <a:defRPr/>
            </a:pPr>
            <a:r>
              <a:rPr lang="en-US" sz="4000" dirty="0" smtClean="0">
                <a:ea typeface="+mn-ea"/>
                <a:cs typeface="+mn-cs"/>
              </a:rPr>
              <a:t>Fears of Soviet aggression led to the formation of the </a:t>
            </a:r>
            <a:r>
              <a:rPr lang="en-US" sz="4000" u="sng" dirty="0" smtClean="0">
                <a:ea typeface="+mn-ea"/>
                <a:cs typeface="+mn-cs"/>
              </a:rPr>
              <a:t>North Atlantic Treaty Organization</a:t>
            </a:r>
            <a:r>
              <a:rPr lang="en-US" sz="4000" dirty="0" smtClean="0">
                <a:ea typeface="+mn-ea"/>
                <a:cs typeface="+mn-cs"/>
              </a:rPr>
              <a:t> in 1949: </a:t>
            </a:r>
          </a:p>
          <a:p>
            <a:pPr lvl="1">
              <a:lnSpc>
                <a:spcPct val="95000"/>
              </a:lnSpc>
              <a:spcBef>
                <a:spcPct val="15000"/>
              </a:spcBef>
              <a:defRPr/>
            </a:pPr>
            <a:r>
              <a:rPr lang="en-US" sz="3600" dirty="0" smtClean="0"/>
              <a:t>To provide collective security for Western Europe, the USA, Canada, Greece, &amp; Turkey</a:t>
            </a:r>
          </a:p>
          <a:p>
            <a:pPr lvl="1">
              <a:lnSpc>
                <a:spcPct val="95000"/>
              </a:lnSpc>
              <a:spcBef>
                <a:spcPct val="15000"/>
              </a:spcBef>
              <a:defRPr/>
            </a:pPr>
            <a:r>
              <a:rPr lang="en-US" sz="3600" dirty="0" smtClean="0"/>
              <a:t>The Cold War now had an </a:t>
            </a:r>
            <a:r>
              <a:rPr lang="en-US" sz="3600" i="1" u="sng" dirty="0" smtClean="0"/>
              <a:t>ideological</a:t>
            </a:r>
            <a:r>
              <a:rPr lang="en-US" sz="3600" dirty="0" smtClean="0"/>
              <a:t> (Truman Doctrine) &amp;  </a:t>
            </a:r>
            <a:r>
              <a:rPr lang="en-US" sz="3600" i="1" u="sng" dirty="0" smtClean="0"/>
              <a:t>economic</a:t>
            </a:r>
            <a:r>
              <a:rPr lang="en-US" sz="3600" dirty="0" smtClean="0"/>
              <a:t> (Marshall Plan) base  &amp; </a:t>
            </a:r>
            <a:r>
              <a:rPr lang="en-US" sz="3600" i="1" u="sng" dirty="0" smtClean="0"/>
              <a:t>military</a:t>
            </a:r>
            <a:r>
              <a:rPr lang="en-US" sz="3600" dirty="0" smtClean="0"/>
              <a:t> enforcement (NATO)</a:t>
            </a:r>
          </a:p>
        </p:txBody>
      </p:sp>
      <p:sp>
        <p:nvSpPr>
          <p:cNvPr id="118788" name="AutoShape 4"/>
          <p:cNvSpPr>
            <a:spLocks noChangeArrowheads="1"/>
          </p:cNvSpPr>
          <p:nvPr/>
        </p:nvSpPr>
        <p:spPr bwMode="auto">
          <a:xfrm>
            <a:off x="1371600" y="609600"/>
            <a:ext cx="7239000" cy="1066800"/>
          </a:xfrm>
          <a:prstGeom prst="wedgeRectCallout">
            <a:avLst>
              <a:gd name="adj1" fmla="val -4702"/>
              <a:gd name="adj2" fmla="val 235835"/>
            </a:avLst>
          </a:prstGeom>
          <a:solidFill>
            <a:srgbClr val="CCFFCC"/>
          </a:solidFill>
          <a:ln w="38100">
            <a:solidFill>
              <a:schemeClr val="tx1"/>
            </a:solidFill>
            <a:miter lim="800000"/>
            <a:headEnd/>
            <a:tailEnd/>
          </a:ln>
        </p:spPr>
        <p:txBody>
          <a:bodyPr/>
          <a:lstStyle/>
          <a:p>
            <a:pPr algn="ctr">
              <a:lnSpc>
                <a:spcPct val="85000"/>
              </a:lnSpc>
            </a:pPr>
            <a:r>
              <a:rPr lang="en-US" sz="2800" dirty="0">
                <a:solidFill>
                  <a:srgbClr val="000000"/>
                </a:solidFill>
              </a:rPr>
              <a:t>This is a major departure from the traditional U.S. policy of isolationism </a:t>
            </a:r>
          </a:p>
        </p:txBody>
      </p:sp>
    </p:spTree>
    <p:extLst>
      <p:ext uri="{BB962C8B-B14F-4D97-AF65-F5344CB8AC3E}">
        <p14:creationId xmlns:p14="http://schemas.microsoft.com/office/powerpoint/2010/main" val="4015367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p:cTn id="7" dur="500" fill="hold"/>
                                        <p:tgtEl>
                                          <p:spTgt spid="118788"/>
                                        </p:tgtEl>
                                        <p:attrNameLst>
                                          <p:attrName>ppt_w</p:attrName>
                                        </p:attrNameLst>
                                      </p:cBhvr>
                                      <p:tavLst>
                                        <p:tav tm="0">
                                          <p:val>
                                            <p:fltVal val="0"/>
                                          </p:val>
                                        </p:tav>
                                        <p:tav tm="100000">
                                          <p:val>
                                            <p:strVal val="#ppt_w"/>
                                          </p:val>
                                        </p:tav>
                                      </p:tavLst>
                                    </p:anim>
                                    <p:anim calcmode="lin" valueType="num">
                                      <p:cBhvr>
                                        <p:cTn id="8" dur="500" fill="hold"/>
                                        <p:tgtEl>
                                          <p:spTgt spid="118788"/>
                                        </p:tgtEl>
                                        <p:attrNameLst>
                                          <p:attrName>ppt_h</p:attrName>
                                        </p:attrNameLst>
                                      </p:cBhvr>
                                      <p:tavLst>
                                        <p:tav tm="0">
                                          <p:val>
                                            <p:fltVal val="0"/>
                                          </p:val>
                                        </p:tav>
                                        <p:tav tm="100000">
                                          <p:val>
                                            <p:strVal val="#ppt_h"/>
                                          </p:val>
                                        </p:tav>
                                      </p:tavLst>
                                    </p:anim>
                                    <p:animEffect transition="in" filter="fade">
                                      <p:cBhvr>
                                        <p:cTn id="9"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9144000" cy="1143000"/>
          </a:xfrm>
        </p:spPr>
        <p:txBody>
          <a:bodyPr>
            <a:normAutofit fontScale="90000"/>
          </a:bodyPr>
          <a:lstStyle/>
          <a:p>
            <a:pPr eaLnBrk="1" hangingPunct="1">
              <a:defRPr/>
            </a:pPr>
            <a:r>
              <a:rPr lang="en-US" sz="4000" b="1" dirty="0">
                <a:latin typeface="Rockwell"/>
                <a:cs typeface="Rockwell"/>
              </a:rPr>
              <a:t>Truman &amp; Containment (1945-1953)</a:t>
            </a:r>
            <a:r>
              <a:rPr lang="en-US" dirty="0">
                <a:latin typeface="Rockwell"/>
                <a:cs typeface="Rockwell"/>
              </a:rPr>
              <a:t> Cold War Alliances</a:t>
            </a:r>
          </a:p>
        </p:txBody>
      </p:sp>
      <p:pic>
        <p:nvPicPr>
          <p:cNvPr id="36866"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371600"/>
            <a:ext cx="4495800" cy="5418138"/>
          </a:xfrm>
        </p:spPr>
      </p:pic>
      <p:sp>
        <p:nvSpPr>
          <p:cNvPr id="6" name="Content Placeholder 5"/>
          <p:cNvSpPr>
            <a:spLocks noGrp="1"/>
          </p:cNvSpPr>
          <p:nvPr>
            <p:ph sz="half" idx="2"/>
          </p:nvPr>
        </p:nvSpPr>
        <p:spPr>
          <a:xfrm>
            <a:off x="4495800" y="1295400"/>
            <a:ext cx="4648200" cy="5562600"/>
          </a:xfrm>
        </p:spPr>
        <p:txBody>
          <a:bodyPr/>
          <a:lstStyle/>
          <a:p>
            <a:pPr eaLnBrk="1" hangingPunct="1">
              <a:defRPr/>
            </a:pPr>
            <a:r>
              <a:rPr lang="en-US" sz="2400" b="1">
                <a:latin typeface="Rockwell"/>
                <a:cs typeface="Rockwell"/>
              </a:rPr>
              <a:t>North Atlantic Treaty Organization (NATO) (1949)</a:t>
            </a:r>
          </a:p>
          <a:p>
            <a:pPr lvl="1" eaLnBrk="1" hangingPunct="1">
              <a:defRPr/>
            </a:pPr>
            <a:r>
              <a:rPr lang="en-US" sz="2000">
                <a:latin typeface="Rockwell"/>
                <a:cs typeface="Rockwell"/>
              </a:rPr>
              <a:t>Permanent alliance between U.S., Canada, Western Europe, Greece, Turkey</a:t>
            </a:r>
          </a:p>
          <a:p>
            <a:pPr lvl="1" eaLnBrk="1" hangingPunct="1">
              <a:defRPr/>
            </a:pPr>
            <a:r>
              <a:rPr lang="en-US" sz="2000">
                <a:latin typeface="Rockwell"/>
                <a:cs typeface="Rockwell"/>
              </a:rPr>
              <a:t>If one member is attacked, all treaty nations will defend</a:t>
            </a:r>
          </a:p>
          <a:p>
            <a:pPr eaLnBrk="1" hangingPunct="1">
              <a:defRPr/>
            </a:pPr>
            <a:r>
              <a:rPr lang="en-US" sz="2400" b="1">
                <a:latin typeface="Rockwell"/>
                <a:cs typeface="Rockwell"/>
              </a:rPr>
              <a:t>Warsaw Pact (1955)</a:t>
            </a:r>
          </a:p>
          <a:p>
            <a:pPr lvl="1" eaLnBrk="1" hangingPunct="1">
              <a:defRPr/>
            </a:pPr>
            <a:r>
              <a:rPr lang="en-US" sz="2000">
                <a:latin typeface="Rockwell"/>
                <a:cs typeface="Rockwell"/>
              </a:rPr>
              <a:t>Soviet Union</a:t>
            </a:r>
            <a:r>
              <a:rPr lang="ja-JP" altLang="en-US" sz="2000">
                <a:latin typeface="Rockwell"/>
                <a:cs typeface="Rockwell"/>
              </a:rPr>
              <a:t>’</a:t>
            </a:r>
            <a:r>
              <a:rPr lang="en-US" sz="2000">
                <a:latin typeface="Rockwell"/>
                <a:cs typeface="Rockwell"/>
              </a:rPr>
              <a:t>s version of NATO</a:t>
            </a:r>
          </a:p>
          <a:p>
            <a:pPr lvl="1" eaLnBrk="1" hangingPunct="1">
              <a:defRPr/>
            </a:pPr>
            <a:r>
              <a:rPr lang="en-US" sz="2000">
                <a:latin typeface="Rockwell"/>
                <a:cs typeface="Rockwell"/>
              </a:rPr>
              <a:t>Eastern European satellite nations</a:t>
            </a:r>
          </a:p>
        </p:txBody>
      </p:sp>
    </p:spTree>
    <p:extLst>
      <p:ext uri="{BB962C8B-B14F-4D97-AF65-F5344CB8AC3E}">
        <p14:creationId xmlns:p14="http://schemas.microsoft.com/office/powerpoint/2010/main" val="27267276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79400" y="0"/>
            <a:ext cx="8636000" cy="685800"/>
          </a:xfrm>
        </p:spPr>
        <p:txBody>
          <a:bodyPr>
            <a:normAutofit fontScale="90000"/>
          </a:bodyPr>
          <a:lstStyle/>
          <a:p>
            <a:r>
              <a:rPr lang="en-US" sz="4000">
                <a:latin typeface="Rockwell"/>
                <a:cs typeface="Rockwell"/>
              </a:rPr>
              <a:t>The Military Dimension </a:t>
            </a:r>
          </a:p>
        </p:txBody>
      </p:sp>
      <p:sp>
        <p:nvSpPr>
          <p:cNvPr id="191491" name="Rectangle 3"/>
          <p:cNvSpPr>
            <a:spLocks noGrp="1" noChangeArrowheads="1"/>
          </p:cNvSpPr>
          <p:nvPr>
            <p:ph type="body" idx="1"/>
          </p:nvPr>
        </p:nvSpPr>
        <p:spPr>
          <a:xfrm>
            <a:off x="0" y="685800"/>
            <a:ext cx="9144000" cy="6172200"/>
          </a:xfrm>
        </p:spPr>
        <p:txBody>
          <a:bodyPr>
            <a:normAutofit/>
          </a:bodyPr>
          <a:lstStyle/>
          <a:p>
            <a:pPr>
              <a:lnSpc>
                <a:spcPct val="95000"/>
              </a:lnSpc>
              <a:spcBef>
                <a:spcPct val="15000"/>
              </a:spcBef>
              <a:defRPr/>
            </a:pPr>
            <a:r>
              <a:rPr lang="en-US" sz="3600" dirty="0">
                <a:latin typeface="Rockwell"/>
                <a:cs typeface="Rockwell"/>
              </a:rPr>
              <a:t>By 1947, 3 new agencies were created</a:t>
            </a:r>
            <a:r>
              <a:rPr lang="en-US" dirty="0">
                <a:latin typeface="Rockwell"/>
                <a:cs typeface="Rockwell"/>
              </a:rPr>
              <a:t> </a:t>
            </a:r>
            <a:r>
              <a:rPr lang="en-US" sz="3600" dirty="0">
                <a:latin typeface="Rockwell"/>
                <a:cs typeface="Rockwell"/>
              </a:rPr>
              <a:t>so</a:t>
            </a:r>
            <a:r>
              <a:rPr lang="en-US" dirty="0">
                <a:latin typeface="Rockwell"/>
                <a:cs typeface="Rockwell"/>
              </a:rPr>
              <a:t> </a:t>
            </a:r>
            <a:r>
              <a:rPr lang="en-US" sz="3600" dirty="0">
                <a:latin typeface="Rockwell"/>
                <a:cs typeface="Rockwell"/>
              </a:rPr>
              <a:t>the</a:t>
            </a:r>
            <a:r>
              <a:rPr lang="en-US" dirty="0">
                <a:latin typeface="Rockwell"/>
                <a:cs typeface="Rockwell"/>
              </a:rPr>
              <a:t> </a:t>
            </a:r>
            <a:r>
              <a:rPr lang="en-US" sz="3600" dirty="0">
                <a:latin typeface="Rockwell"/>
                <a:cs typeface="Rockwell"/>
              </a:rPr>
              <a:t>military</a:t>
            </a:r>
            <a:r>
              <a:rPr lang="en-US" dirty="0">
                <a:latin typeface="Rockwell"/>
                <a:cs typeface="Rockwell"/>
              </a:rPr>
              <a:t> </a:t>
            </a:r>
            <a:r>
              <a:rPr lang="en-US" sz="3600" dirty="0">
                <a:latin typeface="Rockwell"/>
                <a:cs typeface="Rockwell"/>
              </a:rPr>
              <a:t>could</a:t>
            </a:r>
            <a:r>
              <a:rPr lang="en-US" dirty="0">
                <a:latin typeface="Rockwell"/>
                <a:cs typeface="Rockwell"/>
              </a:rPr>
              <a:t> </a:t>
            </a:r>
            <a:r>
              <a:rPr lang="en-US" sz="3600" dirty="0">
                <a:latin typeface="Rockwell"/>
                <a:cs typeface="Rockwell"/>
              </a:rPr>
              <a:t>better respond</a:t>
            </a:r>
            <a:r>
              <a:rPr lang="en-US" dirty="0">
                <a:latin typeface="Rockwell"/>
                <a:cs typeface="Rockwell"/>
              </a:rPr>
              <a:t> </a:t>
            </a:r>
            <a:r>
              <a:rPr lang="en-US" sz="3600" dirty="0">
                <a:latin typeface="Rockwell"/>
                <a:cs typeface="Rockwell"/>
              </a:rPr>
              <a:t>to</a:t>
            </a:r>
            <a:r>
              <a:rPr lang="en-US" dirty="0">
                <a:latin typeface="Rockwell"/>
                <a:cs typeface="Rockwell"/>
              </a:rPr>
              <a:t> </a:t>
            </a:r>
            <a:r>
              <a:rPr lang="en-US" sz="3600" dirty="0">
                <a:latin typeface="Rockwell"/>
                <a:cs typeface="Rockwell"/>
              </a:rPr>
              <a:t>threats</a:t>
            </a:r>
            <a:r>
              <a:rPr lang="en-US" dirty="0">
                <a:latin typeface="Rockwell"/>
                <a:cs typeface="Rockwell"/>
              </a:rPr>
              <a:t> </a:t>
            </a:r>
            <a:r>
              <a:rPr lang="en-US" sz="3600" dirty="0">
                <a:latin typeface="Rockwell"/>
                <a:cs typeface="Rockwell"/>
              </a:rPr>
              <a:t>to</a:t>
            </a:r>
            <a:r>
              <a:rPr lang="en-US" dirty="0">
                <a:latin typeface="Rockwell"/>
                <a:cs typeface="Rockwell"/>
              </a:rPr>
              <a:t> </a:t>
            </a:r>
            <a:r>
              <a:rPr lang="en-US" sz="3600" dirty="0">
                <a:latin typeface="Rockwell"/>
                <a:cs typeface="Rockwell"/>
              </a:rPr>
              <a:t>U.S.</a:t>
            </a:r>
            <a:r>
              <a:rPr lang="en-US" dirty="0">
                <a:latin typeface="Rockwell"/>
                <a:cs typeface="Rockwell"/>
              </a:rPr>
              <a:t> </a:t>
            </a:r>
            <a:r>
              <a:rPr lang="en-US" sz="3600" dirty="0">
                <a:latin typeface="Rockwell"/>
                <a:cs typeface="Rockwell"/>
              </a:rPr>
              <a:t>security</a:t>
            </a:r>
          </a:p>
          <a:p>
            <a:pPr lvl="1">
              <a:lnSpc>
                <a:spcPct val="95000"/>
              </a:lnSpc>
              <a:spcBef>
                <a:spcPct val="15000"/>
              </a:spcBef>
              <a:defRPr/>
            </a:pPr>
            <a:r>
              <a:rPr lang="en-US" sz="3200" u="sng" dirty="0" err="1">
                <a:latin typeface="Rockwell"/>
                <a:cs typeface="Rockwell"/>
              </a:rPr>
              <a:t>Dept</a:t>
            </a:r>
            <a:r>
              <a:rPr lang="en-US" sz="3200" u="sng" dirty="0">
                <a:latin typeface="Rockwell"/>
                <a:cs typeface="Rockwell"/>
              </a:rPr>
              <a:t> of Defense</a:t>
            </a:r>
            <a:r>
              <a:rPr lang="en-US" sz="3200" dirty="0">
                <a:latin typeface="Rockwell"/>
                <a:cs typeface="Rockwell"/>
              </a:rPr>
              <a:t> to direct the army, navy, &amp; the new air force</a:t>
            </a:r>
          </a:p>
          <a:p>
            <a:pPr lvl="1">
              <a:lnSpc>
                <a:spcPct val="95000"/>
              </a:lnSpc>
              <a:spcBef>
                <a:spcPct val="15000"/>
              </a:spcBef>
              <a:defRPr/>
            </a:pPr>
            <a:r>
              <a:rPr lang="en-US" sz="3200" u="sng" dirty="0">
                <a:latin typeface="Rockwell"/>
                <a:cs typeface="Rockwell"/>
              </a:rPr>
              <a:t>Central Intelligence Agency</a:t>
            </a:r>
            <a:r>
              <a:rPr lang="en-US" sz="3200" dirty="0">
                <a:latin typeface="Rockwell"/>
                <a:cs typeface="Rockwell"/>
              </a:rPr>
              <a:t> to collect &amp; manage information among all </a:t>
            </a:r>
            <a:r>
              <a:rPr lang="en-US" sz="3200" dirty="0" err="1">
                <a:latin typeface="Rockwell"/>
                <a:cs typeface="Rockwell"/>
              </a:rPr>
              <a:t>gov</a:t>
            </a:r>
            <a:r>
              <a:rPr lang="ja-JP" altLang="en-US" sz="3200" dirty="0">
                <a:latin typeface="Rockwell"/>
                <a:cs typeface="Rockwell"/>
              </a:rPr>
              <a:t>’</a:t>
            </a:r>
            <a:r>
              <a:rPr lang="en-US" sz="3200" dirty="0">
                <a:latin typeface="Rockwell"/>
                <a:cs typeface="Rockwell"/>
              </a:rPr>
              <a:t>t agencies</a:t>
            </a:r>
          </a:p>
          <a:p>
            <a:pPr lvl="1">
              <a:lnSpc>
                <a:spcPct val="95000"/>
              </a:lnSpc>
              <a:spcBef>
                <a:spcPct val="15000"/>
              </a:spcBef>
              <a:defRPr/>
            </a:pPr>
            <a:r>
              <a:rPr lang="en-US" sz="3200" u="sng" dirty="0">
                <a:latin typeface="Rockwell"/>
                <a:cs typeface="Rockwell"/>
              </a:rPr>
              <a:t>Nat</a:t>
            </a:r>
            <a:r>
              <a:rPr lang="ja-JP" altLang="en-US" sz="3200" u="sng" dirty="0">
                <a:latin typeface="Rockwell"/>
                <a:cs typeface="Rockwell"/>
              </a:rPr>
              <a:t>’</a:t>
            </a:r>
            <a:r>
              <a:rPr lang="en-US" sz="3200" u="sng" dirty="0">
                <a:latin typeface="Rockwell"/>
                <a:cs typeface="Rockwell"/>
              </a:rPr>
              <a:t>l Security Council</a:t>
            </a:r>
            <a:r>
              <a:rPr lang="en-US" sz="3200" dirty="0">
                <a:latin typeface="Rockwell"/>
                <a:cs typeface="Rockwell"/>
              </a:rPr>
              <a:t> to advise the president on </a:t>
            </a:r>
            <a:r>
              <a:rPr lang="en-US" sz="3200" dirty="0" err="1">
                <a:latin typeface="Rockwell"/>
                <a:cs typeface="Rockwell"/>
              </a:rPr>
              <a:t>nat</a:t>
            </a:r>
            <a:r>
              <a:rPr lang="ja-JP" altLang="en-US" sz="3200" dirty="0">
                <a:latin typeface="Rockwell"/>
                <a:cs typeface="Rockwell"/>
              </a:rPr>
              <a:t>’</a:t>
            </a:r>
            <a:r>
              <a:rPr lang="en-US" sz="3200" dirty="0">
                <a:latin typeface="Rockwell"/>
                <a:cs typeface="Rockwell"/>
              </a:rPr>
              <a:t>l security</a:t>
            </a:r>
          </a:p>
        </p:txBody>
      </p:sp>
      <p:sp>
        <p:nvSpPr>
          <p:cNvPr id="191492" name="AutoShape 4"/>
          <p:cNvSpPr>
            <a:spLocks noChangeArrowheads="1"/>
          </p:cNvSpPr>
          <p:nvPr/>
        </p:nvSpPr>
        <p:spPr bwMode="auto">
          <a:xfrm>
            <a:off x="152400" y="457200"/>
            <a:ext cx="8763000" cy="1294245"/>
          </a:xfrm>
          <a:prstGeom prst="wedgeRectCallout">
            <a:avLst>
              <a:gd name="adj1" fmla="val 18686"/>
              <a:gd name="adj2" fmla="val 159736"/>
            </a:avLst>
          </a:prstGeom>
          <a:solidFill>
            <a:srgbClr val="CCFFCC"/>
          </a:solidFill>
          <a:ln w="38100">
            <a:solidFill>
              <a:schemeClr val="tx1"/>
            </a:solidFill>
            <a:miter lim="800000"/>
            <a:headEnd/>
            <a:tailEnd/>
          </a:ln>
        </p:spPr>
        <p:txBody>
          <a:bodyPr/>
          <a:lstStyle/>
          <a:p>
            <a:pPr algn="ctr">
              <a:lnSpc>
                <a:spcPct val="85000"/>
              </a:lnSpc>
              <a:spcBef>
                <a:spcPct val="20000"/>
              </a:spcBef>
              <a:buClr>
                <a:schemeClr val="accent1"/>
              </a:buClr>
              <a:buFont typeface="Arial" charset="0"/>
              <a:buNone/>
            </a:pPr>
            <a:r>
              <a:rPr kumimoji="1" lang="en-US" sz="2800" dirty="0">
                <a:solidFill>
                  <a:srgbClr val="000000"/>
                </a:solidFill>
                <a:latin typeface="Rockwell"/>
                <a:cs typeface="Rockwell"/>
              </a:rPr>
              <a:t>The new air force was the preferred military agency of the Cold War due to its ability to deliver nuclear bombs &amp; deter enemy attacks</a:t>
            </a:r>
            <a:endParaRPr lang="en-US" sz="2800" dirty="0">
              <a:solidFill>
                <a:srgbClr val="000000"/>
              </a:solidFill>
              <a:latin typeface="Rockwell"/>
              <a:cs typeface="Rockwell"/>
            </a:endParaRPr>
          </a:p>
        </p:txBody>
      </p:sp>
    </p:spTree>
    <p:extLst>
      <p:ext uri="{BB962C8B-B14F-4D97-AF65-F5344CB8AC3E}">
        <p14:creationId xmlns:p14="http://schemas.microsoft.com/office/powerpoint/2010/main" val="1819454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fltVal val="0"/>
                                          </p:val>
                                        </p:tav>
                                        <p:tav tm="100000">
                                          <p:val>
                                            <p:strVal val="#ppt_h"/>
                                          </p:val>
                                        </p:tav>
                                      </p:tavLst>
                                    </p:anim>
                                    <p:animEffect transition="in" filter="fade">
                                      <p:cBhvr>
                                        <p:cTn id="9"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143000" y="0"/>
            <a:ext cx="7772400" cy="762000"/>
          </a:xfrm>
        </p:spPr>
        <p:txBody>
          <a:bodyPr/>
          <a:lstStyle/>
          <a:p>
            <a:r>
              <a:rPr lang="en-US">
                <a:latin typeface="Rockwell"/>
                <a:cs typeface="Rockwell"/>
              </a:rPr>
              <a:t>The Military Dimension</a:t>
            </a:r>
          </a:p>
        </p:txBody>
      </p:sp>
      <p:sp>
        <p:nvSpPr>
          <p:cNvPr id="192515" name="Rectangle 3"/>
          <p:cNvSpPr>
            <a:spLocks noGrp="1" noChangeArrowheads="1"/>
          </p:cNvSpPr>
          <p:nvPr>
            <p:ph type="body" idx="1"/>
          </p:nvPr>
        </p:nvSpPr>
        <p:spPr>
          <a:xfrm>
            <a:off x="76200" y="685800"/>
            <a:ext cx="9144000" cy="6172200"/>
          </a:xfrm>
        </p:spPr>
        <p:txBody>
          <a:bodyPr>
            <a:normAutofit/>
          </a:bodyPr>
          <a:lstStyle/>
          <a:p>
            <a:pPr>
              <a:lnSpc>
                <a:spcPct val="90000"/>
              </a:lnSpc>
              <a:spcBef>
                <a:spcPct val="5000"/>
              </a:spcBef>
              <a:defRPr/>
            </a:pPr>
            <a:r>
              <a:rPr lang="en-US" sz="3600" dirty="0">
                <a:latin typeface="Rockwell"/>
                <a:cs typeface="Rockwell"/>
              </a:rPr>
              <a:t>In 1950, the NSC created a new </a:t>
            </a:r>
            <a:r>
              <a:rPr lang="en-US" sz="3600" dirty="0" err="1">
                <a:latin typeface="Rockwell"/>
                <a:cs typeface="Rockwell"/>
              </a:rPr>
              <a:t>nat</a:t>
            </a:r>
            <a:r>
              <a:rPr lang="ja-JP" altLang="en-US" sz="3600" dirty="0">
                <a:latin typeface="Rockwell"/>
                <a:cs typeface="Rockwell"/>
              </a:rPr>
              <a:t>’</a:t>
            </a:r>
            <a:r>
              <a:rPr lang="en-US" sz="3600" dirty="0">
                <a:latin typeface="Rockwell"/>
                <a:cs typeface="Rockwell"/>
              </a:rPr>
              <a:t>l defense plan, </a:t>
            </a:r>
            <a:r>
              <a:rPr lang="en-US" sz="3600" u="sng" dirty="0">
                <a:latin typeface="Rockwell"/>
                <a:cs typeface="Rockwell"/>
              </a:rPr>
              <a:t>NSC-68</a:t>
            </a:r>
            <a:r>
              <a:rPr lang="en-US" sz="3600" dirty="0">
                <a:latin typeface="Rockwell"/>
                <a:cs typeface="Rockwell"/>
              </a:rPr>
              <a:t>: </a:t>
            </a:r>
          </a:p>
          <a:p>
            <a:pPr lvl="1">
              <a:lnSpc>
                <a:spcPct val="90000"/>
              </a:lnSpc>
              <a:spcBef>
                <a:spcPct val="5000"/>
              </a:spcBef>
              <a:defRPr/>
            </a:pPr>
            <a:r>
              <a:rPr lang="en-US" sz="3200" dirty="0">
                <a:latin typeface="Rockwell"/>
                <a:cs typeface="Rockwell"/>
              </a:rPr>
              <a:t>Labeled communism a </a:t>
            </a:r>
            <a:r>
              <a:rPr lang="ja-JP" altLang="en-US" sz="3200" dirty="0">
                <a:latin typeface="Rockwell"/>
                <a:cs typeface="Rockwell"/>
              </a:rPr>
              <a:t>“</a:t>
            </a:r>
            <a:r>
              <a:rPr lang="en-US" sz="3200" dirty="0">
                <a:latin typeface="Rockwell"/>
                <a:cs typeface="Rockwell"/>
              </a:rPr>
              <a:t>fanatical</a:t>
            </a:r>
            <a:r>
              <a:rPr lang="ja-JP" altLang="en-US" sz="3200" dirty="0">
                <a:latin typeface="Rockwell"/>
                <a:cs typeface="Rockwell"/>
              </a:rPr>
              <a:t>”</a:t>
            </a:r>
            <a:r>
              <a:rPr lang="en-US" sz="3200" dirty="0">
                <a:latin typeface="Rockwell"/>
                <a:cs typeface="Rockwell"/>
              </a:rPr>
              <a:t> &amp; </a:t>
            </a:r>
            <a:r>
              <a:rPr lang="ja-JP" altLang="en-US" sz="3200" dirty="0">
                <a:latin typeface="Rockwell"/>
                <a:cs typeface="Rockwell"/>
              </a:rPr>
              <a:t>“</a:t>
            </a:r>
            <a:r>
              <a:rPr lang="en-US" sz="3200" dirty="0">
                <a:latin typeface="Rockwell"/>
                <a:cs typeface="Rockwell"/>
              </a:rPr>
              <a:t>permanent</a:t>
            </a:r>
            <a:r>
              <a:rPr lang="ja-JP" altLang="en-US" sz="3200" dirty="0">
                <a:latin typeface="Rockwell"/>
                <a:cs typeface="Rockwell"/>
              </a:rPr>
              <a:t>”</a:t>
            </a:r>
            <a:r>
              <a:rPr lang="en-US" sz="3200" dirty="0">
                <a:latin typeface="Rockwell"/>
                <a:cs typeface="Rockwell"/>
              </a:rPr>
              <a:t> threat to the U.S. &amp; rest of the world</a:t>
            </a:r>
          </a:p>
          <a:p>
            <a:pPr lvl="1">
              <a:lnSpc>
                <a:spcPct val="90000"/>
              </a:lnSpc>
              <a:spcBef>
                <a:spcPct val="5000"/>
              </a:spcBef>
              <a:defRPr/>
            </a:pPr>
            <a:r>
              <a:rPr lang="en-US" sz="3200" dirty="0">
                <a:latin typeface="Rockwell"/>
                <a:cs typeface="Rockwell"/>
              </a:rPr>
              <a:t>Pledged the U.S. not only to contain communism but to </a:t>
            </a:r>
            <a:r>
              <a:rPr lang="en-US" sz="3200" i="1" u="sng" dirty="0">
                <a:latin typeface="Rockwell"/>
                <a:cs typeface="Rockwell"/>
              </a:rPr>
              <a:t>liberate</a:t>
            </a:r>
            <a:r>
              <a:rPr lang="en-US" sz="3200" dirty="0">
                <a:latin typeface="Rockwell"/>
                <a:cs typeface="Rockwell"/>
              </a:rPr>
              <a:t> communist countries </a:t>
            </a:r>
          </a:p>
          <a:p>
            <a:pPr lvl="1">
              <a:lnSpc>
                <a:spcPct val="90000"/>
              </a:lnSpc>
              <a:spcBef>
                <a:spcPct val="5000"/>
              </a:spcBef>
              <a:defRPr/>
            </a:pPr>
            <a:r>
              <a:rPr lang="en-US" sz="3200" dirty="0">
                <a:latin typeface="Rockwell"/>
                <a:cs typeface="Rockwell"/>
              </a:rPr>
              <a:t>Recommended the expansion of U.S. military, stockpiling nuclear weapons, &amp; covert operations </a:t>
            </a:r>
          </a:p>
        </p:txBody>
      </p:sp>
      <p:sp>
        <p:nvSpPr>
          <p:cNvPr id="192519" name="AutoShape 7"/>
          <p:cNvSpPr>
            <a:spLocks noChangeArrowheads="1"/>
          </p:cNvSpPr>
          <p:nvPr/>
        </p:nvSpPr>
        <p:spPr bwMode="auto">
          <a:xfrm>
            <a:off x="1371600" y="2819400"/>
            <a:ext cx="7467600" cy="1524000"/>
          </a:xfrm>
          <a:prstGeom prst="wedgeRectCallout">
            <a:avLst>
              <a:gd name="adj1" fmla="val -37074"/>
              <a:gd name="adj2" fmla="val -153750"/>
            </a:avLst>
          </a:prstGeom>
          <a:solidFill>
            <a:srgbClr val="FFCC99"/>
          </a:solidFill>
          <a:ln w="38100">
            <a:solidFill>
              <a:schemeClr val="tx1"/>
            </a:solidFill>
            <a:miter lim="800000"/>
            <a:headEnd/>
            <a:tailEnd/>
          </a:ln>
        </p:spPr>
        <p:txBody>
          <a:bodyPr/>
          <a:lstStyle/>
          <a:p>
            <a:pPr algn="ctr">
              <a:lnSpc>
                <a:spcPct val="85000"/>
              </a:lnSpc>
            </a:pPr>
            <a:r>
              <a:rPr lang="en-US" sz="3200">
                <a:solidFill>
                  <a:srgbClr val="000000"/>
                </a:solidFill>
                <a:latin typeface="Rockwell"/>
                <a:cs typeface="Rockwell"/>
              </a:rPr>
              <a:t>NSC-68 came in response to the Soviet development of an atomic bomb &amp;   the </a:t>
            </a:r>
            <a:r>
              <a:rPr lang="ja-JP" altLang="en-US" sz="3200">
                <a:solidFill>
                  <a:srgbClr val="000000"/>
                </a:solidFill>
                <a:latin typeface="Rockwell"/>
                <a:cs typeface="Rockwell"/>
              </a:rPr>
              <a:t>“</a:t>
            </a:r>
            <a:r>
              <a:rPr lang="en-US" altLang="ja-JP" sz="3200">
                <a:solidFill>
                  <a:srgbClr val="000000"/>
                </a:solidFill>
                <a:latin typeface="Rockwell"/>
                <a:cs typeface="Rockwell"/>
              </a:rPr>
              <a:t>loss</a:t>
            </a:r>
            <a:r>
              <a:rPr lang="ja-JP" altLang="en-US" sz="3200">
                <a:solidFill>
                  <a:srgbClr val="000000"/>
                </a:solidFill>
                <a:latin typeface="Rockwell"/>
                <a:cs typeface="Rockwell"/>
              </a:rPr>
              <a:t>”</a:t>
            </a:r>
            <a:r>
              <a:rPr lang="en-US" altLang="ja-JP" sz="3200">
                <a:solidFill>
                  <a:srgbClr val="000000"/>
                </a:solidFill>
                <a:latin typeface="Rockwell"/>
                <a:cs typeface="Rockwell"/>
              </a:rPr>
              <a:t> of China to communism</a:t>
            </a:r>
            <a:endParaRPr lang="en-US" sz="3200">
              <a:solidFill>
                <a:srgbClr val="000000"/>
              </a:solidFill>
              <a:latin typeface="Rockwell"/>
              <a:cs typeface="Rockwell"/>
            </a:endParaRPr>
          </a:p>
        </p:txBody>
      </p:sp>
      <p:sp>
        <p:nvSpPr>
          <p:cNvPr id="192521" name="AutoShape 9"/>
          <p:cNvSpPr>
            <a:spLocks noChangeArrowheads="1"/>
          </p:cNvSpPr>
          <p:nvPr/>
        </p:nvSpPr>
        <p:spPr bwMode="auto">
          <a:xfrm>
            <a:off x="1066800" y="5105400"/>
            <a:ext cx="7543800" cy="1524000"/>
          </a:xfrm>
          <a:prstGeom prst="wedgeRectCallout">
            <a:avLst>
              <a:gd name="adj1" fmla="val 29273"/>
              <a:gd name="adj2" fmla="val -265417"/>
            </a:avLst>
          </a:prstGeom>
          <a:solidFill>
            <a:srgbClr val="CCCCFF"/>
          </a:solidFill>
          <a:ln w="38100">
            <a:solidFill>
              <a:schemeClr val="tx1"/>
            </a:solidFill>
            <a:miter lim="800000"/>
            <a:headEnd/>
            <a:tailEnd/>
          </a:ln>
        </p:spPr>
        <p:txBody>
          <a:bodyPr/>
          <a:lstStyle/>
          <a:p>
            <a:pPr algn="ctr" eaLnBrk="1" hangingPunct="1">
              <a:lnSpc>
                <a:spcPct val="85000"/>
              </a:lnSpc>
              <a:spcBef>
                <a:spcPct val="30000"/>
              </a:spcBef>
            </a:pPr>
            <a:r>
              <a:rPr lang="en-US" sz="2800" dirty="0">
                <a:solidFill>
                  <a:srgbClr val="000000"/>
                </a:solidFill>
                <a:latin typeface="Rockwell"/>
                <a:cs typeface="Rockwell"/>
              </a:rPr>
              <a:t>This policy paper became a </a:t>
            </a:r>
            <a:r>
              <a:rPr lang="ja-JP" altLang="en-US" sz="2800" dirty="0">
                <a:solidFill>
                  <a:srgbClr val="000000"/>
                </a:solidFill>
                <a:latin typeface="Rockwell"/>
                <a:cs typeface="Rockwell"/>
              </a:rPr>
              <a:t>“</a:t>
            </a:r>
            <a:r>
              <a:rPr lang="en-US" altLang="ja-JP" sz="2800" dirty="0">
                <a:solidFill>
                  <a:srgbClr val="000000"/>
                </a:solidFill>
                <a:latin typeface="Rockwell"/>
                <a:cs typeface="Rockwell"/>
              </a:rPr>
              <a:t>blueprint</a:t>
            </a:r>
            <a:r>
              <a:rPr lang="ja-JP" altLang="en-US" sz="2800" dirty="0">
                <a:solidFill>
                  <a:srgbClr val="000000"/>
                </a:solidFill>
                <a:latin typeface="Rockwell"/>
                <a:cs typeface="Rockwell"/>
              </a:rPr>
              <a:t>”</a:t>
            </a:r>
            <a:r>
              <a:rPr lang="en-US" altLang="ja-JP" sz="2800" dirty="0">
                <a:solidFill>
                  <a:srgbClr val="000000"/>
                </a:solidFill>
                <a:latin typeface="Rockwell"/>
                <a:cs typeface="Rockwell"/>
              </a:rPr>
              <a:t> for the Cold War &amp; shaped U.S. actions over the next 20 years</a:t>
            </a:r>
            <a:endParaRPr lang="en-US" sz="2800" dirty="0">
              <a:solidFill>
                <a:srgbClr val="000000"/>
              </a:solidFill>
              <a:latin typeface="Rockwell"/>
              <a:cs typeface="Rockwell"/>
            </a:endParaRPr>
          </a:p>
        </p:txBody>
      </p:sp>
      <p:sp>
        <p:nvSpPr>
          <p:cNvPr id="192522" name="AutoShape 10"/>
          <p:cNvSpPr>
            <a:spLocks noChangeArrowheads="1"/>
          </p:cNvSpPr>
          <p:nvPr/>
        </p:nvSpPr>
        <p:spPr bwMode="auto">
          <a:xfrm>
            <a:off x="76200" y="2895600"/>
            <a:ext cx="8991600" cy="2057400"/>
          </a:xfrm>
          <a:prstGeom prst="wedgeRectCallout">
            <a:avLst>
              <a:gd name="adj1" fmla="val 13787"/>
              <a:gd name="adj2" fmla="val -101389"/>
            </a:avLst>
          </a:prstGeom>
          <a:solidFill>
            <a:srgbClr val="CCFFCC"/>
          </a:solidFill>
          <a:ln w="38100">
            <a:solidFill>
              <a:schemeClr val="tx1"/>
            </a:solidFill>
            <a:miter lim="800000"/>
            <a:headEnd/>
            <a:tailEnd/>
          </a:ln>
        </p:spPr>
        <p:txBody>
          <a:bodyPr/>
          <a:lstStyle/>
          <a:p>
            <a:pPr algn="ctr">
              <a:lnSpc>
                <a:spcPct val="85000"/>
              </a:lnSpc>
            </a:pPr>
            <a:r>
              <a:rPr lang="en-US" sz="3200" dirty="0">
                <a:solidFill>
                  <a:srgbClr val="000000"/>
                </a:solidFill>
                <a:latin typeface="Rockwell"/>
                <a:cs typeface="Rockwell"/>
              </a:rPr>
              <a:t>NSC-68 was a military, economic, political &amp; psychological examination of the USSR &amp; China in order to develop an appropriate American responses to these threats</a:t>
            </a:r>
          </a:p>
        </p:txBody>
      </p:sp>
      <p:sp>
        <p:nvSpPr>
          <p:cNvPr id="192523" name="AutoShape 11"/>
          <p:cNvSpPr>
            <a:spLocks noChangeArrowheads="1"/>
          </p:cNvSpPr>
          <p:nvPr/>
        </p:nvSpPr>
        <p:spPr bwMode="auto">
          <a:xfrm>
            <a:off x="0" y="5257800"/>
            <a:ext cx="9144000" cy="1524000"/>
          </a:xfrm>
          <a:prstGeom prst="wedgeRectCallout">
            <a:avLst>
              <a:gd name="adj1" fmla="val 21787"/>
              <a:gd name="adj2" fmla="val -271565"/>
            </a:avLst>
          </a:prstGeom>
          <a:solidFill>
            <a:srgbClr val="FFCCFF"/>
          </a:solidFill>
          <a:ln w="38100">
            <a:solidFill>
              <a:schemeClr val="tx1"/>
            </a:solidFill>
            <a:miter lim="800000"/>
            <a:headEnd/>
            <a:tailEnd/>
          </a:ln>
        </p:spPr>
        <p:txBody>
          <a:bodyPr/>
          <a:lstStyle/>
          <a:p>
            <a:pPr algn="ctr" eaLnBrk="1" hangingPunct="1">
              <a:lnSpc>
                <a:spcPct val="85000"/>
              </a:lnSpc>
              <a:spcBef>
                <a:spcPct val="30000"/>
              </a:spcBef>
            </a:pPr>
            <a:r>
              <a:rPr lang="en-US" sz="2800" dirty="0">
                <a:solidFill>
                  <a:srgbClr val="000000"/>
                </a:solidFill>
                <a:latin typeface="Rockwell"/>
                <a:cs typeface="Rockwell"/>
              </a:rPr>
              <a:t>3 months after NSC-68 was written, its assessment appeared correct when North Korea attacked</a:t>
            </a:r>
            <a:r>
              <a:rPr lang="en-US" sz="2400" dirty="0">
                <a:solidFill>
                  <a:srgbClr val="000000"/>
                </a:solidFill>
                <a:latin typeface="Rockwell"/>
                <a:cs typeface="Rockwell"/>
              </a:rPr>
              <a:t> </a:t>
            </a:r>
            <a:r>
              <a:rPr lang="en-US" sz="2800" dirty="0">
                <a:solidFill>
                  <a:srgbClr val="000000"/>
                </a:solidFill>
                <a:latin typeface="Rockwell"/>
                <a:cs typeface="Rockwell"/>
              </a:rPr>
              <a:t>South</a:t>
            </a:r>
            <a:r>
              <a:rPr lang="en-US" sz="1400" dirty="0">
                <a:solidFill>
                  <a:srgbClr val="000000"/>
                </a:solidFill>
                <a:latin typeface="Rockwell"/>
                <a:cs typeface="Rockwell"/>
              </a:rPr>
              <a:t> </a:t>
            </a:r>
            <a:r>
              <a:rPr lang="en-US" sz="2800" dirty="0">
                <a:solidFill>
                  <a:srgbClr val="000000"/>
                </a:solidFill>
                <a:latin typeface="Rockwell"/>
                <a:cs typeface="Rockwell"/>
              </a:rPr>
              <a:t>Korea;</a:t>
            </a:r>
            <a:r>
              <a:rPr lang="en-US" sz="1400" dirty="0">
                <a:solidFill>
                  <a:srgbClr val="000000"/>
                </a:solidFill>
                <a:latin typeface="Rockwell"/>
                <a:cs typeface="Rockwell"/>
              </a:rPr>
              <a:t> </a:t>
            </a:r>
            <a:r>
              <a:rPr lang="en-US" sz="2800" dirty="0">
                <a:solidFill>
                  <a:srgbClr val="000000"/>
                </a:solidFill>
                <a:latin typeface="Rockwell"/>
                <a:cs typeface="Rockwell"/>
              </a:rPr>
              <a:t>U.S.</a:t>
            </a:r>
            <a:r>
              <a:rPr lang="en-US" sz="1400" dirty="0">
                <a:solidFill>
                  <a:srgbClr val="000000"/>
                </a:solidFill>
                <a:latin typeface="Rockwell"/>
                <a:cs typeface="Rockwell"/>
              </a:rPr>
              <a:t> </a:t>
            </a:r>
            <a:r>
              <a:rPr lang="en-US" sz="2800" dirty="0">
                <a:solidFill>
                  <a:srgbClr val="000000"/>
                </a:solidFill>
                <a:latin typeface="Rockwell"/>
                <a:cs typeface="Rockwell"/>
              </a:rPr>
              <a:t>military</a:t>
            </a:r>
            <a:r>
              <a:rPr lang="en-US" sz="1400" dirty="0">
                <a:solidFill>
                  <a:srgbClr val="000000"/>
                </a:solidFill>
                <a:latin typeface="Rockwell"/>
                <a:cs typeface="Rockwell"/>
              </a:rPr>
              <a:t> </a:t>
            </a:r>
            <a:r>
              <a:rPr lang="en-US" sz="2800" dirty="0">
                <a:solidFill>
                  <a:srgbClr val="000000"/>
                </a:solidFill>
                <a:latin typeface="Rockwell"/>
                <a:cs typeface="Rockwell"/>
              </a:rPr>
              <a:t>buildup</a:t>
            </a:r>
            <a:r>
              <a:rPr lang="en-US" sz="1400" dirty="0">
                <a:solidFill>
                  <a:srgbClr val="000000"/>
                </a:solidFill>
                <a:latin typeface="Rockwell"/>
                <a:cs typeface="Rockwell"/>
              </a:rPr>
              <a:t> </a:t>
            </a:r>
            <a:r>
              <a:rPr lang="en-US" sz="2800" dirty="0">
                <a:solidFill>
                  <a:srgbClr val="000000"/>
                </a:solidFill>
                <a:latin typeface="Rockwell"/>
                <a:cs typeface="Rockwell"/>
              </a:rPr>
              <a:t>began</a:t>
            </a:r>
          </a:p>
        </p:txBody>
      </p:sp>
    </p:spTree>
    <p:extLst>
      <p:ext uri="{BB962C8B-B14F-4D97-AF65-F5344CB8AC3E}">
        <p14:creationId xmlns:p14="http://schemas.microsoft.com/office/powerpoint/2010/main" val="489604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2519"/>
                                        </p:tgtEl>
                                        <p:attrNameLst>
                                          <p:attrName>style.visibility</p:attrName>
                                        </p:attrNameLst>
                                      </p:cBhvr>
                                      <p:to>
                                        <p:strVal val="visible"/>
                                      </p:to>
                                    </p:set>
                                    <p:anim calcmode="lin" valueType="num">
                                      <p:cBhvr>
                                        <p:cTn id="7" dur="500" fill="hold"/>
                                        <p:tgtEl>
                                          <p:spTgt spid="192519"/>
                                        </p:tgtEl>
                                        <p:attrNameLst>
                                          <p:attrName>ppt_w</p:attrName>
                                        </p:attrNameLst>
                                      </p:cBhvr>
                                      <p:tavLst>
                                        <p:tav tm="0">
                                          <p:val>
                                            <p:fltVal val="0"/>
                                          </p:val>
                                        </p:tav>
                                        <p:tav tm="100000">
                                          <p:val>
                                            <p:strVal val="#ppt_w"/>
                                          </p:val>
                                        </p:tav>
                                      </p:tavLst>
                                    </p:anim>
                                    <p:anim calcmode="lin" valueType="num">
                                      <p:cBhvr>
                                        <p:cTn id="8" dur="500" fill="hold"/>
                                        <p:tgtEl>
                                          <p:spTgt spid="192519"/>
                                        </p:tgtEl>
                                        <p:attrNameLst>
                                          <p:attrName>ppt_h</p:attrName>
                                        </p:attrNameLst>
                                      </p:cBhvr>
                                      <p:tavLst>
                                        <p:tav tm="0">
                                          <p:val>
                                            <p:fltVal val="0"/>
                                          </p:val>
                                        </p:tav>
                                        <p:tav tm="100000">
                                          <p:val>
                                            <p:strVal val="#ppt_h"/>
                                          </p:val>
                                        </p:tav>
                                      </p:tavLst>
                                    </p:anim>
                                    <p:animEffect transition="in" filter="fade">
                                      <p:cBhvr>
                                        <p:cTn id="9" dur="500"/>
                                        <p:tgtEl>
                                          <p:spTgt spid="1925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92519"/>
                                        </p:tgtEl>
                                        <p:attrNameLst>
                                          <p:attrName>ppt_w</p:attrName>
                                        </p:attrNameLst>
                                      </p:cBhvr>
                                      <p:tavLst>
                                        <p:tav tm="0">
                                          <p:val>
                                            <p:strVal val="ppt_w"/>
                                          </p:val>
                                        </p:tav>
                                        <p:tav tm="100000">
                                          <p:val>
                                            <p:fltVal val="0"/>
                                          </p:val>
                                        </p:tav>
                                      </p:tavLst>
                                    </p:anim>
                                    <p:anim calcmode="lin" valueType="num">
                                      <p:cBhvr>
                                        <p:cTn id="14" dur="500"/>
                                        <p:tgtEl>
                                          <p:spTgt spid="192519"/>
                                        </p:tgtEl>
                                        <p:attrNameLst>
                                          <p:attrName>ppt_h</p:attrName>
                                        </p:attrNameLst>
                                      </p:cBhvr>
                                      <p:tavLst>
                                        <p:tav tm="0">
                                          <p:val>
                                            <p:strVal val="ppt_h"/>
                                          </p:val>
                                        </p:tav>
                                        <p:tav tm="100000">
                                          <p:val>
                                            <p:fltVal val="0"/>
                                          </p:val>
                                        </p:tav>
                                      </p:tavLst>
                                    </p:anim>
                                    <p:animEffect transition="out" filter="fade">
                                      <p:cBhvr>
                                        <p:cTn id="15" dur="500"/>
                                        <p:tgtEl>
                                          <p:spTgt spid="192519"/>
                                        </p:tgtEl>
                                      </p:cBhvr>
                                    </p:animEffect>
                                    <p:set>
                                      <p:cBhvr>
                                        <p:cTn id="16" dur="1" fill="hold">
                                          <p:stCondLst>
                                            <p:cond delay="499"/>
                                          </p:stCondLst>
                                        </p:cTn>
                                        <p:tgtEl>
                                          <p:spTgt spid="192519"/>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92522"/>
                                        </p:tgtEl>
                                        <p:attrNameLst>
                                          <p:attrName>style.visibility</p:attrName>
                                        </p:attrNameLst>
                                      </p:cBhvr>
                                      <p:to>
                                        <p:strVal val="visible"/>
                                      </p:to>
                                    </p:set>
                                    <p:anim calcmode="lin" valueType="num">
                                      <p:cBhvr>
                                        <p:cTn id="19" dur="500" fill="hold"/>
                                        <p:tgtEl>
                                          <p:spTgt spid="192522"/>
                                        </p:tgtEl>
                                        <p:attrNameLst>
                                          <p:attrName>ppt_w</p:attrName>
                                        </p:attrNameLst>
                                      </p:cBhvr>
                                      <p:tavLst>
                                        <p:tav tm="0">
                                          <p:val>
                                            <p:fltVal val="0"/>
                                          </p:val>
                                        </p:tav>
                                        <p:tav tm="100000">
                                          <p:val>
                                            <p:strVal val="#ppt_w"/>
                                          </p:val>
                                        </p:tav>
                                      </p:tavLst>
                                    </p:anim>
                                    <p:anim calcmode="lin" valueType="num">
                                      <p:cBhvr>
                                        <p:cTn id="20" dur="500" fill="hold"/>
                                        <p:tgtEl>
                                          <p:spTgt spid="192522"/>
                                        </p:tgtEl>
                                        <p:attrNameLst>
                                          <p:attrName>ppt_h</p:attrName>
                                        </p:attrNameLst>
                                      </p:cBhvr>
                                      <p:tavLst>
                                        <p:tav tm="0">
                                          <p:val>
                                            <p:fltVal val="0"/>
                                          </p:val>
                                        </p:tav>
                                        <p:tav tm="100000">
                                          <p:val>
                                            <p:strVal val="#ppt_h"/>
                                          </p:val>
                                        </p:tav>
                                      </p:tavLst>
                                    </p:anim>
                                    <p:animEffect transition="in" filter="fade">
                                      <p:cBhvr>
                                        <p:cTn id="21" dur="500"/>
                                        <p:tgtEl>
                                          <p:spTgt spid="1925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92521"/>
                                        </p:tgtEl>
                                        <p:attrNameLst>
                                          <p:attrName>style.visibility</p:attrName>
                                        </p:attrNameLst>
                                      </p:cBhvr>
                                      <p:to>
                                        <p:strVal val="visible"/>
                                      </p:to>
                                    </p:set>
                                    <p:anim calcmode="lin" valueType="num">
                                      <p:cBhvr>
                                        <p:cTn id="26" dur="500" fill="hold"/>
                                        <p:tgtEl>
                                          <p:spTgt spid="192521"/>
                                        </p:tgtEl>
                                        <p:attrNameLst>
                                          <p:attrName>ppt_w</p:attrName>
                                        </p:attrNameLst>
                                      </p:cBhvr>
                                      <p:tavLst>
                                        <p:tav tm="0">
                                          <p:val>
                                            <p:fltVal val="0"/>
                                          </p:val>
                                        </p:tav>
                                        <p:tav tm="100000">
                                          <p:val>
                                            <p:strVal val="#ppt_w"/>
                                          </p:val>
                                        </p:tav>
                                      </p:tavLst>
                                    </p:anim>
                                    <p:anim calcmode="lin" valueType="num">
                                      <p:cBhvr>
                                        <p:cTn id="27" dur="500" fill="hold"/>
                                        <p:tgtEl>
                                          <p:spTgt spid="192521"/>
                                        </p:tgtEl>
                                        <p:attrNameLst>
                                          <p:attrName>ppt_h</p:attrName>
                                        </p:attrNameLst>
                                      </p:cBhvr>
                                      <p:tavLst>
                                        <p:tav tm="0">
                                          <p:val>
                                            <p:fltVal val="0"/>
                                          </p:val>
                                        </p:tav>
                                        <p:tav tm="100000">
                                          <p:val>
                                            <p:strVal val="#ppt_h"/>
                                          </p:val>
                                        </p:tav>
                                      </p:tavLst>
                                    </p:anim>
                                    <p:animEffect transition="in" filter="fade">
                                      <p:cBhvr>
                                        <p:cTn id="28" dur="500"/>
                                        <p:tgtEl>
                                          <p:spTgt spid="1925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192522"/>
                                        </p:tgtEl>
                                        <p:attrNameLst>
                                          <p:attrName>ppt_w</p:attrName>
                                        </p:attrNameLst>
                                      </p:cBhvr>
                                      <p:tavLst>
                                        <p:tav tm="0">
                                          <p:val>
                                            <p:strVal val="ppt_w"/>
                                          </p:val>
                                        </p:tav>
                                        <p:tav tm="100000">
                                          <p:val>
                                            <p:fltVal val="0"/>
                                          </p:val>
                                        </p:tav>
                                      </p:tavLst>
                                    </p:anim>
                                    <p:anim calcmode="lin" valueType="num">
                                      <p:cBhvr>
                                        <p:cTn id="33" dur="500"/>
                                        <p:tgtEl>
                                          <p:spTgt spid="192522"/>
                                        </p:tgtEl>
                                        <p:attrNameLst>
                                          <p:attrName>ppt_h</p:attrName>
                                        </p:attrNameLst>
                                      </p:cBhvr>
                                      <p:tavLst>
                                        <p:tav tm="0">
                                          <p:val>
                                            <p:strVal val="ppt_h"/>
                                          </p:val>
                                        </p:tav>
                                        <p:tav tm="100000">
                                          <p:val>
                                            <p:fltVal val="0"/>
                                          </p:val>
                                        </p:tav>
                                      </p:tavLst>
                                    </p:anim>
                                    <p:animEffect transition="out" filter="fade">
                                      <p:cBhvr>
                                        <p:cTn id="34" dur="500"/>
                                        <p:tgtEl>
                                          <p:spTgt spid="192522"/>
                                        </p:tgtEl>
                                      </p:cBhvr>
                                    </p:animEffect>
                                    <p:set>
                                      <p:cBhvr>
                                        <p:cTn id="35" dur="1" fill="hold">
                                          <p:stCondLst>
                                            <p:cond delay="499"/>
                                          </p:stCondLst>
                                        </p:cTn>
                                        <p:tgtEl>
                                          <p:spTgt spid="192522"/>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92521"/>
                                        </p:tgtEl>
                                        <p:attrNameLst>
                                          <p:attrName>ppt_w</p:attrName>
                                        </p:attrNameLst>
                                      </p:cBhvr>
                                      <p:tavLst>
                                        <p:tav tm="0">
                                          <p:val>
                                            <p:strVal val="ppt_w"/>
                                          </p:val>
                                        </p:tav>
                                        <p:tav tm="100000">
                                          <p:val>
                                            <p:fltVal val="0"/>
                                          </p:val>
                                        </p:tav>
                                      </p:tavLst>
                                    </p:anim>
                                    <p:anim calcmode="lin" valueType="num">
                                      <p:cBhvr>
                                        <p:cTn id="38" dur="500"/>
                                        <p:tgtEl>
                                          <p:spTgt spid="192521"/>
                                        </p:tgtEl>
                                        <p:attrNameLst>
                                          <p:attrName>ppt_h</p:attrName>
                                        </p:attrNameLst>
                                      </p:cBhvr>
                                      <p:tavLst>
                                        <p:tav tm="0">
                                          <p:val>
                                            <p:strVal val="ppt_h"/>
                                          </p:val>
                                        </p:tav>
                                        <p:tav tm="100000">
                                          <p:val>
                                            <p:fltVal val="0"/>
                                          </p:val>
                                        </p:tav>
                                      </p:tavLst>
                                    </p:anim>
                                    <p:animEffect transition="out" filter="fade">
                                      <p:cBhvr>
                                        <p:cTn id="39" dur="500"/>
                                        <p:tgtEl>
                                          <p:spTgt spid="192521"/>
                                        </p:tgtEl>
                                      </p:cBhvr>
                                    </p:animEffect>
                                    <p:set>
                                      <p:cBhvr>
                                        <p:cTn id="40" dur="1" fill="hold">
                                          <p:stCondLst>
                                            <p:cond delay="499"/>
                                          </p:stCondLst>
                                        </p:cTn>
                                        <p:tgtEl>
                                          <p:spTgt spid="192521"/>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92523"/>
                                        </p:tgtEl>
                                        <p:attrNameLst>
                                          <p:attrName>style.visibility</p:attrName>
                                        </p:attrNameLst>
                                      </p:cBhvr>
                                      <p:to>
                                        <p:strVal val="visible"/>
                                      </p:to>
                                    </p:set>
                                    <p:anim calcmode="lin" valueType="num">
                                      <p:cBhvr>
                                        <p:cTn id="45" dur="500" fill="hold"/>
                                        <p:tgtEl>
                                          <p:spTgt spid="192523"/>
                                        </p:tgtEl>
                                        <p:attrNameLst>
                                          <p:attrName>ppt_w</p:attrName>
                                        </p:attrNameLst>
                                      </p:cBhvr>
                                      <p:tavLst>
                                        <p:tav tm="0">
                                          <p:val>
                                            <p:fltVal val="0"/>
                                          </p:val>
                                        </p:tav>
                                        <p:tav tm="100000">
                                          <p:val>
                                            <p:strVal val="#ppt_w"/>
                                          </p:val>
                                        </p:tav>
                                      </p:tavLst>
                                    </p:anim>
                                    <p:anim calcmode="lin" valueType="num">
                                      <p:cBhvr>
                                        <p:cTn id="46" dur="500" fill="hold"/>
                                        <p:tgtEl>
                                          <p:spTgt spid="192523"/>
                                        </p:tgtEl>
                                        <p:attrNameLst>
                                          <p:attrName>ppt_h</p:attrName>
                                        </p:attrNameLst>
                                      </p:cBhvr>
                                      <p:tavLst>
                                        <p:tav tm="0">
                                          <p:val>
                                            <p:fltVal val="0"/>
                                          </p:val>
                                        </p:tav>
                                        <p:tav tm="100000">
                                          <p:val>
                                            <p:strVal val="#ppt_h"/>
                                          </p:val>
                                        </p:tav>
                                      </p:tavLst>
                                    </p:anim>
                                    <p:animEffect transition="in" filter="fade">
                                      <p:cBhvr>
                                        <p:cTn id="47" dur="500"/>
                                        <p:tgtEl>
                                          <p:spTgt spid="192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9" grpId="0" animBg="1"/>
      <p:bldP spid="192519" grpId="1" animBg="1"/>
      <p:bldP spid="192521" grpId="0" animBg="1"/>
      <p:bldP spid="192521" grpId="1" animBg="1"/>
      <p:bldP spid="192522" grpId="0" animBg="1"/>
      <p:bldP spid="192522" grpId="1" animBg="1"/>
      <p:bldP spid="1925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04800" y="0"/>
            <a:ext cx="8540750" cy="1143000"/>
          </a:xfrm>
        </p:spPr>
        <p:txBody>
          <a:bodyPr/>
          <a:lstStyle/>
          <a:p>
            <a:pPr eaLnBrk="1" hangingPunct="1">
              <a:defRPr/>
            </a:pPr>
            <a:r>
              <a:rPr lang="en-US">
                <a:latin typeface="Rockwell"/>
                <a:cs typeface="Rockwell"/>
              </a:rPr>
              <a:t>Nuclear Arms Race</a:t>
            </a:r>
          </a:p>
        </p:txBody>
      </p:sp>
      <p:sp>
        <p:nvSpPr>
          <p:cNvPr id="9219" name="Rectangle 3"/>
          <p:cNvSpPr>
            <a:spLocks noGrp="1" noRot="1" noChangeArrowheads="1"/>
          </p:cNvSpPr>
          <p:nvPr>
            <p:ph type="body" idx="1"/>
          </p:nvPr>
        </p:nvSpPr>
        <p:spPr>
          <a:xfrm>
            <a:off x="0" y="990600"/>
            <a:ext cx="3810000" cy="5867400"/>
          </a:xfrm>
        </p:spPr>
        <p:txBody>
          <a:bodyPr>
            <a:normAutofit fontScale="92500"/>
          </a:bodyPr>
          <a:lstStyle/>
          <a:p>
            <a:pPr eaLnBrk="1" hangingPunct="1">
              <a:lnSpc>
                <a:spcPct val="90000"/>
              </a:lnSpc>
              <a:defRPr/>
            </a:pPr>
            <a:r>
              <a:rPr lang="en-US" sz="2400" dirty="0">
                <a:latin typeface="Rockwell"/>
                <a:cs typeface="Rockwell"/>
              </a:rPr>
              <a:t>Nuclear weapon development</a:t>
            </a:r>
          </a:p>
          <a:p>
            <a:pPr lvl="1" eaLnBrk="1" hangingPunct="1">
              <a:lnSpc>
                <a:spcPct val="90000"/>
              </a:lnSpc>
              <a:defRPr/>
            </a:pPr>
            <a:r>
              <a:rPr lang="en-US" sz="2000" dirty="0">
                <a:latin typeface="Rockwell"/>
                <a:cs typeface="Rockwell"/>
              </a:rPr>
              <a:t>United States develops weapons with higher yields</a:t>
            </a:r>
          </a:p>
          <a:p>
            <a:pPr eaLnBrk="1" hangingPunct="1">
              <a:lnSpc>
                <a:spcPct val="90000"/>
              </a:lnSpc>
              <a:defRPr/>
            </a:pPr>
            <a:r>
              <a:rPr lang="en-US" sz="2400" dirty="0">
                <a:latin typeface="Rockwell"/>
                <a:cs typeface="Rockwell"/>
              </a:rPr>
              <a:t>Soviet Union</a:t>
            </a:r>
          </a:p>
          <a:p>
            <a:pPr lvl="1" eaLnBrk="1" hangingPunct="1">
              <a:lnSpc>
                <a:spcPct val="90000"/>
              </a:lnSpc>
              <a:defRPr/>
            </a:pPr>
            <a:r>
              <a:rPr lang="en-US" sz="2000" dirty="0">
                <a:latin typeface="Rockwell"/>
                <a:cs typeface="Rockwell"/>
              </a:rPr>
              <a:t>Detonated first nuclear weapon (August 1949)</a:t>
            </a:r>
          </a:p>
          <a:p>
            <a:pPr eaLnBrk="1" hangingPunct="1">
              <a:lnSpc>
                <a:spcPct val="90000"/>
              </a:lnSpc>
              <a:defRPr/>
            </a:pPr>
            <a:r>
              <a:rPr lang="en-US" sz="2400" dirty="0">
                <a:latin typeface="Rockwell"/>
                <a:cs typeface="Rockwell"/>
              </a:rPr>
              <a:t>United Kingdom</a:t>
            </a:r>
          </a:p>
          <a:p>
            <a:pPr lvl="1" eaLnBrk="1" hangingPunct="1">
              <a:lnSpc>
                <a:spcPct val="90000"/>
              </a:lnSpc>
              <a:defRPr/>
            </a:pPr>
            <a:r>
              <a:rPr lang="en-US" sz="2000" dirty="0">
                <a:latin typeface="Rockwell"/>
                <a:cs typeface="Rockwell"/>
              </a:rPr>
              <a:t>Detonated first nuclear weapon (October 1952)</a:t>
            </a:r>
          </a:p>
          <a:p>
            <a:pPr eaLnBrk="1" hangingPunct="1">
              <a:lnSpc>
                <a:spcPct val="90000"/>
              </a:lnSpc>
              <a:defRPr/>
            </a:pPr>
            <a:r>
              <a:rPr lang="en-US" sz="2400" dirty="0">
                <a:latin typeface="Rockwell"/>
                <a:cs typeface="Rockwell"/>
              </a:rPr>
              <a:t>France</a:t>
            </a:r>
          </a:p>
          <a:p>
            <a:pPr lvl="1" eaLnBrk="1" hangingPunct="1">
              <a:lnSpc>
                <a:spcPct val="90000"/>
              </a:lnSpc>
              <a:defRPr/>
            </a:pPr>
            <a:r>
              <a:rPr lang="en-US" sz="2000" dirty="0">
                <a:latin typeface="Rockwell"/>
                <a:cs typeface="Rockwell"/>
              </a:rPr>
              <a:t>Detonated first nuclear weapon (February 1960)</a:t>
            </a:r>
          </a:p>
          <a:p>
            <a:pPr eaLnBrk="1" hangingPunct="1">
              <a:lnSpc>
                <a:spcPct val="90000"/>
              </a:lnSpc>
              <a:defRPr/>
            </a:pPr>
            <a:r>
              <a:rPr lang="en-US" sz="2400" dirty="0">
                <a:latin typeface="Rockwell"/>
                <a:cs typeface="Rockwell"/>
              </a:rPr>
              <a:t>China</a:t>
            </a:r>
          </a:p>
          <a:p>
            <a:pPr lvl="1" eaLnBrk="1" hangingPunct="1">
              <a:lnSpc>
                <a:spcPct val="90000"/>
              </a:lnSpc>
              <a:defRPr/>
            </a:pPr>
            <a:r>
              <a:rPr lang="en-US" sz="2000" dirty="0">
                <a:latin typeface="Rockwell"/>
                <a:cs typeface="Rockwell"/>
              </a:rPr>
              <a:t>Detonated first nuclear weapon (October 1964)</a:t>
            </a:r>
          </a:p>
        </p:txBody>
      </p:sp>
      <p:pic>
        <p:nvPicPr>
          <p:cNvPr id="38915"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67150" y="1676400"/>
            <a:ext cx="5276850" cy="3962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11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87513" y="0"/>
            <a:ext cx="8607105" cy="1143000"/>
          </a:xfrm>
        </p:spPr>
        <p:txBody>
          <a:bodyPr/>
          <a:lstStyle/>
          <a:p>
            <a:r>
              <a:rPr lang="en-US" dirty="0">
                <a:latin typeface="Rockwell"/>
                <a:cs typeface="Rockwell"/>
              </a:rPr>
              <a:t>The Cold War in Asia</a:t>
            </a:r>
          </a:p>
        </p:txBody>
      </p:sp>
      <p:sp>
        <p:nvSpPr>
          <p:cNvPr id="24578" name="Rectangle 3"/>
          <p:cNvSpPr>
            <a:spLocks noGrp="1" noChangeArrowheads="1"/>
          </p:cNvSpPr>
          <p:nvPr>
            <p:ph type="body" idx="1"/>
          </p:nvPr>
        </p:nvSpPr>
        <p:spPr>
          <a:xfrm>
            <a:off x="0" y="914400"/>
            <a:ext cx="9144000" cy="5943600"/>
          </a:xfrm>
        </p:spPr>
        <p:txBody>
          <a:bodyPr>
            <a:normAutofit/>
          </a:bodyPr>
          <a:lstStyle/>
          <a:p>
            <a:r>
              <a:rPr lang="en-US" sz="4000" dirty="0">
                <a:latin typeface="Rockwell"/>
                <a:cs typeface="Rockwell"/>
              </a:rPr>
              <a:t>By 1952, Asia also was divided:</a:t>
            </a:r>
          </a:p>
          <a:p>
            <a:pPr lvl="1"/>
            <a:r>
              <a:rPr lang="en-US" sz="3600" dirty="0">
                <a:latin typeface="Rockwell"/>
                <a:cs typeface="Rockwell"/>
              </a:rPr>
              <a:t>After WW2, the U.S. helped create a Japanese democracy &amp; signed a U.S.-Japanese alliance </a:t>
            </a:r>
          </a:p>
          <a:p>
            <a:pPr lvl="1"/>
            <a:r>
              <a:rPr lang="en-US" sz="3600" dirty="0">
                <a:latin typeface="Rockwell"/>
                <a:cs typeface="Rockwell"/>
              </a:rPr>
              <a:t>In 1949, Truman </a:t>
            </a:r>
            <a:r>
              <a:rPr lang="ja-JP" altLang="en-US" sz="3600" dirty="0">
                <a:latin typeface="Rockwell"/>
                <a:cs typeface="Rockwell"/>
              </a:rPr>
              <a:t>“</a:t>
            </a:r>
            <a:r>
              <a:rPr lang="en-US" altLang="ja-JP" sz="3600" dirty="0">
                <a:latin typeface="Rockwell"/>
                <a:cs typeface="Rockwell"/>
              </a:rPr>
              <a:t>lost</a:t>
            </a:r>
            <a:r>
              <a:rPr lang="ja-JP" altLang="en-US" sz="3600" dirty="0">
                <a:latin typeface="Rockwell"/>
                <a:cs typeface="Rockwell"/>
              </a:rPr>
              <a:t>”</a:t>
            </a:r>
            <a:r>
              <a:rPr lang="en-US" altLang="ja-JP" sz="3600" dirty="0">
                <a:latin typeface="Rockwell"/>
                <a:cs typeface="Rockwell"/>
              </a:rPr>
              <a:t> China after a Mao Zedong</a:t>
            </a:r>
            <a:r>
              <a:rPr lang="ja-JP" altLang="en-US" sz="3600" dirty="0">
                <a:latin typeface="Rockwell"/>
                <a:cs typeface="Rockwell"/>
              </a:rPr>
              <a:t>’</a:t>
            </a:r>
            <a:r>
              <a:rPr lang="en-US" altLang="ja-JP" sz="3600" dirty="0">
                <a:latin typeface="Rockwell"/>
                <a:cs typeface="Rockwell"/>
              </a:rPr>
              <a:t>s defeat of Chiang Kai-shek &amp; </a:t>
            </a:r>
            <a:r>
              <a:rPr lang="en-US" altLang="ja-JP" sz="3600" dirty="0" smtClean="0">
                <a:latin typeface="Rockwell"/>
                <a:cs typeface="Rockwell"/>
              </a:rPr>
              <a:t>Kuomintang</a:t>
            </a:r>
            <a:endParaRPr lang="en-US" altLang="ja-JP" sz="3600" dirty="0">
              <a:latin typeface="Rockwell"/>
              <a:cs typeface="Rockwell"/>
            </a:endParaRPr>
          </a:p>
          <a:p>
            <a:pPr lvl="1"/>
            <a:r>
              <a:rPr lang="en-US" sz="3600" dirty="0">
                <a:latin typeface="Rockwell"/>
                <a:cs typeface="Rockwell"/>
              </a:rPr>
              <a:t>In 1950, China signed a mutual assistance treaty with the USSR</a:t>
            </a:r>
          </a:p>
        </p:txBody>
      </p:sp>
      <p:sp>
        <p:nvSpPr>
          <p:cNvPr id="132100" name="AutoShape 4"/>
          <p:cNvSpPr>
            <a:spLocks noChangeArrowheads="1"/>
          </p:cNvSpPr>
          <p:nvPr/>
        </p:nvSpPr>
        <p:spPr bwMode="auto">
          <a:xfrm>
            <a:off x="609600" y="1524000"/>
            <a:ext cx="8534400" cy="1524000"/>
          </a:xfrm>
          <a:prstGeom prst="wedgeRectCallout">
            <a:avLst>
              <a:gd name="adj1" fmla="val 9023"/>
              <a:gd name="adj2" fmla="val 117606"/>
            </a:avLst>
          </a:prstGeom>
          <a:solidFill>
            <a:srgbClr val="FFCC99"/>
          </a:solidFill>
          <a:ln w="38100">
            <a:solidFill>
              <a:schemeClr val="tx1"/>
            </a:solidFill>
            <a:miter lim="800000"/>
            <a:headEnd/>
            <a:tailEnd/>
          </a:ln>
        </p:spPr>
        <p:txBody>
          <a:bodyPr/>
          <a:lstStyle/>
          <a:p>
            <a:pPr algn="ctr">
              <a:lnSpc>
                <a:spcPct val="85000"/>
              </a:lnSpc>
            </a:pPr>
            <a:r>
              <a:rPr lang="en-US" sz="2800" dirty="0">
                <a:solidFill>
                  <a:schemeClr val="bg1"/>
                </a:solidFill>
                <a:latin typeface="Rockwell"/>
                <a:cs typeface="Rockwell"/>
              </a:rPr>
              <a:t>The U.S. refused to recognize Communist China &amp; continued its diplomatic relations with the Kuomintang Nationalists in Taiwan</a:t>
            </a:r>
          </a:p>
        </p:txBody>
      </p:sp>
    </p:spTree>
    <p:extLst>
      <p:ext uri="{BB962C8B-B14F-4D97-AF65-F5344CB8AC3E}">
        <p14:creationId xmlns:p14="http://schemas.microsoft.com/office/powerpoint/2010/main" val="4061840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p:cTn id="7" dur="500" fill="hold"/>
                                        <p:tgtEl>
                                          <p:spTgt spid="132100"/>
                                        </p:tgtEl>
                                        <p:attrNameLst>
                                          <p:attrName>ppt_w</p:attrName>
                                        </p:attrNameLst>
                                      </p:cBhvr>
                                      <p:tavLst>
                                        <p:tav tm="0">
                                          <p:val>
                                            <p:fltVal val="0"/>
                                          </p:val>
                                        </p:tav>
                                        <p:tav tm="100000">
                                          <p:val>
                                            <p:strVal val="#ppt_w"/>
                                          </p:val>
                                        </p:tav>
                                      </p:tavLst>
                                    </p:anim>
                                    <p:anim calcmode="lin" valueType="num">
                                      <p:cBhvr>
                                        <p:cTn id="8" dur="500" fill="hold"/>
                                        <p:tgtEl>
                                          <p:spTgt spid="132100"/>
                                        </p:tgtEl>
                                        <p:attrNameLst>
                                          <p:attrName>ppt_h</p:attrName>
                                        </p:attrNameLst>
                                      </p:cBhvr>
                                      <p:tavLst>
                                        <p:tav tm="0">
                                          <p:val>
                                            <p:fltVal val="0"/>
                                          </p:val>
                                        </p:tav>
                                        <p:tav tm="100000">
                                          <p:val>
                                            <p:strVal val="#ppt_h"/>
                                          </p:val>
                                        </p:tav>
                                      </p:tavLst>
                                    </p:anim>
                                    <p:animEffect transition="in" filter="fade">
                                      <p:cBhvr>
                                        <p:cTn id="9"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Cold War foreign policy maintained continuity and fostered change in American foreign policy from 1945-1960.</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20638"/>
            <a:ext cx="8229600" cy="972271"/>
          </a:xfrm>
        </p:spPr>
        <p:txBody>
          <a:bodyPr/>
          <a:lstStyle/>
          <a:p>
            <a:r>
              <a:rPr lang="en-US">
                <a:latin typeface="Rockwell"/>
                <a:cs typeface="Rockwell"/>
              </a:rPr>
              <a:t>The Korean War</a:t>
            </a:r>
          </a:p>
        </p:txBody>
      </p:sp>
      <p:sp>
        <p:nvSpPr>
          <p:cNvPr id="28674" name="Rectangle 3"/>
          <p:cNvSpPr>
            <a:spLocks noGrp="1" noChangeArrowheads="1"/>
          </p:cNvSpPr>
          <p:nvPr>
            <p:ph type="body" idx="1"/>
          </p:nvPr>
        </p:nvSpPr>
        <p:spPr>
          <a:xfrm>
            <a:off x="0" y="914400"/>
            <a:ext cx="9144000" cy="5943600"/>
          </a:xfrm>
        </p:spPr>
        <p:txBody>
          <a:bodyPr/>
          <a:lstStyle/>
          <a:p>
            <a:r>
              <a:rPr lang="en-US" dirty="0">
                <a:latin typeface="Rockwell"/>
                <a:cs typeface="Rockwell"/>
              </a:rPr>
              <a:t>The showdown between the U.S. &amp; USSR in Asia came in Korea:</a:t>
            </a:r>
          </a:p>
          <a:p>
            <a:pPr lvl="1"/>
            <a:r>
              <a:rPr lang="en-US" dirty="0">
                <a:latin typeface="Rockwell"/>
                <a:cs typeface="Rockwell"/>
              </a:rPr>
              <a:t>After WW2, Korea was divided along the 38° with USSR in the  North &amp; the USA in the South</a:t>
            </a:r>
          </a:p>
          <a:p>
            <a:pPr lvl="1"/>
            <a:r>
              <a:rPr lang="en-US" dirty="0">
                <a:latin typeface="Rockwell"/>
                <a:cs typeface="Rockwell"/>
              </a:rPr>
              <a:t>Soviet-trained North Korea attacked across the 38° in 1950</a:t>
            </a:r>
          </a:p>
          <a:p>
            <a:pPr lvl="1"/>
            <a:r>
              <a:rPr lang="en-US" dirty="0">
                <a:latin typeface="Rockwell"/>
                <a:cs typeface="Rockwell"/>
              </a:rPr>
              <a:t>The United Nations condemned North Korea &amp; sent (U.S.) troops</a:t>
            </a:r>
          </a:p>
        </p:txBody>
      </p:sp>
    </p:spTree>
    <p:extLst>
      <p:ext uri="{BB962C8B-B14F-4D97-AF65-F5344CB8AC3E}">
        <p14:creationId xmlns:p14="http://schemas.microsoft.com/office/powerpoint/2010/main" val="9447974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korea 1--inva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43815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8244" name="Text Box 4"/>
          <p:cNvSpPr txBox="1">
            <a:spLocks noChangeArrowheads="1"/>
          </p:cNvSpPr>
          <p:nvPr/>
        </p:nvSpPr>
        <p:spPr bwMode="auto">
          <a:xfrm>
            <a:off x="6019800" y="1600200"/>
            <a:ext cx="2819400" cy="1916422"/>
          </a:xfrm>
          <a:prstGeom prst="rect">
            <a:avLst/>
          </a:prstGeom>
          <a:solidFill>
            <a:srgbClr val="CCFFCC"/>
          </a:solidFill>
          <a:ln w="38100">
            <a:solidFill>
              <a:schemeClr val="tx1"/>
            </a:solidFill>
            <a:miter lim="800000"/>
            <a:headEnd/>
            <a:tailEnd/>
          </a:ln>
          <a:effectLst/>
        </p:spPr>
        <p:txBody>
          <a:bodyPr>
            <a:spAutoFit/>
          </a:bodyPr>
          <a:lstStyle/>
          <a:p>
            <a:pPr algn="ctr" eaLnBrk="1" hangingPunct="1">
              <a:lnSpc>
                <a:spcPct val="80000"/>
              </a:lnSpc>
              <a:spcBef>
                <a:spcPct val="20000"/>
              </a:spcBef>
              <a:defRPr/>
            </a:pPr>
            <a:r>
              <a:rPr lang="en-US" sz="2800" dirty="0">
                <a:solidFill>
                  <a:srgbClr val="000000"/>
                </a:solidFill>
                <a:effectLst>
                  <a:outerShdw blurRad="38100" dist="38100" dir="2700000" algn="tl">
                    <a:srgbClr val="FFFFFF"/>
                  </a:outerShdw>
                </a:effectLst>
                <a:latin typeface="Rockwell"/>
                <a:ea typeface="+mn-ea"/>
                <a:cs typeface="Rockwell"/>
              </a:rPr>
              <a:t>North Korean Invasion</a:t>
            </a:r>
          </a:p>
          <a:p>
            <a:pPr algn="ctr" eaLnBrk="1" hangingPunct="1">
              <a:lnSpc>
                <a:spcPct val="80000"/>
              </a:lnSpc>
              <a:spcBef>
                <a:spcPct val="20000"/>
              </a:spcBef>
              <a:defRPr/>
            </a:pPr>
            <a:r>
              <a:rPr lang="en-US" sz="2800" dirty="0">
                <a:solidFill>
                  <a:srgbClr val="000000"/>
                </a:solidFill>
                <a:latin typeface="Rockwell"/>
                <a:ea typeface="+mn-ea"/>
                <a:cs typeface="Rockwell"/>
              </a:rPr>
              <a:t>June-September 1950</a:t>
            </a:r>
          </a:p>
        </p:txBody>
      </p:sp>
      <p:sp>
        <p:nvSpPr>
          <p:cNvPr id="138246" name="Text Box 6"/>
          <p:cNvSpPr txBox="1">
            <a:spLocks noChangeArrowheads="1"/>
          </p:cNvSpPr>
          <p:nvPr/>
        </p:nvSpPr>
        <p:spPr bwMode="auto">
          <a:xfrm>
            <a:off x="5943600" y="1524000"/>
            <a:ext cx="3124200" cy="1952329"/>
          </a:xfrm>
          <a:prstGeom prst="rect">
            <a:avLst/>
          </a:prstGeom>
          <a:solidFill>
            <a:srgbClr val="FFCC99"/>
          </a:solidFill>
          <a:ln w="38100">
            <a:solidFill>
              <a:schemeClr val="tx1"/>
            </a:solidFill>
            <a:miter lim="800000"/>
            <a:headEnd/>
            <a:tailEnd/>
          </a:ln>
          <a:effectLst/>
        </p:spPr>
        <p:txBody>
          <a:bodyPr>
            <a:spAutoFit/>
          </a:bodyPr>
          <a:lstStyle/>
          <a:p>
            <a:pPr algn="ctr" eaLnBrk="1" hangingPunct="1">
              <a:lnSpc>
                <a:spcPct val="90000"/>
              </a:lnSpc>
              <a:spcBef>
                <a:spcPct val="50000"/>
              </a:spcBef>
              <a:spcAft>
                <a:spcPct val="50000"/>
              </a:spcAft>
              <a:defRPr/>
            </a:pPr>
            <a:r>
              <a:rPr lang="en-US" sz="2800" dirty="0">
                <a:solidFill>
                  <a:srgbClr val="000000"/>
                </a:solidFill>
                <a:effectLst>
                  <a:outerShdw blurRad="38100" dist="38100" dir="2700000" algn="tl">
                    <a:srgbClr val="FFFFFF"/>
                  </a:outerShdw>
                </a:effectLst>
                <a:latin typeface="Rockwell"/>
                <a:ea typeface="+mn-ea"/>
                <a:cs typeface="Rockwell"/>
              </a:rPr>
              <a:t>United Nations    Counter-Attack</a:t>
            </a:r>
          </a:p>
          <a:p>
            <a:pPr algn="ctr" eaLnBrk="1" hangingPunct="1">
              <a:lnSpc>
                <a:spcPct val="90000"/>
              </a:lnSpc>
              <a:spcBef>
                <a:spcPct val="20000"/>
              </a:spcBef>
              <a:spcAft>
                <a:spcPct val="50000"/>
              </a:spcAft>
              <a:defRPr/>
            </a:pPr>
            <a:r>
              <a:rPr lang="en-US" sz="2800" dirty="0">
                <a:solidFill>
                  <a:srgbClr val="000000"/>
                </a:solidFill>
                <a:latin typeface="Rockwell"/>
                <a:ea typeface="+mn-ea"/>
                <a:cs typeface="Rockwell"/>
              </a:rPr>
              <a:t>September-October 1950</a:t>
            </a:r>
          </a:p>
        </p:txBody>
      </p:sp>
      <p:pic>
        <p:nvPicPr>
          <p:cNvPr id="138247" name="Picture 7" descr="korea 2--counterat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43815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8248" name="Text Box 8"/>
          <p:cNvSpPr txBox="1">
            <a:spLocks noChangeArrowheads="1"/>
          </p:cNvSpPr>
          <p:nvPr/>
        </p:nvSpPr>
        <p:spPr bwMode="auto">
          <a:xfrm>
            <a:off x="6019800" y="1600200"/>
            <a:ext cx="3048000" cy="1243417"/>
          </a:xfrm>
          <a:prstGeom prst="rect">
            <a:avLst/>
          </a:prstGeom>
          <a:solidFill>
            <a:srgbClr val="CCCCFF"/>
          </a:solidFill>
          <a:ln w="38100">
            <a:solidFill>
              <a:schemeClr val="tx1"/>
            </a:solidFill>
            <a:miter lim="800000"/>
            <a:headEnd/>
            <a:tailEnd/>
          </a:ln>
          <a:effectLst/>
        </p:spPr>
        <p:txBody>
          <a:bodyPr>
            <a:spAutoFit/>
          </a:bodyPr>
          <a:lstStyle/>
          <a:p>
            <a:pPr algn="ctr" eaLnBrk="1" hangingPunct="1">
              <a:lnSpc>
                <a:spcPct val="90000"/>
              </a:lnSpc>
              <a:spcBef>
                <a:spcPct val="20000"/>
              </a:spcBef>
              <a:spcAft>
                <a:spcPct val="20000"/>
              </a:spcAft>
              <a:defRPr/>
            </a:pPr>
            <a:r>
              <a:rPr lang="en-US" sz="2400" dirty="0">
                <a:solidFill>
                  <a:srgbClr val="000000"/>
                </a:solidFill>
                <a:effectLst>
                  <a:outerShdw blurRad="38100" dist="38100" dir="2700000" algn="tl">
                    <a:srgbClr val="FFFFFF"/>
                  </a:outerShdw>
                </a:effectLst>
                <a:latin typeface="Rockwell"/>
                <a:ea typeface="+mn-ea"/>
                <a:cs typeface="Rockwell"/>
              </a:rPr>
              <a:t>Chinese Advance</a:t>
            </a:r>
          </a:p>
          <a:p>
            <a:pPr algn="ctr" eaLnBrk="1" hangingPunct="1">
              <a:lnSpc>
                <a:spcPct val="90000"/>
              </a:lnSpc>
              <a:spcBef>
                <a:spcPct val="20000"/>
              </a:spcBef>
              <a:spcAft>
                <a:spcPct val="20000"/>
              </a:spcAft>
              <a:defRPr/>
            </a:pPr>
            <a:r>
              <a:rPr lang="en-US" sz="2400" dirty="0">
                <a:solidFill>
                  <a:srgbClr val="000000"/>
                </a:solidFill>
                <a:latin typeface="Rockwell"/>
                <a:ea typeface="+mn-ea"/>
                <a:cs typeface="Rockwell"/>
              </a:rPr>
              <a:t>October-January 1951</a:t>
            </a:r>
          </a:p>
        </p:txBody>
      </p:sp>
      <p:pic>
        <p:nvPicPr>
          <p:cNvPr id="138249" name="Picture 9" descr="korea 3--Chinese att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0"/>
            <a:ext cx="43815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8250" name="AutoShape 10"/>
          <p:cNvSpPr>
            <a:spLocks noChangeArrowheads="1"/>
          </p:cNvSpPr>
          <p:nvPr/>
        </p:nvSpPr>
        <p:spPr bwMode="auto">
          <a:xfrm>
            <a:off x="3733800" y="76200"/>
            <a:ext cx="4495800" cy="1066800"/>
          </a:xfrm>
          <a:prstGeom prst="wedgeRectCallout">
            <a:avLst>
              <a:gd name="adj1" fmla="val 39125"/>
              <a:gd name="adj2" fmla="val 108931"/>
            </a:avLst>
          </a:prstGeom>
          <a:solidFill>
            <a:srgbClr val="CCFFCC"/>
          </a:solidFill>
          <a:ln w="38100">
            <a:solidFill>
              <a:schemeClr val="tx1"/>
            </a:solidFill>
            <a:miter lim="800000"/>
            <a:headEnd/>
            <a:tailEnd/>
          </a:ln>
        </p:spPr>
        <p:txBody>
          <a:bodyPr/>
          <a:lstStyle/>
          <a:p>
            <a:pPr algn="ctr">
              <a:lnSpc>
                <a:spcPct val="85000"/>
              </a:lnSpc>
            </a:pPr>
            <a:r>
              <a:rPr lang="en-US" sz="2800">
                <a:solidFill>
                  <a:srgbClr val="000000"/>
                </a:solidFill>
              </a:rPr>
              <a:t>Truman was unable to end the Korean War</a:t>
            </a:r>
          </a:p>
        </p:txBody>
      </p:sp>
      <p:sp>
        <p:nvSpPr>
          <p:cNvPr id="138251" name="AutoShape 11"/>
          <p:cNvSpPr>
            <a:spLocks noChangeArrowheads="1"/>
          </p:cNvSpPr>
          <p:nvPr/>
        </p:nvSpPr>
        <p:spPr bwMode="auto">
          <a:xfrm>
            <a:off x="2362200" y="5638800"/>
            <a:ext cx="6705600" cy="1143000"/>
          </a:xfrm>
          <a:prstGeom prst="wedgeRectCallout">
            <a:avLst>
              <a:gd name="adj1" fmla="val 32648"/>
              <a:gd name="adj2" fmla="val -195278"/>
            </a:avLst>
          </a:prstGeom>
          <a:solidFill>
            <a:srgbClr val="FFCCFF"/>
          </a:solidFill>
          <a:ln w="38100">
            <a:solidFill>
              <a:schemeClr val="tx1"/>
            </a:solidFill>
            <a:miter lim="800000"/>
            <a:headEnd/>
            <a:tailEnd/>
          </a:ln>
        </p:spPr>
        <p:txBody>
          <a:bodyPr/>
          <a:lstStyle/>
          <a:p>
            <a:pPr algn="ctr">
              <a:lnSpc>
                <a:spcPct val="85000"/>
              </a:lnSpc>
            </a:pPr>
            <a:r>
              <a:rPr lang="en-US" sz="2800" dirty="0">
                <a:solidFill>
                  <a:srgbClr val="000000"/>
                </a:solidFill>
              </a:rPr>
              <a:t>Eisenhower made the Korean War a campaign issue in 1952</a:t>
            </a:r>
          </a:p>
        </p:txBody>
      </p:sp>
    </p:spTree>
    <p:extLst>
      <p:ext uri="{BB962C8B-B14F-4D97-AF65-F5344CB8AC3E}">
        <p14:creationId xmlns:p14="http://schemas.microsoft.com/office/powerpoint/2010/main" val="3752354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8246"/>
                                        </p:tgtEl>
                                        <p:attrNameLst>
                                          <p:attrName>style.visibility</p:attrName>
                                        </p:attrNameLst>
                                      </p:cBhvr>
                                      <p:to>
                                        <p:strVal val="visible"/>
                                      </p:to>
                                    </p:set>
                                    <p:anim calcmode="lin" valueType="num">
                                      <p:cBhvr>
                                        <p:cTn id="7" dur="500" fill="hold"/>
                                        <p:tgtEl>
                                          <p:spTgt spid="138246"/>
                                        </p:tgtEl>
                                        <p:attrNameLst>
                                          <p:attrName>ppt_w</p:attrName>
                                        </p:attrNameLst>
                                      </p:cBhvr>
                                      <p:tavLst>
                                        <p:tav tm="0">
                                          <p:val>
                                            <p:fltVal val="0"/>
                                          </p:val>
                                        </p:tav>
                                        <p:tav tm="100000">
                                          <p:val>
                                            <p:strVal val="#ppt_w"/>
                                          </p:val>
                                        </p:tav>
                                      </p:tavLst>
                                    </p:anim>
                                    <p:anim calcmode="lin" valueType="num">
                                      <p:cBhvr>
                                        <p:cTn id="8" dur="500" fill="hold"/>
                                        <p:tgtEl>
                                          <p:spTgt spid="138246"/>
                                        </p:tgtEl>
                                        <p:attrNameLst>
                                          <p:attrName>ppt_h</p:attrName>
                                        </p:attrNameLst>
                                      </p:cBhvr>
                                      <p:tavLst>
                                        <p:tav tm="0">
                                          <p:val>
                                            <p:fltVal val="0"/>
                                          </p:val>
                                        </p:tav>
                                        <p:tav tm="100000">
                                          <p:val>
                                            <p:strVal val="#ppt_h"/>
                                          </p:val>
                                        </p:tav>
                                      </p:tavLst>
                                    </p:anim>
                                    <p:animEffect transition="in" filter="fade">
                                      <p:cBhvr>
                                        <p:cTn id="9" dur="500"/>
                                        <p:tgtEl>
                                          <p:spTgt spid="138246"/>
                                        </p:tgtEl>
                                      </p:cBhvr>
                                    </p:animEffect>
                                  </p:childTnLst>
                                </p:cTn>
                              </p:par>
                              <p:par>
                                <p:cTn id="10" presetID="53" presetClass="entr" presetSubtype="0" fill="hold" nodeType="withEffect">
                                  <p:stCondLst>
                                    <p:cond delay="0"/>
                                  </p:stCondLst>
                                  <p:childTnLst>
                                    <p:set>
                                      <p:cBhvr>
                                        <p:cTn id="11" dur="1" fill="hold">
                                          <p:stCondLst>
                                            <p:cond delay="0"/>
                                          </p:stCondLst>
                                        </p:cTn>
                                        <p:tgtEl>
                                          <p:spTgt spid="138247"/>
                                        </p:tgtEl>
                                        <p:attrNameLst>
                                          <p:attrName>style.visibility</p:attrName>
                                        </p:attrNameLst>
                                      </p:cBhvr>
                                      <p:to>
                                        <p:strVal val="visible"/>
                                      </p:to>
                                    </p:set>
                                    <p:anim calcmode="lin" valueType="num">
                                      <p:cBhvr>
                                        <p:cTn id="12" dur="500" fill="hold"/>
                                        <p:tgtEl>
                                          <p:spTgt spid="138247"/>
                                        </p:tgtEl>
                                        <p:attrNameLst>
                                          <p:attrName>ppt_w</p:attrName>
                                        </p:attrNameLst>
                                      </p:cBhvr>
                                      <p:tavLst>
                                        <p:tav tm="0">
                                          <p:val>
                                            <p:fltVal val="0"/>
                                          </p:val>
                                        </p:tav>
                                        <p:tav tm="100000">
                                          <p:val>
                                            <p:strVal val="#ppt_w"/>
                                          </p:val>
                                        </p:tav>
                                      </p:tavLst>
                                    </p:anim>
                                    <p:anim calcmode="lin" valueType="num">
                                      <p:cBhvr>
                                        <p:cTn id="13" dur="500" fill="hold"/>
                                        <p:tgtEl>
                                          <p:spTgt spid="138247"/>
                                        </p:tgtEl>
                                        <p:attrNameLst>
                                          <p:attrName>ppt_h</p:attrName>
                                        </p:attrNameLst>
                                      </p:cBhvr>
                                      <p:tavLst>
                                        <p:tav tm="0">
                                          <p:val>
                                            <p:fltVal val="0"/>
                                          </p:val>
                                        </p:tav>
                                        <p:tav tm="100000">
                                          <p:val>
                                            <p:strVal val="#ppt_h"/>
                                          </p:val>
                                        </p:tav>
                                      </p:tavLst>
                                    </p:anim>
                                    <p:animEffect transition="in" filter="fade">
                                      <p:cBhvr>
                                        <p:cTn id="14" dur="500"/>
                                        <p:tgtEl>
                                          <p:spTgt spid="1382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38249"/>
                                        </p:tgtEl>
                                        <p:attrNameLst>
                                          <p:attrName>style.visibility</p:attrName>
                                        </p:attrNameLst>
                                      </p:cBhvr>
                                      <p:to>
                                        <p:strVal val="visible"/>
                                      </p:to>
                                    </p:set>
                                    <p:anim calcmode="lin" valueType="num">
                                      <p:cBhvr>
                                        <p:cTn id="19" dur="500" fill="hold"/>
                                        <p:tgtEl>
                                          <p:spTgt spid="138249"/>
                                        </p:tgtEl>
                                        <p:attrNameLst>
                                          <p:attrName>ppt_w</p:attrName>
                                        </p:attrNameLst>
                                      </p:cBhvr>
                                      <p:tavLst>
                                        <p:tav tm="0">
                                          <p:val>
                                            <p:fltVal val="0"/>
                                          </p:val>
                                        </p:tav>
                                        <p:tav tm="100000">
                                          <p:val>
                                            <p:strVal val="#ppt_w"/>
                                          </p:val>
                                        </p:tav>
                                      </p:tavLst>
                                    </p:anim>
                                    <p:anim calcmode="lin" valueType="num">
                                      <p:cBhvr>
                                        <p:cTn id="20" dur="500" fill="hold"/>
                                        <p:tgtEl>
                                          <p:spTgt spid="138249"/>
                                        </p:tgtEl>
                                        <p:attrNameLst>
                                          <p:attrName>ppt_h</p:attrName>
                                        </p:attrNameLst>
                                      </p:cBhvr>
                                      <p:tavLst>
                                        <p:tav tm="0">
                                          <p:val>
                                            <p:fltVal val="0"/>
                                          </p:val>
                                        </p:tav>
                                        <p:tav tm="100000">
                                          <p:val>
                                            <p:strVal val="#ppt_h"/>
                                          </p:val>
                                        </p:tav>
                                      </p:tavLst>
                                    </p:anim>
                                    <p:animEffect transition="in" filter="fade">
                                      <p:cBhvr>
                                        <p:cTn id="21" dur="500"/>
                                        <p:tgtEl>
                                          <p:spTgt spid="13824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38248"/>
                                        </p:tgtEl>
                                        <p:attrNameLst>
                                          <p:attrName>style.visibility</p:attrName>
                                        </p:attrNameLst>
                                      </p:cBhvr>
                                      <p:to>
                                        <p:strVal val="visible"/>
                                      </p:to>
                                    </p:set>
                                    <p:anim calcmode="lin" valueType="num">
                                      <p:cBhvr>
                                        <p:cTn id="24" dur="500" fill="hold"/>
                                        <p:tgtEl>
                                          <p:spTgt spid="138248"/>
                                        </p:tgtEl>
                                        <p:attrNameLst>
                                          <p:attrName>ppt_w</p:attrName>
                                        </p:attrNameLst>
                                      </p:cBhvr>
                                      <p:tavLst>
                                        <p:tav tm="0">
                                          <p:val>
                                            <p:fltVal val="0"/>
                                          </p:val>
                                        </p:tav>
                                        <p:tav tm="100000">
                                          <p:val>
                                            <p:strVal val="#ppt_w"/>
                                          </p:val>
                                        </p:tav>
                                      </p:tavLst>
                                    </p:anim>
                                    <p:anim calcmode="lin" valueType="num">
                                      <p:cBhvr>
                                        <p:cTn id="25" dur="500" fill="hold"/>
                                        <p:tgtEl>
                                          <p:spTgt spid="138248"/>
                                        </p:tgtEl>
                                        <p:attrNameLst>
                                          <p:attrName>ppt_h</p:attrName>
                                        </p:attrNameLst>
                                      </p:cBhvr>
                                      <p:tavLst>
                                        <p:tav tm="0">
                                          <p:val>
                                            <p:fltVal val="0"/>
                                          </p:val>
                                        </p:tav>
                                        <p:tav tm="100000">
                                          <p:val>
                                            <p:strVal val="#ppt_h"/>
                                          </p:val>
                                        </p:tav>
                                      </p:tavLst>
                                    </p:anim>
                                    <p:animEffect transition="in" filter="fade">
                                      <p:cBhvr>
                                        <p:cTn id="26" dur="500"/>
                                        <p:tgtEl>
                                          <p:spTgt spid="1382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38250"/>
                                        </p:tgtEl>
                                        <p:attrNameLst>
                                          <p:attrName>style.visibility</p:attrName>
                                        </p:attrNameLst>
                                      </p:cBhvr>
                                      <p:to>
                                        <p:strVal val="visible"/>
                                      </p:to>
                                    </p:set>
                                    <p:anim calcmode="lin" valueType="num">
                                      <p:cBhvr>
                                        <p:cTn id="31" dur="500" fill="hold"/>
                                        <p:tgtEl>
                                          <p:spTgt spid="138250"/>
                                        </p:tgtEl>
                                        <p:attrNameLst>
                                          <p:attrName>ppt_w</p:attrName>
                                        </p:attrNameLst>
                                      </p:cBhvr>
                                      <p:tavLst>
                                        <p:tav tm="0">
                                          <p:val>
                                            <p:fltVal val="0"/>
                                          </p:val>
                                        </p:tav>
                                        <p:tav tm="100000">
                                          <p:val>
                                            <p:strVal val="#ppt_w"/>
                                          </p:val>
                                        </p:tav>
                                      </p:tavLst>
                                    </p:anim>
                                    <p:anim calcmode="lin" valueType="num">
                                      <p:cBhvr>
                                        <p:cTn id="32" dur="500" fill="hold"/>
                                        <p:tgtEl>
                                          <p:spTgt spid="138250"/>
                                        </p:tgtEl>
                                        <p:attrNameLst>
                                          <p:attrName>ppt_h</p:attrName>
                                        </p:attrNameLst>
                                      </p:cBhvr>
                                      <p:tavLst>
                                        <p:tav tm="0">
                                          <p:val>
                                            <p:fltVal val="0"/>
                                          </p:val>
                                        </p:tav>
                                        <p:tav tm="100000">
                                          <p:val>
                                            <p:strVal val="#ppt_h"/>
                                          </p:val>
                                        </p:tav>
                                      </p:tavLst>
                                    </p:anim>
                                    <p:animEffect transition="in" filter="fade">
                                      <p:cBhvr>
                                        <p:cTn id="33" dur="500"/>
                                        <p:tgtEl>
                                          <p:spTgt spid="138250"/>
                                        </p:tgtEl>
                                      </p:cBhvr>
                                    </p:animEffect>
                                  </p:childTnLst>
                                </p:cTn>
                              </p:par>
                            </p:childTnLst>
                          </p:cTn>
                        </p:par>
                        <p:par>
                          <p:cTn id="34" fill="hold" nodeType="afterGroup">
                            <p:stCondLst>
                              <p:cond delay="500"/>
                            </p:stCondLst>
                            <p:childTnLst>
                              <p:par>
                                <p:cTn id="35" presetID="53" presetClass="entr" presetSubtype="0" fill="hold" grpId="0" nodeType="afterEffect">
                                  <p:stCondLst>
                                    <p:cond delay="500"/>
                                  </p:stCondLst>
                                  <p:childTnLst>
                                    <p:set>
                                      <p:cBhvr>
                                        <p:cTn id="36" dur="1" fill="hold">
                                          <p:stCondLst>
                                            <p:cond delay="0"/>
                                          </p:stCondLst>
                                        </p:cTn>
                                        <p:tgtEl>
                                          <p:spTgt spid="138251"/>
                                        </p:tgtEl>
                                        <p:attrNameLst>
                                          <p:attrName>style.visibility</p:attrName>
                                        </p:attrNameLst>
                                      </p:cBhvr>
                                      <p:to>
                                        <p:strVal val="visible"/>
                                      </p:to>
                                    </p:set>
                                    <p:anim calcmode="lin" valueType="num">
                                      <p:cBhvr>
                                        <p:cTn id="37" dur="500" fill="hold"/>
                                        <p:tgtEl>
                                          <p:spTgt spid="138251"/>
                                        </p:tgtEl>
                                        <p:attrNameLst>
                                          <p:attrName>ppt_w</p:attrName>
                                        </p:attrNameLst>
                                      </p:cBhvr>
                                      <p:tavLst>
                                        <p:tav tm="0">
                                          <p:val>
                                            <p:fltVal val="0"/>
                                          </p:val>
                                        </p:tav>
                                        <p:tav tm="100000">
                                          <p:val>
                                            <p:strVal val="#ppt_w"/>
                                          </p:val>
                                        </p:tav>
                                      </p:tavLst>
                                    </p:anim>
                                    <p:anim calcmode="lin" valueType="num">
                                      <p:cBhvr>
                                        <p:cTn id="38" dur="500" fill="hold"/>
                                        <p:tgtEl>
                                          <p:spTgt spid="138251"/>
                                        </p:tgtEl>
                                        <p:attrNameLst>
                                          <p:attrName>ppt_h</p:attrName>
                                        </p:attrNameLst>
                                      </p:cBhvr>
                                      <p:tavLst>
                                        <p:tav tm="0">
                                          <p:val>
                                            <p:fltVal val="0"/>
                                          </p:val>
                                        </p:tav>
                                        <p:tav tm="100000">
                                          <p:val>
                                            <p:strVal val="#ppt_h"/>
                                          </p:val>
                                        </p:tav>
                                      </p:tavLst>
                                    </p:anim>
                                    <p:animEffect transition="in" filter="fade">
                                      <p:cBhvr>
                                        <p:cTn id="39" dur="500"/>
                                        <p:tgtEl>
                                          <p:spTgt spid="138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animBg="1"/>
      <p:bldP spid="138248" grpId="0" animBg="1"/>
      <p:bldP spid="138250" grpId="0" animBg="1"/>
      <p:bldP spid="1382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0638"/>
            <a:ext cx="8229600" cy="1143000"/>
          </a:xfrm>
        </p:spPr>
        <p:txBody>
          <a:bodyPr/>
          <a:lstStyle/>
          <a:p>
            <a:r>
              <a:rPr lang="en-US" dirty="0">
                <a:latin typeface="Rockwell"/>
                <a:cs typeface="Rockwell"/>
              </a:rPr>
              <a:t>The Korean War</a:t>
            </a:r>
          </a:p>
        </p:txBody>
      </p:sp>
      <p:sp>
        <p:nvSpPr>
          <p:cNvPr id="30722" name="Rectangle 3"/>
          <p:cNvSpPr>
            <a:spLocks noGrp="1" noChangeArrowheads="1"/>
          </p:cNvSpPr>
          <p:nvPr>
            <p:ph type="body" idx="1"/>
          </p:nvPr>
        </p:nvSpPr>
        <p:spPr>
          <a:xfrm>
            <a:off x="0" y="1408544"/>
            <a:ext cx="9144000" cy="5449455"/>
          </a:xfrm>
        </p:spPr>
        <p:txBody>
          <a:bodyPr/>
          <a:lstStyle/>
          <a:p>
            <a:pPr>
              <a:spcBef>
                <a:spcPct val="15000"/>
              </a:spcBef>
            </a:pPr>
            <a:r>
              <a:rPr lang="en-US" dirty="0">
                <a:latin typeface="Rockwell"/>
                <a:cs typeface="Rockwell"/>
              </a:rPr>
              <a:t>MacArthur hoped to unify Korea but Truman feared a world war</a:t>
            </a:r>
          </a:p>
          <a:p>
            <a:pPr>
              <a:spcBef>
                <a:spcPct val="15000"/>
              </a:spcBef>
            </a:pPr>
            <a:r>
              <a:rPr lang="en-US" dirty="0">
                <a:latin typeface="Rockwell"/>
                <a:cs typeface="Rockwell"/>
              </a:rPr>
              <a:t>In 1953, the 38° was restored under Eisenhower, but:</a:t>
            </a:r>
          </a:p>
          <a:p>
            <a:pPr lvl="1">
              <a:spcBef>
                <a:spcPct val="15000"/>
              </a:spcBef>
            </a:pPr>
            <a:r>
              <a:rPr lang="en-US" dirty="0">
                <a:latin typeface="Rockwell"/>
                <a:cs typeface="Rockwell"/>
              </a:rPr>
              <a:t>Truman achieved his original goal to defend South Korea </a:t>
            </a:r>
          </a:p>
          <a:p>
            <a:pPr lvl="1">
              <a:spcBef>
                <a:spcPct val="15000"/>
              </a:spcBef>
            </a:pPr>
            <a:r>
              <a:rPr lang="en-US" dirty="0">
                <a:latin typeface="Rockwell"/>
                <a:cs typeface="Rockwell"/>
              </a:rPr>
              <a:t>The U.S. showed its dedication to fight (not just talk) in the war against the Communists</a:t>
            </a:r>
          </a:p>
        </p:txBody>
      </p:sp>
    </p:spTree>
    <p:extLst>
      <p:ext uri="{BB962C8B-B14F-4D97-AF65-F5344CB8AC3E}">
        <p14:creationId xmlns:p14="http://schemas.microsoft.com/office/powerpoint/2010/main" val="7484742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Cold War at Home</a:t>
            </a:r>
            <a:endParaRPr lang="en-US" dirty="0"/>
          </a:p>
        </p:txBody>
      </p:sp>
      <p:sp>
        <p:nvSpPr>
          <p:cNvPr id="3" name="Subtitle 2"/>
          <p:cNvSpPr>
            <a:spLocks noGrp="1"/>
          </p:cNvSpPr>
          <p:nvPr>
            <p:ph type="subTitle" idx="1"/>
          </p:nvPr>
        </p:nvSpPr>
        <p:spPr/>
        <p:txBody>
          <a:bodyPr/>
          <a:lstStyle/>
          <a:p>
            <a:r>
              <a:rPr lang="en-US" dirty="0" smtClean="0"/>
              <a:t>The Second Red Scare and Truman’s Domestic Policies</a:t>
            </a:r>
            <a:endParaRPr lang="en-US" dirty="0"/>
          </a:p>
        </p:txBody>
      </p:sp>
    </p:spTree>
    <p:extLst>
      <p:ext uri="{BB962C8B-B14F-4D97-AF65-F5344CB8AC3E}">
        <p14:creationId xmlns:p14="http://schemas.microsoft.com/office/powerpoint/2010/main" val="12409320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0"/>
            <a:ext cx="8229600" cy="1143000"/>
          </a:xfrm>
        </p:spPr>
        <p:txBody>
          <a:bodyPr/>
          <a:lstStyle/>
          <a:p>
            <a:r>
              <a:rPr lang="en-US" dirty="0">
                <a:latin typeface="Rockwell"/>
                <a:cs typeface="Rockwell"/>
              </a:rPr>
              <a:t>The Cold War at Home</a:t>
            </a:r>
          </a:p>
        </p:txBody>
      </p:sp>
      <p:sp>
        <p:nvSpPr>
          <p:cNvPr id="32770" name="Rectangle 3"/>
          <p:cNvSpPr>
            <a:spLocks noGrp="1" noChangeArrowheads="1"/>
          </p:cNvSpPr>
          <p:nvPr>
            <p:ph type="body" idx="1"/>
          </p:nvPr>
        </p:nvSpPr>
        <p:spPr>
          <a:xfrm>
            <a:off x="0" y="1330037"/>
            <a:ext cx="9144000" cy="5943600"/>
          </a:xfrm>
          <a:noFill/>
        </p:spPr>
        <p:txBody>
          <a:bodyPr>
            <a:noAutofit/>
          </a:bodyPr>
          <a:lstStyle/>
          <a:p>
            <a:pPr>
              <a:lnSpc>
                <a:spcPct val="90000"/>
              </a:lnSpc>
            </a:pPr>
            <a:r>
              <a:rPr lang="en-US" sz="3600" dirty="0">
                <a:latin typeface="Rockwell"/>
                <a:cs typeface="Rockwell"/>
              </a:rPr>
              <a:t>Truman</a:t>
            </a:r>
            <a:r>
              <a:rPr lang="ja-JP" altLang="en-US" sz="3600" dirty="0">
                <a:latin typeface="Rockwell"/>
                <a:cs typeface="Rockwell"/>
              </a:rPr>
              <a:t>’</a:t>
            </a:r>
            <a:r>
              <a:rPr lang="en-US" altLang="ja-JP" sz="3600" dirty="0">
                <a:latin typeface="Rockwell"/>
                <a:cs typeface="Rockwell"/>
              </a:rPr>
              <a:t>s domestic policy was not as successful as his foreign policy</a:t>
            </a:r>
          </a:p>
          <a:p>
            <a:pPr lvl="1">
              <a:lnSpc>
                <a:spcPct val="90000"/>
              </a:lnSpc>
            </a:pPr>
            <a:r>
              <a:rPr lang="en-US" sz="3200" dirty="0">
                <a:latin typeface="Rockwell"/>
                <a:cs typeface="Rockwell"/>
              </a:rPr>
              <a:t>Post-war Americans found prices too high &amp; supply too low on new consumer goods</a:t>
            </a:r>
          </a:p>
          <a:p>
            <a:pPr lvl="1">
              <a:lnSpc>
                <a:spcPct val="90000"/>
              </a:lnSpc>
            </a:pPr>
            <a:r>
              <a:rPr lang="en-US" sz="3200" dirty="0">
                <a:latin typeface="Rockwell"/>
                <a:cs typeface="Rockwell"/>
              </a:rPr>
              <a:t>Union members went on strike to demand their share of wartime company profits </a:t>
            </a:r>
          </a:p>
          <a:p>
            <a:pPr lvl="1">
              <a:lnSpc>
                <a:spcPct val="90000"/>
              </a:lnSpc>
            </a:pPr>
            <a:r>
              <a:rPr lang="en-US" sz="3200" dirty="0">
                <a:latin typeface="Rockwell"/>
                <a:cs typeface="Rockwell"/>
              </a:rPr>
              <a:t>In the 1946 mid-terms, </a:t>
            </a:r>
            <a:r>
              <a:rPr lang="en-US" sz="3200" dirty="0" err="1">
                <a:latin typeface="Rockwell"/>
                <a:cs typeface="Rockwell"/>
              </a:rPr>
              <a:t>Repubs</a:t>
            </a:r>
            <a:r>
              <a:rPr lang="en-US" sz="3200" dirty="0">
                <a:latin typeface="Rockwell"/>
                <a:cs typeface="Rockwell"/>
              </a:rPr>
              <a:t> took back the House &amp; Senate </a:t>
            </a:r>
          </a:p>
        </p:txBody>
      </p:sp>
      <p:sp>
        <p:nvSpPr>
          <p:cNvPr id="145416" name="AutoShape 8"/>
          <p:cNvSpPr>
            <a:spLocks noChangeArrowheads="1"/>
          </p:cNvSpPr>
          <p:nvPr/>
        </p:nvSpPr>
        <p:spPr bwMode="auto">
          <a:xfrm>
            <a:off x="457200" y="1143000"/>
            <a:ext cx="8229600" cy="1981200"/>
          </a:xfrm>
          <a:prstGeom prst="wedgeRectCallout">
            <a:avLst>
              <a:gd name="adj1" fmla="val 5690"/>
              <a:gd name="adj2" fmla="val 163944"/>
            </a:avLst>
          </a:prstGeom>
          <a:solidFill>
            <a:srgbClr val="CCFFFF"/>
          </a:solidFill>
          <a:ln w="38100">
            <a:solidFill>
              <a:schemeClr val="tx1"/>
            </a:solidFill>
            <a:miter lim="800000"/>
            <a:headEnd/>
            <a:tailEnd/>
          </a:ln>
        </p:spPr>
        <p:txBody>
          <a:bodyPr/>
          <a:lstStyle/>
          <a:p>
            <a:pPr algn="ctr">
              <a:lnSpc>
                <a:spcPct val="85000"/>
              </a:lnSpc>
            </a:pPr>
            <a:r>
              <a:rPr kumimoji="1" lang="en-US" sz="3050" dirty="0">
                <a:solidFill>
                  <a:srgbClr val="000000"/>
                </a:solidFill>
                <a:latin typeface="Rockwell"/>
                <a:cs typeface="Rockwell"/>
              </a:rPr>
              <a:t>The Republican Congress overturned the Wagner Act with the </a:t>
            </a:r>
            <a:r>
              <a:rPr kumimoji="1" lang="en-US" sz="3050" u="sng" dirty="0">
                <a:solidFill>
                  <a:srgbClr val="000000"/>
                </a:solidFill>
                <a:latin typeface="Rockwell"/>
                <a:cs typeface="Rockwell"/>
              </a:rPr>
              <a:t>Taft-Hartley Act</a:t>
            </a:r>
            <a:r>
              <a:rPr kumimoji="1" lang="en-US" sz="3050" dirty="0">
                <a:solidFill>
                  <a:srgbClr val="000000"/>
                </a:solidFill>
                <a:latin typeface="Rockwell"/>
                <a:cs typeface="Rockwell"/>
              </a:rPr>
              <a:t> that weakened unions by forcing members to swear an anti-communist oath</a:t>
            </a:r>
          </a:p>
        </p:txBody>
      </p:sp>
    </p:spTree>
    <p:extLst>
      <p:ext uri="{BB962C8B-B14F-4D97-AF65-F5344CB8AC3E}">
        <p14:creationId xmlns:p14="http://schemas.microsoft.com/office/powerpoint/2010/main" val="3135802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5416"/>
                                        </p:tgtEl>
                                        <p:attrNameLst>
                                          <p:attrName>style.visibility</p:attrName>
                                        </p:attrNameLst>
                                      </p:cBhvr>
                                      <p:to>
                                        <p:strVal val="visible"/>
                                      </p:to>
                                    </p:set>
                                    <p:anim calcmode="lin" valueType="num">
                                      <p:cBhvr>
                                        <p:cTn id="7" dur="500" fill="hold"/>
                                        <p:tgtEl>
                                          <p:spTgt spid="145416"/>
                                        </p:tgtEl>
                                        <p:attrNameLst>
                                          <p:attrName>ppt_w</p:attrName>
                                        </p:attrNameLst>
                                      </p:cBhvr>
                                      <p:tavLst>
                                        <p:tav tm="0">
                                          <p:val>
                                            <p:fltVal val="0"/>
                                          </p:val>
                                        </p:tav>
                                        <p:tav tm="100000">
                                          <p:val>
                                            <p:strVal val="#ppt_w"/>
                                          </p:val>
                                        </p:tav>
                                      </p:tavLst>
                                    </p:anim>
                                    <p:anim calcmode="lin" valueType="num">
                                      <p:cBhvr>
                                        <p:cTn id="8" dur="500" fill="hold"/>
                                        <p:tgtEl>
                                          <p:spTgt spid="145416"/>
                                        </p:tgtEl>
                                        <p:attrNameLst>
                                          <p:attrName>ppt_h</p:attrName>
                                        </p:attrNameLst>
                                      </p:cBhvr>
                                      <p:tavLst>
                                        <p:tav tm="0">
                                          <p:val>
                                            <p:fltVal val="0"/>
                                          </p:val>
                                        </p:tav>
                                        <p:tav tm="100000">
                                          <p:val>
                                            <p:strVal val="#ppt_h"/>
                                          </p:val>
                                        </p:tav>
                                      </p:tavLst>
                                    </p:anim>
                                    <p:animEffect transition="in" filter="fade">
                                      <p:cBhvr>
                                        <p:cTn id="9"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84638" y="0"/>
            <a:ext cx="8630762" cy="838200"/>
          </a:xfrm>
        </p:spPr>
        <p:txBody>
          <a:bodyPr/>
          <a:lstStyle/>
          <a:p>
            <a:r>
              <a:rPr lang="en-US" dirty="0">
                <a:latin typeface="Rockwell"/>
                <a:cs typeface="Rockwell"/>
              </a:rPr>
              <a:t>The Cold War at Home</a:t>
            </a:r>
          </a:p>
        </p:txBody>
      </p:sp>
      <p:sp>
        <p:nvSpPr>
          <p:cNvPr id="33794" name="Rectangle 3"/>
          <p:cNvSpPr>
            <a:spLocks noGrp="1" noChangeArrowheads="1"/>
          </p:cNvSpPr>
          <p:nvPr>
            <p:ph type="body" idx="1"/>
          </p:nvPr>
        </p:nvSpPr>
        <p:spPr>
          <a:xfrm>
            <a:off x="76200" y="762000"/>
            <a:ext cx="9067800" cy="6096000"/>
          </a:xfrm>
        </p:spPr>
        <p:txBody>
          <a:bodyPr>
            <a:normAutofit/>
          </a:bodyPr>
          <a:lstStyle/>
          <a:p>
            <a:pPr>
              <a:lnSpc>
                <a:spcPct val="95000"/>
              </a:lnSpc>
            </a:pPr>
            <a:r>
              <a:rPr lang="en-US" sz="3600" dirty="0">
                <a:latin typeface="Rockwell"/>
                <a:cs typeface="Rockwell"/>
              </a:rPr>
              <a:t>Reelection in 1948 seemed remote</a:t>
            </a:r>
          </a:p>
          <a:p>
            <a:pPr lvl="1">
              <a:lnSpc>
                <a:spcPct val="95000"/>
              </a:lnSpc>
            </a:pPr>
            <a:r>
              <a:rPr lang="en-US" sz="3600" dirty="0">
                <a:latin typeface="Rockwell"/>
                <a:cs typeface="Rockwell"/>
              </a:rPr>
              <a:t>Truman faced strong opposition from Republican Thomas Dewey, Progressive Henry Wallace, &amp; </a:t>
            </a:r>
            <a:r>
              <a:rPr lang="en-US" sz="3600" dirty="0" err="1">
                <a:latin typeface="Rockwell"/>
                <a:cs typeface="Rockwell"/>
              </a:rPr>
              <a:t>Dixiecrat</a:t>
            </a:r>
            <a:r>
              <a:rPr lang="en-US" sz="3600" dirty="0">
                <a:latin typeface="Rockwell"/>
                <a:cs typeface="Rockwell"/>
              </a:rPr>
              <a:t> Strom Thurman</a:t>
            </a:r>
          </a:p>
          <a:p>
            <a:pPr lvl="1">
              <a:lnSpc>
                <a:spcPct val="95000"/>
              </a:lnSpc>
            </a:pPr>
            <a:r>
              <a:rPr lang="en-US" sz="3600" dirty="0">
                <a:latin typeface="Rockwell"/>
                <a:cs typeface="Rockwell"/>
              </a:rPr>
              <a:t>With nothing to lose, Truman campaigned across the country</a:t>
            </a:r>
          </a:p>
          <a:p>
            <a:pPr lvl="1">
              <a:lnSpc>
                <a:spcPct val="95000"/>
              </a:lnSpc>
            </a:pPr>
            <a:r>
              <a:rPr lang="en-US" sz="3600" dirty="0">
                <a:latin typeface="Rockwell"/>
                <a:cs typeface="Rockwell"/>
              </a:rPr>
              <a:t>The </a:t>
            </a:r>
            <a:r>
              <a:rPr lang="ja-JP" altLang="en-US" sz="3600" dirty="0">
                <a:latin typeface="Rockwell"/>
                <a:cs typeface="Rockwell"/>
              </a:rPr>
              <a:t>“</a:t>
            </a:r>
            <a:r>
              <a:rPr lang="en-US" altLang="ja-JP" sz="3600" dirty="0">
                <a:latin typeface="Rockwell"/>
                <a:cs typeface="Rockwell"/>
              </a:rPr>
              <a:t>FDR coalition</a:t>
            </a:r>
            <a:r>
              <a:rPr lang="ja-JP" altLang="en-US" sz="3600" dirty="0">
                <a:latin typeface="Rockwell"/>
                <a:cs typeface="Rockwell"/>
              </a:rPr>
              <a:t>”</a:t>
            </a:r>
            <a:r>
              <a:rPr lang="en-US" altLang="ja-JP" sz="3600" dirty="0">
                <a:latin typeface="Rockwell"/>
                <a:cs typeface="Rockwell"/>
              </a:rPr>
              <a:t> of farmers, labor, urban, black voters held together to keep Truman in office</a:t>
            </a:r>
            <a:endParaRPr lang="en-US" sz="3600" dirty="0">
              <a:latin typeface="Rockwell"/>
              <a:cs typeface="Rockwell"/>
            </a:endParaRPr>
          </a:p>
        </p:txBody>
      </p:sp>
      <p:sp>
        <p:nvSpPr>
          <p:cNvPr id="148484" name="AutoShape 4"/>
          <p:cNvSpPr>
            <a:spLocks noChangeArrowheads="1"/>
          </p:cNvSpPr>
          <p:nvPr/>
        </p:nvSpPr>
        <p:spPr bwMode="auto">
          <a:xfrm>
            <a:off x="990600" y="990600"/>
            <a:ext cx="8153400" cy="609600"/>
          </a:xfrm>
          <a:prstGeom prst="wedgeRectCallout">
            <a:avLst>
              <a:gd name="adj1" fmla="val -20269"/>
              <a:gd name="adj2" fmla="val 525259"/>
            </a:avLst>
          </a:prstGeom>
          <a:solidFill>
            <a:srgbClr val="CCCCFF"/>
          </a:solidFill>
          <a:ln w="38100">
            <a:solidFill>
              <a:schemeClr val="tx1"/>
            </a:solidFill>
            <a:miter lim="800000"/>
            <a:headEnd/>
            <a:tailEnd/>
          </a:ln>
        </p:spPr>
        <p:txBody>
          <a:bodyPr/>
          <a:lstStyle/>
          <a:p>
            <a:pPr algn="ctr">
              <a:lnSpc>
                <a:spcPct val="80000"/>
              </a:lnSpc>
            </a:pPr>
            <a:r>
              <a:rPr kumimoji="1" lang="en-US" sz="2400" dirty="0">
                <a:solidFill>
                  <a:srgbClr val="000000"/>
                </a:solidFill>
                <a:latin typeface="Rockwell"/>
                <a:cs typeface="Rockwell"/>
              </a:rPr>
              <a:t>He attacked the </a:t>
            </a:r>
            <a:r>
              <a:rPr kumimoji="1" lang="ja-JP" altLang="en-US" sz="2400" dirty="0">
                <a:solidFill>
                  <a:srgbClr val="000000"/>
                </a:solidFill>
                <a:latin typeface="Rockwell"/>
                <a:cs typeface="Rockwell"/>
              </a:rPr>
              <a:t>“</a:t>
            </a:r>
            <a:r>
              <a:rPr kumimoji="1" lang="en-US" altLang="ja-JP" sz="2400" dirty="0">
                <a:solidFill>
                  <a:srgbClr val="000000"/>
                </a:solidFill>
                <a:latin typeface="Rockwell"/>
                <a:cs typeface="Rockwell"/>
              </a:rPr>
              <a:t>do-nothings</a:t>
            </a:r>
            <a:r>
              <a:rPr kumimoji="1" lang="ja-JP" altLang="en-US" sz="2400" dirty="0">
                <a:solidFill>
                  <a:srgbClr val="000000"/>
                </a:solidFill>
                <a:latin typeface="Rockwell"/>
                <a:cs typeface="Rockwell"/>
              </a:rPr>
              <a:t>”</a:t>
            </a:r>
            <a:r>
              <a:rPr kumimoji="1" lang="en-US" altLang="ja-JP" sz="2400" dirty="0">
                <a:solidFill>
                  <a:srgbClr val="000000"/>
                </a:solidFill>
                <a:latin typeface="Rockwell"/>
                <a:cs typeface="Rockwell"/>
              </a:rPr>
              <a:t> Republicans</a:t>
            </a:r>
            <a:endParaRPr lang="en-US" sz="2400" dirty="0">
              <a:solidFill>
                <a:srgbClr val="000000"/>
              </a:solidFill>
              <a:latin typeface="Rockwell"/>
              <a:cs typeface="Rockwell"/>
            </a:endParaRPr>
          </a:p>
        </p:txBody>
      </p:sp>
      <p:sp>
        <p:nvSpPr>
          <p:cNvPr id="148485" name="AutoShape 5"/>
          <p:cNvSpPr>
            <a:spLocks noChangeArrowheads="1"/>
          </p:cNvSpPr>
          <p:nvPr/>
        </p:nvSpPr>
        <p:spPr bwMode="auto">
          <a:xfrm>
            <a:off x="1371600" y="1752600"/>
            <a:ext cx="6781800" cy="990600"/>
          </a:xfrm>
          <a:prstGeom prst="wedgeRectCallout">
            <a:avLst>
              <a:gd name="adj1" fmla="val -19079"/>
              <a:gd name="adj2" fmla="val 226282"/>
            </a:avLst>
          </a:prstGeom>
          <a:solidFill>
            <a:srgbClr val="CCFFCC"/>
          </a:solidFill>
          <a:ln w="38100">
            <a:solidFill>
              <a:schemeClr val="tx1"/>
            </a:solidFill>
            <a:miter lim="800000"/>
            <a:headEnd/>
            <a:tailEnd/>
          </a:ln>
        </p:spPr>
        <p:txBody>
          <a:bodyPr/>
          <a:lstStyle/>
          <a:p>
            <a:pPr algn="ctr">
              <a:lnSpc>
                <a:spcPct val="80000"/>
              </a:lnSpc>
            </a:pPr>
            <a:r>
              <a:rPr kumimoji="1" lang="en-US" sz="2800">
                <a:solidFill>
                  <a:srgbClr val="000000"/>
                </a:solidFill>
                <a:latin typeface="Rockwell"/>
                <a:cs typeface="Rockwell"/>
              </a:rPr>
              <a:t>He reminded voters that the Democrats ended the Depression</a:t>
            </a:r>
          </a:p>
        </p:txBody>
      </p:sp>
      <p:sp>
        <p:nvSpPr>
          <p:cNvPr id="148486" name="AutoShape 6"/>
          <p:cNvSpPr>
            <a:spLocks noChangeArrowheads="1"/>
          </p:cNvSpPr>
          <p:nvPr/>
        </p:nvSpPr>
        <p:spPr bwMode="auto">
          <a:xfrm>
            <a:off x="1371600" y="2895600"/>
            <a:ext cx="6553200" cy="990600"/>
          </a:xfrm>
          <a:prstGeom prst="wedgeRectCallout">
            <a:avLst>
              <a:gd name="adj1" fmla="val -18847"/>
              <a:gd name="adj2" fmla="val 114583"/>
            </a:avLst>
          </a:prstGeom>
          <a:solidFill>
            <a:srgbClr val="FFFFCC"/>
          </a:solidFill>
          <a:ln w="38100">
            <a:solidFill>
              <a:schemeClr val="tx1"/>
            </a:solidFill>
            <a:miter lim="800000"/>
            <a:headEnd/>
            <a:tailEnd/>
          </a:ln>
        </p:spPr>
        <p:txBody>
          <a:bodyPr/>
          <a:lstStyle/>
          <a:p>
            <a:pPr algn="ctr">
              <a:lnSpc>
                <a:spcPct val="80000"/>
              </a:lnSpc>
            </a:pPr>
            <a:r>
              <a:rPr kumimoji="1" lang="en-US" sz="2800">
                <a:solidFill>
                  <a:srgbClr val="000000"/>
                </a:solidFill>
                <a:latin typeface="Rockwell"/>
                <a:cs typeface="Rockwell"/>
              </a:rPr>
              <a:t>The Republicans couldn</a:t>
            </a:r>
            <a:r>
              <a:rPr kumimoji="1" lang="ja-JP" altLang="en-US" sz="2800">
                <a:solidFill>
                  <a:srgbClr val="000000"/>
                </a:solidFill>
                <a:latin typeface="Rockwell"/>
                <a:cs typeface="Rockwell"/>
              </a:rPr>
              <a:t>’</a:t>
            </a:r>
            <a:r>
              <a:rPr kumimoji="1" lang="en-US" altLang="ja-JP" sz="2800">
                <a:solidFill>
                  <a:srgbClr val="000000"/>
                </a:solidFill>
                <a:latin typeface="Rockwell"/>
                <a:cs typeface="Rockwell"/>
              </a:rPr>
              <a:t>t attack Truman</a:t>
            </a:r>
            <a:r>
              <a:rPr kumimoji="1" lang="ja-JP" altLang="en-US" sz="2800">
                <a:solidFill>
                  <a:srgbClr val="000000"/>
                </a:solidFill>
                <a:latin typeface="Rockwell"/>
                <a:cs typeface="Rockwell"/>
              </a:rPr>
              <a:t>’</a:t>
            </a:r>
            <a:r>
              <a:rPr kumimoji="1" lang="en-US" altLang="ja-JP" sz="2800">
                <a:solidFill>
                  <a:srgbClr val="000000"/>
                </a:solidFill>
                <a:latin typeface="Rockwell"/>
                <a:cs typeface="Rockwell"/>
              </a:rPr>
              <a:t>s Cold War successes</a:t>
            </a:r>
            <a:endParaRPr lang="en-US" sz="2800">
              <a:solidFill>
                <a:srgbClr val="000000"/>
              </a:solidFill>
              <a:latin typeface="Rockwell"/>
              <a:cs typeface="Rockwell"/>
            </a:endParaRPr>
          </a:p>
        </p:txBody>
      </p:sp>
      <p:pic>
        <p:nvPicPr>
          <p:cNvPr id="10" name="Picture 14" descr="dewey_defeats_tru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0"/>
            <a:ext cx="6096000" cy="44815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3" descr="1948_Electoral_Map"/>
          <p:cNvPicPr>
            <a:picLocks noChangeAspect="1" noChangeArrowheads="1"/>
          </p:cNvPicPr>
          <p:nvPr/>
        </p:nvPicPr>
        <p:blipFill>
          <a:blip r:embed="rId3">
            <a:lum bright="12000"/>
            <a:extLst>
              <a:ext uri="{28A0092B-C50C-407E-A947-70E740481C1C}">
                <a14:useLocalDpi xmlns:a14="http://schemas.microsoft.com/office/drawing/2010/main" val="0"/>
              </a:ext>
            </a:extLst>
          </a:blip>
          <a:srcRect l="6976"/>
          <a:stretch>
            <a:fillRect/>
          </a:stretch>
        </p:blipFill>
        <p:spPr bwMode="auto">
          <a:xfrm>
            <a:off x="0" y="0"/>
            <a:ext cx="9144000" cy="5284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02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ppt_w</p:attrName>
                                        </p:attrNameLst>
                                      </p:cBhvr>
                                      <p:tavLst>
                                        <p:tav tm="0">
                                          <p:val>
                                            <p:fltVal val="0"/>
                                          </p:val>
                                        </p:tav>
                                        <p:tav tm="100000">
                                          <p:val>
                                            <p:strVal val="#ppt_w"/>
                                          </p:val>
                                        </p:tav>
                                      </p:tavLst>
                                    </p:anim>
                                    <p:anim calcmode="lin" valueType="num">
                                      <p:cBhvr>
                                        <p:cTn id="8" dur="500" fill="hold"/>
                                        <p:tgtEl>
                                          <p:spTgt spid="148484"/>
                                        </p:tgtEl>
                                        <p:attrNameLst>
                                          <p:attrName>ppt_h</p:attrName>
                                        </p:attrNameLst>
                                      </p:cBhvr>
                                      <p:tavLst>
                                        <p:tav tm="0">
                                          <p:val>
                                            <p:fltVal val="0"/>
                                          </p:val>
                                        </p:tav>
                                        <p:tav tm="100000">
                                          <p:val>
                                            <p:strVal val="#ppt_h"/>
                                          </p:val>
                                        </p:tav>
                                      </p:tavLst>
                                    </p:anim>
                                    <p:animEffect transition="in" filter="fade">
                                      <p:cBhvr>
                                        <p:cTn id="9" dur="500"/>
                                        <p:tgtEl>
                                          <p:spTgt spid="14848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48485"/>
                                        </p:tgtEl>
                                        <p:attrNameLst>
                                          <p:attrName>style.visibility</p:attrName>
                                        </p:attrNameLst>
                                      </p:cBhvr>
                                      <p:to>
                                        <p:strVal val="visible"/>
                                      </p:to>
                                    </p:set>
                                    <p:anim calcmode="lin" valueType="num">
                                      <p:cBhvr>
                                        <p:cTn id="13" dur="500" fill="hold"/>
                                        <p:tgtEl>
                                          <p:spTgt spid="148485"/>
                                        </p:tgtEl>
                                        <p:attrNameLst>
                                          <p:attrName>ppt_w</p:attrName>
                                        </p:attrNameLst>
                                      </p:cBhvr>
                                      <p:tavLst>
                                        <p:tav tm="0">
                                          <p:val>
                                            <p:fltVal val="0"/>
                                          </p:val>
                                        </p:tav>
                                        <p:tav tm="100000">
                                          <p:val>
                                            <p:strVal val="#ppt_w"/>
                                          </p:val>
                                        </p:tav>
                                      </p:tavLst>
                                    </p:anim>
                                    <p:anim calcmode="lin" valueType="num">
                                      <p:cBhvr>
                                        <p:cTn id="14" dur="500" fill="hold"/>
                                        <p:tgtEl>
                                          <p:spTgt spid="148485"/>
                                        </p:tgtEl>
                                        <p:attrNameLst>
                                          <p:attrName>ppt_h</p:attrName>
                                        </p:attrNameLst>
                                      </p:cBhvr>
                                      <p:tavLst>
                                        <p:tav tm="0">
                                          <p:val>
                                            <p:fltVal val="0"/>
                                          </p:val>
                                        </p:tav>
                                        <p:tav tm="100000">
                                          <p:val>
                                            <p:strVal val="#ppt_h"/>
                                          </p:val>
                                        </p:tav>
                                      </p:tavLst>
                                    </p:anim>
                                    <p:animEffect transition="in" filter="fade">
                                      <p:cBhvr>
                                        <p:cTn id="15" dur="500"/>
                                        <p:tgtEl>
                                          <p:spTgt spid="148485"/>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48486"/>
                                        </p:tgtEl>
                                        <p:attrNameLst>
                                          <p:attrName>style.visibility</p:attrName>
                                        </p:attrNameLst>
                                      </p:cBhvr>
                                      <p:to>
                                        <p:strVal val="visible"/>
                                      </p:to>
                                    </p:set>
                                    <p:anim calcmode="lin" valueType="num">
                                      <p:cBhvr>
                                        <p:cTn id="19" dur="500" fill="hold"/>
                                        <p:tgtEl>
                                          <p:spTgt spid="148486"/>
                                        </p:tgtEl>
                                        <p:attrNameLst>
                                          <p:attrName>ppt_w</p:attrName>
                                        </p:attrNameLst>
                                      </p:cBhvr>
                                      <p:tavLst>
                                        <p:tav tm="0">
                                          <p:val>
                                            <p:fltVal val="0"/>
                                          </p:val>
                                        </p:tav>
                                        <p:tav tm="100000">
                                          <p:val>
                                            <p:strVal val="#ppt_w"/>
                                          </p:val>
                                        </p:tav>
                                      </p:tavLst>
                                    </p:anim>
                                    <p:anim calcmode="lin" valueType="num">
                                      <p:cBhvr>
                                        <p:cTn id="20" dur="500" fill="hold"/>
                                        <p:tgtEl>
                                          <p:spTgt spid="148486"/>
                                        </p:tgtEl>
                                        <p:attrNameLst>
                                          <p:attrName>ppt_h</p:attrName>
                                        </p:attrNameLst>
                                      </p:cBhvr>
                                      <p:tavLst>
                                        <p:tav tm="0">
                                          <p:val>
                                            <p:fltVal val="0"/>
                                          </p:val>
                                        </p:tav>
                                        <p:tav tm="100000">
                                          <p:val>
                                            <p:strVal val="#ppt_h"/>
                                          </p:val>
                                        </p:tav>
                                      </p:tavLst>
                                    </p:anim>
                                    <p:animEffect transition="in" filter="fade">
                                      <p:cBhvr>
                                        <p:cTn id="21" dur="500"/>
                                        <p:tgtEl>
                                          <p:spTgt spid="14848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animBg="1"/>
      <p:bldP spid="148485" grpId="0" animBg="1"/>
      <p:bldP spid="1484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0"/>
            <a:ext cx="9144000" cy="685800"/>
          </a:xfrm>
        </p:spPr>
        <p:txBody>
          <a:bodyPr>
            <a:normAutofit fontScale="90000"/>
          </a:bodyPr>
          <a:lstStyle/>
          <a:p>
            <a:pPr eaLnBrk="1" hangingPunct="1">
              <a:defRPr/>
            </a:pPr>
            <a:r>
              <a:rPr lang="en-US">
                <a:latin typeface="Rockwell"/>
                <a:cs typeface="Rockwell"/>
              </a:rPr>
              <a:t>Truman</a:t>
            </a:r>
            <a:r>
              <a:rPr lang="ja-JP" altLang="en-US">
                <a:latin typeface="Rockwell"/>
                <a:cs typeface="Rockwell"/>
              </a:rPr>
              <a:t>’</a:t>
            </a:r>
            <a:r>
              <a:rPr lang="en-US">
                <a:latin typeface="Rockwell"/>
                <a:cs typeface="Rockwell"/>
              </a:rPr>
              <a:t>s </a:t>
            </a:r>
            <a:r>
              <a:rPr lang="en-US" b="1">
                <a:latin typeface="Rockwell"/>
                <a:cs typeface="Rockwell"/>
              </a:rPr>
              <a:t>Fair Deal</a:t>
            </a:r>
            <a:endParaRPr lang="en-US">
              <a:latin typeface="Rockwell"/>
              <a:cs typeface="Rockwell"/>
            </a:endParaRPr>
          </a:p>
        </p:txBody>
      </p:sp>
      <p:sp>
        <p:nvSpPr>
          <p:cNvPr id="8195" name="Rectangle 3"/>
          <p:cNvSpPr>
            <a:spLocks noGrp="1" noRot="1" noChangeArrowheads="1"/>
          </p:cNvSpPr>
          <p:nvPr>
            <p:ph type="body" idx="1"/>
          </p:nvPr>
        </p:nvSpPr>
        <p:spPr>
          <a:xfrm>
            <a:off x="0" y="990600"/>
            <a:ext cx="4114800" cy="5486400"/>
          </a:xfrm>
        </p:spPr>
        <p:txBody>
          <a:bodyPr/>
          <a:lstStyle/>
          <a:p>
            <a:pPr eaLnBrk="1" hangingPunct="1">
              <a:defRPr/>
            </a:pPr>
            <a:r>
              <a:rPr lang="en-US" sz="2000" dirty="0">
                <a:latin typeface="Rockwell"/>
                <a:cs typeface="Rockwell"/>
              </a:rPr>
              <a:t>A continuation of New Deal-style social welfare programs</a:t>
            </a:r>
          </a:p>
          <a:p>
            <a:pPr eaLnBrk="1" hangingPunct="1">
              <a:defRPr/>
            </a:pPr>
            <a:r>
              <a:rPr lang="en-US" sz="2000" dirty="0">
                <a:latin typeface="Rockwell"/>
                <a:cs typeface="Rockwell"/>
              </a:rPr>
              <a:t>21-Point Domestic Program</a:t>
            </a:r>
          </a:p>
          <a:p>
            <a:pPr lvl="1" eaLnBrk="1" hangingPunct="1">
              <a:defRPr/>
            </a:pPr>
            <a:r>
              <a:rPr lang="en-US" sz="1800" dirty="0">
                <a:latin typeface="Rockwell"/>
                <a:cs typeface="Rockwell"/>
              </a:rPr>
              <a:t>Expansion of Social Security</a:t>
            </a:r>
          </a:p>
          <a:p>
            <a:pPr lvl="1" eaLnBrk="1" hangingPunct="1">
              <a:defRPr/>
            </a:pPr>
            <a:r>
              <a:rPr lang="en-US" sz="1800" dirty="0">
                <a:latin typeface="Rockwell"/>
                <a:cs typeface="Rockwell"/>
              </a:rPr>
              <a:t>Increased minimum wage</a:t>
            </a:r>
          </a:p>
          <a:p>
            <a:pPr lvl="1" eaLnBrk="1" hangingPunct="1">
              <a:defRPr/>
            </a:pPr>
            <a:r>
              <a:rPr lang="en-US" sz="1800" dirty="0">
                <a:latin typeface="Rockwell"/>
                <a:cs typeface="Rockwell"/>
              </a:rPr>
              <a:t>Housing Act of 1949</a:t>
            </a:r>
          </a:p>
          <a:p>
            <a:pPr lvl="2" eaLnBrk="1" hangingPunct="1">
              <a:defRPr/>
            </a:pPr>
            <a:r>
              <a:rPr lang="en-US" sz="1600" dirty="0">
                <a:latin typeface="Rockwell"/>
                <a:cs typeface="Rockwell"/>
              </a:rPr>
              <a:t>Urban projects and public housing</a:t>
            </a:r>
          </a:p>
          <a:p>
            <a:pPr eaLnBrk="1" hangingPunct="1">
              <a:defRPr/>
            </a:pPr>
            <a:r>
              <a:rPr lang="en-US" sz="2000" dirty="0">
                <a:latin typeface="Rockwell"/>
                <a:cs typeface="Rockwell"/>
              </a:rPr>
              <a:t>Prevention by Conservative Coalition</a:t>
            </a:r>
          </a:p>
          <a:p>
            <a:pPr lvl="1" eaLnBrk="1" hangingPunct="1">
              <a:defRPr/>
            </a:pPr>
            <a:r>
              <a:rPr lang="en-US" sz="1800" dirty="0">
                <a:latin typeface="Rockwell"/>
                <a:cs typeface="Rockwell"/>
              </a:rPr>
              <a:t>National healthcare insurance</a:t>
            </a:r>
          </a:p>
          <a:p>
            <a:pPr lvl="1" eaLnBrk="1" hangingPunct="1">
              <a:defRPr/>
            </a:pPr>
            <a:r>
              <a:rPr lang="en-US" sz="1800" dirty="0">
                <a:latin typeface="Rockwell"/>
                <a:cs typeface="Rockwell"/>
              </a:rPr>
              <a:t>Limited civil rights legislation</a:t>
            </a:r>
          </a:p>
        </p:txBody>
      </p:sp>
      <p:pic>
        <p:nvPicPr>
          <p:cNvPr id="41987" name="Picture 5" descr="8a762513cba4bf5398eb#B27123.gif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54488" y="990600"/>
            <a:ext cx="4989512" cy="5029200"/>
          </a:xfrm>
        </p:spPr>
      </p:pic>
    </p:spTree>
    <p:extLst>
      <p:ext uri="{BB962C8B-B14F-4D97-AF65-F5344CB8AC3E}">
        <p14:creationId xmlns:p14="http://schemas.microsoft.com/office/powerpoint/2010/main" val="27161595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1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19" name="Rectangle 4"/>
          <p:cNvSpPr>
            <a:spLocks noGrp="1" noChangeArrowheads="1"/>
          </p:cNvSpPr>
          <p:nvPr>
            <p:ph type="title"/>
          </p:nvPr>
        </p:nvSpPr>
        <p:spPr>
          <a:xfrm>
            <a:off x="230909" y="0"/>
            <a:ext cx="8684491" cy="914400"/>
          </a:xfrm>
          <a:noFill/>
        </p:spPr>
        <p:txBody>
          <a:bodyPr lIns="90488" tIns="44450" rIns="90488" bIns="44450"/>
          <a:lstStyle/>
          <a:p>
            <a:r>
              <a:rPr lang="en-US" dirty="0">
                <a:latin typeface="Rockwell"/>
                <a:cs typeface="Rockwell"/>
              </a:rPr>
              <a:t>Truman and the Fair Deal</a:t>
            </a:r>
          </a:p>
        </p:txBody>
      </p:sp>
      <p:sp>
        <p:nvSpPr>
          <p:cNvPr id="189445" name="Rectangle 5"/>
          <p:cNvSpPr>
            <a:spLocks noGrp="1" noChangeArrowheads="1"/>
          </p:cNvSpPr>
          <p:nvPr>
            <p:ph type="body" idx="1"/>
          </p:nvPr>
        </p:nvSpPr>
        <p:spPr>
          <a:xfrm>
            <a:off x="0" y="1223818"/>
            <a:ext cx="9144000" cy="5634182"/>
          </a:xfrm>
        </p:spPr>
        <p:txBody>
          <a:bodyPr lIns="90488" tIns="44450" rIns="90488" bIns="44450">
            <a:normAutofit/>
          </a:bodyPr>
          <a:lstStyle/>
          <a:p>
            <a:pPr>
              <a:lnSpc>
                <a:spcPct val="90000"/>
              </a:lnSpc>
              <a:defRPr/>
            </a:pPr>
            <a:r>
              <a:rPr lang="en-US" sz="3600" dirty="0">
                <a:latin typeface="Rockwell"/>
                <a:cs typeface="Rockwell"/>
              </a:rPr>
              <a:t>Truman</a:t>
            </a:r>
            <a:r>
              <a:rPr lang="ja-JP" altLang="en-US" sz="3600" dirty="0">
                <a:latin typeface="Rockwell"/>
                <a:cs typeface="Rockwell"/>
              </a:rPr>
              <a:t>’</a:t>
            </a:r>
            <a:r>
              <a:rPr lang="en-US" sz="3600" dirty="0">
                <a:latin typeface="Rockwell"/>
                <a:cs typeface="Rockwell"/>
              </a:rPr>
              <a:t>s </a:t>
            </a:r>
            <a:r>
              <a:rPr lang="en-US" sz="3600" u="sng" dirty="0">
                <a:latin typeface="Rockwell"/>
                <a:cs typeface="Rockwell"/>
              </a:rPr>
              <a:t>Fair Deal</a:t>
            </a:r>
            <a:r>
              <a:rPr lang="en-US" sz="3600" dirty="0">
                <a:latin typeface="Rockwell"/>
                <a:cs typeface="Rockwell"/>
              </a:rPr>
              <a:t> tried to extend FDR</a:t>
            </a:r>
            <a:r>
              <a:rPr lang="ja-JP" altLang="en-US" sz="3600" dirty="0">
                <a:latin typeface="Rockwell"/>
                <a:cs typeface="Rockwell"/>
              </a:rPr>
              <a:t>’</a:t>
            </a:r>
            <a:r>
              <a:rPr lang="en-US" sz="3600" dirty="0">
                <a:latin typeface="Rockwell"/>
                <a:cs typeface="Rockwell"/>
              </a:rPr>
              <a:t>s social aid programs:</a:t>
            </a:r>
          </a:p>
          <a:p>
            <a:pPr lvl="1">
              <a:lnSpc>
                <a:spcPct val="90000"/>
              </a:lnSpc>
              <a:defRPr/>
            </a:pPr>
            <a:r>
              <a:rPr lang="en-US" sz="3200" dirty="0">
                <a:latin typeface="Rockwell"/>
                <a:cs typeface="Rockwell"/>
              </a:rPr>
              <a:t>Called for increasing minimum wage &amp; Social Security benefits</a:t>
            </a:r>
          </a:p>
          <a:p>
            <a:pPr lvl="1">
              <a:lnSpc>
                <a:spcPct val="90000"/>
              </a:lnSpc>
              <a:defRPr/>
            </a:pPr>
            <a:r>
              <a:rPr lang="en-US" sz="3200" dirty="0">
                <a:latin typeface="Rockwell"/>
                <a:cs typeface="Rockwell"/>
              </a:rPr>
              <a:t>Wanted</a:t>
            </a:r>
            <a:r>
              <a:rPr lang="en-US" sz="3600" dirty="0">
                <a:latin typeface="Rockwell"/>
                <a:cs typeface="Rockwell"/>
              </a:rPr>
              <a:t> </a:t>
            </a:r>
            <a:r>
              <a:rPr lang="en-US" sz="3200" dirty="0">
                <a:latin typeface="Rockwell"/>
                <a:cs typeface="Rockwell"/>
              </a:rPr>
              <a:t>national</a:t>
            </a:r>
            <a:r>
              <a:rPr lang="en-US" sz="3600" dirty="0">
                <a:latin typeface="Rockwell"/>
                <a:cs typeface="Rockwell"/>
              </a:rPr>
              <a:t> </a:t>
            </a:r>
            <a:r>
              <a:rPr lang="en-US" sz="3200" dirty="0">
                <a:latin typeface="Rockwell"/>
                <a:cs typeface="Rockwell"/>
              </a:rPr>
              <a:t>heath</a:t>
            </a:r>
            <a:r>
              <a:rPr lang="en-US" sz="3600" dirty="0">
                <a:latin typeface="Rockwell"/>
                <a:cs typeface="Rockwell"/>
              </a:rPr>
              <a:t> </a:t>
            </a:r>
            <a:r>
              <a:rPr lang="en-US" sz="3200" dirty="0">
                <a:latin typeface="Rockwell"/>
                <a:cs typeface="Rockwell"/>
              </a:rPr>
              <a:t>insurance</a:t>
            </a:r>
          </a:p>
          <a:p>
            <a:pPr lvl="1">
              <a:lnSpc>
                <a:spcPct val="90000"/>
              </a:lnSpc>
              <a:defRPr/>
            </a:pPr>
            <a:r>
              <a:rPr lang="en-US" sz="3200" dirty="0">
                <a:latin typeface="Rockwell"/>
                <a:cs typeface="Rockwell"/>
              </a:rPr>
              <a:t>Fair Employment Practices Commission to end economic  discrimination against blacks</a:t>
            </a:r>
          </a:p>
          <a:p>
            <a:pPr>
              <a:lnSpc>
                <a:spcPct val="90000"/>
              </a:lnSpc>
              <a:defRPr/>
            </a:pPr>
            <a:r>
              <a:rPr lang="en-US" sz="3600" dirty="0" err="1">
                <a:latin typeface="Rockwell"/>
                <a:cs typeface="Rockwell"/>
              </a:rPr>
              <a:t>Repubs</a:t>
            </a:r>
            <a:r>
              <a:rPr lang="en-US" sz="3600" dirty="0">
                <a:latin typeface="Rockwell"/>
                <a:cs typeface="Rockwell"/>
              </a:rPr>
              <a:t> &amp; southern Democrats blocked all Fair Deal legislation</a:t>
            </a:r>
          </a:p>
        </p:txBody>
      </p:sp>
      <p:pic>
        <p:nvPicPr>
          <p:cNvPr id="189452" name="Picture 12" descr="0902001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0" y="2760663"/>
            <a:ext cx="7543800" cy="40973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886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9452"/>
                                        </p:tgtEl>
                                        <p:attrNameLst>
                                          <p:attrName>style.visibility</p:attrName>
                                        </p:attrNameLst>
                                      </p:cBhvr>
                                      <p:to>
                                        <p:strVal val="visible"/>
                                      </p:to>
                                    </p:set>
                                    <p:anim calcmode="lin" valueType="num">
                                      <p:cBhvr>
                                        <p:cTn id="7" dur="500" fill="hold"/>
                                        <p:tgtEl>
                                          <p:spTgt spid="189452"/>
                                        </p:tgtEl>
                                        <p:attrNameLst>
                                          <p:attrName>ppt_w</p:attrName>
                                        </p:attrNameLst>
                                      </p:cBhvr>
                                      <p:tavLst>
                                        <p:tav tm="0">
                                          <p:val>
                                            <p:fltVal val="0"/>
                                          </p:val>
                                        </p:tav>
                                        <p:tav tm="100000">
                                          <p:val>
                                            <p:strVal val="#ppt_w"/>
                                          </p:val>
                                        </p:tav>
                                      </p:tavLst>
                                    </p:anim>
                                    <p:anim calcmode="lin" valueType="num">
                                      <p:cBhvr>
                                        <p:cTn id="8" dur="500" fill="hold"/>
                                        <p:tgtEl>
                                          <p:spTgt spid="189452"/>
                                        </p:tgtEl>
                                        <p:attrNameLst>
                                          <p:attrName>ppt_h</p:attrName>
                                        </p:attrNameLst>
                                      </p:cBhvr>
                                      <p:tavLst>
                                        <p:tav tm="0">
                                          <p:val>
                                            <p:fltVal val="0"/>
                                          </p:val>
                                        </p:tav>
                                        <p:tav tm="100000">
                                          <p:val>
                                            <p:strVal val="#ppt_h"/>
                                          </p:val>
                                        </p:tav>
                                      </p:tavLst>
                                    </p:anim>
                                    <p:animEffect transition="in" filter="fade">
                                      <p:cBhvr>
                                        <p:cTn id="9" dur="500"/>
                                        <p:tgtEl>
                                          <p:spTgt spid="189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143000" y="0"/>
            <a:ext cx="7772400" cy="838200"/>
          </a:xfrm>
        </p:spPr>
        <p:txBody>
          <a:bodyPr/>
          <a:lstStyle/>
          <a:p>
            <a:r>
              <a:rPr lang="en-US">
                <a:latin typeface="Rockwell"/>
                <a:cs typeface="Rockwell"/>
              </a:rPr>
              <a:t>The Loyalty Issue</a:t>
            </a:r>
          </a:p>
        </p:txBody>
      </p:sp>
      <p:sp>
        <p:nvSpPr>
          <p:cNvPr id="36866" name="Rectangle 3"/>
          <p:cNvSpPr>
            <a:spLocks noGrp="1" noChangeArrowheads="1"/>
          </p:cNvSpPr>
          <p:nvPr>
            <p:ph type="body" idx="1"/>
          </p:nvPr>
        </p:nvSpPr>
        <p:spPr>
          <a:xfrm>
            <a:off x="0" y="1293090"/>
            <a:ext cx="9144000" cy="5564909"/>
          </a:xfrm>
        </p:spPr>
        <p:txBody>
          <a:bodyPr>
            <a:normAutofit/>
          </a:bodyPr>
          <a:lstStyle/>
          <a:p>
            <a:pPr>
              <a:spcBef>
                <a:spcPct val="15000"/>
              </a:spcBef>
            </a:pPr>
            <a:r>
              <a:rPr lang="en-US" sz="3600" dirty="0">
                <a:latin typeface="Rockwell"/>
                <a:cs typeface="Rockwell"/>
              </a:rPr>
              <a:t>Fear of radicalism is a recurrent theme in U.S. history; In the 1940s &amp; 1950s, American fears of Communism grew as a result of:</a:t>
            </a:r>
          </a:p>
          <a:p>
            <a:pPr lvl="1">
              <a:spcBef>
                <a:spcPct val="15000"/>
              </a:spcBef>
            </a:pPr>
            <a:r>
              <a:rPr lang="en-US" sz="3200" dirty="0">
                <a:latin typeface="Rockwell"/>
                <a:cs typeface="Rockwell"/>
              </a:rPr>
              <a:t>The fall of China to communism</a:t>
            </a:r>
          </a:p>
          <a:p>
            <a:pPr lvl="1">
              <a:spcBef>
                <a:spcPct val="15000"/>
              </a:spcBef>
            </a:pPr>
            <a:r>
              <a:rPr lang="en-US" sz="3200" dirty="0">
                <a:latin typeface="Rockwell"/>
                <a:cs typeface="Rockwell"/>
              </a:rPr>
              <a:t>The successful testing of an atomic bomb by the USSR</a:t>
            </a:r>
          </a:p>
          <a:p>
            <a:pPr lvl="1">
              <a:spcBef>
                <a:spcPct val="15000"/>
              </a:spcBef>
            </a:pPr>
            <a:r>
              <a:rPr lang="en-US" sz="3200" dirty="0">
                <a:latin typeface="Rockwell"/>
                <a:cs typeface="Rockwell"/>
              </a:rPr>
              <a:t>The discovery of American spies</a:t>
            </a:r>
          </a:p>
          <a:p>
            <a:pPr lvl="1">
              <a:spcBef>
                <a:spcPct val="15000"/>
              </a:spcBef>
            </a:pPr>
            <a:r>
              <a:rPr lang="en-US" sz="3200" dirty="0">
                <a:latin typeface="Rockwell"/>
                <a:cs typeface="Rockwell"/>
              </a:rPr>
              <a:t>Fear of an unseen conspiracy</a:t>
            </a:r>
          </a:p>
        </p:txBody>
      </p:sp>
      <p:sp>
        <p:nvSpPr>
          <p:cNvPr id="151556" name="AutoShape 4"/>
          <p:cNvSpPr>
            <a:spLocks noChangeArrowheads="1"/>
          </p:cNvSpPr>
          <p:nvPr/>
        </p:nvSpPr>
        <p:spPr bwMode="auto">
          <a:xfrm>
            <a:off x="304800" y="76200"/>
            <a:ext cx="4876800" cy="1524000"/>
          </a:xfrm>
          <a:prstGeom prst="wedgeRectCallout">
            <a:avLst>
              <a:gd name="adj1" fmla="val 73537"/>
              <a:gd name="adj2" fmla="val 23231"/>
            </a:avLst>
          </a:prstGeom>
          <a:solidFill>
            <a:srgbClr val="FFFF99"/>
          </a:solidFill>
          <a:ln w="38100">
            <a:solidFill>
              <a:schemeClr val="tx1"/>
            </a:solidFill>
            <a:miter lim="800000"/>
            <a:headEnd/>
            <a:tailEnd/>
          </a:ln>
        </p:spPr>
        <p:txBody>
          <a:bodyPr/>
          <a:lstStyle/>
          <a:p>
            <a:pPr algn="ctr">
              <a:lnSpc>
                <a:spcPct val="85000"/>
              </a:lnSpc>
            </a:pPr>
            <a:r>
              <a:rPr kumimoji="1" lang="en-US" sz="3200" dirty="0">
                <a:solidFill>
                  <a:srgbClr val="000000"/>
                </a:solidFill>
                <a:latin typeface="Rockwell"/>
                <a:cs typeface="Rockwell"/>
              </a:rPr>
              <a:t>The Federalists in the 1790s used the Alien &amp; Sedition Acts</a:t>
            </a:r>
          </a:p>
        </p:txBody>
      </p:sp>
      <p:sp>
        <p:nvSpPr>
          <p:cNvPr id="151558" name="AutoShape 6"/>
          <p:cNvSpPr>
            <a:spLocks noChangeArrowheads="1"/>
          </p:cNvSpPr>
          <p:nvPr/>
        </p:nvSpPr>
        <p:spPr bwMode="auto">
          <a:xfrm>
            <a:off x="1371600" y="2971800"/>
            <a:ext cx="6324600" cy="1066800"/>
          </a:xfrm>
          <a:prstGeom prst="wedgeRectCallout">
            <a:avLst>
              <a:gd name="adj1" fmla="val 39384"/>
              <a:gd name="adj2" fmla="val -194940"/>
            </a:avLst>
          </a:prstGeom>
          <a:solidFill>
            <a:srgbClr val="CCCCFF"/>
          </a:solidFill>
          <a:ln w="38100">
            <a:solidFill>
              <a:schemeClr val="tx1"/>
            </a:solidFill>
            <a:miter lim="800000"/>
            <a:headEnd/>
            <a:tailEnd/>
          </a:ln>
        </p:spPr>
        <p:txBody>
          <a:bodyPr/>
          <a:lstStyle/>
          <a:p>
            <a:pPr algn="ctr">
              <a:lnSpc>
                <a:spcPct val="85000"/>
              </a:lnSpc>
            </a:pPr>
            <a:r>
              <a:rPr kumimoji="1" lang="en-US" sz="3200" dirty="0">
                <a:solidFill>
                  <a:srgbClr val="000000"/>
                </a:solidFill>
                <a:latin typeface="Rockwell"/>
                <a:cs typeface="Rockwell"/>
              </a:rPr>
              <a:t>The Red Scare after WW1 was aimed at radicals &amp; foreigners</a:t>
            </a:r>
            <a:endParaRPr lang="en-US" sz="3200" dirty="0">
              <a:solidFill>
                <a:srgbClr val="000000"/>
              </a:solidFill>
              <a:latin typeface="Rockwell"/>
              <a:cs typeface="Rockwell"/>
            </a:endParaRPr>
          </a:p>
        </p:txBody>
      </p:sp>
      <p:sp>
        <p:nvSpPr>
          <p:cNvPr id="151559" name="AutoShape 7"/>
          <p:cNvSpPr>
            <a:spLocks noChangeArrowheads="1"/>
          </p:cNvSpPr>
          <p:nvPr/>
        </p:nvSpPr>
        <p:spPr bwMode="auto">
          <a:xfrm>
            <a:off x="228600" y="1752600"/>
            <a:ext cx="5791200" cy="1066800"/>
          </a:xfrm>
          <a:prstGeom prst="wedgeRectCallout">
            <a:avLst>
              <a:gd name="adj1" fmla="val 62773"/>
              <a:gd name="adj2" fmla="val -86014"/>
            </a:avLst>
          </a:prstGeom>
          <a:solidFill>
            <a:srgbClr val="CCFFCC"/>
          </a:solidFill>
          <a:ln w="38100">
            <a:solidFill>
              <a:schemeClr val="tx1"/>
            </a:solidFill>
            <a:miter lim="800000"/>
            <a:headEnd/>
            <a:tailEnd/>
          </a:ln>
        </p:spPr>
        <p:txBody>
          <a:bodyPr/>
          <a:lstStyle/>
          <a:p>
            <a:pPr algn="ctr">
              <a:lnSpc>
                <a:spcPct val="85000"/>
              </a:lnSpc>
            </a:pPr>
            <a:r>
              <a:rPr kumimoji="1" lang="en-US" sz="3200">
                <a:solidFill>
                  <a:srgbClr val="000000"/>
                </a:solidFill>
                <a:latin typeface="Rockwell"/>
                <a:cs typeface="Rockwell"/>
              </a:rPr>
              <a:t>The Know-Nothings attacked foreigners in the 1850s</a:t>
            </a:r>
            <a:endParaRPr lang="en-US" sz="3200">
              <a:solidFill>
                <a:srgbClr val="000000"/>
              </a:solidFill>
              <a:latin typeface="Rockwell"/>
              <a:cs typeface="Rockwell"/>
            </a:endParaRPr>
          </a:p>
        </p:txBody>
      </p:sp>
    </p:spTree>
    <p:extLst>
      <p:ext uri="{BB962C8B-B14F-4D97-AF65-F5344CB8AC3E}">
        <p14:creationId xmlns:p14="http://schemas.microsoft.com/office/powerpoint/2010/main" val="1440101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500" fill="hold"/>
                                        <p:tgtEl>
                                          <p:spTgt spid="151556"/>
                                        </p:tgtEl>
                                        <p:attrNameLst>
                                          <p:attrName>ppt_w</p:attrName>
                                        </p:attrNameLst>
                                      </p:cBhvr>
                                      <p:tavLst>
                                        <p:tav tm="0">
                                          <p:val>
                                            <p:fltVal val="0"/>
                                          </p:val>
                                        </p:tav>
                                        <p:tav tm="100000">
                                          <p:val>
                                            <p:strVal val="#ppt_w"/>
                                          </p:val>
                                        </p:tav>
                                      </p:tavLst>
                                    </p:anim>
                                    <p:anim calcmode="lin" valueType="num">
                                      <p:cBhvr>
                                        <p:cTn id="8" dur="500" fill="hold"/>
                                        <p:tgtEl>
                                          <p:spTgt spid="151556"/>
                                        </p:tgtEl>
                                        <p:attrNameLst>
                                          <p:attrName>ppt_h</p:attrName>
                                        </p:attrNameLst>
                                      </p:cBhvr>
                                      <p:tavLst>
                                        <p:tav tm="0">
                                          <p:val>
                                            <p:fltVal val="0"/>
                                          </p:val>
                                        </p:tav>
                                        <p:tav tm="100000">
                                          <p:val>
                                            <p:strVal val="#ppt_h"/>
                                          </p:val>
                                        </p:tav>
                                      </p:tavLst>
                                    </p:anim>
                                    <p:animEffect transition="in" filter="fade">
                                      <p:cBhvr>
                                        <p:cTn id="9" dur="500"/>
                                        <p:tgtEl>
                                          <p:spTgt spid="15155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51559"/>
                                        </p:tgtEl>
                                        <p:attrNameLst>
                                          <p:attrName>style.visibility</p:attrName>
                                        </p:attrNameLst>
                                      </p:cBhvr>
                                      <p:to>
                                        <p:strVal val="visible"/>
                                      </p:to>
                                    </p:set>
                                    <p:anim calcmode="lin" valueType="num">
                                      <p:cBhvr>
                                        <p:cTn id="13" dur="500" fill="hold"/>
                                        <p:tgtEl>
                                          <p:spTgt spid="151559"/>
                                        </p:tgtEl>
                                        <p:attrNameLst>
                                          <p:attrName>ppt_w</p:attrName>
                                        </p:attrNameLst>
                                      </p:cBhvr>
                                      <p:tavLst>
                                        <p:tav tm="0">
                                          <p:val>
                                            <p:fltVal val="0"/>
                                          </p:val>
                                        </p:tav>
                                        <p:tav tm="100000">
                                          <p:val>
                                            <p:strVal val="#ppt_w"/>
                                          </p:val>
                                        </p:tav>
                                      </p:tavLst>
                                    </p:anim>
                                    <p:anim calcmode="lin" valueType="num">
                                      <p:cBhvr>
                                        <p:cTn id="14" dur="500" fill="hold"/>
                                        <p:tgtEl>
                                          <p:spTgt spid="151559"/>
                                        </p:tgtEl>
                                        <p:attrNameLst>
                                          <p:attrName>ppt_h</p:attrName>
                                        </p:attrNameLst>
                                      </p:cBhvr>
                                      <p:tavLst>
                                        <p:tav tm="0">
                                          <p:val>
                                            <p:fltVal val="0"/>
                                          </p:val>
                                        </p:tav>
                                        <p:tav tm="100000">
                                          <p:val>
                                            <p:strVal val="#ppt_h"/>
                                          </p:val>
                                        </p:tav>
                                      </p:tavLst>
                                    </p:anim>
                                    <p:animEffect transition="in" filter="fade">
                                      <p:cBhvr>
                                        <p:cTn id="15" dur="500"/>
                                        <p:tgtEl>
                                          <p:spTgt spid="151559"/>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51558"/>
                                        </p:tgtEl>
                                        <p:attrNameLst>
                                          <p:attrName>style.visibility</p:attrName>
                                        </p:attrNameLst>
                                      </p:cBhvr>
                                      <p:to>
                                        <p:strVal val="visible"/>
                                      </p:to>
                                    </p:set>
                                    <p:anim calcmode="lin" valueType="num">
                                      <p:cBhvr>
                                        <p:cTn id="19" dur="500" fill="hold"/>
                                        <p:tgtEl>
                                          <p:spTgt spid="151558"/>
                                        </p:tgtEl>
                                        <p:attrNameLst>
                                          <p:attrName>ppt_w</p:attrName>
                                        </p:attrNameLst>
                                      </p:cBhvr>
                                      <p:tavLst>
                                        <p:tav tm="0">
                                          <p:val>
                                            <p:fltVal val="0"/>
                                          </p:val>
                                        </p:tav>
                                        <p:tav tm="100000">
                                          <p:val>
                                            <p:strVal val="#ppt_w"/>
                                          </p:val>
                                        </p:tav>
                                      </p:tavLst>
                                    </p:anim>
                                    <p:anim calcmode="lin" valueType="num">
                                      <p:cBhvr>
                                        <p:cTn id="20" dur="500" fill="hold"/>
                                        <p:tgtEl>
                                          <p:spTgt spid="151558"/>
                                        </p:tgtEl>
                                        <p:attrNameLst>
                                          <p:attrName>ppt_h</p:attrName>
                                        </p:attrNameLst>
                                      </p:cBhvr>
                                      <p:tavLst>
                                        <p:tav tm="0">
                                          <p:val>
                                            <p:fltVal val="0"/>
                                          </p:val>
                                        </p:tav>
                                        <p:tav tm="100000">
                                          <p:val>
                                            <p:strVal val="#ppt_h"/>
                                          </p:val>
                                        </p:tav>
                                      </p:tavLst>
                                    </p:anim>
                                    <p:animEffect transition="in" filter="fade">
                                      <p:cBhvr>
                                        <p:cTn id="21" dur="5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P spid="151558" grpId="0" animBg="1"/>
      <p:bldP spid="15155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228600" y="0"/>
            <a:ext cx="8686800" cy="838200"/>
          </a:xfrm>
        </p:spPr>
        <p:txBody>
          <a:bodyPr/>
          <a:lstStyle/>
          <a:p>
            <a:r>
              <a:rPr lang="en-US" dirty="0">
                <a:latin typeface="Rockwell"/>
                <a:cs typeface="Rockwell"/>
              </a:rPr>
              <a:t>The Loyalty Issue</a:t>
            </a:r>
          </a:p>
        </p:txBody>
      </p:sp>
      <p:sp>
        <p:nvSpPr>
          <p:cNvPr id="150531" name="Rectangle 3"/>
          <p:cNvSpPr>
            <a:spLocks noGrp="1" noChangeArrowheads="1"/>
          </p:cNvSpPr>
          <p:nvPr>
            <p:ph type="body" idx="1"/>
          </p:nvPr>
        </p:nvSpPr>
        <p:spPr>
          <a:xfrm>
            <a:off x="0" y="838200"/>
            <a:ext cx="9144000" cy="6019800"/>
          </a:xfrm>
        </p:spPr>
        <p:txBody>
          <a:bodyPr/>
          <a:lstStyle/>
          <a:p>
            <a:pPr>
              <a:lnSpc>
                <a:spcPct val="90000"/>
              </a:lnSpc>
              <a:defRPr/>
            </a:pPr>
            <a:r>
              <a:rPr lang="en-US" dirty="0">
                <a:latin typeface="Rockwell"/>
                <a:cs typeface="Rockwell"/>
              </a:rPr>
              <a:t>The fear of Communism abroad led to a </a:t>
            </a:r>
            <a:r>
              <a:rPr lang="en-US" u="sng" dirty="0">
                <a:latin typeface="Rockwell"/>
                <a:cs typeface="Rockwell"/>
              </a:rPr>
              <a:t>2</a:t>
            </a:r>
            <a:r>
              <a:rPr lang="en-US" u="sng" baseline="30000" dirty="0">
                <a:latin typeface="Rockwell"/>
                <a:cs typeface="Rockwell"/>
              </a:rPr>
              <a:t>nd</a:t>
            </a:r>
            <a:r>
              <a:rPr lang="en-US" u="sng" dirty="0">
                <a:latin typeface="Rockwell"/>
                <a:cs typeface="Rockwell"/>
              </a:rPr>
              <a:t> Red Scare</a:t>
            </a:r>
            <a:r>
              <a:rPr lang="en-US" dirty="0">
                <a:latin typeface="Rockwell"/>
                <a:cs typeface="Rockwell"/>
              </a:rPr>
              <a:t> in America:</a:t>
            </a:r>
          </a:p>
          <a:p>
            <a:pPr lvl="1">
              <a:lnSpc>
                <a:spcPct val="90000"/>
              </a:lnSpc>
              <a:defRPr/>
            </a:pPr>
            <a:r>
              <a:rPr lang="en-US" dirty="0">
                <a:latin typeface="Rockwell"/>
                <a:cs typeface="Rockwell"/>
              </a:rPr>
              <a:t>Fears of Soviet espionage led to </a:t>
            </a:r>
            <a:r>
              <a:rPr lang="en-US" u="sng" dirty="0">
                <a:latin typeface="Rockwell"/>
                <a:cs typeface="Rockwell"/>
              </a:rPr>
              <a:t>House Un-American Activities Committee</a:t>
            </a:r>
            <a:r>
              <a:rPr lang="en-US" dirty="0">
                <a:latin typeface="Rockwell"/>
                <a:cs typeface="Rockwell"/>
              </a:rPr>
              <a:t> to rid </a:t>
            </a:r>
            <a:r>
              <a:rPr lang="en-US" dirty="0" err="1">
                <a:latin typeface="Rockwell"/>
                <a:cs typeface="Rockwell"/>
              </a:rPr>
              <a:t>gov</a:t>
            </a:r>
            <a:r>
              <a:rPr lang="ja-JP" altLang="en-US" dirty="0">
                <a:latin typeface="Rockwell"/>
                <a:cs typeface="Rockwell"/>
              </a:rPr>
              <a:t>’</a:t>
            </a:r>
            <a:r>
              <a:rPr lang="en-US" dirty="0">
                <a:latin typeface="Rockwell"/>
                <a:cs typeface="Rockwell"/>
              </a:rPr>
              <a:t>t of spies</a:t>
            </a:r>
          </a:p>
          <a:p>
            <a:pPr lvl="1">
              <a:lnSpc>
                <a:spcPct val="90000"/>
              </a:lnSpc>
              <a:defRPr/>
            </a:pPr>
            <a:r>
              <a:rPr lang="en-US" u="sng" dirty="0">
                <a:latin typeface="Rockwell"/>
                <a:cs typeface="Rockwell"/>
              </a:rPr>
              <a:t>Loyalty Review Board</a:t>
            </a:r>
            <a:r>
              <a:rPr lang="en-US" dirty="0">
                <a:latin typeface="Rockwell"/>
                <a:cs typeface="Rockwell"/>
              </a:rPr>
              <a:t> fired </a:t>
            </a:r>
            <a:r>
              <a:rPr lang="en-US" dirty="0" err="1">
                <a:latin typeface="Rockwell"/>
                <a:cs typeface="Rockwell"/>
              </a:rPr>
              <a:t>gov</a:t>
            </a:r>
            <a:r>
              <a:rPr lang="ja-JP" altLang="en-US" dirty="0">
                <a:latin typeface="Rockwell"/>
                <a:cs typeface="Rockwell"/>
              </a:rPr>
              <a:t>’</a:t>
            </a:r>
            <a:r>
              <a:rPr lang="en-US" dirty="0">
                <a:latin typeface="Rockwell"/>
                <a:cs typeface="Rockwell"/>
              </a:rPr>
              <a:t>t workers for </a:t>
            </a:r>
            <a:r>
              <a:rPr lang="ja-JP" altLang="en-US" dirty="0">
                <a:latin typeface="Rockwell"/>
                <a:cs typeface="Rockwell"/>
              </a:rPr>
              <a:t>“</a:t>
            </a:r>
            <a:r>
              <a:rPr lang="en-US" dirty="0">
                <a:latin typeface="Rockwell"/>
                <a:cs typeface="Rockwell"/>
              </a:rPr>
              <a:t>reasonable doubt</a:t>
            </a:r>
            <a:r>
              <a:rPr lang="ja-JP" altLang="en-US" dirty="0">
                <a:latin typeface="Rockwell"/>
                <a:cs typeface="Rockwell"/>
              </a:rPr>
              <a:t>”</a:t>
            </a:r>
            <a:endParaRPr lang="en-US" dirty="0">
              <a:latin typeface="Rockwell"/>
              <a:cs typeface="Rockwell"/>
            </a:endParaRPr>
          </a:p>
          <a:p>
            <a:pPr lvl="1">
              <a:lnSpc>
                <a:spcPct val="90000"/>
              </a:lnSpc>
              <a:defRPr/>
            </a:pPr>
            <a:r>
              <a:rPr lang="en-US" dirty="0">
                <a:latin typeface="Rockwell"/>
                <a:cs typeface="Rockwell"/>
              </a:rPr>
              <a:t>Justice </a:t>
            </a:r>
            <a:r>
              <a:rPr lang="en-US" dirty="0" err="1">
                <a:latin typeface="Rockwell"/>
                <a:cs typeface="Rockwell"/>
              </a:rPr>
              <a:t>Dept</a:t>
            </a:r>
            <a:r>
              <a:rPr lang="en-US" dirty="0">
                <a:latin typeface="Rockwell"/>
                <a:cs typeface="Rockwell"/>
              </a:rPr>
              <a:t> jailed 11 members of the Communist Party for plotting a socialist revolution</a:t>
            </a:r>
          </a:p>
        </p:txBody>
      </p:sp>
      <p:sp>
        <p:nvSpPr>
          <p:cNvPr id="150532" name="AutoShape 4"/>
          <p:cNvSpPr>
            <a:spLocks noChangeArrowheads="1"/>
          </p:cNvSpPr>
          <p:nvPr/>
        </p:nvSpPr>
        <p:spPr bwMode="auto">
          <a:xfrm>
            <a:off x="533400" y="838200"/>
            <a:ext cx="8382000" cy="1066800"/>
          </a:xfrm>
          <a:prstGeom prst="wedgeRectCallout">
            <a:avLst>
              <a:gd name="adj1" fmla="val -662"/>
              <a:gd name="adj2" fmla="val 122917"/>
            </a:avLst>
          </a:prstGeom>
          <a:solidFill>
            <a:srgbClr val="CCCCFF"/>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3200" dirty="0">
                <a:solidFill>
                  <a:srgbClr val="000000"/>
                </a:solidFill>
                <a:latin typeface="Rockwell"/>
                <a:cs typeface="Rockwell"/>
              </a:rPr>
              <a:t>Alger Hiss in the State </a:t>
            </a:r>
            <a:r>
              <a:rPr kumimoji="1" lang="en-US" sz="3200" dirty="0" err="1">
                <a:solidFill>
                  <a:srgbClr val="000000"/>
                </a:solidFill>
                <a:latin typeface="Rockwell"/>
                <a:cs typeface="Rockwell"/>
              </a:rPr>
              <a:t>Dept</a:t>
            </a:r>
            <a:r>
              <a:rPr kumimoji="1" lang="en-US" sz="3200" dirty="0">
                <a:solidFill>
                  <a:srgbClr val="000000"/>
                </a:solidFill>
                <a:latin typeface="Rockwell"/>
                <a:cs typeface="Rockwell"/>
              </a:rPr>
              <a:t> was accused of being a USSR </a:t>
            </a:r>
            <a:r>
              <a:rPr kumimoji="1" lang="en-US" sz="3200" dirty="0" smtClean="0">
                <a:solidFill>
                  <a:srgbClr val="000000"/>
                </a:solidFill>
                <a:latin typeface="Rockwell"/>
                <a:cs typeface="Rockwell"/>
              </a:rPr>
              <a:t>spy</a:t>
            </a:r>
            <a:endParaRPr lang="en-US" sz="3200" dirty="0">
              <a:solidFill>
                <a:srgbClr val="000000"/>
              </a:solidFill>
              <a:latin typeface="Rockwell"/>
              <a:cs typeface="Rockwell"/>
            </a:endParaRPr>
          </a:p>
        </p:txBody>
      </p:sp>
      <p:sp>
        <p:nvSpPr>
          <p:cNvPr id="150533" name="AutoShape 5"/>
          <p:cNvSpPr>
            <a:spLocks noChangeArrowheads="1"/>
          </p:cNvSpPr>
          <p:nvPr/>
        </p:nvSpPr>
        <p:spPr bwMode="auto">
          <a:xfrm>
            <a:off x="228600" y="5257800"/>
            <a:ext cx="8686800" cy="1447800"/>
          </a:xfrm>
          <a:prstGeom prst="wedgeRectCallout">
            <a:avLst>
              <a:gd name="adj1" fmla="val 1954"/>
              <a:gd name="adj2" fmla="val -185856"/>
            </a:avLst>
          </a:prstGeom>
          <a:solidFill>
            <a:srgbClr val="CCFFCC"/>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3200">
                <a:solidFill>
                  <a:srgbClr val="000000"/>
                </a:solidFill>
                <a:latin typeface="Rockwell"/>
                <a:cs typeface="Rockwell"/>
              </a:rPr>
              <a:t>Ethel &amp; Julius Rosenberg were executed for leaking atomic secrets to the USSR despite a lack of hard evidence</a:t>
            </a:r>
          </a:p>
        </p:txBody>
      </p:sp>
      <p:sp>
        <p:nvSpPr>
          <p:cNvPr id="150534" name="AutoShape 6"/>
          <p:cNvSpPr>
            <a:spLocks noChangeArrowheads="1"/>
          </p:cNvSpPr>
          <p:nvPr/>
        </p:nvSpPr>
        <p:spPr bwMode="auto">
          <a:xfrm>
            <a:off x="0" y="4114800"/>
            <a:ext cx="9144000" cy="990600"/>
          </a:xfrm>
          <a:prstGeom prst="wedgeRectCallout">
            <a:avLst>
              <a:gd name="adj1" fmla="val -7449"/>
              <a:gd name="adj2" fmla="val -85579"/>
            </a:avLst>
          </a:prstGeom>
          <a:solidFill>
            <a:srgbClr val="FFFF99"/>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2800" dirty="0">
                <a:solidFill>
                  <a:srgbClr val="000000"/>
                </a:solidFill>
                <a:latin typeface="Rockwell"/>
                <a:cs typeface="Rockwell"/>
              </a:rPr>
              <a:t>Manhattan Project employee Klaus Fuchs admitted to providing nuclear plans to the USSR</a:t>
            </a:r>
          </a:p>
        </p:txBody>
      </p:sp>
    </p:spTree>
    <p:extLst>
      <p:ext uri="{BB962C8B-B14F-4D97-AF65-F5344CB8AC3E}">
        <p14:creationId xmlns:p14="http://schemas.microsoft.com/office/powerpoint/2010/main" val="67481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p:cTn id="7" dur="500" fill="hold"/>
                                        <p:tgtEl>
                                          <p:spTgt spid="150532"/>
                                        </p:tgtEl>
                                        <p:attrNameLst>
                                          <p:attrName>ppt_w</p:attrName>
                                        </p:attrNameLst>
                                      </p:cBhvr>
                                      <p:tavLst>
                                        <p:tav tm="0">
                                          <p:val>
                                            <p:fltVal val="0"/>
                                          </p:val>
                                        </p:tav>
                                        <p:tav tm="100000">
                                          <p:val>
                                            <p:strVal val="#ppt_w"/>
                                          </p:val>
                                        </p:tav>
                                      </p:tavLst>
                                    </p:anim>
                                    <p:anim calcmode="lin" valueType="num">
                                      <p:cBhvr>
                                        <p:cTn id="8" dur="500" fill="hold"/>
                                        <p:tgtEl>
                                          <p:spTgt spid="150532"/>
                                        </p:tgtEl>
                                        <p:attrNameLst>
                                          <p:attrName>ppt_h</p:attrName>
                                        </p:attrNameLst>
                                      </p:cBhvr>
                                      <p:tavLst>
                                        <p:tav tm="0">
                                          <p:val>
                                            <p:fltVal val="0"/>
                                          </p:val>
                                        </p:tav>
                                        <p:tav tm="100000">
                                          <p:val>
                                            <p:strVal val="#ppt_h"/>
                                          </p:val>
                                        </p:tav>
                                      </p:tavLst>
                                    </p:anim>
                                    <p:animEffect transition="in" filter="fade">
                                      <p:cBhvr>
                                        <p:cTn id="9" dur="500"/>
                                        <p:tgtEl>
                                          <p:spTgt spid="1505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0534"/>
                                        </p:tgtEl>
                                        <p:attrNameLst>
                                          <p:attrName>style.visibility</p:attrName>
                                        </p:attrNameLst>
                                      </p:cBhvr>
                                      <p:to>
                                        <p:strVal val="visible"/>
                                      </p:to>
                                    </p:set>
                                    <p:anim calcmode="lin" valueType="num">
                                      <p:cBhvr>
                                        <p:cTn id="14" dur="500" fill="hold"/>
                                        <p:tgtEl>
                                          <p:spTgt spid="150534"/>
                                        </p:tgtEl>
                                        <p:attrNameLst>
                                          <p:attrName>ppt_w</p:attrName>
                                        </p:attrNameLst>
                                      </p:cBhvr>
                                      <p:tavLst>
                                        <p:tav tm="0">
                                          <p:val>
                                            <p:fltVal val="0"/>
                                          </p:val>
                                        </p:tav>
                                        <p:tav tm="100000">
                                          <p:val>
                                            <p:strVal val="#ppt_w"/>
                                          </p:val>
                                        </p:tav>
                                      </p:tavLst>
                                    </p:anim>
                                    <p:anim calcmode="lin" valueType="num">
                                      <p:cBhvr>
                                        <p:cTn id="15" dur="500" fill="hold"/>
                                        <p:tgtEl>
                                          <p:spTgt spid="150534"/>
                                        </p:tgtEl>
                                        <p:attrNameLst>
                                          <p:attrName>ppt_h</p:attrName>
                                        </p:attrNameLst>
                                      </p:cBhvr>
                                      <p:tavLst>
                                        <p:tav tm="0">
                                          <p:val>
                                            <p:fltVal val="0"/>
                                          </p:val>
                                        </p:tav>
                                        <p:tav tm="100000">
                                          <p:val>
                                            <p:strVal val="#ppt_h"/>
                                          </p:val>
                                        </p:tav>
                                      </p:tavLst>
                                    </p:anim>
                                    <p:animEffect transition="in" filter="fade">
                                      <p:cBhvr>
                                        <p:cTn id="16" dur="500"/>
                                        <p:tgtEl>
                                          <p:spTgt spid="1505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0533"/>
                                        </p:tgtEl>
                                        <p:attrNameLst>
                                          <p:attrName>style.visibility</p:attrName>
                                        </p:attrNameLst>
                                      </p:cBhvr>
                                      <p:to>
                                        <p:strVal val="visible"/>
                                      </p:to>
                                    </p:set>
                                    <p:anim calcmode="lin" valueType="num">
                                      <p:cBhvr>
                                        <p:cTn id="21" dur="500" fill="hold"/>
                                        <p:tgtEl>
                                          <p:spTgt spid="150533"/>
                                        </p:tgtEl>
                                        <p:attrNameLst>
                                          <p:attrName>ppt_w</p:attrName>
                                        </p:attrNameLst>
                                      </p:cBhvr>
                                      <p:tavLst>
                                        <p:tav tm="0">
                                          <p:val>
                                            <p:fltVal val="0"/>
                                          </p:val>
                                        </p:tav>
                                        <p:tav tm="100000">
                                          <p:val>
                                            <p:strVal val="#ppt_w"/>
                                          </p:val>
                                        </p:tav>
                                      </p:tavLst>
                                    </p:anim>
                                    <p:anim calcmode="lin" valueType="num">
                                      <p:cBhvr>
                                        <p:cTn id="22" dur="500" fill="hold"/>
                                        <p:tgtEl>
                                          <p:spTgt spid="150533"/>
                                        </p:tgtEl>
                                        <p:attrNameLst>
                                          <p:attrName>ppt_h</p:attrName>
                                        </p:attrNameLst>
                                      </p:cBhvr>
                                      <p:tavLst>
                                        <p:tav tm="0">
                                          <p:val>
                                            <p:fltVal val="0"/>
                                          </p:val>
                                        </p:tav>
                                        <p:tav tm="100000">
                                          <p:val>
                                            <p:strVal val="#ppt_h"/>
                                          </p:val>
                                        </p:tav>
                                      </p:tavLst>
                                    </p:anim>
                                    <p:animEffect transition="in" filter="fade">
                                      <p:cBhvr>
                                        <p:cTn id="23" dur="500"/>
                                        <p:tgtEl>
                                          <p:spTgt spid="150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3" grpId="0" animBg="1"/>
      <p:bldP spid="1505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Postwar Tension and Ideological Roots of the Cold War</a:t>
            </a:r>
          </a:p>
          <a:p>
            <a:r>
              <a:rPr lang="en-US" dirty="0" smtClean="0"/>
              <a:t>Solutions: Economic, Military, Political</a:t>
            </a:r>
          </a:p>
          <a:p>
            <a:r>
              <a:rPr lang="en-US" dirty="0" smtClean="0"/>
              <a:t>Tensions Blow Up-Cold War in Asia</a:t>
            </a:r>
          </a:p>
          <a:p>
            <a:r>
              <a:rPr lang="en-US" dirty="0" smtClean="0"/>
              <a:t>Cold War Comes Home-McCarthyism</a:t>
            </a:r>
          </a:p>
          <a:p>
            <a:pPr marL="0" indent="0">
              <a:buNone/>
            </a:pPr>
            <a:endParaRPr lang="en-US" dirty="0"/>
          </a:p>
        </p:txBody>
      </p:sp>
    </p:spTree>
    <p:extLst>
      <p:ext uri="{BB962C8B-B14F-4D97-AF65-F5344CB8AC3E}">
        <p14:creationId xmlns:p14="http://schemas.microsoft.com/office/powerpoint/2010/main" val="29040631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COMMUNISTS IN THE US GOVERNMENT!</a:t>
            </a:r>
            <a:endParaRPr lang="en-US" dirty="0"/>
          </a:p>
        </p:txBody>
      </p:sp>
      <p:sp>
        <p:nvSpPr>
          <p:cNvPr id="3" name="Content Placeholder 2"/>
          <p:cNvSpPr>
            <a:spLocks noGrp="1"/>
          </p:cNvSpPr>
          <p:nvPr>
            <p:ph idx="1"/>
          </p:nvPr>
        </p:nvSpPr>
        <p:spPr/>
        <p:txBody>
          <a:bodyPr/>
          <a:lstStyle/>
          <a:p>
            <a:r>
              <a:rPr lang="en-US" dirty="0" smtClean="0"/>
              <a:t>Textual Analysis</a:t>
            </a:r>
            <a:endParaRPr lang="en-US" dirty="0"/>
          </a:p>
        </p:txBody>
      </p:sp>
    </p:spTree>
    <p:extLst>
      <p:ext uri="{BB962C8B-B14F-4D97-AF65-F5344CB8AC3E}">
        <p14:creationId xmlns:p14="http://schemas.microsoft.com/office/powerpoint/2010/main" val="35450541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nting Communis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33" y="188045"/>
            <a:ext cx="5101167" cy="6509089"/>
          </a:xfrm>
          <a:prstGeom prst="rect">
            <a:avLst/>
          </a:prstGeom>
        </p:spPr>
      </p:pic>
    </p:spTree>
    <p:extLst>
      <p:ext uri="{BB962C8B-B14F-4D97-AF65-F5344CB8AC3E}">
        <p14:creationId xmlns:p14="http://schemas.microsoft.com/office/powerpoint/2010/main" val="742686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20638"/>
            <a:ext cx="8686800" cy="1143000"/>
          </a:xfrm>
        </p:spPr>
        <p:txBody>
          <a:bodyPr/>
          <a:lstStyle/>
          <a:p>
            <a:r>
              <a:rPr lang="en-US">
                <a:latin typeface="Rockwell"/>
                <a:cs typeface="Rockwell"/>
              </a:rPr>
              <a:t>McCarthyism in Action</a:t>
            </a:r>
          </a:p>
        </p:txBody>
      </p:sp>
      <p:sp>
        <p:nvSpPr>
          <p:cNvPr id="152579" name="Rectangle 3"/>
          <p:cNvSpPr>
            <a:spLocks noGrp="1" noChangeArrowheads="1"/>
          </p:cNvSpPr>
          <p:nvPr>
            <p:ph type="body" idx="1"/>
          </p:nvPr>
        </p:nvSpPr>
        <p:spPr>
          <a:xfrm>
            <a:off x="0" y="990600"/>
            <a:ext cx="9144000" cy="5867400"/>
          </a:xfrm>
        </p:spPr>
        <p:txBody>
          <a:bodyPr/>
          <a:lstStyle/>
          <a:p>
            <a:pPr>
              <a:defRPr/>
            </a:pPr>
            <a:r>
              <a:rPr lang="en-US" dirty="0">
                <a:latin typeface="Rockwell"/>
                <a:cs typeface="Rockwell"/>
              </a:rPr>
              <a:t>In 1950 Joseph McCarthy (R-WI) accused 205 State </a:t>
            </a:r>
            <a:r>
              <a:rPr lang="en-US" dirty="0" err="1">
                <a:latin typeface="Rockwell"/>
                <a:cs typeface="Rockwell"/>
              </a:rPr>
              <a:t>Dept</a:t>
            </a:r>
            <a:r>
              <a:rPr lang="en-US" dirty="0">
                <a:latin typeface="Rockwell"/>
                <a:cs typeface="Rockwell"/>
              </a:rPr>
              <a:t> workers of being Communists; Began a 4½ year attack on </a:t>
            </a:r>
            <a:r>
              <a:rPr lang="ja-JP" altLang="en-US" dirty="0">
                <a:latin typeface="Rockwell"/>
                <a:cs typeface="Rockwell"/>
              </a:rPr>
              <a:t>“</a:t>
            </a:r>
            <a:r>
              <a:rPr lang="en-US" dirty="0">
                <a:latin typeface="Rockwell"/>
                <a:cs typeface="Rockwell"/>
              </a:rPr>
              <a:t>Communists</a:t>
            </a:r>
            <a:r>
              <a:rPr lang="ja-JP" altLang="en-US" dirty="0">
                <a:latin typeface="Rockwell"/>
                <a:cs typeface="Rockwell"/>
              </a:rPr>
              <a:t>”</a:t>
            </a:r>
            <a:r>
              <a:rPr lang="en-US" dirty="0">
                <a:latin typeface="Rockwell"/>
                <a:cs typeface="Rockwell"/>
              </a:rPr>
              <a:t> </a:t>
            </a:r>
          </a:p>
          <a:p>
            <a:pPr>
              <a:defRPr/>
            </a:pPr>
            <a:r>
              <a:rPr lang="en-US" u="sng" dirty="0">
                <a:latin typeface="Rockwell"/>
                <a:cs typeface="Rockwell"/>
              </a:rPr>
              <a:t>McCarthyism</a:t>
            </a:r>
            <a:r>
              <a:rPr lang="en-US" dirty="0">
                <a:latin typeface="Rockwell"/>
                <a:cs typeface="Rockwell"/>
              </a:rPr>
              <a:t> was popular because it offered an easy solution to the Cold War: defeat the enemy at home &amp; avoid costly, entangling policies abroad</a:t>
            </a:r>
          </a:p>
        </p:txBody>
      </p:sp>
      <p:sp>
        <p:nvSpPr>
          <p:cNvPr id="152580" name="AutoShape 4"/>
          <p:cNvSpPr>
            <a:spLocks noChangeArrowheads="1"/>
          </p:cNvSpPr>
          <p:nvPr/>
        </p:nvSpPr>
        <p:spPr bwMode="auto">
          <a:xfrm>
            <a:off x="1524000" y="76200"/>
            <a:ext cx="7162800" cy="1524000"/>
          </a:xfrm>
          <a:prstGeom prst="wedgeRectCallout">
            <a:avLst>
              <a:gd name="adj1" fmla="val -16931"/>
              <a:gd name="adj2" fmla="val 146250"/>
            </a:avLst>
          </a:prstGeom>
          <a:solidFill>
            <a:srgbClr val="FFCCFF"/>
          </a:solidFill>
          <a:ln w="38100">
            <a:solidFill>
              <a:schemeClr val="tx1"/>
            </a:solidFill>
            <a:miter lim="800000"/>
            <a:headEnd/>
            <a:tailEnd/>
          </a:ln>
        </p:spPr>
        <p:txBody>
          <a:bodyPr/>
          <a:lstStyle/>
          <a:p>
            <a:pPr algn="ctr">
              <a:lnSpc>
                <a:spcPct val="85000"/>
              </a:lnSpc>
            </a:pPr>
            <a:r>
              <a:rPr lang="en-US" sz="2800" dirty="0">
                <a:solidFill>
                  <a:srgbClr val="000000"/>
                </a:solidFill>
                <a:latin typeface="Rockwell"/>
                <a:cs typeface="Rockwell"/>
              </a:rPr>
              <a:t>Used a barrage of treasonable actions against the accused that overwhelmed the defendant</a:t>
            </a:r>
            <a:r>
              <a:rPr lang="ja-JP" altLang="en-US" sz="2800" dirty="0">
                <a:solidFill>
                  <a:srgbClr val="000000"/>
                </a:solidFill>
                <a:latin typeface="Rockwell"/>
                <a:cs typeface="Rockwell"/>
              </a:rPr>
              <a:t>’</a:t>
            </a:r>
            <a:r>
              <a:rPr lang="en-US" altLang="ja-JP" sz="2800" dirty="0">
                <a:solidFill>
                  <a:srgbClr val="000000"/>
                </a:solidFill>
                <a:latin typeface="Rockwell"/>
                <a:cs typeface="Rockwell"/>
              </a:rPr>
              <a:t>s ability to respond</a:t>
            </a:r>
            <a:endParaRPr lang="en-US" sz="2800" dirty="0">
              <a:solidFill>
                <a:srgbClr val="000000"/>
              </a:solidFill>
              <a:latin typeface="Rockwell"/>
              <a:cs typeface="Rockwell"/>
            </a:endParaRPr>
          </a:p>
        </p:txBody>
      </p:sp>
      <p:sp>
        <p:nvSpPr>
          <p:cNvPr id="152581" name="AutoShape 5"/>
          <p:cNvSpPr>
            <a:spLocks noChangeArrowheads="1"/>
          </p:cNvSpPr>
          <p:nvPr/>
        </p:nvSpPr>
        <p:spPr bwMode="auto">
          <a:xfrm>
            <a:off x="533400" y="5257800"/>
            <a:ext cx="8229600" cy="990600"/>
          </a:xfrm>
          <a:prstGeom prst="wedgeRectCallout">
            <a:avLst>
              <a:gd name="adj1" fmla="val -11861"/>
              <a:gd name="adj2" fmla="val -242306"/>
            </a:avLst>
          </a:prstGeom>
          <a:solidFill>
            <a:srgbClr val="CCFFCC"/>
          </a:solidFill>
          <a:ln w="38100">
            <a:solidFill>
              <a:schemeClr val="tx1"/>
            </a:solidFill>
            <a:miter lim="800000"/>
            <a:headEnd/>
            <a:tailEnd/>
          </a:ln>
        </p:spPr>
        <p:txBody>
          <a:bodyPr/>
          <a:lstStyle/>
          <a:p>
            <a:pPr algn="ctr">
              <a:lnSpc>
                <a:spcPct val="80000"/>
              </a:lnSpc>
            </a:pPr>
            <a:r>
              <a:rPr lang="en-US" sz="2800">
                <a:solidFill>
                  <a:srgbClr val="000000"/>
                </a:solidFill>
                <a:latin typeface="Rockwell"/>
                <a:cs typeface="Rockwell"/>
              </a:rPr>
              <a:t>He attacked U.S. gov</a:t>
            </a:r>
            <a:r>
              <a:rPr lang="ja-JP" altLang="en-US" sz="2800">
                <a:solidFill>
                  <a:srgbClr val="000000"/>
                </a:solidFill>
                <a:latin typeface="Rockwell"/>
                <a:cs typeface="Rockwell"/>
              </a:rPr>
              <a:t>’</a:t>
            </a:r>
            <a:r>
              <a:rPr lang="en-US" altLang="ja-JP" sz="2800">
                <a:solidFill>
                  <a:srgbClr val="000000"/>
                </a:solidFill>
                <a:latin typeface="Rockwell"/>
                <a:cs typeface="Rockwell"/>
              </a:rPr>
              <a:t>t agencies, especially the State Dept, of harboring spies</a:t>
            </a:r>
            <a:endParaRPr lang="en-US" sz="2800">
              <a:solidFill>
                <a:srgbClr val="000000"/>
              </a:solidFill>
              <a:latin typeface="Rockwell"/>
              <a:cs typeface="Rockwell"/>
            </a:endParaRPr>
          </a:p>
        </p:txBody>
      </p:sp>
      <p:sp>
        <p:nvSpPr>
          <p:cNvPr id="152584" name="AutoShape 8"/>
          <p:cNvSpPr>
            <a:spLocks noChangeArrowheads="1"/>
          </p:cNvSpPr>
          <p:nvPr/>
        </p:nvSpPr>
        <p:spPr bwMode="auto">
          <a:xfrm>
            <a:off x="304800" y="5181600"/>
            <a:ext cx="8686800" cy="1600200"/>
          </a:xfrm>
          <a:prstGeom prst="wedgeRectCallout">
            <a:avLst>
              <a:gd name="adj1" fmla="val 1792"/>
              <a:gd name="adj2" fmla="val -149106"/>
            </a:avLst>
          </a:prstGeom>
          <a:solidFill>
            <a:srgbClr val="FFFF99"/>
          </a:solidFill>
          <a:ln w="38100">
            <a:solidFill>
              <a:schemeClr val="tx1"/>
            </a:solidFill>
            <a:miter lim="800000"/>
            <a:headEnd/>
            <a:tailEnd/>
          </a:ln>
        </p:spPr>
        <p:txBody>
          <a:bodyPr/>
          <a:lstStyle/>
          <a:p>
            <a:pPr algn="ctr">
              <a:lnSpc>
                <a:spcPct val="85000"/>
              </a:lnSpc>
            </a:pPr>
            <a:r>
              <a:rPr lang="en-US" sz="2800">
                <a:solidFill>
                  <a:srgbClr val="000000"/>
                </a:solidFill>
                <a:latin typeface="Rockwell"/>
                <a:cs typeface="Rockwell"/>
              </a:rPr>
              <a:t>McCarthy failed to find a single confirmed Communist in the U.S. gov</a:t>
            </a:r>
            <a:r>
              <a:rPr lang="ja-JP" altLang="en-US" sz="2800">
                <a:solidFill>
                  <a:srgbClr val="000000"/>
                </a:solidFill>
                <a:latin typeface="Rockwell"/>
                <a:cs typeface="Rockwell"/>
              </a:rPr>
              <a:t>’</a:t>
            </a:r>
            <a:r>
              <a:rPr lang="en-US" altLang="ja-JP" sz="2800">
                <a:solidFill>
                  <a:srgbClr val="000000"/>
                </a:solidFill>
                <a:latin typeface="Rockwell"/>
                <a:cs typeface="Rockwell"/>
              </a:rPr>
              <a:t>t &amp; never had more than 50% approval rating among voters</a:t>
            </a:r>
            <a:endParaRPr lang="en-US" sz="2800">
              <a:solidFill>
                <a:srgbClr val="000000"/>
              </a:solidFill>
              <a:latin typeface="Rockwell"/>
              <a:cs typeface="Rockwell"/>
            </a:endParaRPr>
          </a:p>
        </p:txBody>
      </p:sp>
    </p:spTree>
    <p:extLst>
      <p:ext uri="{BB962C8B-B14F-4D97-AF65-F5344CB8AC3E}">
        <p14:creationId xmlns:p14="http://schemas.microsoft.com/office/powerpoint/2010/main" val="25462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 calcmode="lin" valueType="num">
                                      <p:cBhvr>
                                        <p:cTn id="7" dur="500" fill="hold"/>
                                        <p:tgtEl>
                                          <p:spTgt spid="152580"/>
                                        </p:tgtEl>
                                        <p:attrNameLst>
                                          <p:attrName>ppt_w</p:attrName>
                                        </p:attrNameLst>
                                      </p:cBhvr>
                                      <p:tavLst>
                                        <p:tav tm="0">
                                          <p:val>
                                            <p:fltVal val="0"/>
                                          </p:val>
                                        </p:tav>
                                        <p:tav tm="100000">
                                          <p:val>
                                            <p:strVal val="#ppt_w"/>
                                          </p:val>
                                        </p:tav>
                                      </p:tavLst>
                                    </p:anim>
                                    <p:anim calcmode="lin" valueType="num">
                                      <p:cBhvr>
                                        <p:cTn id="8" dur="500" fill="hold"/>
                                        <p:tgtEl>
                                          <p:spTgt spid="152580"/>
                                        </p:tgtEl>
                                        <p:attrNameLst>
                                          <p:attrName>ppt_h</p:attrName>
                                        </p:attrNameLst>
                                      </p:cBhvr>
                                      <p:tavLst>
                                        <p:tav tm="0">
                                          <p:val>
                                            <p:fltVal val="0"/>
                                          </p:val>
                                        </p:tav>
                                        <p:tav tm="100000">
                                          <p:val>
                                            <p:strVal val="#ppt_h"/>
                                          </p:val>
                                        </p:tav>
                                      </p:tavLst>
                                    </p:anim>
                                    <p:animEffect transition="in" filter="fade">
                                      <p:cBhvr>
                                        <p:cTn id="9" dur="500"/>
                                        <p:tgtEl>
                                          <p:spTgt spid="1525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2581"/>
                                        </p:tgtEl>
                                        <p:attrNameLst>
                                          <p:attrName>style.visibility</p:attrName>
                                        </p:attrNameLst>
                                      </p:cBhvr>
                                      <p:to>
                                        <p:strVal val="visible"/>
                                      </p:to>
                                    </p:set>
                                    <p:anim calcmode="lin" valueType="num">
                                      <p:cBhvr>
                                        <p:cTn id="14" dur="500" fill="hold"/>
                                        <p:tgtEl>
                                          <p:spTgt spid="152581"/>
                                        </p:tgtEl>
                                        <p:attrNameLst>
                                          <p:attrName>ppt_w</p:attrName>
                                        </p:attrNameLst>
                                      </p:cBhvr>
                                      <p:tavLst>
                                        <p:tav tm="0">
                                          <p:val>
                                            <p:fltVal val="0"/>
                                          </p:val>
                                        </p:tav>
                                        <p:tav tm="100000">
                                          <p:val>
                                            <p:strVal val="#ppt_w"/>
                                          </p:val>
                                        </p:tav>
                                      </p:tavLst>
                                    </p:anim>
                                    <p:anim calcmode="lin" valueType="num">
                                      <p:cBhvr>
                                        <p:cTn id="15" dur="500" fill="hold"/>
                                        <p:tgtEl>
                                          <p:spTgt spid="152581"/>
                                        </p:tgtEl>
                                        <p:attrNameLst>
                                          <p:attrName>ppt_h</p:attrName>
                                        </p:attrNameLst>
                                      </p:cBhvr>
                                      <p:tavLst>
                                        <p:tav tm="0">
                                          <p:val>
                                            <p:fltVal val="0"/>
                                          </p:val>
                                        </p:tav>
                                        <p:tav tm="100000">
                                          <p:val>
                                            <p:strVal val="#ppt_h"/>
                                          </p:val>
                                        </p:tav>
                                      </p:tavLst>
                                    </p:anim>
                                    <p:animEffect transition="in" filter="fade">
                                      <p:cBhvr>
                                        <p:cTn id="16" dur="500"/>
                                        <p:tgtEl>
                                          <p:spTgt spid="1525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52580"/>
                                        </p:tgtEl>
                                        <p:attrNameLst>
                                          <p:attrName>ppt_w</p:attrName>
                                        </p:attrNameLst>
                                      </p:cBhvr>
                                      <p:tavLst>
                                        <p:tav tm="0">
                                          <p:val>
                                            <p:strVal val="ppt_w"/>
                                          </p:val>
                                        </p:tav>
                                        <p:tav tm="100000">
                                          <p:val>
                                            <p:fltVal val="0"/>
                                          </p:val>
                                        </p:tav>
                                      </p:tavLst>
                                    </p:anim>
                                    <p:anim calcmode="lin" valueType="num">
                                      <p:cBhvr>
                                        <p:cTn id="21" dur="500"/>
                                        <p:tgtEl>
                                          <p:spTgt spid="152580"/>
                                        </p:tgtEl>
                                        <p:attrNameLst>
                                          <p:attrName>ppt_h</p:attrName>
                                        </p:attrNameLst>
                                      </p:cBhvr>
                                      <p:tavLst>
                                        <p:tav tm="0">
                                          <p:val>
                                            <p:strVal val="ppt_h"/>
                                          </p:val>
                                        </p:tav>
                                        <p:tav tm="100000">
                                          <p:val>
                                            <p:fltVal val="0"/>
                                          </p:val>
                                        </p:tav>
                                      </p:tavLst>
                                    </p:anim>
                                    <p:animEffect transition="out" filter="fade">
                                      <p:cBhvr>
                                        <p:cTn id="22" dur="500"/>
                                        <p:tgtEl>
                                          <p:spTgt spid="152580"/>
                                        </p:tgtEl>
                                      </p:cBhvr>
                                    </p:animEffect>
                                    <p:set>
                                      <p:cBhvr>
                                        <p:cTn id="23" dur="1" fill="hold">
                                          <p:stCondLst>
                                            <p:cond delay="499"/>
                                          </p:stCondLst>
                                        </p:cTn>
                                        <p:tgtEl>
                                          <p:spTgt spid="152580"/>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52581"/>
                                        </p:tgtEl>
                                        <p:attrNameLst>
                                          <p:attrName>ppt_w</p:attrName>
                                        </p:attrNameLst>
                                      </p:cBhvr>
                                      <p:tavLst>
                                        <p:tav tm="0">
                                          <p:val>
                                            <p:strVal val="ppt_w"/>
                                          </p:val>
                                        </p:tav>
                                        <p:tav tm="100000">
                                          <p:val>
                                            <p:fltVal val="0"/>
                                          </p:val>
                                        </p:tav>
                                      </p:tavLst>
                                    </p:anim>
                                    <p:anim calcmode="lin" valueType="num">
                                      <p:cBhvr>
                                        <p:cTn id="26" dur="500"/>
                                        <p:tgtEl>
                                          <p:spTgt spid="152581"/>
                                        </p:tgtEl>
                                        <p:attrNameLst>
                                          <p:attrName>ppt_h</p:attrName>
                                        </p:attrNameLst>
                                      </p:cBhvr>
                                      <p:tavLst>
                                        <p:tav tm="0">
                                          <p:val>
                                            <p:strVal val="ppt_h"/>
                                          </p:val>
                                        </p:tav>
                                        <p:tav tm="100000">
                                          <p:val>
                                            <p:fltVal val="0"/>
                                          </p:val>
                                        </p:tav>
                                      </p:tavLst>
                                    </p:anim>
                                    <p:animEffect transition="out" filter="fade">
                                      <p:cBhvr>
                                        <p:cTn id="27" dur="500"/>
                                        <p:tgtEl>
                                          <p:spTgt spid="152581"/>
                                        </p:tgtEl>
                                      </p:cBhvr>
                                    </p:animEffect>
                                    <p:set>
                                      <p:cBhvr>
                                        <p:cTn id="28" dur="1" fill="hold">
                                          <p:stCondLst>
                                            <p:cond delay="499"/>
                                          </p:stCondLst>
                                        </p:cTn>
                                        <p:tgtEl>
                                          <p:spTgt spid="152581"/>
                                        </p:tgtEl>
                                        <p:attrNameLst>
                                          <p:attrName>style.visibility</p:attrName>
                                        </p:attrNameLst>
                                      </p:cBhvr>
                                      <p:to>
                                        <p:strVal val="hidden"/>
                                      </p:to>
                                    </p:set>
                                  </p:childTnLst>
                                </p:cTn>
                              </p:par>
                            </p:childTnLst>
                          </p:cTn>
                        </p:par>
                        <p:par>
                          <p:cTn id="29" fill="hold" nodeType="afterGroup">
                            <p:stCondLst>
                              <p:cond delay="500"/>
                            </p:stCondLst>
                            <p:childTnLst>
                              <p:par>
                                <p:cTn id="30" presetID="53" presetClass="entr" presetSubtype="0" fill="hold" grpId="0" nodeType="afterEffect">
                                  <p:stCondLst>
                                    <p:cond delay="0"/>
                                  </p:stCondLst>
                                  <p:childTnLst>
                                    <p:set>
                                      <p:cBhvr>
                                        <p:cTn id="31" dur="1" fill="hold">
                                          <p:stCondLst>
                                            <p:cond delay="0"/>
                                          </p:stCondLst>
                                        </p:cTn>
                                        <p:tgtEl>
                                          <p:spTgt spid="152584"/>
                                        </p:tgtEl>
                                        <p:attrNameLst>
                                          <p:attrName>style.visibility</p:attrName>
                                        </p:attrNameLst>
                                      </p:cBhvr>
                                      <p:to>
                                        <p:strVal val="visible"/>
                                      </p:to>
                                    </p:set>
                                    <p:anim calcmode="lin" valueType="num">
                                      <p:cBhvr>
                                        <p:cTn id="32" dur="500" fill="hold"/>
                                        <p:tgtEl>
                                          <p:spTgt spid="152584"/>
                                        </p:tgtEl>
                                        <p:attrNameLst>
                                          <p:attrName>ppt_w</p:attrName>
                                        </p:attrNameLst>
                                      </p:cBhvr>
                                      <p:tavLst>
                                        <p:tav tm="0">
                                          <p:val>
                                            <p:fltVal val="0"/>
                                          </p:val>
                                        </p:tav>
                                        <p:tav tm="100000">
                                          <p:val>
                                            <p:strVal val="#ppt_w"/>
                                          </p:val>
                                        </p:tav>
                                      </p:tavLst>
                                    </p:anim>
                                    <p:anim calcmode="lin" valueType="num">
                                      <p:cBhvr>
                                        <p:cTn id="33" dur="500" fill="hold"/>
                                        <p:tgtEl>
                                          <p:spTgt spid="152584"/>
                                        </p:tgtEl>
                                        <p:attrNameLst>
                                          <p:attrName>ppt_h</p:attrName>
                                        </p:attrNameLst>
                                      </p:cBhvr>
                                      <p:tavLst>
                                        <p:tav tm="0">
                                          <p:val>
                                            <p:fltVal val="0"/>
                                          </p:val>
                                        </p:tav>
                                        <p:tav tm="100000">
                                          <p:val>
                                            <p:strVal val="#ppt_h"/>
                                          </p:val>
                                        </p:tav>
                                      </p:tavLst>
                                    </p:anim>
                                    <p:animEffect transition="in" filter="fade">
                                      <p:cBhvr>
                                        <p:cTn id="34" dur="500"/>
                                        <p:tgtEl>
                                          <p:spTgt spid="152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0" grpId="1" animBg="1"/>
      <p:bldP spid="152581" grpId="0" animBg="1"/>
      <p:bldP spid="152581" grpId="1" animBg="1"/>
      <p:bldP spid="15258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30909" y="0"/>
            <a:ext cx="8684491" cy="838200"/>
          </a:xfrm>
        </p:spPr>
        <p:txBody>
          <a:bodyPr/>
          <a:lstStyle/>
          <a:p>
            <a:r>
              <a:rPr lang="en-US" dirty="0">
                <a:latin typeface="Rockwell"/>
                <a:cs typeface="Rockwell"/>
              </a:rPr>
              <a:t>Conclusions</a:t>
            </a:r>
          </a:p>
        </p:txBody>
      </p:sp>
      <p:sp>
        <p:nvSpPr>
          <p:cNvPr id="39938" name="Rectangle 3"/>
          <p:cNvSpPr>
            <a:spLocks noGrp="1" noChangeArrowheads="1"/>
          </p:cNvSpPr>
          <p:nvPr>
            <p:ph type="body" idx="1"/>
          </p:nvPr>
        </p:nvSpPr>
        <p:spPr>
          <a:xfrm>
            <a:off x="0" y="1108364"/>
            <a:ext cx="9144000" cy="5749636"/>
          </a:xfrm>
        </p:spPr>
        <p:txBody>
          <a:bodyPr/>
          <a:lstStyle/>
          <a:p>
            <a:pPr>
              <a:lnSpc>
                <a:spcPct val="90000"/>
              </a:lnSpc>
            </a:pPr>
            <a:r>
              <a:rPr lang="en-US" dirty="0">
                <a:latin typeface="Rockwell"/>
                <a:cs typeface="Rockwell"/>
              </a:rPr>
              <a:t>Cold War foreign policy dominated American thoughts throughout the 1940s &amp; early 1950s:</a:t>
            </a:r>
          </a:p>
          <a:p>
            <a:pPr lvl="1">
              <a:lnSpc>
                <a:spcPct val="90000"/>
              </a:lnSpc>
            </a:pPr>
            <a:r>
              <a:rPr lang="en-US" dirty="0">
                <a:latin typeface="Rockwell"/>
                <a:cs typeface="Rockwell"/>
              </a:rPr>
              <a:t>Defense spending increased dramatically </a:t>
            </a:r>
          </a:p>
          <a:p>
            <a:pPr lvl="1">
              <a:lnSpc>
                <a:spcPct val="90000"/>
              </a:lnSpc>
            </a:pPr>
            <a:r>
              <a:rPr lang="en-US" dirty="0">
                <a:latin typeface="Rockwell"/>
                <a:cs typeface="Rockwell"/>
              </a:rPr>
              <a:t>The nuclear arms race made people anxious about the future</a:t>
            </a:r>
          </a:p>
          <a:p>
            <a:pPr>
              <a:lnSpc>
                <a:spcPct val="90000"/>
              </a:lnSpc>
            </a:pPr>
            <a:r>
              <a:rPr lang="en-US" dirty="0">
                <a:latin typeface="Rockwell"/>
                <a:cs typeface="Rockwell"/>
              </a:rPr>
              <a:t>With</a:t>
            </a:r>
            <a:r>
              <a:rPr lang="en-US" sz="3000" dirty="0">
                <a:latin typeface="Rockwell"/>
                <a:cs typeface="Rockwell"/>
              </a:rPr>
              <a:t> </a:t>
            </a:r>
            <a:r>
              <a:rPr lang="en-US" dirty="0" smtClean="0">
                <a:latin typeface="Rockwell"/>
                <a:cs typeface="Rockwell"/>
              </a:rPr>
              <a:t>Eisenhower’</a:t>
            </a:r>
            <a:r>
              <a:rPr lang="en-US" altLang="ja-JP" dirty="0" smtClean="0">
                <a:latin typeface="Rockwell"/>
                <a:cs typeface="Rockwell"/>
              </a:rPr>
              <a:t>s</a:t>
            </a:r>
            <a:r>
              <a:rPr lang="en-US" altLang="ja-JP" sz="3000" dirty="0" smtClean="0">
                <a:latin typeface="Rockwell"/>
                <a:cs typeface="Rockwell"/>
              </a:rPr>
              <a:t> </a:t>
            </a:r>
            <a:r>
              <a:rPr lang="en-US" altLang="ja-JP" dirty="0">
                <a:latin typeface="Rockwell"/>
                <a:cs typeface="Rockwell"/>
              </a:rPr>
              <a:t>election</a:t>
            </a:r>
            <a:r>
              <a:rPr lang="en-US" altLang="ja-JP" sz="3000" dirty="0">
                <a:latin typeface="Rockwell"/>
                <a:cs typeface="Rockwell"/>
              </a:rPr>
              <a:t> </a:t>
            </a:r>
            <a:r>
              <a:rPr lang="en-US" altLang="ja-JP" dirty="0">
                <a:latin typeface="Rockwell"/>
                <a:cs typeface="Rockwell"/>
              </a:rPr>
              <a:t>in</a:t>
            </a:r>
            <a:r>
              <a:rPr lang="en-US" altLang="ja-JP" sz="3000" dirty="0">
                <a:latin typeface="Rockwell"/>
                <a:cs typeface="Rockwell"/>
              </a:rPr>
              <a:t> </a:t>
            </a:r>
            <a:r>
              <a:rPr lang="en-US" altLang="ja-JP" dirty="0">
                <a:latin typeface="Rockwell"/>
                <a:cs typeface="Rockwell"/>
              </a:rPr>
              <a:t>1952 </a:t>
            </a:r>
            <a:r>
              <a:rPr lang="en-US" altLang="ja-JP" sz="3000" dirty="0">
                <a:latin typeface="Rockwell"/>
                <a:cs typeface="Rockwell"/>
              </a:rPr>
              <a:t> </a:t>
            </a:r>
            <a:r>
              <a:rPr lang="en-US" altLang="ja-JP" dirty="0">
                <a:latin typeface="Rockwell"/>
                <a:cs typeface="Rockwell"/>
              </a:rPr>
              <a:t>American anxieties subsided as the Cold War became more covert </a:t>
            </a:r>
            <a:endParaRPr lang="en-US" dirty="0">
              <a:latin typeface="Rockwell"/>
              <a:cs typeface="Rockwell"/>
            </a:endParaRPr>
          </a:p>
        </p:txBody>
      </p:sp>
    </p:spTree>
    <p:extLst>
      <p:ext uri="{BB962C8B-B14F-4D97-AF65-F5344CB8AC3E}">
        <p14:creationId xmlns:p14="http://schemas.microsoft.com/office/powerpoint/2010/main" val="7491801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0"/>
            <a:ext cx="9144000" cy="609600"/>
          </a:xfrm>
        </p:spPr>
        <p:txBody>
          <a:bodyPr>
            <a:normAutofit fontScale="90000"/>
          </a:bodyPr>
          <a:lstStyle/>
          <a:p>
            <a:pPr eaLnBrk="1" hangingPunct="1">
              <a:defRPr/>
            </a:pPr>
            <a:r>
              <a:rPr lang="en-US" dirty="0">
                <a:latin typeface="Rockwell"/>
                <a:cs typeface="Rockwell"/>
              </a:rPr>
              <a:t>Election of 1952</a:t>
            </a:r>
          </a:p>
        </p:txBody>
      </p:sp>
      <p:sp>
        <p:nvSpPr>
          <p:cNvPr id="10243" name="Rectangle 3"/>
          <p:cNvSpPr>
            <a:spLocks noGrp="1" noRot="1" noChangeArrowheads="1"/>
          </p:cNvSpPr>
          <p:nvPr>
            <p:ph type="body" idx="1"/>
          </p:nvPr>
        </p:nvSpPr>
        <p:spPr>
          <a:xfrm>
            <a:off x="0" y="685800"/>
            <a:ext cx="2895600" cy="3200400"/>
          </a:xfrm>
        </p:spPr>
        <p:txBody>
          <a:bodyPr/>
          <a:lstStyle/>
          <a:p>
            <a:pPr eaLnBrk="1" hangingPunct="1">
              <a:lnSpc>
                <a:spcPct val="90000"/>
              </a:lnSpc>
              <a:buFont typeface="Wingdings 3" pitchFamily="18" charset="2"/>
              <a:buChar char="}"/>
              <a:defRPr/>
            </a:pPr>
            <a:r>
              <a:rPr lang="en-US" sz="2400" dirty="0" smtClean="0">
                <a:latin typeface="Rockwell"/>
                <a:cs typeface="Rockwell"/>
              </a:rPr>
              <a:t>Dwight D. Eisenhower (R)</a:t>
            </a:r>
          </a:p>
          <a:p>
            <a:pPr lvl="1" eaLnBrk="1" hangingPunct="1">
              <a:lnSpc>
                <a:spcPct val="90000"/>
              </a:lnSpc>
              <a:buFont typeface="Wingdings" pitchFamily="2" charset="2"/>
              <a:buChar char="§"/>
              <a:defRPr/>
            </a:pPr>
            <a:r>
              <a:rPr lang="en-US" sz="2000" dirty="0" smtClean="0">
                <a:latin typeface="Rockwell"/>
                <a:cs typeface="Rockwell"/>
                <a:hlinkClick r:id="rId2"/>
              </a:rPr>
              <a:t>I Like Ike</a:t>
            </a:r>
            <a:endParaRPr lang="en-US" sz="2000" dirty="0" smtClean="0">
              <a:latin typeface="Rockwell"/>
              <a:cs typeface="Rockwell"/>
            </a:endParaRPr>
          </a:p>
          <a:p>
            <a:pPr lvl="1" eaLnBrk="1" hangingPunct="1">
              <a:lnSpc>
                <a:spcPct val="90000"/>
              </a:lnSpc>
              <a:buFont typeface="Wingdings" pitchFamily="2" charset="2"/>
              <a:buChar char="§"/>
              <a:defRPr/>
            </a:pPr>
            <a:r>
              <a:rPr lang="en-US" sz="2000" dirty="0" smtClean="0">
                <a:latin typeface="Rockwell"/>
                <a:cs typeface="Rockwell"/>
              </a:rPr>
              <a:t>Richard Nixon as VP</a:t>
            </a:r>
          </a:p>
          <a:p>
            <a:pPr lvl="2" eaLnBrk="1" hangingPunct="1">
              <a:lnSpc>
                <a:spcPct val="90000"/>
              </a:lnSpc>
              <a:buFont typeface="Wingdings 3" pitchFamily="18" charset="2"/>
              <a:buChar char=""/>
              <a:defRPr/>
            </a:pPr>
            <a:r>
              <a:rPr lang="en-US" sz="1800" dirty="0" smtClean="0">
                <a:latin typeface="Rockwell"/>
                <a:cs typeface="Rockwell"/>
                <a:hlinkClick r:id="rId3"/>
              </a:rPr>
              <a:t>Checkers speech</a:t>
            </a:r>
            <a:endParaRPr lang="en-US" sz="1800" dirty="0" smtClean="0">
              <a:latin typeface="Rockwell"/>
              <a:cs typeface="Rockwell"/>
            </a:endParaRPr>
          </a:p>
          <a:p>
            <a:pPr eaLnBrk="1" hangingPunct="1">
              <a:lnSpc>
                <a:spcPct val="90000"/>
              </a:lnSpc>
              <a:buFont typeface="Wingdings 3" pitchFamily="18" charset="2"/>
              <a:buChar char="}"/>
              <a:defRPr/>
            </a:pPr>
            <a:r>
              <a:rPr lang="en-US" sz="2400" dirty="0" smtClean="0">
                <a:latin typeface="Rockwell"/>
                <a:cs typeface="Rockwell"/>
              </a:rPr>
              <a:t>Adlai </a:t>
            </a:r>
            <a:r>
              <a:rPr lang="en-US" sz="2400" dirty="0" err="1" smtClean="0">
                <a:latin typeface="Rockwell"/>
                <a:cs typeface="Rockwell"/>
              </a:rPr>
              <a:t>Steveneson</a:t>
            </a:r>
            <a:r>
              <a:rPr lang="en-US" sz="2400" dirty="0" smtClean="0">
                <a:latin typeface="Rockwell"/>
                <a:cs typeface="Rockwell"/>
              </a:rPr>
              <a:t> (D)</a:t>
            </a:r>
            <a:endParaRPr lang="en-US" sz="2800" dirty="0" smtClean="0">
              <a:latin typeface="Rockwell"/>
              <a:cs typeface="Rockwell"/>
            </a:endParaRPr>
          </a:p>
        </p:txBody>
      </p:sp>
      <p:pic>
        <p:nvPicPr>
          <p:cNvPr id="430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0188"/>
            <a:ext cx="28956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descr="USAPElect1952.gif                                              000A84C2Macintosh HD                   C5A9507E:"/>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2971800" y="685800"/>
            <a:ext cx="6172200" cy="6172200"/>
          </a:xfrm>
        </p:spPr>
      </p:pic>
    </p:spTree>
    <p:extLst>
      <p:ext uri="{BB962C8B-B14F-4D97-AF65-F5344CB8AC3E}">
        <p14:creationId xmlns:p14="http://schemas.microsoft.com/office/powerpoint/2010/main" val="12891127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190500"/>
            <a:ext cx="7162800" cy="1527175"/>
          </a:xfrm>
        </p:spPr>
        <p:txBody>
          <a:bodyPr/>
          <a:lstStyle/>
          <a:p>
            <a:pPr eaLnBrk="1" hangingPunct="1">
              <a:defRPr/>
            </a:pPr>
            <a:r>
              <a:rPr lang="en-US" smtClean="0">
                <a:cs typeface="Times New Roman" charset="0"/>
              </a:rPr>
              <a:t>Restoration of U.S. Prosperity</a:t>
            </a:r>
          </a:p>
        </p:txBody>
      </p:sp>
      <p:sp>
        <p:nvSpPr>
          <p:cNvPr id="29699" name="Rectangle 3"/>
          <p:cNvSpPr>
            <a:spLocks noGrp="1" noChangeArrowheads="1"/>
          </p:cNvSpPr>
          <p:nvPr>
            <p:ph type="body" idx="1"/>
          </p:nvPr>
        </p:nvSpPr>
        <p:spPr>
          <a:xfrm>
            <a:off x="458523" y="1981200"/>
            <a:ext cx="8304477" cy="4876800"/>
          </a:xfrm>
        </p:spPr>
        <p:txBody>
          <a:bodyPr>
            <a:normAutofit fontScale="92500" lnSpcReduction="20000"/>
          </a:bodyPr>
          <a:lstStyle/>
          <a:p>
            <a:pPr eaLnBrk="1" hangingPunct="1">
              <a:defRPr/>
            </a:pPr>
            <a:r>
              <a:rPr lang="en-US" dirty="0" smtClean="0">
                <a:cs typeface="+mn-cs"/>
              </a:rPr>
              <a:t>World War II ended the Great Depression.</a:t>
            </a:r>
          </a:p>
          <a:p>
            <a:pPr eaLnBrk="1" hangingPunct="1">
              <a:defRPr/>
            </a:pPr>
            <a:r>
              <a:rPr lang="en-US" dirty="0" smtClean="0">
                <a:cs typeface="Times New Roman" charset="0"/>
              </a:rPr>
              <a:t>Factories run at full capacity</a:t>
            </a:r>
          </a:p>
          <a:p>
            <a:pPr lvl="1" eaLnBrk="1" hangingPunct="1">
              <a:defRPr/>
            </a:pPr>
            <a:r>
              <a:rPr lang="en-US" dirty="0" smtClean="0">
                <a:cs typeface="Times New Roman" charset="0"/>
              </a:rPr>
              <a:t>Ford Motor Company – one bomber plane per hour</a:t>
            </a:r>
          </a:p>
          <a:p>
            <a:pPr eaLnBrk="1" hangingPunct="1">
              <a:defRPr/>
            </a:pPr>
            <a:r>
              <a:rPr lang="en-US" dirty="0" smtClean="0">
                <a:cs typeface="Times New Roman" charset="0"/>
              </a:rPr>
              <a:t>People save money (rationing) </a:t>
            </a:r>
          </a:p>
          <a:p>
            <a:pPr eaLnBrk="1" hangingPunct="1">
              <a:defRPr/>
            </a:pPr>
            <a:r>
              <a:rPr lang="en-US" dirty="0" smtClean="0">
                <a:cs typeface="Times New Roman" charset="0"/>
              </a:rPr>
              <a:t>Army bases in South provide economic boom (most bases in South b/c of climate)</a:t>
            </a:r>
          </a:p>
          <a:p>
            <a:pPr eaLnBrk="1" hangingPunct="1">
              <a:defRPr/>
            </a:pPr>
            <a:r>
              <a:rPr lang="en-US" dirty="0" smtClean="0">
                <a:cs typeface="+mn-cs"/>
              </a:rPr>
              <a:t>The national debt grew to $260 billion (6 times its size on Dec. 7, 1941)</a:t>
            </a:r>
          </a:p>
          <a:p>
            <a:pPr eaLnBrk="1" hangingPunct="1">
              <a:defRPr/>
            </a:pPr>
            <a:endParaRPr lang="en-US" dirty="0" smtClean="0">
              <a:cs typeface="+mn-cs"/>
            </a:endParaRPr>
          </a:p>
        </p:txBody>
      </p:sp>
    </p:spTree>
    <p:extLst>
      <p:ext uri="{BB962C8B-B14F-4D97-AF65-F5344CB8AC3E}">
        <p14:creationId xmlns:p14="http://schemas.microsoft.com/office/powerpoint/2010/main" val="848658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0"/>
            <a:ext cx="9144000" cy="1219200"/>
          </a:xfrm>
        </p:spPr>
        <p:txBody>
          <a:bodyPr>
            <a:normAutofit fontScale="90000"/>
          </a:bodyPr>
          <a:lstStyle/>
          <a:p>
            <a:r>
              <a:rPr lang="en-US" dirty="0">
                <a:latin typeface="Rockwell"/>
                <a:cs typeface="Rockwell"/>
              </a:rPr>
              <a:t>Creating World Peace &amp; Prosperity </a:t>
            </a:r>
          </a:p>
        </p:txBody>
      </p:sp>
      <p:sp>
        <p:nvSpPr>
          <p:cNvPr id="169987" name="Rectangle 3"/>
          <p:cNvSpPr>
            <a:spLocks noGrp="1" noChangeArrowheads="1"/>
          </p:cNvSpPr>
          <p:nvPr>
            <p:ph type="body" idx="1"/>
          </p:nvPr>
        </p:nvSpPr>
        <p:spPr>
          <a:xfrm>
            <a:off x="83890" y="1295400"/>
            <a:ext cx="9060110" cy="5562600"/>
          </a:xfrm>
        </p:spPr>
        <p:txBody>
          <a:bodyPr>
            <a:normAutofit/>
          </a:bodyPr>
          <a:lstStyle/>
          <a:p>
            <a:pPr>
              <a:defRPr/>
            </a:pPr>
            <a:r>
              <a:rPr lang="en-US" sz="4000" dirty="0" smtClean="0">
                <a:latin typeface="Rockwell"/>
                <a:cs typeface="Rockwell"/>
              </a:rPr>
              <a:t>At the end of WW2, the major world powers addressed the global economy &amp; peace-keeping:</a:t>
            </a:r>
          </a:p>
          <a:p>
            <a:pPr lvl="1">
              <a:defRPr/>
            </a:pPr>
            <a:r>
              <a:rPr lang="en-US" sz="3600" dirty="0" smtClean="0">
                <a:latin typeface="Rockwell"/>
                <a:cs typeface="Rockwell"/>
              </a:rPr>
              <a:t>To rebuild war-torn Europe,   the </a:t>
            </a:r>
            <a:r>
              <a:rPr lang="en-US" sz="3600" u="sng" dirty="0" smtClean="0">
                <a:latin typeface="Rockwell"/>
                <a:cs typeface="Rockwell"/>
              </a:rPr>
              <a:t>International Monetary Fund</a:t>
            </a:r>
            <a:r>
              <a:rPr lang="en-US" sz="3600" dirty="0" smtClean="0">
                <a:latin typeface="Rockwell"/>
                <a:cs typeface="Rockwell"/>
              </a:rPr>
              <a:t> &amp; </a:t>
            </a:r>
            <a:r>
              <a:rPr lang="en-US" sz="3600" u="sng" dirty="0" smtClean="0">
                <a:latin typeface="Rockwell"/>
                <a:cs typeface="Rockwell"/>
              </a:rPr>
              <a:t>World Bank</a:t>
            </a:r>
            <a:r>
              <a:rPr lang="en-US" sz="3600" dirty="0" smtClean="0">
                <a:latin typeface="Rockwell"/>
                <a:cs typeface="Rockwell"/>
              </a:rPr>
              <a:t> were created</a:t>
            </a:r>
          </a:p>
          <a:p>
            <a:pPr lvl="1">
              <a:defRPr/>
            </a:pPr>
            <a:r>
              <a:rPr lang="en-US" sz="3600" dirty="0" smtClean="0">
                <a:latin typeface="Rockwell"/>
                <a:cs typeface="Rockwell"/>
              </a:rPr>
              <a:t>The </a:t>
            </a:r>
            <a:r>
              <a:rPr lang="en-US" sz="3600" u="sng" dirty="0" smtClean="0">
                <a:latin typeface="Rockwell"/>
                <a:cs typeface="Rockwell"/>
              </a:rPr>
              <a:t>United Nations</a:t>
            </a:r>
            <a:r>
              <a:rPr lang="en-US" sz="3600" dirty="0" smtClean="0">
                <a:latin typeface="Rockwell"/>
                <a:cs typeface="Rockwell"/>
              </a:rPr>
              <a:t> replaced  the League of Nations in 1945</a:t>
            </a:r>
          </a:p>
        </p:txBody>
      </p:sp>
      <p:sp>
        <p:nvSpPr>
          <p:cNvPr id="169990" name="AutoShape 6"/>
          <p:cNvSpPr>
            <a:spLocks noChangeArrowheads="1"/>
          </p:cNvSpPr>
          <p:nvPr/>
        </p:nvSpPr>
        <p:spPr bwMode="auto">
          <a:xfrm>
            <a:off x="1512454" y="152400"/>
            <a:ext cx="7010400" cy="1524000"/>
          </a:xfrm>
          <a:prstGeom prst="wedgeRectCallout">
            <a:avLst>
              <a:gd name="adj1" fmla="val 9723"/>
              <a:gd name="adj2" fmla="val 186951"/>
            </a:avLst>
          </a:prstGeom>
          <a:solidFill>
            <a:srgbClr val="CCECFF"/>
          </a:solidFill>
          <a:ln w="38100">
            <a:solidFill>
              <a:schemeClr val="tx1"/>
            </a:solidFill>
            <a:miter lim="800000"/>
            <a:headEnd/>
            <a:tailEnd/>
          </a:ln>
        </p:spPr>
        <p:txBody>
          <a:bodyPr/>
          <a:lstStyle/>
          <a:p>
            <a:pPr algn="ctr">
              <a:lnSpc>
                <a:spcPct val="85000"/>
              </a:lnSpc>
            </a:pPr>
            <a:r>
              <a:rPr lang="en-US" sz="2800" dirty="0">
                <a:solidFill>
                  <a:schemeClr val="bg1"/>
                </a:solidFill>
                <a:latin typeface="Rockwell"/>
                <a:cs typeface="Rockwell"/>
              </a:rPr>
              <a:t>U.S. leaders hoped to continue its trade dominance in Western Europe, Asia, &amp; Latin America</a:t>
            </a:r>
          </a:p>
        </p:txBody>
      </p:sp>
      <p:sp>
        <p:nvSpPr>
          <p:cNvPr id="169991" name="AutoShape 7"/>
          <p:cNvSpPr>
            <a:spLocks noChangeArrowheads="1"/>
          </p:cNvSpPr>
          <p:nvPr/>
        </p:nvSpPr>
        <p:spPr bwMode="auto">
          <a:xfrm>
            <a:off x="750454" y="1752600"/>
            <a:ext cx="6477000" cy="1524000"/>
          </a:xfrm>
          <a:prstGeom prst="wedgeRectCallout">
            <a:avLst>
              <a:gd name="adj1" fmla="val -35395"/>
              <a:gd name="adj2" fmla="val 138080"/>
            </a:avLst>
          </a:prstGeom>
          <a:solidFill>
            <a:srgbClr val="FFCC99"/>
          </a:solidFill>
          <a:ln w="38100">
            <a:solidFill>
              <a:schemeClr val="tx1"/>
            </a:solidFill>
            <a:miter lim="800000"/>
            <a:headEnd/>
            <a:tailEnd/>
          </a:ln>
        </p:spPr>
        <p:txBody>
          <a:bodyPr/>
          <a:lstStyle/>
          <a:p>
            <a:pPr algn="ctr">
              <a:lnSpc>
                <a:spcPct val="85000"/>
              </a:lnSpc>
            </a:pPr>
            <a:r>
              <a:rPr lang="en-US" sz="2800" dirty="0">
                <a:solidFill>
                  <a:schemeClr val="bg1"/>
                </a:solidFill>
                <a:latin typeface="Rockwell"/>
                <a:cs typeface="Rockwell"/>
              </a:rPr>
              <a:t>The USA was the largest supplier of funds for both, so the USA had the greatest control over policy</a:t>
            </a:r>
          </a:p>
        </p:txBody>
      </p:sp>
    </p:spTree>
    <p:extLst>
      <p:ext uri="{BB962C8B-B14F-4D97-AF65-F5344CB8AC3E}">
        <p14:creationId xmlns:p14="http://schemas.microsoft.com/office/powerpoint/2010/main" val="2426420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9990"/>
                                        </p:tgtEl>
                                        <p:attrNameLst>
                                          <p:attrName>style.visibility</p:attrName>
                                        </p:attrNameLst>
                                      </p:cBhvr>
                                      <p:to>
                                        <p:strVal val="visible"/>
                                      </p:to>
                                    </p:set>
                                    <p:anim calcmode="lin" valueType="num">
                                      <p:cBhvr>
                                        <p:cTn id="7" dur="500" fill="hold"/>
                                        <p:tgtEl>
                                          <p:spTgt spid="169990"/>
                                        </p:tgtEl>
                                        <p:attrNameLst>
                                          <p:attrName>ppt_w</p:attrName>
                                        </p:attrNameLst>
                                      </p:cBhvr>
                                      <p:tavLst>
                                        <p:tav tm="0">
                                          <p:val>
                                            <p:fltVal val="0"/>
                                          </p:val>
                                        </p:tav>
                                        <p:tav tm="100000">
                                          <p:val>
                                            <p:strVal val="#ppt_w"/>
                                          </p:val>
                                        </p:tav>
                                      </p:tavLst>
                                    </p:anim>
                                    <p:anim calcmode="lin" valueType="num">
                                      <p:cBhvr>
                                        <p:cTn id="8" dur="500" fill="hold"/>
                                        <p:tgtEl>
                                          <p:spTgt spid="169990"/>
                                        </p:tgtEl>
                                        <p:attrNameLst>
                                          <p:attrName>ppt_h</p:attrName>
                                        </p:attrNameLst>
                                      </p:cBhvr>
                                      <p:tavLst>
                                        <p:tav tm="0">
                                          <p:val>
                                            <p:fltVal val="0"/>
                                          </p:val>
                                        </p:tav>
                                        <p:tav tm="100000">
                                          <p:val>
                                            <p:strVal val="#ppt_h"/>
                                          </p:val>
                                        </p:tav>
                                      </p:tavLst>
                                    </p:anim>
                                    <p:animEffect transition="in" filter="fade">
                                      <p:cBhvr>
                                        <p:cTn id="9" dur="500"/>
                                        <p:tgtEl>
                                          <p:spTgt spid="1699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9991"/>
                                        </p:tgtEl>
                                        <p:attrNameLst>
                                          <p:attrName>style.visibility</p:attrName>
                                        </p:attrNameLst>
                                      </p:cBhvr>
                                      <p:to>
                                        <p:strVal val="visible"/>
                                      </p:to>
                                    </p:set>
                                    <p:anim calcmode="lin" valueType="num">
                                      <p:cBhvr>
                                        <p:cTn id="14" dur="500" fill="hold"/>
                                        <p:tgtEl>
                                          <p:spTgt spid="169991"/>
                                        </p:tgtEl>
                                        <p:attrNameLst>
                                          <p:attrName>ppt_w</p:attrName>
                                        </p:attrNameLst>
                                      </p:cBhvr>
                                      <p:tavLst>
                                        <p:tav tm="0">
                                          <p:val>
                                            <p:fltVal val="0"/>
                                          </p:val>
                                        </p:tav>
                                        <p:tav tm="100000">
                                          <p:val>
                                            <p:strVal val="#ppt_w"/>
                                          </p:val>
                                        </p:tav>
                                      </p:tavLst>
                                    </p:anim>
                                    <p:anim calcmode="lin" valueType="num">
                                      <p:cBhvr>
                                        <p:cTn id="15" dur="500" fill="hold"/>
                                        <p:tgtEl>
                                          <p:spTgt spid="169991"/>
                                        </p:tgtEl>
                                        <p:attrNameLst>
                                          <p:attrName>ppt_h</p:attrName>
                                        </p:attrNameLst>
                                      </p:cBhvr>
                                      <p:tavLst>
                                        <p:tav tm="0">
                                          <p:val>
                                            <p:fltVal val="0"/>
                                          </p:val>
                                        </p:tav>
                                        <p:tav tm="100000">
                                          <p:val>
                                            <p:strVal val="#ppt_h"/>
                                          </p:val>
                                        </p:tav>
                                      </p:tavLst>
                                    </p:anim>
                                    <p:animEffect transition="in" filter="fade">
                                      <p:cBhvr>
                                        <p:cTn id="16" dur="500"/>
                                        <p:tgtEl>
                                          <p:spTgt spid="169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animBg="1"/>
      <p:bldP spid="1699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09600"/>
          </a:xfrm>
        </p:spPr>
        <p:txBody>
          <a:bodyPr>
            <a:normAutofit fontScale="90000"/>
          </a:bodyPr>
          <a:lstStyle/>
          <a:p>
            <a:pPr>
              <a:defRPr/>
            </a:pPr>
            <a:r>
              <a:rPr lang="en-US" dirty="0">
                <a:latin typeface="Rockwell"/>
                <a:cs typeface="Rockwell"/>
              </a:rPr>
              <a:t>Decolonization</a:t>
            </a:r>
          </a:p>
        </p:txBody>
      </p:sp>
      <p:pic>
        <p:nvPicPr>
          <p:cNvPr id="22530" name="Content Placeholder 7" descr="Decolonizati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38200"/>
            <a:ext cx="9144000" cy="5848350"/>
          </a:xfrm>
        </p:spPr>
      </p:pic>
    </p:spTree>
    <p:extLst>
      <p:ext uri="{BB962C8B-B14F-4D97-AF65-F5344CB8AC3E}">
        <p14:creationId xmlns:p14="http://schemas.microsoft.com/office/powerpoint/2010/main" val="9939345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idx="4294967295"/>
          </p:nvPr>
        </p:nvSpPr>
        <p:spPr>
          <a:xfrm>
            <a:off x="0" y="0"/>
            <a:ext cx="9144000" cy="609600"/>
          </a:xfrm>
        </p:spPr>
        <p:txBody>
          <a:bodyPr>
            <a:normAutofit fontScale="90000"/>
          </a:bodyPr>
          <a:lstStyle/>
          <a:p>
            <a:pPr eaLnBrk="1" hangingPunct="1"/>
            <a:r>
              <a:rPr lang="en-US">
                <a:latin typeface="Rockwell"/>
                <a:cs typeface="Rockwell"/>
              </a:rPr>
              <a:t>War Conferences</a:t>
            </a:r>
          </a:p>
        </p:txBody>
      </p:sp>
      <p:sp>
        <p:nvSpPr>
          <p:cNvPr id="79875" name="Rectangle 3"/>
          <p:cNvSpPr>
            <a:spLocks noGrp="1" noRot="1" noChangeArrowheads="1"/>
          </p:cNvSpPr>
          <p:nvPr>
            <p:ph type="body" sz="half" idx="4294967295"/>
          </p:nvPr>
        </p:nvSpPr>
        <p:spPr>
          <a:xfrm>
            <a:off x="0" y="838200"/>
            <a:ext cx="9144000" cy="6019800"/>
          </a:xfrm>
        </p:spPr>
        <p:txBody>
          <a:bodyPr>
            <a:noAutofit/>
          </a:bodyPr>
          <a:lstStyle/>
          <a:p>
            <a:pPr eaLnBrk="1" hangingPunct="1">
              <a:lnSpc>
                <a:spcPct val="80000"/>
              </a:lnSpc>
            </a:pPr>
            <a:r>
              <a:rPr lang="en-US" sz="2000" dirty="0">
                <a:latin typeface="Rockwell"/>
                <a:cs typeface="Rockwell"/>
              </a:rPr>
              <a:t>Casablanca (Jan 1943)</a:t>
            </a:r>
            <a:endParaRPr lang="en-US" sz="1600" dirty="0">
              <a:latin typeface="Rockwell"/>
              <a:cs typeface="Rockwell"/>
            </a:endParaRPr>
          </a:p>
          <a:p>
            <a:pPr eaLnBrk="1" hangingPunct="1">
              <a:lnSpc>
                <a:spcPct val="80000"/>
              </a:lnSpc>
            </a:pPr>
            <a:r>
              <a:rPr lang="en-US" sz="2000" dirty="0">
                <a:latin typeface="Rockwell"/>
                <a:cs typeface="Rockwell"/>
              </a:rPr>
              <a:t>Teheran (Nov 1943)</a:t>
            </a:r>
          </a:p>
          <a:p>
            <a:pPr lvl="1" eaLnBrk="1" hangingPunct="1">
              <a:lnSpc>
                <a:spcPct val="80000"/>
              </a:lnSpc>
            </a:pPr>
            <a:r>
              <a:rPr lang="en-US" sz="1800" dirty="0">
                <a:latin typeface="Rockwell"/>
                <a:cs typeface="Rockwell"/>
              </a:rPr>
              <a:t>Agree to open western front against Germany (Operation Overlord)</a:t>
            </a:r>
          </a:p>
          <a:p>
            <a:pPr lvl="1" eaLnBrk="1" hangingPunct="1">
              <a:lnSpc>
                <a:spcPct val="80000"/>
              </a:lnSpc>
            </a:pPr>
            <a:r>
              <a:rPr lang="en-US" sz="1800" dirty="0">
                <a:latin typeface="Rockwell"/>
                <a:cs typeface="Rockwell"/>
              </a:rPr>
              <a:t>Soviet invasion of eastern Germany</a:t>
            </a:r>
          </a:p>
          <a:p>
            <a:pPr lvl="1" eaLnBrk="1" hangingPunct="1">
              <a:lnSpc>
                <a:spcPct val="80000"/>
              </a:lnSpc>
            </a:pPr>
            <a:r>
              <a:rPr lang="en-US" sz="1800" dirty="0">
                <a:latin typeface="Rockwell"/>
                <a:cs typeface="Rockwell"/>
              </a:rPr>
              <a:t>Unconditional surrender of Germany</a:t>
            </a:r>
          </a:p>
          <a:p>
            <a:pPr eaLnBrk="1" hangingPunct="1">
              <a:lnSpc>
                <a:spcPct val="80000"/>
              </a:lnSpc>
            </a:pPr>
            <a:r>
              <a:rPr lang="en-US" sz="2000" dirty="0">
                <a:latin typeface="Rockwell"/>
                <a:cs typeface="Rockwell"/>
              </a:rPr>
              <a:t>Yalta (Feb 1945)</a:t>
            </a:r>
          </a:p>
          <a:p>
            <a:pPr lvl="1" eaLnBrk="1" hangingPunct="1">
              <a:lnSpc>
                <a:spcPct val="80000"/>
              </a:lnSpc>
            </a:pPr>
            <a:r>
              <a:rPr lang="en-US" sz="1800" dirty="0">
                <a:latin typeface="Rockwell"/>
                <a:cs typeface="Rockwell"/>
              </a:rPr>
              <a:t>German occupation zones</a:t>
            </a:r>
          </a:p>
          <a:p>
            <a:pPr lvl="1" eaLnBrk="1" hangingPunct="1">
              <a:lnSpc>
                <a:spcPct val="80000"/>
              </a:lnSpc>
            </a:pPr>
            <a:r>
              <a:rPr lang="en-US" sz="1800" dirty="0">
                <a:latin typeface="Rockwell"/>
                <a:cs typeface="Rockwell"/>
              </a:rPr>
              <a:t>Free elections in Soviet-occupied Eastern European nations</a:t>
            </a:r>
          </a:p>
          <a:p>
            <a:pPr lvl="1" eaLnBrk="1" hangingPunct="1">
              <a:lnSpc>
                <a:spcPct val="80000"/>
              </a:lnSpc>
            </a:pPr>
            <a:r>
              <a:rPr lang="en-US" sz="1800" dirty="0">
                <a:latin typeface="Rockwell"/>
                <a:cs typeface="Rockwell"/>
              </a:rPr>
              <a:t>Soviet Union will attack Japan three months after defeat of Germany</a:t>
            </a:r>
          </a:p>
          <a:p>
            <a:pPr lvl="1" eaLnBrk="1" hangingPunct="1">
              <a:lnSpc>
                <a:spcPct val="80000"/>
              </a:lnSpc>
            </a:pPr>
            <a:r>
              <a:rPr lang="en-US" sz="1800" dirty="0">
                <a:latin typeface="Rockwell"/>
                <a:cs typeface="Rockwell"/>
              </a:rPr>
              <a:t>New peace organization - United Nations</a:t>
            </a:r>
          </a:p>
          <a:p>
            <a:pPr lvl="2" eaLnBrk="1" hangingPunct="1">
              <a:lnSpc>
                <a:spcPct val="80000"/>
              </a:lnSpc>
            </a:pPr>
            <a:r>
              <a:rPr lang="en-US" sz="1600" dirty="0">
                <a:latin typeface="Rockwell"/>
                <a:cs typeface="Rockwell"/>
              </a:rPr>
              <a:t>Security Council with veto power for P5</a:t>
            </a:r>
          </a:p>
          <a:p>
            <a:pPr eaLnBrk="1" hangingPunct="1">
              <a:lnSpc>
                <a:spcPct val="80000"/>
              </a:lnSpc>
            </a:pPr>
            <a:r>
              <a:rPr lang="en-US" sz="2000" dirty="0">
                <a:latin typeface="Rockwell"/>
                <a:cs typeface="Rockwell"/>
              </a:rPr>
              <a:t>Potsdam (July-Aug 1945)</a:t>
            </a:r>
          </a:p>
          <a:p>
            <a:pPr lvl="1" eaLnBrk="1" hangingPunct="1">
              <a:lnSpc>
                <a:spcPct val="80000"/>
              </a:lnSpc>
            </a:pPr>
            <a:r>
              <a:rPr lang="en-US" sz="1800" dirty="0">
                <a:latin typeface="Rockwell"/>
                <a:cs typeface="Rockwell"/>
              </a:rPr>
              <a:t>Japanese unconditional surrender or </a:t>
            </a:r>
            <a:r>
              <a:rPr lang="ja-JP" altLang="en-US" sz="1800" dirty="0">
                <a:latin typeface="Rockwell"/>
                <a:cs typeface="Rockwell"/>
              </a:rPr>
              <a:t>“</a:t>
            </a:r>
            <a:r>
              <a:rPr lang="en-US" sz="1800" dirty="0">
                <a:latin typeface="Rockwell"/>
                <a:cs typeface="Rockwell"/>
              </a:rPr>
              <a:t>prompt and utter destruction</a:t>
            </a:r>
            <a:r>
              <a:rPr lang="ja-JP" altLang="en-US" sz="1800" dirty="0">
                <a:latin typeface="Rockwell"/>
                <a:cs typeface="Rockwell"/>
              </a:rPr>
              <a:t>”</a:t>
            </a:r>
            <a:endParaRPr lang="en-US" sz="1800" dirty="0">
              <a:latin typeface="Rockwell"/>
              <a:cs typeface="Rockwell"/>
            </a:endParaRPr>
          </a:p>
          <a:p>
            <a:pPr lvl="1" eaLnBrk="1" hangingPunct="1">
              <a:lnSpc>
                <a:spcPct val="80000"/>
              </a:lnSpc>
            </a:pPr>
            <a:r>
              <a:rPr lang="en-US" sz="1800" dirty="0">
                <a:latin typeface="Rockwell"/>
                <a:cs typeface="Rockwell"/>
              </a:rPr>
              <a:t>German and Berlin occupation zones</a:t>
            </a:r>
          </a:p>
          <a:p>
            <a:pPr lvl="1" eaLnBrk="1" hangingPunct="1">
              <a:lnSpc>
                <a:spcPct val="80000"/>
              </a:lnSpc>
            </a:pPr>
            <a:r>
              <a:rPr lang="en-US" sz="1800" dirty="0">
                <a:latin typeface="Rockwell"/>
                <a:cs typeface="Rockwell"/>
              </a:rPr>
              <a:t>Nuremberg Trials and Purge of Nazism</a:t>
            </a:r>
          </a:p>
          <a:p>
            <a:pPr lvl="1" eaLnBrk="1" hangingPunct="1">
              <a:lnSpc>
                <a:spcPct val="80000"/>
              </a:lnSpc>
            </a:pPr>
            <a:r>
              <a:rPr lang="en-US" sz="1800" dirty="0">
                <a:latin typeface="Rockwell"/>
                <a:cs typeface="Rockwell"/>
              </a:rPr>
              <a:t>Recognition of communist government in Poland</a:t>
            </a:r>
          </a:p>
          <a:p>
            <a:pPr lvl="1" eaLnBrk="1" hangingPunct="1">
              <a:lnSpc>
                <a:spcPct val="80000"/>
              </a:lnSpc>
            </a:pPr>
            <a:r>
              <a:rPr lang="en-US" sz="1800" dirty="0">
                <a:latin typeface="Rockwell"/>
                <a:cs typeface="Rockwell"/>
              </a:rPr>
              <a:t>Partition of Vietnam at Da Nang</a:t>
            </a:r>
          </a:p>
        </p:txBody>
      </p:sp>
      <p:pic>
        <p:nvPicPr>
          <p:cNvPr id="29700"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18821" y="171931"/>
            <a:ext cx="7763265" cy="6872399"/>
          </a:xfrm>
        </p:spPr>
      </p:pic>
    </p:spTree>
    <p:extLst>
      <p:ext uri="{BB962C8B-B14F-4D97-AF65-F5344CB8AC3E}">
        <p14:creationId xmlns:p14="http://schemas.microsoft.com/office/powerpoint/2010/main" val="201629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0" y="190500"/>
            <a:ext cx="3505200" cy="1527175"/>
          </a:xfrm>
        </p:spPr>
        <p:txBody>
          <a:bodyPr>
            <a:normAutofit fontScale="90000"/>
          </a:bodyPr>
          <a:lstStyle/>
          <a:p>
            <a:pPr eaLnBrk="1" hangingPunct="1">
              <a:defRPr/>
            </a:pPr>
            <a:r>
              <a:rPr lang="en-US" smtClean="0">
                <a:cs typeface="Times New Roman" charset="0"/>
              </a:rPr>
              <a:t>Wartime </a:t>
            </a:r>
            <a:br>
              <a:rPr lang="en-US" smtClean="0">
                <a:cs typeface="Times New Roman" charset="0"/>
              </a:rPr>
            </a:br>
            <a:r>
              <a:rPr lang="en-US" smtClean="0">
                <a:cs typeface="Times New Roman" charset="0"/>
              </a:rPr>
              <a:t>Agreements</a:t>
            </a:r>
          </a:p>
        </p:txBody>
      </p:sp>
      <p:sp>
        <p:nvSpPr>
          <p:cNvPr id="40963" name="Rectangle 3"/>
          <p:cNvSpPr>
            <a:spLocks noGrp="1" noChangeArrowheads="1"/>
          </p:cNvSpPr>
          <p:nvPr>
            <p:ph type="body" sz="half" idx="1"/>
          </p:nvPr>
        </p:nvSpPr>
        <p:spPr>
          <a:xfrm>
            <a:off x="533400" y="2057400"/>
            <a:ext cx="7848600" cy="4495800"/>
          </a:xfrm>
        </p:spPr>
        <p:txBody>
          <a:bodyPr/>
          <a:lstStyle/>
          <a:p>
            <a:pPr eaLnBrk="1" hangingPunct="1">
              <a:defRPr/>
            </a:pPr>
            <a:r>
              <a:rPr lang="en-US" sz="2800" dirty="0" smtClean="0">
                <a:cs typeface="Times New Roman" charset="0"/>
              </a:rPr>
              <a:t>Unlike WWI, there was no Peace of Paris to reshape Europe. </a:t>
            </a:r>
          </a:p>
          <a:p>
            <a:pPr lvl="1" eaLnBrk="1" hangingPunct="1">
              <a:defRPr/>
            </a:pPr>
            <a:r>
              <a:rPr lang="en-US" sz="2400" dirty="0" smtClean="0">
                <a:cs typeface="Times New Roman" charset="0"/>
              </a:rPr>
              <a:t>Instead, the Yalta agreement of February 1945, signed by Roosevelt, Churchill, and Stalin, turned the prevailing military balance of power into a political settlement.</a:t>
            </a:r>
          </a:p>
          <a:p>
            <a:pPr lvl="1" eaLnBrk="1" hangingPunct="1">
              <a:defRPr/>
            </a:pPr>
            <a:r>
              <a:rPr lang="en-US" sz="2400" dirty="0" smtClean="0">
                <a:cs typeface="Times New Roman" charset="0"/>
              </a:rPr>
              <a:t>Potsdam Conference, in suburban Berlin (July 1945)—Truman, Stalin, Churchill – Finalized plans on Germany. Germany would be demilitarized and would remain divided.</a:t>
            </a:r>
            <a:endParaRPr lang="en-US" sz="2400" dirty="0" smtClean="0"/>
          </a:p>
        </p:txBody>
      </p:sp>
      <p:pic>
        <p:nvPicPr>
          <p:cNvPr id="40964" name="Picture 4"/>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0"/>
            <a:ext cx="3429000" cy="2057400"/>
          </a:xfrm>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6114805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135</TotalTime>
  <Words>2852</Words>
  <Application>Microsoft Macintosh PowerPoint</Application>
  <PresentationFormat>On-screen Show (4:3)</PresentationFormat>
  <Paragraphs>264</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Theme</vt:lpstr>
      <vt:lpstr>Do Now</vt:lpstr>
      <vt:lpstr>1: Truman’s Cold War-Containing Communism in the Post WWII World</vt:lpstr>
      <vt:lpstr>AP Prompt</vt:lpstr>
      <vt:lpstr>Outline</vt:lpstr>
      <vt:lpstr>Restoration of U.S. Prosperity</vt:lpstr>
      <vt:lpstr>Creating World Peace &amp; Prosperity </vt:lpstr>
      <vt:lpstr>Decolonization</vt:lpstr>
      <vt:lpstr>War Conferences</vt:lpstr>
      <vt:lpstr>Wartime  Agreements</vt:lpstr>
      <vt:lpstr>Postwar Reality: Soviet Control of Eastern Europe</vt:lpstr>
      <vt:lpstr>The Beginning of the Cold War </vt:lpstr>
      <vt:lpstr>Cold War Divisions</vt:lpstr>
      <vt:lpstr>Understanding the Cold War</vt:lpstr>
      <vt:lpstr>PowerPoint Presentation</vt:lpstr>
      <vt:lpstr>Iron Curtain Speech</vt:lpstr>
      <vt:lpstr>PowerPoint Presentation</vt:lpstr>
      <vt:lpstr>America Should Seek Peace with the Soviet Union; America Should Contain the Soviet Union</vt:lpstr>
      <vt:lpstr>Containment</vt:lpstr>
      <vt:lpstr>Critique of Containment</vt:lpstr>
      <vt:lpstr> The Marshall Plan</vt:lpstr>
      <vt:lpstr>Truman &amp; Containment (1945-1953) Marshall Plan</vt:lpstr>
      <vt:lpstr>The Truman Doctrine</vt:lpstr>
      <vt:lpstr>Truman &amp; Containment (1948) Berlin Blockade and Airlift</vt:lpstr>
      <vt:lpstr>NATO</vt:lpstr>
      <vt:lpstr>Truman &amp; Containment (1945-1953) Cold War Alliances</vt:lpstr>
      <vt:lpstr>The Military Dimension </vt:lpstr>
      <vt:lpstr>The Military Dimension</vt:lpstr>
      <vt:lpstr>Nuclear Arms Race</vt:lpstr>
      <vt:lpstr>The Cold War in Asia</vt:lpstr>
      <vt:lpstr>The Korean War</vt:lpstr>
      <vt:lpstr>PowerPoint Presentation</vt:lpstr>
      <vt:lpstr>The Korean War</vt:lpstr>
      <vt:lpstr>The Cold War at Home</vt:lpstr>
      <vt:lpstr>The Cold War at Home</vt:lpstr>
      <vt:lpstr>The Cold War at Home</vt:lpstr>
      <vt:lpstr>Truman’s Fair Deal</vt:lpstr>
      <vt:lpstr>Truman and the Fair Deal</vt:lpstr>
      <vt:lpstr>The Loyalty Issue</vt:lpstr>
      <vt:lpstr>The Loyalty Issue</vt:lpstr>
      <vt:lpstr>COMMUNISTS IN THE US GOVERNMENT!</vt:lpstr>
      <vt:lpstr>PowerPoint Presentation</vt:lpstr>
      <vt:lpstr>McCarthyism in Action</vt:lpstr>
      <vt:lpstr>Conclusions</vt:lpstr>
      <vt:lpstr>Election of 1952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12</cp:revision>
  <dcterms:created xsi:type="dcterms:W3CDTF">2018-05-15T21:37:39Z</dcterms:created>
  <dcterms:modified xsi:type="dcterms:W3CDTF">2019-03-01T18:15:33Z</dcterms:modified>
</cp:coreProperties>
</file>