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6"/>
  </p:notesMasterIdLst>
  <p:sldIdLst>
    <p:sldId id="257" r:id="rId2"/>
    <p:sldId id="256" r:id="rId3"/>
    <p:sldId id="258" r:id="rId4"/>
    <p:sldId id="259" r:id="rId5"/>
    <p:sldId id="260" r:id="rId6"/>
    <p:sldId id="292" r:id="rId7"/>
    <p:sldId id="262" r:id="rId8"/>
    <p:sldId id="263" r:id="rId9"/>
    <p:sldId id="264" r:id="rId10"/>
    <p:sldId id="286" r:id="rId11"/>
    <p:sldId id="287" r:id="rId12"/>
    <p:sldId id="288" r:id="rId13"/>
    <p:sldId id="266" r:id="rId14"/>
    <p:sldId id="267" r:id="rId15"/>
    <p:sldId id="261" r:id="rId16"/>
    <p:sldId id="265" r:id="rId17"/>
    <p:sldId id="268" r:id="rId18"/>
    <p:sldId id="269" r:id="rId19"/>
    <p:sldId id="289" r:id="rId20"/>
    <p:sldId id="271" r:id="rId21"/>
    <p:sldId id="272" r:id="rId22"/>
    <p:sldId id="273" r:id="rId23"/>
    <p:sldId id="291" r:id="rId24"/>
    <p:sldId id="275" r:id="rId25"/>
    <p:sldId id="276" r:id="rId26"/>
    <p:sldId id="283" r:id="rId27"/>
    <p:sldId id="284" r:id="rId28"/>
    <p:sldId id="277" r:id="rId29"/>
    <p:sldId id="278" r:id="rId30"/>
    <p:sldId id="279" r:id="rId31"/>
    <p:sldId id="280" r:id="rId32"/>
    <p:sldId id="281" r:id="rId33"/>
    <p:sldId id="282" r:id="rId34"/>
    <p:sldId id="285"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6" d="100"/>
          <a:sy n="66" d="100"/>
        </p:scale>
        <p:origin x="-10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A3D2CD-1BC3-FF4B-AD18-36DD733FD361}" type="datetimeFigureOut">
              <a:rPr lang="en-US" smtClean="0"/>
              <a:t>11/14/18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58D84E-5CF2-2F42-AA14-B0A5A6488835}" type="slidenum">
              <a:rPr lang="en-US" smtClean="0"/>
              <a:t>‹#›</a:t>
            </a:fld>
            <a:endParaRPr lang="en-US"/>
          </a:p>
        </p:txBody>
      </p:sp>
    </p:spTree>
    <p:extLst>
      <p:ext uri="{BB962C8B-B14F-4D97-AF65-F5344CB8AC3E}">
        <p14:creationId xmlns:p14="http://schemas.microsoft.com/office/powerpoint/2010/main" val="19912670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58D84E-5CF2-2F42-AA14-B0A5A6488835}" type="slidenum">
              <a:rPr lang="en-US" smtClean="0"/>
              <a:t>2</a:t>
            </a:fld>
            <a:endParaRPr lang="en-US"/>
          </a:p>
        </p:txBody>
      </p:sp>
    </p:spTree>
    <p:extLst>
      <p:ext uri="{BB962C8B-B14F-4D97-AF65-F5344CB8AC3E}">
        <p14:creationId xmlns:p14="http://schemas.microsoft.com/office/powerpoint/2010/main" val="1659761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NOT HAVE WON WITHOUT BLACK VOTE</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15</a:t>
            </a:fld>
            <a:endParaRPr lang="en-US"/>
          </a:p>
        </p:txBody>
      </p:sp>
    </p:spTree>
    <p:extLst>
      <p:ext uri="{BB962C8B-B14F-4D97-AF65-F5344CB8AC3E}">
        <p14:creationId xmlns:p14="http://schemas.microsoft.com/office/powerpoint/2010/main" val="2179281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"We regard the Reconstruction Acts (so called) of Congress as usurpations, and unconstitutional, revolutionary, and void." - Democratic </a:t>
            </a:r>
            <a:r>
              <a:rPr lang="en-US" sz="1200" kern="1200" dirty="0" smtClean="0">
                <a:solidFill>
                  <a:schemeClr val="tx1"/>
                </a:solidFill>
                <a:latin typeface="+mn-lt"/>
                <a:ea typeface="+mn-ea"/>
                <a:cs typeface="+mn-cs"/>
              </a:rPr>
              <a:t>Platform</a:t>
            </a:r>
          </a:p>
          <a:p>
            <a:endParaRPr lang="en-US" sz="1200" kern="1200" dirty="0" smtClean="0">
              <a:solidFill>
                <a:schemeClr val="tx1"/>
              </a:solidFill>
              <a:latin typeface="+mn-lt"/>
              <a:ea typeface="+mn-ea"/>
              <a:cs typeface="+mn-cs"/>
            </a:endParaRPr>
          </a:p>
          <a:p>
            <a:r>
              <a:rPr lang="en-US" dirty="0" smtClean="0"/>
              <a:t>The man on the left is a caricature of an Irish American man, whose hat reads "5 Points," referring to the New York City Irish residents, who are often configured as a mob. The man in the middle is identified by the initials on his hat "NBF" - Nathan Bedford Forrest, a former Confederate general and founder of the Ku Klux Klan. The man on the right is a wealthy man from 5th Avenue in New York who holds a stack of money that will be used to purchase votes.</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17</a:t>
            </a:fld>
            <a:endParaRPr lang="en-US"/>
          </a:p>
        </p:txBody>
      </p:sp>
    </p:spTree>
    <p:extLst>
      <p:ext uri="{BB962C8B-B14F-4D97-AF65-F5344CB8AC3E}">
        <p14:creationId xmlns:p14="http://schemas.microsoft.com/office/powerpoint/2010/main" val="27837033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694542-07FC-6E43-9CF1-04B17BB2EBE8}" type="slidenum">
              <a:rPr lang="en-US"/>
              <a:pPr/>
              <a:t>18</a:t>
            </a:fld>
            <a:endParaRPr lang="en-US"/>
          </a:p>
        </p:txBody>
      </p:sp>
      <p:sp>
        <p:nvSpPr>
          <p:cNvPr id="115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5CA407-5A9A-E541-8140-9CEE7FDB1187}" type="slidenum">
              <a:rPr lang="en-US"/>
              <a:pPr/>
              <a:t>20</a:t>
            </a:fld>
            <a:endParaRPr lang="en-US"/>
          </a:p>
        </p:txBody>
      </p:sp>
      <p:sp>
        <p:nvSpPr>
          <p:cNvPr id="117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7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Uhhh</a:t>
            </a:r>
            <a:r>
              <a:rPr lang="en-US" dirty="0" smtClean="0"/>
              <a:t> and then</a:t>
            </a:r>
            <a:r>
              <a:rPr lang="en-US" baseline="0" dirty="0" smtClean="0"/>
              <a:t> Plessy v. Ferguson</a:t>
            </a:r>
            <a:endParaRPr lang="en-US" dirty="0"/>
          </a:p>
        </p:txBody>
      </p:sp>
      <p:sp>
        <p:nvSpPr>
          <p:cNvPr id="4" name="Slide Number Placeholder 3"/>
          <p:cNvSpPr>
            <a:spLocks noGrp="1"/>
          </p:cNvSpPr>
          <p:nvPr>
            <p:ph type="sldNum" sz="quarter" idx="10"/>
          </p:nvPr>
        </p:nvSpPr>
        <p:spPr/>
        <p:txBody>
          <a:bodyPr/>
          <a:lstStyle/>
          <a:p>
            <a:fld id="{FBBD1E39-9184-3B45-BB73-476FCBBDF87D}" type="slidenum">
              <a:rPr lang="en-US" smtClean="0"/>
              <a:t>21</a:t>
            </a:fld>
            <a:endParaRPr lang="en-US"/>
          </a:p>
        </p:txBody>
      </p:sp>
    </p:spTree>
    <p:extLst>
      <p:ext uri="{BB962C8B-B14F-4D97-AF65-F5344CB8AC3E}">
        <p14:creationId xmlns:p14="http://schemas.microsoft.com/office/powerpoint/2010/main" val="1013050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6EACB0-EF32-654B-A9B1-FC10A9800F4A}" type="slidenum">
              <a:rPr lang="en-US"/>
              <a:pPr/>
              <a:t>25</a:t>
            </a:fld>
            <a:endParaRPr lang="en-US"/>
          </a:p>
        </p:txBody>
      </p:sp>
      <p:sp>
        <p:nvSpPr>
          <p:cNvPr id="1208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38AFD2-007F-0145-83BE-6126153F0524}" type="slidenum">
              <a:rPr lang="en-US"/>
              <a:pPr/>
              <a:t>26</a:t>
            </a:fld>
            <a:endParaRPr lang="en-US"/>
          </a:p>
        </p:txBody>
      </p:sp>
      <p:sp>
        <p:nvSpPr>
          <p:cNvPr id="1126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143681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2038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61482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D0D979-4A4B-8847-8E6A-716D7AFAF52C}" type="datetimeFigureOut">
              <a:rPr lang="en-US" smtClean="0"/>
              <a:t>11/14/18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955151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AD0D979-4A4B-8847-8E6A-716D7AFAF52C}" type="datetimeFigureOut">
              <a:rPr lang="en-US" smtClean="0"/>
              <a:t>11/14/18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17482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AD0D979-4A4B-8847-8E6A-716D7AFAF52C}" type="datetimeFigureOut">
              <a:rPr lang="en-US" smtClean="0"/>
              <a:t>11/14/18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4244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D0D979-4A4B-8847-8E6A-716D7AFAF52C}" type="datetimeFigureOut">
              <a:rPr lang="en-US" smtClean="0"/>
              <a:t>11/14/18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98953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D0D979-4A4B-8847-8E6A-716D7AFAF52C}" type="datetimeFigureOut">
              <a:rPr lang="en-US" smtClean="0"/>
              <a:t>11/14/18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252765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0D979-4A4B-8847-8E6A-716D7AFAF52C}" type="datetimeFigureOut">
              <a:rPr lang="en-US" smtClean="0"/>
              <a:t>11/14/18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3717575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2950225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AD0D979-4A4B-8847-8E6A-716D7AFAF52C}" type="datetimeFigureOut">
              <a:rPr lang="en-US" smtClean="0"/>
              <a:t>11/14/18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702D32-2DBF-2A48-AD16-EC26B518CC5F}" type="slidenum">
              <a:rPr lang="en-US" smtClean="0"/>
              <a:t>‹#›</a:t>
            </a:fld>
            <a:endParaRPr lang="en-US"/>
          </a:p>
        </p:txBody>
      </p:sp>
    </p:spTree>
    <p:extLst>
      <p:ext uri="{BB962C8B-B14F-4D97-AF65-F5344CB8AC3E}">
        <p14:creationId xmlns:p14="http://schemas.microsoft.com/office/powerpoint/2010/main" val="18248365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0D979-4A4B-8847-8E6A-716D7AFAF52C}" type="datetimeFigureOut">
              <a:rPr lang="en-US" smtClean="0"/>
              <a:t>11/14/18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702D32-2DBF-2A48-AD16-EC26B518CC5F}" type="slidenum">
              <a:rPr lang="en-US" smtClean="0"/>
              <a:t>‹#›</a:t>
            </a:fld>
            <a:endParaRPr lang="en-US"/>
          </a:p>
        </p:txBody>
      </p:sp>
    </p:spTree>
    <p:extLst>
      <p:ext uri="{BB962C8B-B14F-4D97-AF65-F5344CB8AC3E}">
        <p14:creationId xmlns:p14="http://schemas.microsoft.com/office/powerpoint/2010/main" val="318039862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eg"/><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_gMHz_FitTk"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pic>
        <p:nvPicPr>
          <p:cNvPr id="4" name="Picture 4" descr="1866lesliebudgetfu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9334" y="-368255"/>
            <a:ext cx="6773333" cy="722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7578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effectLst/>
                <a:latin typeface="Rockwell"/>
                <a:cs typeface="Rockwell"/>
              </a:rPr>
              <a:t>Freedmen in the South</a:t>
            </a:r>
            <a:endParaRPr lang="en-US">
              <a:effectLst/>
              <a:latin typeface="Rockwell"/>
              <a:cs typeface="Rockwell"/>
            </a:endParaRPr>
          </a:p>
        </p:txBody>
      </p:sp>
      <p:sp>
        <p:nvSpPr>
          <p:cNvPr id="16387" name="Rectangle 3"/>
          <p:cNvSpPr>
            <a:spLocks noChangeArrowheads="1"/>
          </p:cNvSpPr>
          <p:nvPr>
            <p:ph type="body" sz="half" idx="4294967295"/>
          </p:nvPr>
        </p:nvSpPr>
        <p:spPr>
          <a:xfrm>
            <a:off x="0" y="762000"/>
            <a:ext cx="42672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a:lnSpc>
                <a:spcPct val="80000"/>
              </a:lnSpc>
            </a:pPr>
            <a:r>
              <a:rPr lang="en-US" sz="1600" dirty="0">
                <a:effectLst/>
                <a:latin typeface="Rockwell"/>
                <a:cs typeface="Rockwell"/>
              </a:rPr>
              <a:t>Political Recognition</a:t>
            </a:r>
            <a:endParaRPr lang="en-US" sz="1200" dirty="0">
              <a:effectLst/>
              <a:latin typeface="Rockwell"/>
              <a:cs typeface="Rockwell"/>
            </a:endParaRPr>
          </a:p>
          <a:p>
            <a:pPr lvl="1">
              <a:lnSpc>
                <a:spcPct val="80000"/>
              </a:lnSpc>
            </a:pPr>
            <a:r>
              <a:rPr lang="en-US" sz="1400" dirty="0">
                <a:effectLst/>
                <a:latin typeface="Rockwell"/>
                <a:cs typeface="Rockwell"/>
              </a:rPr>
              <a:t>Voting Rights</a:t>
            </a:r>
          </a:p>
          <a:p>
            <a:pPr lvl="1">
              <a:lnSpc>
                <a:spcPct val="80000"/>
              </a:lnSpc>
            </a:pPr>
            <a:r>
              <a:rPr lang="en-US" sz="1400" dirty="0">
                <a:effectLst/>
                <a:latin typeface="Rockwell"/>
                <a:cs typeface="Rockwell"/>
              </a:rPr>
              <a:t>Affiliated with Republican Party</a:t>
            </a:r>
          </a:p>
          <a:p>
            <a:pPr lvl="1">
              <a:lnSpc>
                <a:spcPct val="80000"/>
              </a:lnSpc>
            </a:pPr>
            <a:r>
              <a:rPr lang="en-US" sz="1400" dirty="0">
                <a:effectLst/>
                <a:latin typeface="Rockwell"/>
                <a:cs typeface="Rockwell"/>
              </a:rPr>
              <a:t>Public Office</a:t>
            </a:r>
          </a:p>
          <a:p>
            <a:pPr lvl="2">
              <a:lnSpc>
                <a:spcPct val="80000"/>
              </a:lnSpc>
            </a:pPr>
            <a:r>
              <a:rPr lang="en-US" sz="1200" dirty="0">
                <a:effectLst/>
                <a:latin typeface="Rockwell"/>
                <a:cs typeface="Rockwell"/>
              </a:rPr>
              <a:t>2 U.S. Senators</a:t>
            </a:r>
          </a:p>
          <a:p>
            <a:pPr lvl="2">
              <a:lnSpc>
                <a:spcPct val="80000"/>
              </a:lnSpc>
            </a:pPr>
            <a:r>
              <a:rPr lang="en-US" sz="1200" dirty="0">
                <a:effectLst/>
                <a:latin typeface="Rockwell"/>
                <a:cs typeface="Rockwell"/>
              </a:rPr>
              <a:t>14 U.S. Representatives</a:t>
            </a:r>
          </a:p>
          <a:p>
            <a:pPr lvl="2">
              <a:lnSpc>
                <a:spcPct val="80000"/>
              </a:lnSpc>
            </a:pPr>
            <a:r>
              <a:rPr lang="en-US" sz="1200" dirty="0">
                <a:effectLst/>
                <a:latin typeface="Rockwell"/>
                <a:cs typeface="Rockwell"/>
              </a:rPr>
              <a:t>630 black state legislators</a:t>
            </a:r>
          </a:p>
          <a:p>
            <a:pPr lvl="2">
              <a:lnSpc>
                <a:spcPct val="80000"/>
              </a:lnSpc>
            </a:pPr>
            <a:r>
              <a:rPr lang="en-US" sz="1200" dirty="0">
                <a:effectLst/>
                <a:latin typeface="Rockwell"/>
                <a:cs typeface="Rockwell"/>
              </a:rPr>
              <a:t>Black governor of Louisiana</a:t>
            </a:r>
          </a:p>
          <a:p>
            <a:pPr>
              <a:lnSpc>
                <a:spcPct val="80000"/>
              </a:lnSpc>
            </a:pPr>
            <a:r>
              <a:rPr lang="en-US" sz="1600" dirty="0">
                <a:effectLst/>
                <a:latin typeface="Rockwell"/>
                <a:cs typeface="Rockwell"/>
              </a:rPr>
              <a:t>Desire for Autonomy and Opportunity</a:t>
            </a:r>
          </a:p>
          <a:p>
            <a:pPr lvl="1">
              <a:lnSpc>
                <a:spcPct val="80000"/>
              </a:lnSpc>
            </a:pPr>
            <a:r>
              <a:rPr lang="en-US" sz="1400" dirty="0">
                <a:effectLst/>
                <a:latin typeface="Rockwell"/>
                <a:cs typeface="Rockwell"/>
              </a:rPr>
              <a:t>Independent churches</a:t>
            </a:r>
          </a:p>
          <a:p>
            <a:pPr lvl="1">
              <a:lnSpc>
                <a:spcPct val="80000"/>
              </a:lnSpc>
            </a:pPr>
            <a:r>
              <a:rPr lang="en-US" sz="1400" dirty="0">
                <a:effectLst/>
                <a:latin typeface="Rockwell"/>
                <a:cs typeface="Rockwell"/>
              </a:rPr>
              <a:t>Public schools</a:t>
            </a:r>
          </a:p>
          <a:p>
            <a:pPr>
              <a:lnSpc>
                <a:spcPct val="80000"/>
              </a:lnSpc>
            </a:pPr>
            <a:r>
              <a:rPr lang="en-US" sz="1600" dirty="0">
                <a:effectLst/>
                <a:latin typeface="Rockwell"/>
                <a:cs typeface="Rockwell"/>
              </a:rPr>
              <a:t>Slavery By Another Name</a:t>
            </a:r>
          </a:p>
          <a:p>
            <a:pPr lvl="1">
              <a:lnSpc>
                <a:spcPct val="80000"/>
              </a:lnSpc>
            </a:pPr>
            <a:r>
              <a:rPr lang="en-US" sz="1400" dirty="0">
                <a:effectLst/>
                <a:latin typeface="Rockwell"/>
                <a:cs typeface="Rockwell"/>
              </a:rPr>
              <a:t>Sharecropping</a:t>
            </a:r>
          </a:p>
          <a:p>
            <a:pPr lvl="1">
              <a:lnSpc>
                <a:spcPct val="80000"/>
              </a:lnSpc>
            </a:pPr>
            <a:r>
              <a:rPr lang="en-US" sz="1400" dirty="0">
                <a:effectLst/>
                <a:latin typeface="Rockwell"/>
                <a:cs typeface="Rockwell"/>
              </a:rPr>
              <a:t>Convict leasing</a:t>
            </a:r>
            <a:endParaRPr lang="en-US" sz="1800" dirty="0">
              <a:effectLst/>
              <a:latin typeface="Rockwell"/>
              <a:cs typeface="Rockwell"/>
            </a:endParaRPr>
          </a:p>
        </p:txBody>
      </p:sp>
      <p:pic>
        <p:nvPicPr>
          <p:cNvPr id="16388" name="Picture 4"/>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105400" y="685800"/>
            <a:ext cx="4038600" cy="3046413"/>
          </a:xfrm>
          <a:noFill/>
          <a:extLst>
            <a:ext uri="{909E8E84-426E-40dd-AFC4-6F175D3DCCD1}">
              <a14:hiddenFill xmlns:a14="http://schemas.microsoft.com/office/drawing/2010/main">
                <a:solidFill>
                  <a:srgbClr val="FFFFFF"/>
                </a:solidFill>
              </a14:hiddenFill>
            </a:ext>
          </a:extLst>
        </p:spPr>
      </p:pic>
      <p:pic>
        <p:nvPicPr>
          <p:cNvPr id="16389" name="Picture 8" descr="800px-Freedman_Burea#F5423F.jpg                                000A84C2Macintosh HD                   C5A9507E:"/>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5105400" y="3748088"/>
            <a:ext cx="4038600" cy="3109912"/>
          </a:xfrm>
        </p:spPr>
      </p:pic>
      <p:pic>
        <p:nvPicPr>
          <p:cNvPr id="16390" name="Picture 9" descr="Parchman_prison_con#F542C1.jpeg                                000A84C2Macintosh HD                   C5A9507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05250"/>
            <a:ext cx="5029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0892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ph type="title" idx="4294967295"/>
          </p:nvPr>
        </p:nvSpPr>
        <p:spPr>
          <a:xfrm>
            <a:off x="304800" y="0"/>
            <a:ext cx="854075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dirty="0">
                <a:effectLst/>
                <a:latin typeface="Rockwell"/>
                <a:cs typeface="Rockwell"/>
              </a:rPr>
              <a:t>Northern Influence on the South</a:t>
            </a:r>
          </a:p>
        </p:txBody>
      </p:sp>
      <p:sp>
        <p:nvSpPr>
          <p:cNvPr id="17411" name="Rectangle 5"/>
          <p:cNvSpPr>
            <a:spLocks noChangeArrowheads="1"/>
          </p:cNvSpPr>
          <p:nvPr>
            <p:ph type="body" sz="half" idx="4294967295"/>
          </p:nvPr>
        </p:nvSpPr>
        <p:spPr>
          <a:xfrm>
            <a:off x="4953000" y="685800"/>
            <a:ext cx="4191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b="1">
                <a:effectLst/>
                <a:latin typeface="Rockwell"/>
                <a:cs typeface="Rockwell"/>
              </a:rPr>
              <a:t>Scalawags</a:t>
            </a:r>
          </a:p>
          <a:p>
            <a:pPr lvl="1"/>
            <a:r>
              <a:rPr lang="en-US" sz="2000">
                <a:effectLst/>
                <a:latin typeface="Rockwell"/>
                <a:cs typeface="Rockwell"/>
              </a:rPr>
              <a:t>Southern Republicans fostering American System-type programs</a:t>
            </a:r>
          </a:p>
          <a:p>
            <a:pPr lvl="1"/>
            <a:r>
              <a:rPr lang="en-US" sz="2000">
                <a:effectLst/>
                <a:latin typeface="Rockwell"/>
                <a:cs typeface="Rockwell"/>
              </a:rPr>
              <a:t>Cooperated with Northern politics and economics</a:t>
            </a:r>
            <a:endParaRPr lang="en-US" sz="1800" b="1">
              <a:effectLst/>
              <a:latin typeface="Rockwell"/>
              <a:cs typeface="Rockwell"/>
            </a:endParaRPr>
          </a:p>
          <a:p>
            <a:r>
              <a:rPr lang="en-US" sz="2400" b="1">
                <a:effectLst/>
                <a:latin typeface="Rockwell"/>
                <a:cs typeface="Rockwell"/>
              </a:rPr>
              <a:t>Carpetbaggers</a:t>
            </a:r>
          </a:p>
          <a:p>
            <a:pPr lvl="1"/>
            <a:r>
              <a:rPr lang="en-US" sz="2000">
                <a:effectLst/>
                <a:latin typeface="Rockwell"/>
                <a:cs typeface="Rockwell"/>
              </a:rPr>
              <a:t>Northerners investing in “New South,”</a:t>
            </a:r>
          </a:p>
          <a:p>
            <a:pPr lvl="1"/>
            <a:r>
              <a:rPr lang="en-US" sz="2000">
                <a:effectLst/>
                <a:latin typeface="Rockwell"/>
                <a:cs typeface="Rockwell"/>
              </a:rPr>
              <a:t>Reformers/provide aid</a:t>
            </a:r>
          </a:p>
          <a:p>
            <a:pPr lvl="1"/>
            <a:r>
              <a:rPr lang="en-US" sz="2000">
                <a:effectLst/>
                <a:latin typeface="Rockwell"/>
                <a:cs typeface="Rockwell"/>
              </a:rPr>
              <a:t>Squatters and plunderers</a:t>
            </a:r>
          </a:p>
        </p:txBody>
      </p:sp>
      <p:pic>
        <p:nvPicPr>
          <p:cNvPr id="17412"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685800"/>
            <a:ext cx="4892675" cy="6172200"/>
          </a:xfrm>
        </p:spPr>
      </p:pic>
      <p:sp>
        <p:nvSpPr>
          <p:cNvPr id="17413" name="TextBox 4"/>
          <p:cNvSpPr txBox="1">
            <a:spLocks noChangeArrowheads="1"/>
          </p:cNvSpPr>
          <p:nvPr/>
        </p:nvSpPr>
        <p:spPr bwMode="auto">
          <a:xfrm>
            <a:off x="4876800" y="5715000"/>
            <a:ext cx="4267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200" i="1">
                <a:latin typeface="Rockwell"/>
                <a:cs typeface="Rockwell"/>
              </a:rPr>
              <a:t>The Man with the (Carpet) Bags</a:t>
            </a:r>
          </a:p>
          <a:p>
            <a:r>
              <a:rPr lang="en-US" sz="1200">
                <a:latin typeface="Rockwell"/>
                <a:cs typeface="Rockwell"/>
              </a:rPr>
              <a:t>Thomas Nast, 1872</a:t>
            </a:r>
          </a:p>
          <a:p>
            <a:endParaRPr lang="en-US" sz="1200">
              <a:latin typeface="Rockwell"/>
              <a:cs typeface="Rockwell"/>
            </a:endParaRPr>
          </a:p>
          <a:p>
            <a:r>
              <a:rPr lang="en-US" sz="1200">
                <a:latin typeface="Rockwell"/>
                <a:cs typeface="Rockwell"/>
              </a:rPr>
              <a:t>Depicts Carl Schurz, a Liberal Republican critical of Grant’s Reconstruction policies</a:t>
            </a:r>
          </a:p>
        </p:txBody>
      </p:sp>
    </p:spTree>
    <p:extLst>
      <p:ext uri="{BB962C8B-B14F-4D97-AF65-F5344CB8AC3E}">
        <p14:creationId xmlns:p14="http://schemas.microsoft.com/office/powerpoint/2010/main" val="27847229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ph type="title" idx="4294967295"/>
          </p:nvPr>
        </p:nvSpPr>
        <p:spPr>
          <a:xfrm>
            <a:off x="304800" y="0"/>
            <a:ext cx="854075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ffectLst/>
                <a:latin typeface="Rockwell"/>
                <a:cs typeface="Rockwell"/>
              </a:rPr>
              <a:t>White Southern Resistance</a:t>
            </a:r>
          </a:p>
        </p:txBody>
      </p:sp>
      <p:sp>
        <p:nvSpPr>
          <p:cNvPr id="18435" name="Rectangle 3"/>
          <p:cNvSpPr>
            <a:spLocks noChangeArrowheads="1"/>
          </p:cNvSpPr>
          <p:nvPr>
            <p:ph type="body" sz="half" idx="4294967295"/>
          </p:nvPr>
        </p:nvSpPr>
        <p:spPr>
          <a:xfrm>
            <a:off x="0" y="838200"/>
            <a:ext cx="3810000" cy="541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800">
                <a:effectLst/>
                <a:latin typeface="Rockwell"/>
                <a:cs typeface="Rockwell"/>
              </a:rPr>
              <a:t>White Supremacy Paramilitary Groups</a:t>
            </a:r>
          </a:p>
          <a:p>
            <a:pPr lvl="1"/>
            <a:r>
              <a:rPr lang="en-US" sz="2400">
                <a:effectLst/>
                <a:latin typeface="Rockwell"/>
                <a:cs typeface="Rockwell"/>
              </a:rPr>
              <a:t>The South Will Rise Again!</a:t>
            </a:r>
          </a:p>
          <a:p>
            <a:pPr lvl="1"/>
            <a:r>
              <a:rPr lang="en-US" sz="2400">
                <a:effectLst/>
                <a:latin typeface="Rockwell"/>
                <a:cs typeface="Rockwell"/>
              </a:rPr>
              <a:t>White League</a:t>
            </a:r>
          </a:p>
          <a:p>
            <a:pPr lvl="1"/>
            <a:r>
              <a:rPr lang="en-US" sz="2400" b="1">
                <a:effectLst/>
                <a:latin typeface="Rockwell"/>
                <a:cs typeface="Rockwell"/>
              </a:rPr>
              <a:t>Ku Klux Klan (1867)</a:t>
            </a:r>
          </a:p>
          <a:p>
            <a:pPr lvl="2"/>
            <a:r>
              <a:rPr lang="en-US" sz="1200">
                <a:effectLst/>
                <a:latin typeface="Rockwell"/>
                <a:cs typeface="Rockwell"/>
              </a:rPr>
              <a:t> </a:t>
            </a:r>
            <a:r>
              <a:rPr lang="en-US" sz="2000">
                <a:effectLst/>
                <a:latin typeface="Rockwell"/>
                <a:cs typeface="Rockwell"/>
              </a:rPr>
              <a:t>Nathaniel Bedford Forrest</a:t>
            </a:r>
          </a:p>
          <a:p>
            <a:pPr lvl="2"/>
            <a:r>
              <a:rPr lang="en-US" sz="2000">
                <a:effectLst/>
                <a:latin typeface="Rockwell"/>
                <a:cs typeface="Rockwell"/>
              </a:rPr>
              <a:t>“invisible empire”</a:t>
            </a:r>
          </a:p>
          <a:p>
            <a:pPr lvl="1"/>
            <a:r>
              <a:rPr lang="en-US" sz="2400">
                <a:effectLst/>
                <a:latin typeface="Rockwell"/>
                <a:cs typeface="Rockwell"/>
              </a:rPr>
              <a:t>Enforcement Acts (1870, 1871)</a:t>
            </a:r>
          </a:p>
        </p:txBody>
      </p:sp>
      <p:pic>
        <p:nvPicPr>
          <p:cNvPr id="18436"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819525" y="838200"/>
            <a:ext cx="5291138" cy="5410200"/>
          </a:xfrm>
        </p:spPr>
      </p:pic>
      <p:sp>
        <p:nvSpPr>
          <p:cNvPr id="18437" name="Text Box 6"/>
          <p:cNvSpPr txBox="1">
            <a:spLocks noChangeArrowheads="1"/>
          </p:cNvSpPr>
          <p:nvPr/>
        </p:nvSpPr>
        <p:spPr bwMode="auto">
          <a:xfrm>
            <a:off x="3810000" y="6213475"/>
            <a:ext cx="3810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200" i="1">
                <a:latin typeface="Rockwell"/>
                <a:cs typeface="Rockwell"/>
              </a:rPr>
              <a:t>“</a:t>
            </a:r>
            <a:r>
              <a:rPr lang="en-US" sz="1200">
                <a:latin typeface="Rockwell"/>
                <a:cs typeface="Rockwell"/>
              </a:rPr>
              <a:t>The Union as it Was</a:t>
            </a:r>
            <a:r>
              <a:rPr lang="en-US" sz="1200" i="1">
                <a:latin typeface="Rockwell"/>
                <a:cs typeface="Rockwell"/>
              </a:rPr>
              <a:t>”</a:t>
            </a:r>
          </a:p>
          <a:p>
            <a:r>
              <a:rPr lang="en-US" sz="1200">
                <a:latin typeface="Rockwell"/>
                <a:cs typeface="Rockwell"/>
              </a:rPr>
              <a:t>Thomas Nast, </a:t>
            </a:r>
            <a:r>
              <a:rPr lang="en-US" sz="1200" i="1">
                <a:latin typeface="Rockwell"/>
                <a:cs typeface="Rockwell"/>
              </a:rPr>
              <a:t>Harper’s Weekly</a:t>
            </a:r>
          </a:p>
          <a:p>
            <a:r>
              <a:rPr lang="en-US" sz="1200">
                <a:latin typeface="Rockwell"/>
                <a:cs typeface="Rockwell"/>
              </a:rPr>
              <a:t>October 1874</a:t>
            </a:r>
          </a:p>
        </p:txBody>
      </p:sp>
    </p:spTree>
    <p:extLst>
      <p:ext uri="{BB962C8B-B14F-4D97-AF65-F5344CB8AC3E}">
        <p14:creationId xmlns:p14="http://schemas.microsoft.com/office/powerpoint/2010/main" val="292832934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112643" name="Text Box 3"/>
          <p:cNvSpPr txBox="1">
            <a:spLocks noChangeArrowheads="1"/>
          </p:cNvSpPr>
          <p:nvPr/>
        </p:nvSpPr>
        <p:spPr bwMode="auto">
          <a:xfrm>
            <a:off x="381000" y="242888"/>
            <a:ext cx="8382000" cy="731837"/>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200" dirty="0">
                <a:solidFill>
                  <a:srgbClr val="FFFFFF"/>
                </a:solidFill>
                <a:latin typeface="Rockwell"/>
                <a:ea typeface="+mn-ea"/>
                <a:cs typeface="Rockwell"/>
              </a:rPr>
              <a:t>Reconstruction Acts of 1867</a:t>
            </a:r>
          </a:p>
        </p:txBody>
      </p:sp>
      <p:sp>
        <p:nvSpPr>
          <p:cNvPr id="112644" name="Text Box 4"/>
          <p:cNvSpPr txBox="1">
            <a:spLocks noChangeArrowheads="1"/>
          </p:cNvSpPr>
          <p:nvPr/>
        </p:nvSpPr>
        <p:spPr bwMode="auto">
          <a:xfrm>
            <a:off x="13358" y="1120775"/>
            <a:ext cx="6781800" cy="564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a:defRPr sz="2400" b="1">
                <a:solidFill>
                  <a:srgbClr val="D30A05"/>
                </a:solidFill>
                <a:latin typeface="Comic Sans MS" charset="0"/>
                <a:ea typeface="ＭＳ Ｐゴシック" charset="0"/>
              </a:defRPr>
            </a:lvl1pPr>
            <a:lvl2pPr marL="1028700" indent="-346075">
              <a:defRPr sz="2400" b="1">
                <a:solidFill>
                  <a:srgbClr val="D30A05"/>
                </a:solidFill>
                <a:latin typeface="Comic Sans MS" charset="0"/>
                <a:ea typeface="ＭＳ Ｐゴシック" charset="0"/>
              </a:defRPr>
            </a:lvl2pPr>
            <a:lvl3pPr marL="1662113" indent="-282575">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marL="342900" indent="-342900" eaLnBrk="1" hangingPunct="1">
              <a:spcBef>
                <a:spcPct val="50000"/>
              </a:spcBef>
              <a:buClr>
                <a:srgbClr val="D30A05"/>
              </a:buClr>
              <a:buFont typeface="Arial"/>
              <a:buChar char="•"/>
            </a:pPr>
            <a:r>
              <a:rPr lang="en-US" sz="2500" dirty="0">
                <a:solidFill>
                  <a:srgbClr val="FFFFFF"/>
                </a:solidFill>
                <a:latin typeface="Rockwell"/>
                <a:cs typeface="Rockwell"/>
              </a:rPr>
              <a:t>Command of the Army Act</a:t>
            </a:r>
          </a:p>
          <a:p>
            <a:pPr marL="1025525" lvl="1" indent="-342900" eaLnBrk="1" hangingPunct="1">
              <a:spcBef>
                <a:spcPct val="50000"/>
              </a:spcBef>
              <a:buClr>
                <a:srgbClr val="000080"/>
              </a:buClr>
              <a:buSzPct val="80000"/>
              <a:buFont typeface="Arial"/>
              <a:buChar char="•"/>
            </a:pPr>
            <a:r>
              <a:rPr lang="en-US" sz="2200" b="0" dirty="0">
                <a:solidFill>
                  <a:srgbClr val="FFFFFF"/>
                </a:solidFill>
                <a:latin typeface="Rockwell"/>
                <a:cs typeface="Rockwell"/>
              </a:rPr>
              <a:t>The President must issue all Reconstruction orders through </a:t>
            </a:r>
            <a:br>
              <a:rPr lang="en-US" sz="2200" b="0" dirty="0">
                <a:solidFill>
                  <a:srgbClr val="FFFFFF"/>
                </a:solidFill>
                <a:latin typeface="Rockwell"/>
                <a:cs typeface="Rockwell"/>
              </a:rPr>
            </a:br>
            <a:r>
              <a:rPr lang="en-US" sz="2200" b="0" dirty="0">
                <a:solidFill>
                  <a:srgbClr val="FFFFFF"/>
                </a:solidFill>
                <a:latin typeface="Rockwell"/>
                <a:cs typeface="Rockwell"/>
              </a:rPr>
              <a:t>the commander of the military.</a:t>
            </a:r>
          </a:p>
          <a:p>
            <a:pPr marL="342900" indent="-342900" eaLnBrk="1" hangingPunct="1">
              <a:spcBef>
                <a:spcPct val="50000"/>
              </a:spcBef>
              <a:buClr>
                <a:srgbClr val="D30A05"/>
              </a:buClr>
              <a:buFont typeface="Arial"/>
              <a:buChar char="•"/>
            </a:pPr>
            <a:r>
              <a:rPr lang="en-US" sz="2500" dirty="0">
                <a:solidFill>
                  <a:srgbClr val="FFFFFF"/>
                </a:solidFill>
                <a:latin typeface="Rockwell"/>
                <a:cs typeface="Rockwell"/>
              </a:rPr>
              <a:t>Tenure of Office Act</a:t>
            </a:r>
          </a:p>
          <a:p>
            <a:pPr marL="1025525" lvl="1" indent="-342900" eaLnBrk="1" hangingPunct="1">
              <a:spcBef>
                <a:spcPct val="50000"/>
              </a:spcBef>
              <a:buClr>
                <a:srgbClr val="000080"/>
              </a:buClr>
              <a:buSzPct val="80000"/>
              <a:buFont typeface="Arial"/>
              <a:buChar char="•"/>
            </a:pPr>
            <a:r>
              <a:rPr lang="en-US" sz="2200" b="0" dirty="0">
                <a:solidFill>
                  <a:srgbClr val="FFFFFF"/>
                </a:solidFill>
                <a:latin typeface="Rockwell"/>
                <a:cs typeface="Rockwell"/>
              </a:rPr>
              <a:t>The President could not remove </a:t>
            </a:r>
            <a:br>
              <a:rPr lang="en-US" sz="2200" b="0" dirty="0">
                <a:solidFill>
                  <a:srgbClr val="FFFFFF"/>
                </a:solidFill>
                <a:latin typeface="Rockwell"/>
                <a:cs typeface="Rockwell"/>
              </a:rPr>
            </a:br>
            <a:r>
              <a:rPr lang="en-US" sz="2200" b="0" dirty="0">
                <a:solidFill>
                  <a:srgbClr val="FFFFFF"/>
                </a:solidFill>
                <a:latin typeface="Rockwell"/>
                <a:cs typeface="Rockwell"/>
              </a:rPr>
              <a:t>any officials [esp. Cabinet members] without the Senate</a:t>
            </a:r>
            <a:r>
              <a:rPr lang="ja-JP" altLang="en-US" sz="2200" b="0" dirty="0">
                <a:solidFill>
                  <a:srgbClr val="FFFFFF"/>
                </a:solidFill>
                <a:latin typeface="Rockwell"/>
                <a:cs typeface="Rockwell"/>
              </a:rPr>
              <a:t>’</a:t>
            </a:r>
            <a:r>
              <a:rPr lang="en-US" sz="2200" b="0" dirty="0">
                <a:solidFill>
                  <a:srgbClr val="FFFFFF"/>
                </a:solidFill>
                <a:latin typeface="Rockwell"/>
                <a:cs typeface="Rockwell"/>
              </a:rPr>
              <a:t>s consent, if the position originally required Senate approval.</a:t>
            </a:r>
          </a:p>
          <a:p>
            <a:pPr marL="1722438" lvl="2" indent="-342900" eaLnBrk="1" hangingPunct="1">
              <a:spcBef>
                <a:spcPct val="50000"/>
              </a:spcBef>
              <a:buClr>
                <a:srgbClr val="3333FF"/>
              </a:buClr>
              <a:buSzPct val="120000"/>
              <a:buFont typeface="Arial"/>
              <a:buChar char="•"/>
            </a:pPr>
            <a:r>
              <a:rPr lang="en-US" sz="2000" b="0" dirty="0">
                <a:solidFill>
                  <a:srgbClr val="FFFFFF"/>
                </a:solidFill>
                <a:latin typeface="Rockwell"/>
                <a:cs typeface="Rockwell"/>
              </a:rPr>
              <a:t>Designed to protect radical</a:t>
            </a:r>
            <a:br>
              <a:rPr lang="en-US" sz="2000" b="0" dirty="0">
                <a:solidFill>
                  <a:srgbClr val="FFFFFF"/>
                </a:solidFill>
                <a:latin typeface="Rockwell"/>
                <a:cs typeface="Rockwell"/>
              </a:rPr>
            </a:br>
            <a:r>
              <a:rPr lang="en-US" sz="2000" b="0" dirty="0">
                <a:solidFill>
                  <a:srgbClr val="FFFFFF"/>
                </a:solidFill>
                <a:latin typeface="Rockwell"/>
                <a:cs typeface="Rockwell"/>
              </a:rPr>
              <a:t>members of Lincoln</a:t>
            </a:r>
            <a:r>
              <a:rPr lang="ja-JP" altLang="en-US" sz="2000" b="0" dirty="0">
                <a:solidFill>
                  <a:srgbClr val="FFFFFF"/>
                </a:solidFill>
                <a:latin typeface="Rockwell"/>
                <a:cs typeface="Rockwell"/>
              </a:rPr>
              <a:t>’</a:t>
            </a:r>
            <a:r>
              <a:rPr lang="en-US" sz="2000" b="0" dirty="0">
                <a:solidFill>
                  <a:srgbClr val="FFFFFF"/>
                </a:solidFill>
                <a:latin typeface="Rockwell"/>
                <a:cs typeface="Rockwell"/>
              </a:rPr>
              <a:t>s government.</a:t>
            </a:r>
          </a:p>
          <a:p>
            <a:pPr marL="1722438" lvl="2" indent="-342900" eaLnBrk="1" hangingPunct="1">
              <a:spcBef>
                <a:spcPct val="50000"/>
              </a:spcBef>
              <a:buClr>
                <a:srgbClr val="3333FF"/>
              </a:buClr>
              <a:buSzPct val="120000"/>
              <a:buFont typeface="Arial"/>
              <a:buChar char="•"/>
            </a:pPr>
            <a:r>
              <a:rPr lang="en-US" sz="2000" b="0" dirty="0">
                <a:solidFill>
                  <a:srgbClr val="FFFFFF"/>
                </a:solidFill>
                <a:latin typeface="Rockwell"/>
                <a:cs typeface="Rockwell"/>
              </a:rPr>
              <a:t>A question of the </a:t>
            </a:r>
            <a:br>
              <a:rPr lang="en-US" sz="2000" b="0" dirty="0">
                <a:solidFill>
                  <a:srgbClr val="FFFFFF"/>
                </a:solidFill>
                <a:latin typeface="Rockwell"/>
                <a:cs typeface="Rockwell"/>
              </a:rPr>
            </a:br>
            <a:r>
              <a:rPr lang="en-US" sz="2000" b="0" dirty="0">
                <a:solidFill>
                  <a:srgbClr val="FFFFFF"/>
                </a:solidFill>
                <a:latin typeface="Rockwell"/>
                <a:cs typeface="Rockwell"/>
              </a:rPr>
              <a:t>constitutionality of this law.</a:t>
            </a:r>
          </a:p>
        </p:txBody>
      </p:sp>
      <p:pic>
        <p:nvPicPr>
          <p:cNvPr id="112645" name="Picture 5" descr="Stanton"/>
          <p:cNvPicPr>
            <a:picLocks noChangeAspect="1" noChangeArrowheads="1"/>
          </p:cNvPicPr>
          <p:nvPr/>
        </p:nvPicPr>
        <p:blipFill>
          <a:blip r:embed="rId2">
            <a:extLst>
              <a:ext uri="{28A0092B-C50C-407E-A947-70E740481C1C}">
                <a14:useLocalDpi xmlns:a14="http://schemas.microsoft.com/office/drawing/2010/main" val="0"/>
              </a:ext>
            </a:extLst>
          </a:blip>
          <a:srcRect l="11290" r="21326"/>
          <a:stretch>
            <a:fillRect/>
          </a:stretch>
        </p:blipFill>
        <p:spPr bwMode="auto">
          <a:xfrm>
            <a:off x="6842125" y="1371600"/>
            <a:ext cx="2301875" cy="4686300"/>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
        <p:nvSpPr>
          <p:cNvPr id="112646" name="Text Box 6"/>
          <p:cNvSpPr txBox="1">
            <a:spLocks noChangeArrowheads="1"/>
          </p:cNvSpPr>
          <p:nvPr/>
        </p:nvSpPr>
        <p:spPr bwMode="auto">
          <a:xfrm>
            <a:off x="6842125" y="6057901"/>
            <a:ext cx="23018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r>
              <a:rPr lang="en-US" sz="2200" b="0" dirty="0">
                <a:solidFill>
                  <a:srgbClr val="FFFFFF"/>
                </a:solidFill>
                <a:latin typeface="Rockwell"/>
                <a:cs typeface="Rockwell"/>
              </a:rPr>
              <a:t>Edwin Stanton</a:t>
            </a:r>
          </a:p>
        </p:txBody>
      </p:sp>
    </p:spTree>
    <p:extLst>
      <p:ext uri="{BB962C8B-B14F-4D97-AF65-F5344CB8AC3E}">
        <p14:creationId xmlns:p14="http://schemas.microsoft.com/office/powerpoint/2010/main" val="7671198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ox(out)">
                                      <p:cBhvr>
                                        <p:cTn id="7" dur="500"/>
                                        <p:tgtEl>
                                          <p:spTgt spid="1126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2644">
                                            <p:txEl>
                                              <p:pRg st="1" end="1"/>
                                            </p:txEl>
                                          </p:spTgt>
                                        </p:tgtEl>
                                        <p:attrNameLst>
                                          <p:attrName>style.visibility</p:attrName>
                                        </p:attrNameLst>
                                      </p:cBhvr>
                                      <p:to>
                                        <p:strVal val="visible"/>
                                      </p:to>
                                    </p:set>
                                    <p:animEffect transition="in" filter="box(out)">
                                      <p:cBhvr>
                                        <p:cTn id="12" dur="500"/>
                                        <p:tgtEl>
                                          <p:spTgt spid="1126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12644">
                                            <p:txEl>
                                              <p:pRg st="2" end="2"/>
                                            </p:txEl>
                                          </p:spTgt>
                                        </p:tgtEl>
                                        <p:attrNameLst>
                                          <p:attrName>style.visibility</p:attrName>
                                        </p:attrNameLst>
                                      </p:cBhvr>
                                      <p:to>
                                        <p:strVal val="visible"/>
                                      </p:to>
                                    </p:set>
                                    <p:animEffect transition="in" filter="box(out)">
                                      <p:cBhvr>
                                        <p:cTn id="17" dur="500"/>
                                        <p:tgtEl>
                                          <p:spTgt spid="1126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12644">
                                            <p:txEl>
                                              <p:pRg st="3" end="3"/>
                                            </p:txEl>
                                          </p:spTgt>
                                        </p:tgtEl>
                                        <p:attrNameLst>
                                          <p:attrName>style.visibility</p:attrName>
                                        </p:attrNameLst>
                                      </p:cBhvr>
                                      <p:to>
                                        <p:strVal val="visible"/>
                                      </p:to>
                                    </p:set>
                                    <p:animEffect transition="in" filter="box(out)">
                                      <p:cBhvr>
                                        <p:cTn id="22" dur="500"/>
                                        <p:tgtEl>
                                          <p:spTgt spid="1126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12644">
                                            <p:txEl>
                                              <p:pRg st="4" end="4"/>
                                            </p:txEl>
                                          </p:spTgt>
                                        </p:tgtEl>
                                        <p:attrNameLst>
                                          <p:attrName>style.visibility</p:attrName>
                                        </p:attrNameLst>
                                      </p:cBhvr>
                                      <p:to>
                                        <p:strVal val="visible"/>
                                      </p:to>
                                    </p:set>
                                    <p:animEffect transition="in" filter="box(out)">
                                      <p:cBhvr>
                                        <p:cTn id="27" dur="500"/>
                                        <p:tgtEl>
                                          <p:spTgt spid="11264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645"/>
                                        </p:tgtEl>
                                        <p:attrNameLst>
                                          <p:attrName>style.visibility</p:attrName>
                                        </p:attrNameLst>
                                      </p:cBhvr>
                                      <p:to>
                                        <p:strVal val="visible"/>
                                      </p:to>
                                    </p:set>
                                    <p:animEffect transition="in" filter="fade">
                                      <p:cBhvr>
                                        <p:cTn id="30" dur="1000"/>
                                        <p:tgtEl>
                                          <p:spTgt spid="1126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46"/>
                                        </p:tgtEl>
                                        <p:attrNameLst>
                                          <p:attrName>style.visibility</p:attrName>
                                        </p:attrNameLst>
                                      </p:cBhvr>
                                      <p:to>
                                        <p:strVal val="visible"/>
                                      </p:to>
                                    </p:set>
                                    <p:animEffect transition="in" filter="fade">
                                      <p:cBhvr>
                                        <p:cTn id="33" dur="1000"/>
                                        <p:tgtEl>
                                          <p:spTgt spid="1126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112644">
                                            <p:txEl>
                                              <p:pRg st="5" end="5"/>
                                            </p:txEl>
                                          </p:spTgt>
                                        </p:tgtEl>
                                        <p:attrNameLst>
                                          <p:attrName>style.visibility</p:attrName>
                                        </p:attrNameLst>
                                      </p:cBhvr>
                                      <p:to>
                                        <p:strVal val="visible"/>
                                      </p:to>
                                    </p:set>
                                    <p:animEffect transition="in" filter="box(out)">
                                      <p:cBhvr>
                                        <p:cTn id="38" dur="500"/>
                                        <p:tgtEl>
                                          <p:spTgt spid="1126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57347" name="Text Box 3"/>
          <p:cNvSpPr txBox="1">
            <a:spLocks noChangeArrowheads="1"/>
          </p:cNvSpPr>
          <p:nvPr/>
        </p:nvSpPr>
        <p:spPr bwMode="auto">
          <a:xfrm>
            <a:off x="228600" y="31986"/>
            <a:ext cx="8763000" cy="1384995"/>
          </a:xfrm>
          <a:prstGeom prst="rect">
            <a:avLst/>
          </a:prstGeom>
          <a:noFill/>
          <a:ln w="9525">
            <a:noFill/>
            <a:miter lim="800000"/>
            <a:headEnd/>
            <a:tailEnd/>
          </a:ln>
          <a:effectLst>
            <a:outerShdw dist="17961" dir="2700000" algn="ctr" rotWithShape="0">
              <a:srgbClr val="D30A05"/>
            </a:outerShdw>
          </a:effec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algn="ctr" eaLnBrk="1" hangingPunct="1">
              <a:spcBef>
                <a:spcPct val="50000"/>
              </a:spcBef>
            </a:pPr>
            <a:r>
              <a:rPr lang="en-US" sz="4200" dirty="0">
                <a:solidFill>
                  <a:srgbClr val="FFFFFF"/>
                </a:solidFill>
                <a:latin typeface="Rockwell"/>
                <a:cs typeface="Rockwell"/>
              </a:rPr>
              <a:t>President Johnson</a:t>
            </a:r>
            <a:r>
              <a:rPr lang="ja-JP" altLang="en-US" sz="4200" dirty="0">
                <a:solidFill>
                  <a:srgbClr val="FFFFFF"/>
                </a:solidFill>
                <a:latin typeface="Rockwell"/>
                <a:cs typeface="Rockwell"/>
              </a:rPr>
              <a:t>’</a:t>
            </a:r>
            <a:r>
              <a:rPr lang="en-US" sz="4200" dirty="0">
                <a:solidFill>
                  <a:srgbClr val="FFFFFF"/>
                </a:solidFill>
                <a:latin typeface="Rockwell"/>
                <a:cs typeface="Rockwell"/>
              </a:rPr>
              <a:t>s Impeachment</a:t>
            </a:r>
          </a:p>
        </p:txBody>
      </p:sp>
      <p:sp>
        <p:nvSpPr>
          <p:cNvPr id="57349" name="Text Box 5"/>
          <p:cNvSpPr txBox="1">
            <a:spLocks noChangeArrowheads="1"/>
          </p:cNvSpPr>
          <p:nvPr/>
        </p:nvSpPr>
        <p:spPr bwMode="auto">
          <a:xfrm>
            <a:off x="0" y="1371600"/>
            <a:ext cx="9144000" cy="375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chemeClr val="tx1"/>
              </a:buClr>
              <a:buFont typeface="Arial"/>
              <a:buChar char="•"/>
            </a:pPr>
            <a:r>
              <a:rPr lang="en-US" sz="2800" b="0" dirty="0">
                <a:solidFill>
                  <a:schemeClr val="tx1"/>
                </a:solidFill>
                <a:latin typeface="Rockwell"/>
                <a:cs typeface="Rockwell"/>
              </a:rPr>
              <a:t>Johnson removed Stanton in February, 1868.</a:t>
            </a:r>
          </a:p>
          <a:p>
            <a:pPr eaLnBrk="1" hangingPunct="1">
              <a:spcBef>
                <a:spcPct val="50000"/>
              </a:spcBef>
              <a:buClr>
                <a:schemeClr val="tx1"/>
              </a:buClr>
              <a:buFont typeface="Arial"/>
              <a:buChar char="•"/>
            </a:pPr>
            <a:r>
              <a:rPr lang="en-US" sz="2800" b="0" dirty="0">
                <a:solidFill>
                  <a:schemeClr val="tx1"/>
                </a:solidFill>
                <a:latin typeface="Rockwell"/>
                <a:cs typeface="Rockwell"/>
              </a:rPr>
              <a:t>Johnson replaced generals in the field who were more sympathetic to Radical Reconstruction.</a:t>
            </a:r>
          </a:p>
          <a:p>
            <a:pPr eaLnBrk="1" hangingPunct="1">
              <a:spcBef>
                <a:spcPct val="50000"/>
              </a:spcBef>
              <a:buClr>
                <a:schemeClr val="tx1"/>
              </a:buClr>
              <a:buFont typeface="Arial"/>
              <a:buChar char="•"/>
            </a:pPr>
            <a:r>
              <a:rPr lang="en-US" sz="2800" b="0" dirty="0" smtClean="0">
                <a:solidFill>
                  <a:schemeClr val="tx1"/>
                </a:solidFill>
                <a:latin typeface="Rockwell"/>
                <a:cs typeface="Rockwell"/>
              </a:rPr>
              <a:t>House impeaches him by massive majority</a:t>
            </a:r>
          </a:p>
          <a:p>
            <a:pPr eaLnBrk="1" hangingPunct="1">
              <a:spcBef>
                <a:spcPct val="50000"/>
              </a:spcBef>
              <a:buClr>
                <a:schemeClr val="tx1"/>
              </a:buClr>
              <a:buFont typeface="Arial"/>
              <a:buChar char="•"/>
            </a:pPr>
            <a:r>
              <a:rPr lang="en-US" sz="2800" b="0" dirty="0" smtClean="0">
                <a:solidFill>
                  <a:schemeClr val="tx1"/>
                </a:solidFill>
                <a:latin typeface="Rockwell"/>
                <a:cs typeface="Rockwell"/>
                <a:sym typeface="Wingdings" charset="0"/>
              </a:rPr>
              <a:t>Senate hears trial, 1 vote short of removing from office.</a:t>
            </a:r>
            <a:endParaRPr lang="en-US" sz="2800" b="0" dirty="0">
              <a:solidFill>
                <a:schemeClr val="tx1"/>
              </a:solidFill>
              <a:latin typeface="Rockwell"/>
              <a:cs typeface="Rockwell"/>
              <a:sym typeface="Wingdings" charset="0"/>
            </a:endParaRPr>
          </a:p>
        </p:txBody>
      </p:sp>
    </p:spTree>
    <p:extLst>
      <p:ext uri="{BB962C8B-B14F-4D97-AF65-F5344CB8AC3E}">
        <p14:creationId xmlns:p14="http://schemas.microsoft.com/office/powerpoint/2010/main" val="656984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1000"/>
                                        <p:tgtEl>
                                          <p:spTgt spid="57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dissolve">
                                      <p:cBhvr>
                                        <p:cTn id="12" dur="1000"/>
                                        <p:tgtEl>
                                          <p:spTgt spid="57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dissolve">
                                      <p:cBhvr>
                                        <p:cTn id="17" dur="1000"/>
                                        <p:tgtEl>
                                          <p:spTgt spid="573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7349">
                                            <p:txEl>
                                              <p:pRg st="3" end="3"/>
                                            </p:txEl>
                                          </p:spTgt>
                                        </p:tgtEl>
                                        <p:attrNameLst>
                                          <p:attrName>style.visibility</p:attrName>
                                        </p:attrNameLst>
                                      </p:cBhvr>
                                      <p:to>
                                        <p:strVal val="visible"/>
                                      </p:to>
                                    </p:set>
                                    <p:animEffect transition="in" filter="dissolve">
                                      <p:cBhvr>
                                        <p:cTn id="22" dur="1000"/>
                                        <p:tgtEl>
                                          <p:spTgt spid="5734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rgbClr val="FFFFFF"/>
              </a:solidFill>
              <a:latin typeface="Rockwell"/>
              <a:cs typeface="Rockwell"/>
            </a:endParaRPr>
          </a:p>
        </p:txBody>
      </p:sp>
      <p:sp>
        <p:nvSpPr>
          <p:cNvPr id="71683"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FFFFFF"/>
                </a:solidFill>
                <a:latin typeface="Rockwell"/>
                <a:ea typeface="+mn-ea"/>
                <a:cs typeface="Rockwell"/>
              </a:rPr>
              <a:t>1868 Presidential Election</a:t>
            </a:r>
          </a:p>
        </p:txBody>
      </p:sp>
      <p:pic>
        <p:nvPicPr>
          <p:cNvPr id="48132" name="Picture 5" descr="1868 Election-1"/>
          <p:cNvPicPr>
            <a:picLocks noChangeAspect="1" noChangeArrowheads="1"/>
          </p:cNvPicPr>
          <p:nvPr/>
        </p:nvPicPr>
        <p:blipFill>
          <a:blip r:embed="rId3">
            <a:lum bright="18000" contrast="18000"/>
            <a:extLst>
              <a:ext uri="{28A0092B-C50C-407E-A947-70E740481C1C}">
                <a14:useLocalDpi xmlns:a14="http://schemas.microsoft.com/office/drawing/2010/main" val="0"/>
              </a:ext>
            </a:extLst>
          </a:blip>
          <a:srcRect/>
          <a:stretch>
            <a:fillRect/>
          </a:stretch>
        </p:blipFill>
        <p:spPr bwMode="auto">
          <a:xfrm>
            <a:off x="228600" y="1447800"/>
            <a:ext cx="8610600" cy="46259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243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73731" name="Text Box 3"/>
          <p:cNvSpPr txBox="1">
            <a:spLocks noChangeArrowheads="1"/>
          </p:cNvSpPr>
          <p:nvPr/>
        </p:nvSpPr>
        <p:spPr bwMode="auto">
          <a:xfrm>
            <a:off x="354013" y="-41643"/>
            <a:ext cx="8382000" cy="747712"/>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300" dirty="0">
                <a:solidFill>
                  <a:srgbClr val="FFFFFF"/>
                </a:solidFill>
                <a:latin typeface="Rockwell"/>
                <a:ea typeface="+mn-ea"/>
                <a:cs typeface="Rockwell"/>
              </a:rPr>
              <a:t>Waving the Bloody Shirt!</a:t>
            </a:r>
          </a:p>
        </p:txBody>
      </p:sp>
      <p:pic>
        <p:nvPicPr>
          <p:cNvPr id="47109" name="Picture 7" descr="PolCartoon-Seymour&amp;Blair-ChangeOfBanner"/>
          <p:cNvPicPr>
            <a:picLocks noChangeAspect="1" noChangeArrowheads="1"/>
          </p:cNvPicPr>
          <p:nvPr/>
        </p:nvPicPr>
        <p:blipFill>
          <a:blip r:embed="rId2">
            <a:lum bright="-12000" contrast="12000"/>
            <a:extLst>
              <a:ext uri="{28A0092B-C50C-407E-A947-70E740481C1C}">
                <a14:useLocalDpi xmlns:a14="http://schemas.microsoft.com/office/drawing/2010/main" val="0"/>
              </a:ext>
            </a:extLst>
          </a:blip>
          <a:srcRect l="5774" t="5556" r="3769" b="1852"/>
          <a:stretch>
            <a:fillRect/>
          </a:stretch>
        </p:blipFill>
        <p:spPr bwMode="auto">
          <a:xfrm>
            <a:off x="0" y="706069"/>
            <a:ext cx="5802923" cy="6172638"/>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
        <p:nvSpPr>
          <p:cNvPr id="47110" name="Text Box 8"/>
          <p:cNvSpPr txBox="1">
            <a:spLocks noChangeArrowheads="1"/>
          </p:cNvSpPr>
          <p:nvPr/>
        </p:nvSpPr>
        <p:spPr bwMode="auto">
          <a:xfrm>
            <a:off x="5500538" y="5811110"/>
            <a:ext cx="3810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algn="ctr" eaLnBrk="1" hangingPunct="1">
              <a:spcBef>
                <a:spcPct val="50000"/>
              </a:spcBef>
            </a:pPr>
            <a:r>
              <a:rPr lang="en-US" sz="2200" b="0" dirty="0">
                <a:solidFill>
                  <a:srgbClr val="FFFFFF"/>
                </a:solidFill>
                <a:latin typeface="Rockwell"/>
                <a:cs typeface="Rockwell"/>
              </a:rPr>
              <a:t>Republican </a:t>
            </a:r>
            <a:r>
              <a:rPr lang="ja-JP" altLang="en-US" sz="2200" b="0" dirty="0">
                <a:solidFill>
                  <a:srgbClr val="FFFFFF"/>
                </a:solidFill>
                <a:latin typeface="Rockwell"/>
                <a:cs typeface="Rockwell"/>
              </a:rPr>
              <a:t>“</a:t>
            </a:r>
            <a:r>
              <a:rPr lang="en-US" sz="2200" b="0" dirty="0">
                <a:solidFill>
                  <a:srgbClr val="FFFFFF"/>
                </a:solidFill>
                <a:latin typeface="Rockwell"/>
                <a:cs typeface="Rockwell"/>
              </a:rPr>
              <a:t>Southern Strategy</a:t>
            </a:r>
            <a:r>
              <a:rPr lang="ja-JP" altLang="en-US" sz="2200" b="0" dirty="0">
                <a:solidFill>
                  <a:srgbClr val="FFFFFF"/>
                </a:solidFill>
                <a:latin typeface="Rockwell"/>
                <a:cs typeface="Rockwell"/>
              </a:rPr>
              <a:t>”</a:t>
            </a:r>
            <a:endParaRPr lang="en-US" sz="2200" b="0" dirty="0">
              <a:solidFill>
                <a:srgbClr val="FFFFFF"/>
              </a:solidFill>
              <a:latin typeface="Rockwell"/>
              <a:cs typeface="Rockwell"/>
            </a:endParaRPr>
          </a:p>
        </p:txBody>
      </p:sp>
    </p:spTree>
    <p:extLst>
      <p:ext uri="{BB962C8B-B14F-4D97-AF65-F5344CB8AC3E}">
        <p14:creationId xmlns:p14="http://schemas.microsoft.com/office/powerpoint/2010/main" val="11795226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ection of 1868 Nast Anti Democrat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634" y="0"/>
            <a:ext cx="4771933" cy="6718882"/>
          </a:xfrm>
          <a:prstGeom prst="rect">
            <a:avLst/>
          </a:prstGeom>
        </p:spPr>
      </p:pic>
    </p:spTree>
    <p:extLst>
      <p:ext uri="{BB962C8B-B14F-4D97-AF65-F5344CB8AC3E}">
        <p14:creationId xmlns:p14="http://schemas.microsoft.com/office/powerpoint/2010/main" val="209313604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219200" y="266700"/>
            <a:ext cx="7239000" cy="1143000"/>
          </a:xfrm>
        </p:spPr>
        <p:txBody>
          <a:bodyPr>
            <a:normAutofit fontScale="90000"/>
          </a:bodyPr>
          <a:lstStyle/>
          <a:p>
            <a:r>
              <a:rPr lang="en-US" sz="4000" dirty="0"/>
              <a:t>Ulysses S. </a:t>
            </a:r>
            <a:r>
              <a:rPr lang="en-US" sz="4000" dirty="0" smtClean="0"/>
              <a:t>Grant’s </a:t>
            </a:r>
            <a:r>
              <a:rPr lang="en-US" sz="4000" dirty="0"/>
              <a:t>Presidency</a:t>
            </a:r>
            <a:endParaRPr lang="en-US" dirty="0"/>
          </a:p>
        </p:txBody>
      </p:sp>
      <p:sp>
        <p:nvSpPr>
          <p:cNvPr id="1027" name="Rectangle 3"/>
          <p:cNvSpPr>
            <a:spLocks noGrp="1" noChangeArrowheads="1"/>
          </p:cNvSpPr>
          <p:nvPr>
            <p:ph type="body" idx="1"/>
          </p:nvPr>
        </p:nvSpPr>
        <p:spPr>
          <a:xfrm>
            <a:off x="0" y="1448306"/>
            <a:ext cx="8936608" cy="4525963"/>
          </a:xfrm>
        </p:spPr>
        <p:txBody>
          <a:bodyPr/>
          <a:lstStyle/>
          <a:p>
            <a:r>
              <a:rPr lang="en-US" dirty="0"/>
              <a:t>President </a:t>
            </a:r>
            <a:r>
              <a:rPr lang="en-US" dirty="0" smtClean="0"/>
              <a:t>Grant’s </a:t>
            </a:r>
            <a:r>
              <a:rPr lang="en-US" dirty="0"/>
              <a:t>(a Republican) cabinet is corrupt and scandals break out</a:t>
            </a:r>
          </a:p>
          <a:p>
            <a:r>
              <a:rPr lang="en-US" dirty="0"/>
              <a:t>People move away from Republican party as a result</a:t>
            </a:r>
          </a:p>
          <a:p>
            <a:r>
              <a:rPr lang="en-US" dirty="0"/>
              <a:t>Grant thought of as one of worst Presidents </a:t>
            </a:r>
          </a:p>
        </p:txBody>
      </p:sp>
    </p:spTree>
    <p:extLst>
      <p:ext uri="{BB962C8B-B14F-4D97-AF65-F5344CB8AC3E}">
        <p14:creationId xmlns:p14="http://schemas.microsoft.com/office/powerpoint/2010/main" val="20863871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dissolve">
                                      <p:cBhvr>
                                        <p:cTn id="7" dur="500"/>
                                        <p:tgtEl>
                                          <p:spTgt spid="1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7">
                                            <p:txEl>
                                              <p:pRg st="1" end="1"/>
                                            </p:txEl>
                                          </p:spTgt>
                                        </p:tgtEl>
                                        <p:attrNameLst>
                                          <p:attrName>style.visibility</p:attrName>
                                        </p:attrNameLst>
                                      </p:cBhvr>
                                      <p:to>
                                        <p:strVal val="visible"/>
                                      </p:to>
                                    </p:set>
                                    <p:animEffect transition="in" filter="dissolve">
                                      <p:cBhvr>
                                        <p:cTn id="12" dur="500"/>
                                        <p:tgtEl>
                                          <p:spTgt spid="10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7">
                                            <p:txEl>
                                              <p:pRg st="2" end="2"/>
                                            </p:txEl>
                                          </p:spTgt>
                                        </p:tgtEl>
                                        <p:attrNameLst>
                                          <p:attrName>style.visibility</p:attrName>
                                        </p:attrNameLst>
                                      </p:cBhvr>
                                      <p:to>
                                        <p:strVal val="visible"/>
                                      </p:to>
                                    </p:set>
                                    <p:animEffect transition="in" filter="dissolve">
                                      <p:cBhvr>
                                        <p:cTn id="17" dur="500"/>
                                        <p:tgtEl>
                                          <p:spTgt spid="10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ph type="title" idx="4294967295"/>
          </p:nvPr>
        </p:nvSpPr>
        <p:spPr>
          <a:xfrm>
            <a:off x="0" y="0"/>
            <a:ext cx="9144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dirty="0">
                <a:effectLst/>
                <a:latin typeface="Rockwell"/>
                <a:cs typeface="Rockwell"/>
              </a:rPr>
              <a:t>Ulysses S. Grant (R) (1869-1877)</a:t>
            </a:r>
          </a:p>
        </p:txBody>
      </p:sp>
      <p:sp>
        <p:nvSpPr>
          <p:cNvPr id="23555" name="Rectangle 4"/>
          <p:cNvSpPr>
            <a:spLocks noChangeArrowheads="1"/>
          </p:cNvSpPr>
          <p:nvPr>
            <p:ph type="body" sz="half" idx="4294967295"/>
          </p:nvPr>
        </p:nvSpPr>
        <p:spPr>
          <a:xfrm>
            <a:off x="0" y="838199"/>
            <a:ext cx="4114800" cy="559646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nSpc>
                <a:spcPct val="80000"/>
              </a:lnSpc>
            </a:pPr>
            <a:r>
              <a:rPr lang="en-US" sz="2000" dirty="0">
                <a:effectLst/>
                <a:latin typeface="Rockwell"/>
                <a:cs typeface="Rockwell"/>
              </a:rPr>
              <a:t>Civil War hero, but no political experience; linked with moderates and Radicals</a:t>
            </a:r>
          </a:p>
          <a:p>
            <a:pPr>
              <a:lnSpc>
                <a:spcPct val="80000"/>
              </a:lnSpc>
            </a:pPr>
            <a:r>
              <a:rPr lang="en-US" sz="2000" dirty="0" err="1">
                <a:effectLst/>
                <a:latin typeface="Rockwell"/>
                <a:cs typeface="Rockwell"/>
              </a:rPr>
              <a:t>Grantism</a:t>
            </a:r>
            <a:endParaRPr lang="en-US" sz="2000" dirty="0">
              <a:effectLst/>
              <a:latin typeface="Rockwell"/>
              <a:cs typeface="Rockwell"/>
            </a:endParaRPr>
          </a:p>
          <a:p>
            <a:pPr lvl="1">
              <a:lnSpc>
                <a:spcPct val="80000"/>
              </a:lnSpc>
            </a:pPr>
            <a:r>
              <a:rPr lang="en-US" sz="1800" dirty="0">
                <a:effectLst/>
                <a:latin typeface="Rockwell"/>
                <a:cs typeface="Rockwell"/>
              </a:rPr>
              <a:t>Credit </a:t>
            </a:r>
            <a:r>
              <a:rPr lang="en-US" sz="1800" dirty="0" err="1">
                <a:effectLst/>
                <a:latin typeface="Rockwell"/>
                <a:cs typeface="Rockwell"/>
              </a:rPr>
              <a:t>Mobilier</a:t>
            </a:r>
            <a:endParaRPr lang="en-US" sz="1800" dirty="0">
              <a:effectLst/>
              <a:latin typeface="Rockwell"/>
              <a:cs typeface="Rockwell"/>
            </a:endParaRPr>
          </a:p>
          <a:p>
            <a:pPr lvl="2">
              <a:lnSpc>
                <a:spcPct val="80000"/>
              </a:lnSpc>
            </a:pPr>
            <a:r>
              <a:rPr lang="en-US" sz="1600" dirty="0">
                <a:effectLst/>
                <a:latin typeface="Rockwell"/>
                <a:cs typeface="Rockwell"/>
              </a:rPr>
              <a:t>Union Pacific Railroad creates dummy construction company to hire execs at inflated salaries and earn high dividends</a:t>
            </a:r>
          </a:p>
          <a:p>
            <a:pPr lvl="2">
              <a:lnSpc>
                <a:spcPct val="80000"/>
              </a:lnSpc>
            </a:pPr>
            <a:r>
              <a:rPr lang="en-US" sz="1600" dirty="0">
                <a:effectLst/>
                <a:latin typeface="Rockwell"/>
                <a:cs typeface="Rockwell"/>
              </a:rPr>
              <a:t>Sold stock to Republican congressmen and bribed press to keep quiet</a:t>
            </a:r>
          </a:p>
          <a:p>
            <a:pPr lvl="1">
              <a:lnSpc>
                <a:spcPct val="80000"/>
              </a:lnSpc>
            </a:pPr>
            <a:r>
              <a:rPr lang="en-US" sz="1800" dirty="0">
                <a:effectLst/>
                <a:latin typeface="Rockwell"/>
                <a:cs typeface="Rockwell"/>
              </a:rPr>
              <a:t>Whiskey Ring</a:t>
            </a:r>
          </a:p>
          <a:p>
            <a:pPr lvl="2">
              <a:lnSpc>
                <a:spcPct val="80000"/>
              </a:lnSpc>
            </a:pPr>
            <a:r>
              <a:rPr lang="en-US" sz="1600" dirty="0">
                <a:effectLst/>
                <a:latin typeface="Rockwell"/>
                <a:cs typeface="Rockwell"/>
              </a:rPr>
              <a:t>Republicans embezzled liquor tax revenues using bribes and networks</a:t>
            </a:r>
          </a:p>
          <a:p>
            <a:pPr>
              <a:lnSpc>
                <a:spcPct val="80000"/>
              </a:lnSpc>
            </a:pPr>
            <a:r>
              <a:rPr lang="en-US" sz="2000" dirty="0">
                <a:effectLst/>
                <a:latin typeface="Rockwell"/>
                <a:cs typeface="Rockwell"/>
              </a:rPr>
              <a:t>Amnesty Act of 1872</a:t>
            </a:r>
          </a:p>
          <a:p>
            <a:pPr>
              <a:lnSpc>
                <a:spcPct val="80000"/>
              </a:lnSpc>
            </a:pPr>
            <a:r>
              <a:rPr lang="en-US" sz="2000" dirty="0">
                <a:effectLst/>
                <a:latin typeface="Rockwell"/>
                <a:cs typeface="Rockwell"/>
              </a:rPr>
              <a:t>Panic of 1873</a:t>
            </a:r>
          </a:p>
        </p:txBody>
      </p:sp>
      <p:pic>
        <p:nvPicPr>
          <p:cNvPr id="5" name="Picture 11" descr="pol_cartoon-Grant Scandals"/>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4114800" y="1964267"/>
            <a:ext cx="5018461" cy="4893733"/>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375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09777"/>
            <a:ext cx="7772400" cy="3155027"/>
          </a:xfrm>
        </p:spPr>
        <p:txBody>
          <a:bodyPr>
            <a:normAutofit/>
          </a:bodyPr>
          <a:lstStyle/>
          <a:p>
            <a:r>
              <a:rPr lang="en-US" dirty="0" smtClean="0"/>
              <a:t>Congressional Reconstruction and Reconstruction’s End: 1864-1877</a:t>
            </a:r>
            <a:endParaRPr lang="en-US" dirty="0"/>
          </a:p>
        </p:txBody>
      </p:sp>
      <p:sp>
        <p:nvSpPr>
          <p:cNvPr id="3" name="Subtitle 2"/>
          <p:cNvSpPr>
            <a:spLocks noGrp="1"/>
          </p:cNvSpPr>
          <p:nvPr>
            <p:ph type="subTitle" idx="1"/>
          </p:nvPr>
        </p:nvSpPr>
        <p:spPr>
          <a:xfrm>
            <a:off x="1371600" y="4432362"/>
            <a:ext cx="6400800" cy="1972942"/>
          </a:xfrm>
        </p:spPr>
        <p:txBody>
          <a:bodyPr>
            <a:normAutofit/>
          </a:bodyPr>
          <a:lstStyle/>
          <a:p>
            <a:r>
              <a:rPr lang="en-US" dirty="0" smtClean="0"/>
              <a:t>Mr. Winchell</a:t>
            </a:r>
          </a:p>
          <a:p>
            <a:r>
              <a:rPr lang="en-US" dirty="0" smtClean="0"/>
              <a:t>APUSH 2018-2019</a:t>
            </a:r>
          </a:p>
          <a:p>
            <a:r>
              <a:rPr lang="en-US" dirty="0" smtClean="0"/>
              <a:t>Period </a:t>
            </a:r>
            <a:r>
              <a:rPr lang="en-US" dirty="0"/>
              <a:t>5</a:t>
            </a:r>
          </a:p>
        </p:txBody>
      </p:sp>
    </p:spTree>
    <p:extLst>
      <p:ext uri="{BB962C8B-B14F-4D97-AF65-F5344CB8AC3E}">
        <p14:creationId xmlns:p14="http://schemas.microsoft.com/office/powerpoint/2010/main" val="385461369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Panic of 1873</a:t>
            </a:r>
          </a:p>
        </p:txBody>
      </p:sp>
      <p:sp>
        <p:nvSpPr>
          <p:cNvPr id="80899" name="Rectangle 3"/>
          <p:cNvSpPr>
            <a:spLocks noGrp="1" noChangeArrowheads="1"/>
          </p:cNvSpPr>
          <p:nvPr>
            <p:ph idx="1"/>
          </p:nvPr>
        </p:nvSpPr>
        <p:spPr/>
        <p:txBody>
          <a:bodyPr/>
          <a:lstStyle/>
          <a:p>
            <a:r>
              <a:rPr lang="en-US" dirty="0">
                <a:solidFill>
                  <a:srgbClr val="FFFFFF"/>
                </a:solidFill>
              </a:rPr>
              <a:t>US economy goes into a severe recession (2 million unemployed of 36 million</a:t>
            </a:r>
            <a:r>
              <a:rPr lang="en-US" dirty="0" smtClean="0">
                <a:solidFill>
                  <a:srgbClr val="FFFFFF"/>
                </a:solidFill>
              </a:rPr>
              <a:t>)</a:t>
            </a:r>
          </a:p>
          <a:p>
            <a:pPr lvl="1"/>
            <a:r>
              <a:rPr lang="en-US" dirty="0" smtClean="0">
                <a:solidFill>
                  <a:srgbClr val="FFFFFF"/>
                </a:solidFill>
              </a:rPr>
              <a:t>Cause: Civil War currency &amp; overextension of industry</a:t>
            </a:r>
          </a:p>
          <a:p>
            <a:pPr lvl="2"/>
            <a:r>
              <a:rPr lang="en-US" dirty="0" smtClean="0">
                <a:solidFill>
                  <a:srgbClr val="FFFFFF"/>
                </a:solidFill>
              </a:rPr>
              <a:t>NO DIFFERENT THAN EVERY OTHER PANIC</a:t>
            </a:r>
            <a:endParaRPr lang="en-US" dirty="0">
              <a:solidFill>
                <a:srgbClr val="FFFFFF"/>
              </a:solidFill>
            </a:endParaRPr>
          </a:p>
          <a:p>
            <a:r>
              <a:rPr lang="en-US" dirty="0">
                <a:solidFill>
                  <a:srgbClr val="FFFFFF"/>
                </a:solidFill>
              </a:rPr>
              <a:t>People increasingly choose Democrats to try to fix the problems</a:t>
            </a:r>
          </a:p>
        </p:txBody>
      </p:sp>
    </p:spTree>
    <p:extLst>
      <p:ext uri="{BB962C8B-B14F-4D97-AF65-F5344CB8AC3E}">
        <p14:creationId xmlns:p14="http://schemas.microsoft.com/office/powerpoint/2010/main" val="5875992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Effect transition="in" filter="dissolve">
                                      <p:cBhvr>
                                        <p:cTn id="7" dur="500"/>
                                        <p:tgtEl>
                                          <p:spTgt spid="8089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0899">
                                            <p:txEl>
                                              <p:pRg st="1" end="1"/>
                                            </p:txEl>
                                          </p:spTgt>
                                        </p:tgtEl>
                                        <p:attrNameLst>
                                          <p:attrName>style.visibility</p:attrName>
                                        </p:attrNameLst>
                                      </p:cBhvr>
                                      <p:to>
                                        <p:strVal val="visible"/>
                                      </p:to>
                                    </p:set>
                                    <p:animEffect transition="in" filter="dissolve">
                                      <p:cBhvr>
                                        <p:cTn id="10" dur="500"/>
                                        <p:tgtEl>
                                          <p:spTgt spid="80899">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80899">
                                            <p:txEl>
                                              <p:pRg st="2" end="2"/>
                                            </p:txEl>
                                          </p:spTgt>
                                        </p:tgtEl>
                                        <p:attrNameLst>
                                          <p:attrName>style.visibility</p:attrName>
                                        </p:attrNameLst>
                                      </p:cBhvr>
                                      <p:to>
                                        <p:strVal val="visible"/>
                                      </p:to>
                                    </p:set>
                                    <p:animEffect transition="in" filter="dissolve">
                                      <p:cBhvr>
                                        <p:cTn id="13" dur="500"/>
                                        <p:tgtEl>
                                          <p:spTgt spid="80899">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80899">
                                            <p:txEl>
                                              <p:pRg st="3" end="3"/>
                                            </p:txEl>
                                          </p:spTgt>
                                        </p:tgtEl>
                                        <p:attrNameLst>
                                          <p:attrName>style.visibility</p:attrName>
                                        </p:attrNameLst>
                                      </p:cBhvr>
                                      <p:to>
                                        <p:strVal val="visible"/>
                                      </p:to>
                                    </p:set>
                                    <p:animEffect transition="in" filter="dissolve">
                                      <p:cBhvr>
                                        <p:cTn id="18" dur="500"/>
                                        <p:tgtEl>
                                          <p:spTgt spid="808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4251"/>
            <a:ext cx="9144000" cy="1143000"/>
          </a:xfrm>
        </p:spPr>
        <p:txBody>
          <a:bodyPr>
            <a:normAutofit/>
          </a:bodyPr>
          <a:lstStyle/>
          <a:p>
            <a:r>
              <a:rPr lang="en-US" sz="3200" dirty="0" smtClean="0"/>
              <a:t>Legal Challenges to Reconstruction</a:t>
            </a:r>
            <a:endParaRPr lang="en-US" sz="3200" dirty="0"/>
          </a:p>
        </p:txBody>
      </p:sp>
      <p:sp>
        <p:nvSpPr>
          <p:cNvPr id="3" name="Content Placeholder 2"/>
          <p:cNvSpPr>
            <a:spLocks noGrp="1"/>
          </p:cNvSpPr>
          <p:nvPr>
            <p:ph idx="1"/>
          </p:nvPr>
        </p:nvSpPr>
        <p:spPr>
          <a:xfrm>
            <a:off x="0" y="938749"/>
            <a:ext cx="9144000" cy="5599123"/>
          </a:xfrm>
        </p:spPr>
        <p:txBody>
          <a:bodyPr>
            <a:noAutofit/>
          </a:bodyPr>
          <a:lstStyle/>
          <a:p>
            <a:r>
              <a:rPr lang="en-US" sz="1800" dirty="0" smtClean="0"/>
              <a:t>Civil Rights Act of 1875:</a:t>
            </a:r>
          </a:p>
          <a:p>
            <a:pPr lvl="1"/>
            <a:r>
              <a:rPr lang="en-US" sz="1800" dirty="0" smtClean="0"/>
              <a:t>Equal access to public places</a:t>
            </a:r>
          </a:p>
          <a:p>
            <a:pPr lvl="1"/>
            <a:r>
              <a:rPr lang="en-US" sz="1800" dirty="0" smtClean="0"/>
              <a:t>No enforcement mechanism</a:t>
            </a:r>
          </a:p>
          <a:p>
            <a:r>
              <a:rPr lang="en-US" sz="1800" dirty="0" smtClean="0"/>
              <a:t>Slaughterhouse Cases (1873)</a:t>
            </a:r>
          </a:p>
          <a:p>
            <a:pPr lvl="1"/>
            <a:r>
              <a:rPr lang="en-US" sz="1800" dirty="0" smtClean="0"/>
              <a:t>STRICT interpretation of 14</a:t>
            </a:r>
            <a:r>
              <a:rPr lang="en-US" sz="1800" baseline="30000" dirty="0" smtClean="0"/>
              <a:t>th</a:t>
            </a:r>
            <a:r>
              <a:rPr lang="en-US" sz="1800" dirty="0" smtClean="0"/>
              <a:t> Amendment </a:t>
            </a:r>
          </a:p>
          <a:p>
            <a:pPr lvl="1"/>
            <a:r>
              <a:rPr lang="en-US" sz="1800" dirty="0" smtClean="0"/>
              <a:t>States have authority over citizens’ rights</a:t>
            </a:r>
          </a:p>
          <a:p>
            <a:r>
              <a:rPr lang="en-US" sz="1800" dirty="0" smtClean="0"/>
              <a:t>Bradwell v. Illinois (1873)</a:t>
            </a:r>
          </a:p>
          <a:p>
            <a:pPr lvl="1"/>
            <a:r>
              <a:rPr lang="en-US" sz="1800" dirty="0" smtClean="0"/>
              <a:t>Female attorney sues for right to practice law</a:t>
            </a:r>
          </a:p>
          <a:p>
            <a:pPr lvl="1"/>
            <a:r>
              <a:rPr lang="en-US" sz="1800" dirty="0" smtClean="0"/>
              <a:t>SC rules she’s a woman, shouldn’t be practicing law</a:t>
            </a:r>
          </a:p>
          <a:p>
            <a:r>
              <a:rPr lang="en-US" sz="1800" dirty="0" smtClean="0"/>
              <a:t>US v. Cruickshank (1876)</a:t>
            </a:r>
          </a:p>
          <a:p>
            <a:pPr lvl="1"/>
            <a:r>
              <a:rPr lang="en-US" sz="1800" dirty="0" smtClean="0"/>
              <a:t>LA white supremacists accused of attacking meeting of African Americans, convicted under Enforcement Acts.</a:t>
            </a:r>
          </a:p>
          <a:p>
            <a:pPr lvl="1"/>
            <a:r>
              <a:rPr lang="en-US" sz="1800" dirty="0" smtClean="0"/>
              <a:t>SC rules 14</a:t>
            </a:r>
            <a:r>
              <a:rPr lang="en-US" sz="1800" baseline="30000" dirty="0" smtClean="0"/>
              <a:t>th</a:t>
            </a:r>
            <a:r>
              <a:rPr lang="en-US" sz="1800" dirty="0" smtClean="0"/>
              <a:t> Amendment only applies to STATES discriminating, not people/business.</a:t>
            </a:r>
          </a:p>
          <a:p>
            <a:r>
              <a:rPr lang="en-US" sz="1800" dirty="0" smtClean="0"/>
              <a:t>US v. Reese, et. Al (1876)</a:t>
            </a:r>
          </a:p>
          <a:p>
            <a:pPr lvl="1"/>
            <a:r>
              <a:rPr lang="en-US" sz="1800" dirty="0" smtClean="0"/>
              <a:t>SC rules STATES confer voting rights on individuals, not fed. </a:t>
            </a:r>
            <a:r>
              <a:rPr lang="en-US" sz="1800" dirty="0" err="1" smtClean="0"/>
              <a:t>gov.</a:t>
            </a:r>
            <a:endParaRPr lang="en-US" sz="1800" dirty="0" smtClean="0"/>
          </a:p>
          <a:p>
            <a:pPr lvl="1"/>
            <a:r>
              <a:rPr lang="en-US" sz="1800" dirty="0" smtClean="0"/>
              <a:t>15</a:t>
            </a:r>
            <a:r>
              <a:rPr lang="en-US" sz="1800" baseline="30000" dirty="0" smtClean="0"/>
              <a:t>th</a:t>
            </a:r>
            <a:r>
              <a:rPr lang="en-US" sz="1800" dirty="0" smtClean="0"/>
              <a:t> Amendment doesn’t guarantee right to vote apparently</a:t>
            </a:r>
          </a:p>
        </p:txBody>
      </p:sp>
    </p:spTree>
    <p:extLst>
      <p:ext uri="{BB962C8B-B14F-4D97-AF65-F5344CB8AC3E}">
        <p14:creationId xmlns:p14="http://schemas.microsoft.com/office/powerpoint/2010/main" val="9511439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76803" name="Text Box 3"/>
          <p:cNvSpPr txBox="1">
            <a:spLocks noChangeArrowheads="1"/>
          </p:cNvSpPr>
          <p:nvPr/>
        </p:nvSpPr>
        <p:spPr bwMode="auto">
          <a:xfrm>
            <a:off x="381000" y="288925"/>
            <a:ext cx="8382000" cy="701675"/>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000" dirty="0">
                <a:solidFill>
                  <a:srgbClr val="FFFFFF"/>
                </a:solidFill>
                <a:latin typeface="Rockwell"/>
                <a:ea typeface="+mn-ea"/>
                <a:cs typeface="Rockwell"/>
              </a:rPr>
              <a:t>Northern Support Wanes</a:t>
            </a:r>
          </a:p>
        </p:txBody>
      </p:sp>
      <p:sp>
        <p:nvSpPr>
          <p:cNvPr id="76808" name="Text Box 8"/>
          <p:cNvSpPr txBox="1">
            <a:spLocks noChangeArrowheads="1"/>
          </p:cNvSpPr>
          <p:nvPr/>
        </p:nvSpPr>
        <p:spPr bwMode="auto">
          <a:xfrm>
            <a:off x="228991" y="1219200"/>
            <a:ext cx="8764084" cy="5309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03225" indent="-403225">
              <a:defRPr sz="2400" b="1">
                <a:solidFill>
                  <a:srgbClr val="D30A05"/>
                </a:solidFill>
                <a:latin typeface="Comic Sans MS" charset="0"/>
                <a:ea typeface="ＭＳ Ｐゴシック" charset="0"/>
              </a:defRPr>
            </a:lvl1pPr>
            <a:lvl2pPr marL="1022350" indent="-3873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ja-JP" altLang="en-US" sz="2600" b="0" dirty="0">
                <a:solidFill>
                  <a:srgbClr val="FFFFFF"/>
                </a:solidFill>
                <a:latin typeface="Rockwell"/>
                <a:cs typeface="Rockwell"/>
              </a:rPr>
              <a:t>“</a:t>
            </a:r>
            <a:r>
              <a:rPr lang="en-US" sz="2600" b="0" dirty="0" err="1">
                <a:solidFill>
                  <a:srgbClr val="FFFFFF"/>
                </a:solidFill>
                <a:latin typeface="Rockwell"/>
                <a:cs typeface="Rockwell"/>
              </a:rPr>
              <a:t>Grantism</a:t>
            </a:r>
            <a:r>
              <a:rPr lang="ja-JP" altLang="en-US" sz="2600" b="0" dirty="0">
                <a:solidFill>
                  <a:srgbClr val="FFFFFF"/>
                </a:solidFill>
                <a:latin typeface="Rockwell"/>
                <a:cs typeface="Rockwell"/>
              </a:rPr>
              <a:t>”</a:t>
            </a:r>
            <a:r>
              <a:rPr lang="en-US" sz="2600" b="0" dirty="0">
                <a:solidFill>
                  <a:srgbClr val="FFFFFF"/>
                </a:solidFill>
                <a:latin typeface="Rockwell"/>
                <a:cs typeface="Rockwell"/>
              </a:rPr>
              <a:t> &amp; corruption.</a:t>
            </a:r>
          </a:p>
          <a:p>
            <a:pPr eaLnBrk="1" hangingPunct="1">
              <a:spcBef>
                <a:spcPct val="50000"/>
              </a:spcBef>
              <a:buClr>
                <a:srgbClr val="D30A05"/>
              </a:buClr>
              <a:buFont typeface="Wingdings" charset="0"/>
              <a:buChar char="«"/>
            </a:pPr>
            <a:r>
              <a:rPr lang="en-US" sz="2600" dirty="0">
                <a:solidFill>
                  <a:srgbClr val="FFFFFF"/>
                </a:solidFill>
                <a:latin typeface="Rockwell"/>
                <a:cs typeface="Rockwell"/>
              </a:rPr>
              <a:t>Panic of 1873</a:t>
            </a:r>
            <a:r>
              <a:rPr lang="en-US" sz="2600" b="0" dirty="0">
                <a:solidFill>
                  <a:srgbClr val="FFFFFF"/>
                </a:solidFill>
                <a:latin typeface="Rockwell"/>
                <a:cs typeface="Rockwell"/>
              </a:rPr>
              <a:t> [6-year</a:t>
            </a:r>
            <a:br>
              <a:rPr lang="en-US" sz="2600" b="0" dirty="0">
                <a:solidFill>
                  <a:srgbClr val="FFFFFF"/>
                </a:solidFill>
                <a:latin typeface="Rockwell"/>
                <a:cs typeface="Rockwell"/>
              </a:rPr>
            </a:br>
            <a:r>
              <a:rPr lang="en-US" sz="2600" b="0" dirty="0">
                <a:solidFill>
                  <a:srgbClr val="FFFFFF"/>
                </a:solidFill>
                <a:latin typeface="Rockwell"/>
                <a:cs typeface="Rockwell"/>
              </a:rPr>
              <a:t>depression].</a:t>
            </a:r>
          </a:p>
          <a:p>
            <a:pPr eaLnBrk="1" hangingPunct="1">
              <a:spcBef>
                <a:spcPct val="50000"/>
              </a:spcBef>
              <a:buClr>
                <a:srgbClr val="D30A05"/>
              </a:buClr>
              <a:buFont typeface="Wingdings" charset="0"/>
              <a:buChar char="«"/>
            </a:pPr>
            <a:r>
              <a:rPr lang="en-US" sz="2600" b="0" dirty="0">
                <a:solidFill>
                  <a:srgbClr val="FFFFFF"/>
                </a:solidFill>
                <a:latin typeface="Rockwell"/>
                <a:cs typeface="Rockwell"/>
              </a:rPr>
              <a:t>Concern over westward</a:t>
            </a:r>
            <a:br>
              <a:rPr lang="en-US" sz="2600" b="0" dirty="0">
                <a:solidFill>
                  <a:srgbClr val="FFFFFF"/>
                </a:solidFill>
                <a:latin typeface="Rockwell"/>
                <a:cs typeface="Rockwell"/>
              </a:rPr>
            </a:br>
            <a:r>
              <a:rPr lang="en-US" sz="2600" b="0" dirty="0">
                <a:solidFill>
                  <a:srgbClr val="FFFFFF"/>
                </a:solidFill>
                <a:latin typeface="Rockwell"/>
                <a:cs typeface="Rockwell"/>
              </a:rPr>
              <a:t>expansion and Indian wars.</a:t>
            </a:r>
          </a:p>
          <a:p>
            <a:pPr eaLnBrk="1" hangingPunct="1">
              <a:spcBef>
                <a:spcPct val="50000"/>
              </a:spcBef>
              <a:buClr>
                <a:srgbClr val="D30A05"/>
              </a:buClr>
              <a:buFont typeface="Wingdings" charset="0"/>
              <a:buChar char="«"/>
            </a:pPr>
            <a:r>
              <a:rPr lang="en-US" sz="2600" b="0" dirty="0">
                <a:solidFill>
                  <a:srgbClr val="FFFFFF"/>
                </a:solidFill>
                <a:latin typeface="Rockwell"/>
                <a:cs typeface="Rockwell"/>
              </a:rPr>
              <a:t>Key monetary issues:</a:t>
            </a:r>
          </a:p>
          <a:p>
            <a:pPr lvl="1" eaLnBrk="1" hangingPunct="1">
              <a:spcBef>
                <a:spcPct val="50000"/>
              </a:spcBef>
              <a:buClr>
                <a:srgbClr val="000080"/>
              </a:buClr>
              <a:buSzPct val="80000"/>
              <a:buFont typeface="DavysOtherDingbats" charset="0"/>
              <a:buChar char="*"/>
            </a:pPr>
            <a:r>
              <a:rPr lang="en-US" b="0" dirty="0">
                <a:solidFill>
                  <a:srgbClr val="FFFFFF"/>
                </a:solidFill>
                <a:latin typeface="Rockwell"/>
                <a:cs typeface="Rockwell"/>
                <a:sym typeface="Wingdings" charset="0"/>
              </a:rPr>
              <a:t>should the government </a:t>
            </a:r>
            <a:br>
              <a:rPr lang="en-US" b="0" dirty="0">
                <a:solidFill>
                  <a:srgbClr val="FFFFFF"/>
                </a:solidFill>
                <a:latin typeface="Rockwell"/>
                <a:cs typeface="Rockwell"/>
                <a:sym typeface="Wingdings" charset="0"/>
              </a:rPr>
            </a:br>
            <a:r>
              <a:rPr lang="en-US" b="0" dirty="0">
                <a:solidFill>
                  <a:srgbClr val="FFFFFF"/>
                </a:solidFill>
                <a:latin typeface="Rockwell"/>
                <a:cs typeface="Rockwell"/>
                <a:sym typeface="Wingdings" charset="0"/>
              </a:rPr>
              <a:t>retire $432m worth of </a:t>
            </a:r>
            <a:br>
              <a:rPr lang="en-US" b="0" dirty="0">
                <a:solidFill>
                  <a:srgbClr val="FFFFFF"/>
                </a:solidFill>
                <a:latin typeface="Rockwell"/>
                <a:cs typeface="Rockwell"/>
                <a:sym typeface="Wingdings" charset="0"/>
              </a:rPr>
            </a:br>
            <a:r>
              <a:rPr lang="ja-JP" altLang="en-US" b="0" dirty="0">
                <a:solidFill>
                  <a:srgbClr val="FFFFFF"/>
                </a:solidFill>
                <a:latin typeface="Rockwell"/>
                <a:cs typeface="Rockwell"/>
                <a:sym typeface="Wingdings" charset="0"/>
              </a:rPr>
              <a:t>“</a:t>
            </a:r>
            <a:r>
              <a:rPr lang="en-US" b="0" dirty="0">
                <a:solidFill>
                  <a:srgbClr val="FFFFFF"/>
                </a:solidFill>
                <a:latin typeface="Rockwell"/>
                <a:cs typeface="Rockwell"/>
                <a:sym typeface="Wingdings" charset="0"/>
              </a:rPr>
              <a:t>greenbacks</a:t>
            </a:r>
            <a:r>
              <a:rPr lang="ja-JP" altLang="en-US" b="0" dirty="0">
                <a:solidFill>
                  <a:srgbClr val="FFFFFF"/>
                </a:solidFill>
                <a:latin typeface="Rockwell"/>
                <a:cs typeface="Rockwell"/>
                <a:sym typeface="Wingdings" charset="0"/>
              </a:rPr>
              <a:t>”</a:t>
            </a:r>
            <a:r>
              <a:rPr lang="en-US" b="0" dirty="0">
                <a:solidFill>
                  <a:srgbClr val="FFFFFF"/>
                </a:solidFill>
                <a:latin typeface="Rockwell"/>
                <a:cs typeface="Rockwell"/>
                <a:sym typeface="Wingdings" charset="0"/>
              </a:rPr>
              <a:t> issued during the Civil War.</a:t>
            </a:r>
          </a:p>
          <a:p>
            <a:pPr lvl="1" eaLnBrk="1" hangingPunct="1">
              <a:spcBef>
                <a:spcPct val="50000"/>
              </a:spcBef>
              <a:buClr>
                <a:srgbClr val="000080"/>
              </a:buClr>
              <a:buSzPct val="80000"/>
              <a:buFont typeface="DavysOtherDingbats" charset="0"/>
              <a:buChar char="*"/>
            </a:pPr>
            <a:r>
              <a:rPr lang="en-US" b="0" dirty="0">
                <a:solidFill>
                  <a:srgbClr val="FFFFFF"/>
                </a:solidFill>
                <a:latin typeface="Rockwell"/>
                <a:cs typeface="Rockwell"/>
                <a:sym typeface="Wingdings" charset="0"/>
              </a:rPr>
              <a:t>should war bonds be paid back in specie or</a:t>
            </a:r>
            <a:br>
              <a:rPr lang="en-US" b="0" dirty="0">
                <a:solidFill>
                  <a:srgbClr val="FFFFFF"/>
                </a:solidFill>
                <a:latin typeface="Rockwell"/>
                <a:cs typeface="Rockwell"/>
                <a:sym typeface="Wingdings" charset="0"/>
              </a:rPr>
            </a:br>
            <a:r>
              <a:rPr lang="en-US" b="0" dirty="0">
                <a:solidFill>
                  <a:srgbClr val="FFFFFF"/>
                </a:solidFill>
                <a:latin typeface="Rockwell"/>
                <a:cs typeface="Rockwell"/>
                <a:sym typeface="Wingdings" charset="0"/>
              </a:rPr>
              <a:t>greenbacks.  </a:t>
            </a:r>
          </a:p>
        </p:txBody>
      </p:sp>
    </p:spTree>
    <p:extLst>
      <p:ext uri="{BB962C8B-B14F-4D97-AF65-F5344CB8AC3E}">
        <p14:creationId xmlns:p14="http://schemas.microsoft.com/office/powerpoint/2010/main" val="15436004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680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680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680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6808">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680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ph type="title" idx="4294967295"/>
          </p:nvPr>
        </p:nvSpPr>
        <p:spPr>
          <a:xfrm>
            <a:off x="2057400" y="0"/>
            <a:ext cx="5029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4000" dirty="0">
                <a:effectLst/>
                <a:latin typeface="Rockwell"/>
                <a:cs typeface="Rockwell"/>
              </a:rPr>
              <a:t>“Election” of 1876</a:t>
            </a:r>
          </a:p>
        </p:txBody>
      </p:sp>
      <p:sp>
        <p:nvSpPr>
          <p:cNvPr id="27651" name="Rectangle 5"/>
          <p:cNvSpPr>
            <a:spLocks noChangeArrowheads="1"/>
          </p:cNvSpPr>
          <p:nvPr>
            <p:ph type="body" sz="half" idx="4294967295"/>
          </p:nvPr>
        </p:nvSpPr>
        <p:spPr>
          <a:xfrm>
            <a:off x="0" y="3505200"/>
            <a:ext cx="3657600" cy="3352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a:lnSpc>
                <a:spcPct val="80000"/>
              </a:lnSpc>
            </a:pPr>
            <a:r>
              <a:rPr lang="en-US" sz="1600">
                <a:effectLst/>
                <a:latin typeface="Rockwell"/>
                <a:cs typeface="Rockwell"/>
              </a:rPr>
              <a:t>Republicans struggle to nominate “boring” Rutherford B. Hayes</a:t>
            </a:r>
          </a:p>
          <a:p>
            <a:pPr>
              <a:lnSpc>
                <a:spcPct val="80000"/>
              </a:lnSpc>
            </a:pPr>
            <a:r>
              <a:rPr lang="en-US" sz="1600">
                <a:effectLst/>
                <a:latin typeface="Rockwell"/>
                <a:cs typeface="Rockwell"/>
              </a:rPr>
              <a:t>Democrats nominate solid and popular Samuel J. Tilden</a:t>
            </a:r>
          </a:p>
          <a:p>
            <a:pPr>
              <a:lnSpc>
                <a:spcPct val="80000"/>
              </a:lnSpc>
            </a:pPr>
            <a:r>
              <a:rPr lang="en-US" sz="1600">
                <a:effectLst/>
                <a:latin typeface="Rockwell"/>
                <a:cs typeface="Rockwell"/>
              </a:rPr>
              <a:t>Tilden won the popular vote solidly and needed only 1 more electoral vote for majority</a:t>
            </a:r>
          </a:p>
          <a:p>
            <a:pPr>
              <a:lnSpc>
                <a:spcPct val="80000"/>
              </a:lnSpc>
            </a:pPr>
            <a:r>
              <a:rPr lang="en-US" sz="1600">
                <a:effectLst/>
                <a:latin typeface="Rockwell"/>
                <a:cs typeface="Rockwell"/>
              </a:rPr>
              <a:t>Contested electoral votes in 3 Reconstruction states (Louisiana, South Carolina, Florida)</a:t>
            </a:r>
          </a:p>
          <a:p>
            <a:pPr>
              <a:lnSpc>
                <a:spcPct val="80000"/>
              </a:lnSpc>
            </a:pPr>
            <a:r>
              <a:rPr lang="en-US" sz="1600">
                <a:effectLst/>
                <a:latin typeface="Rockwell"/>
                <a:cs typeface="Rockwell"/>
              </a:rPr>
              <a:t>Electoral Commission rewarded 3 sets of electoral votes to Hayes</a:t>
            </a:r>
          </a:p>
          <a:p>
            <a:pPr lvl="1">
              <a:lnSpc>
                <a:spcPct val="80000"/>
              </a:lnSpc>
            </a:pPr>
            <a:r>
              <a:rPr lang="en-US" sz="1400">
                <a:effectLst/>
                <a:latin typeface="Rockwell"/>
                <a:cs typeface="Rockwell"/>
              </a:rPr>
              <a:t>Split ideologically 8-7 in favor of Republicans</a:t>
            </a:r>
          </a:p>
        </p:txBody>
      </p:sp>
      <p:pic>
        <p:nvPicPr>
          <p:cNvPr id="27652" name="Picture 6"/>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0" y="914400"/>
            <a:ext cx="1236663" cy="1600200"/>
          </a:xfrm>
        </p:spPr>
      </p:pic>
      <p:pic>
        <p:nvPicPr>
          <p:cNvPr id="27653" name="Picture 7"/>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2057400" y="914400"/>
            <a:ext cx="1200150" cy="1600200"/>
          </a:xfrm>
        </p:spPr>
      </p:pic>
      <p:sp>
        <p:nvSpPr>
          <p:cNvPr id="27654" name="Text Box 8"/>
          <p:cNvSpPr txBox="1">
            <a:spLocks noChangeArrowheads="1"/>
          </p:cNvSpPr>
          <p:nvPr/>
        </p:nvSpPr>
        <p:spPr bwMode="auto">
          <a:xfrm>
            <a:off x="0" y="2590800"/>
            <a:ext cx="9906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400">
                <a:latin typeface="Rockwell"/>
                <a:cs typeface="Rockwell"/>
              </a:rPr>
              <a:t>Samuel </a:t>
            </a:r>
          </a:p>
          <a:p>
            <a:r>
              <a:rPr lang="en-US" sz="1400">
                <a:latin typeface="Rockwell"/>
                <a:cs typeface="Rockwell"/>
              </a:rPr>
              <a:t>Tilden (D)</a:t>
            </a:r>
          </a:p>
        </p:txBody>
      </p:sp>
      <p:sp>
        <p:nvSpPr>
          <p:cNvPr id="27655" name="Text Box 9"/>
          <p:cNvSpPr txBox="1">
            <a:spLocks noChangeArrowheads="1"/>
          </p:cNvSpPr>
          <p:nvPr/>
        </p:nvSpPr>
        <p:spPr bwMode="auto">
          <a:xfrm>
            <a:off x="1981200" y="2590800"/>
            <a:ext cx="1295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pPr algn="r"/>
            <a:r>
              <a:rPr lang="en-US" sz="1400">
                <a:latin typeface="Rockwell"/>
                <a:cs typeface="Rockwell"/>
              </a:rPr>
              <a:t>Rutherford B. </a:t>
            </a:r>
          </a:p>
          <a:p>
            <a:pPr algn="r"/>
            <a:r>
              <a:rPr lang="en-US" sz="1400">
                <a:latin typeface="Rockwell"/>
                <a:cs typeface="Rockwell"/>
              </a:rPr>
              <a:t>Hayes (R)</a:t>
            </a:r>
          </a:p>
        </p:txBody>
      </p:sp>
      <p:pic>
        <p:nvPicPr>
          <p:cNvPr id="27656" name="Picture 11" descr="Election18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685800"/>
            <a:ext cx="54864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78435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romise of 187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100"/>
            <a:ext cx="9144000" cy="6248673"/>
          </a:xfrm>
          <a:prstGeom prst="rect">
            <a:avLst/>
          </a:prstGeom>
        </p:spPr>
      </p:pic>
    </p:spTree>
    <p:extLst>
      <p:ext uri="{BB962C8B-B14F-4D97-AF65-F5344CB8AC3E}">
        <p14:creationId xmlns:p14="http://schemas.microsoft.com/office/powerpoint/2010/main" val="286313155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dirty="0"/>
              <a:t>U.S. Troops Recalled</a:t>
            </a:r>
          </a:p>
        </p:txBody>
      </p:sp>
      <p:sp>
        <p:nvSpPr>
          <p:cNvPr id="81923" name="Rectangle 3"/>
          <p:cNvSpPr>
            <a:spLocks noGrp="1" noChangeArrowheads="1"/>
          </p:cNvSpPr>
          <p:nvPr>
            <p:ph idx="1"/>
          </p:nvPr>
        </p:nvSpPr>
        <p:spPr/>
        <p:txBody>
          <a:bodyPr>
            <a:normAutofit fontScale="92500"/>
          </a:bodyPr>
          <a:lstStyle/>
          <a:p>
            <a:pPr>
              <a:lnSpc>
                <a:spcPct val="90000"/>
              </a:lnSpc>
            </a:pPr>
            <a:r>
              <a:rPr lang="en-US" dirty="0" smtClean="0"/>
              <a:t>Hayes wins support of the House in exchange for removing federal troops from South</a:t>
            </a:r>
          </a:p>
          <a:p>
            <a:pPr>
              <a:lnSpc>
                <a:spcPct val="90000"/>
              </a:lnSpc>
            </a:pPr>
            <a:r>
              <a:rPr lang="en-US" dirty="0" smtClean="0"/>
              <a:t>Army </a:t>
            </a:r>
            <a:r>
              <a:rPr lang="en-US" dirty="0"/>
              <a:t>that Congress sent to South to supervise Reconstruction were called back in 1877 by President Rutherford B. Hayes</a:t>
            </a:r>
          </a:p>
          <a:p>
            <a:pPr>
              <a:lnSpc>
                <a:spcPct val="90000"/>
              </a:lnSpc>
            </a:pPr>
            <a:r>
              <a:rPr lang="en-US" dirty="0"/>
              <a:t>Effectively ends supervision in the South</a:t>
            </a:r>
          </a:p>
          <a:p>
            <a:pPr>
              <a:lnSpc>
                <a:spcPct val="90000"/>
              </a:lnSpc>
            </a:pPr>
            <a:r>
              <a:rPr lang="en-US" dirty="0"/>
              <a:t>Southern Democrats (segregationists) are now in control</a:t>
            </a:r>
          </a:p>
        </p:txBody>
      </p:sp>
    </p:spTree>
    <p:extLst>
      <p:ext uri="{BB962C8B-B14F-4D97-AF65-F5344CB8AC3E}">
        <p14:creationId xmlns:p14="http://schemas.microsoft.com/office/powerpoint/2010/main" val="35494426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dissolve">
                                      <p:cBhvr>
                                        <p:cTn id="7" dur="500"/>
                                        <p:tgtEl>
                                          <p:spTgt spid="81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1923">
                                            <p:txEl>
                                              <p:pRg st="1" end="1"/>
                                            </p:txEl>
                                          </p:spTgt>
                                        </p:tgtEl>
                                        <p:attrNameLst>
                                          <p:attrName>style.visibility</p:attrName>
                                        </p:attrNameLst>
                                      </p:cBhvr>
                                      <p:to>
                                        <p:strVal val="visible"/>
                                      </p:to>
                                    </p:set>
                                    <p:animEffect transition="in" filter="dissolve">
                                      <p:cBhvr>
                                        <p:cTn id="12" dur="500"/>
                                        <p:tgtEl>
                                          <p:spTgt spid="819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1923">
                                            <p:txEl>
                                              <p:pRg st="2" end="2"/>
                                            </p:txEl>
                                          </p:spTgt>
                                        </p:tgtEl>
                                        <p:attrNameLst>
                                          <p:attrName>style.visibility</p:attrName>
                                        </p:attrNameLst>
                                      </p:cBhvr>
                                      <p:to>
                                        <p:strVal val="visible"/>
                                      </p:to>
                                    </p:set>
                                    <p:animEffect transition="in" filter="dissolve">
                                      <p:cBhvr>
                                        <p:cTn id="17" dur="500"/>
                                        <p:tgtEl>
                                          <p:spTgt spid="819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923">
                                            <p:txEl>
                                              <p:pRg st="3" end="3"/>
                                            </p:txEl>
                                          </p:spTgt>
                                        </p:tgtEl>
                                        <p:attrNameLst>
                                          <p:attrName>style.visibility</p:attrName>
                                        </p:attrNameLst>
                                      </p:cBhvr>
                                      <p:to>
                                        <p:strVal val="visible"/>
                                      </p:to>
                                    </p:set>
                                    <p:animEffect transition="in" filter="dissolve">
                                      <p:cBhvr>
                                        <p:cTn id="22" dur="500"/>
                                        <p:tgtEl>
                                          <p:spTgt spid="819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400761" y="313074"/>
            <a:ext cx="6553200" cy="1143000"/>
          </a:xfrm>
        </p:spPr>
        <p:txBody>
          <a:bodyPr>
            <a:normAutofit fontScale="90000"/>
          </a:bodyPr>
          <a:lstStyle/>
          <a:p>
            <a:r>
              <a:rPr lang="en-US" dirty="0"/>
              <a:t>Four Reasons For End of Reconstruction</a:t>
            </a:r>
          </a:p>
        </p:txBody>
      </p:sp>
      <p:sp>
        <p:nvSpPr>
          <p:cNvPr id="83971" name="Rectangle 3"/>
          <p:cNvSpPr>
            <a:spLocks noGrp="1" noChangeArrowheads="1"/>
          </p:cNvSpPr>
          <p:nvPr>
            <p:ph idx="1"/>
          </p:nvPr>
        </p:nvSpPr>
        <p:spPr>
          <a:xfrm>
            <a:off x="685800" y="1792074"/>
            <a:ext cx="7772400" cy="3962400"/>
          </a:xfrm>
        </p:spPr>
        <p:txBody>
          <a:bodyPr/>
          <a:lstStyle/>
          <a:p>
            <a:pPr marL="609600" indent="-609600">
              <a:buFont typeface="Arial" charset="0"/>
              <a:buAutoNum type="arabicParenR"/>
            </a:pPr>
            <a:r>
              <a:rPr lang="en-US" dirty="0" smtClean="0"/>
              <a:t>Legal challenges to Reconstruction</a:t>
            </a:r>
            <a:endParaRPr lang="en-US" dirty="0"/>
          </a:p>
          <a:p>
            <a:pPr marL="609600" indent="-609600">
              <a:buFont typeface="Arial" charset="0"/>
              <a:buAutoNum type="arabicParenR"/>
            </a:pPr>
            <a:r>
              <a:rPr lang="en-US" dirty="0" smtClean="0"/>
              <a:t>Grant’s Presidency (he sucks)</a:t>
            </a:r>
            <a:endParaRPr lang="en-US" dirty="0"/>
          </a:p>
          <a:p>
            <a:pPr marL="609600" indent="-609600">
              <a:buFont typeface="Arial" charset="0"/>
              <a:buAutoNum type="arabicParenR"/>
            </a:pPr>
            <a:r>
              <a:rPr lang="en-US" dirty="0"/>
              <a:t>Panic of 1873</a:t>
            </a:r>
          </a:p>
          <a:p>
            <a:pPr marL="609600" indent="-609600">
              <a:buFont typeface="Arial" charset="0"/>
              <a:buAutoNum type="arabicParenR"/>
            </a:pPr>
            <a:r>
              <a:rPr lang="en-US" dirty="0"/>
              <a:t>Recall of troops in </a:t>
            </a:r>
            <a:r>
              <a:rPr lang="en-US" dirty="0" smtClean="0"/>
              <a:t>1877/Compromise of 1877</a:t>
            </a:r>
            <a:endParaRPr lang="en-US" dirty="0"/>
          </a:p>
        </p:txBody>
      </p:sp>
    </p:spTree>
    <p:extLst>
      <p:ext uri="{BB962C8B-B14F-4D97-AF65-F5344CB8AC3E}">
        <p14:creationId xmlns:p14="http://schemas.microsoft.com/office/powerpoint/2010/main" val="1378886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 calcmode="lin" valueType="num">
                                      <p:cBhvr>
                                        <p:cTn id="7" dur="500" fill="hold"/>
                                        <p:tgtEl>
                                          <p:spTgt spid="839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397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3971">
                                            <p:txEl>
                                              <p:pRg st="1" end="1"/>
                                            </p:txEl>
                                          </p:spTgt>
                                        </p:tgtEl>
                                        <p:attrNameLst>
                                          <p:attrName>style.visibility</p:attrName>
                                        </p:attrNameLst>
                                      </p:cBhvr>
                                      <p:to>
                                        <p:strVal val="visible"/>
                                      </p:to>
                                    </p:set>
                                    <p:anim calcmode="lin" valueType="num">
                                      <p:cBhvr>
                                        <p:cTn id="13" dur="500" fill="hold"/>
                                        <p:tgtEl>
                                          <p:spTgt spid="8397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397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3971">
                                            <p:txEl>
                                              <p:pRg st="2" end="2"/>
                                            </p:txEl>
                                          </p:spTgt>
                                        </p:tgtEl>
                                        <p:attrNameLst>
                                          <p:attrName>style.visibility</p:attrName>
                                        </p:attrNameLst>
                                      </p:cBhvr>
                                      <p:to>
                                        <p:strVal val="visible"/>
                                      </p:to>
                                    </p:set>
                                    <p:anim calcmode="lin" valueType="num">
                                      <p:cBhvr>
                                        <p:cTn id="19" dur="500" fill="hold"/>
                                        <p:tgtEl>
                                          <p:spTgt spid="83971">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397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3971">
                                            <p:txEl>
                                              <p:pRg st="3" end="3"/>
                                            </p:txEl>
                                          </p:spTgt>
                                        </p:tgtEl>
                                        <p:attrNameLst>
                                          <p:attrName>style.visibility</p:attrName>
                                        </p:attrNameLst>
                                      </p:cBhvr>
                                      <p:to>
                                        <p:strVal val="visible"/>
                                      </p:to>
                                    </p:set>
                                    <p:anim calcmode="lin" valueType="num">
                                      <p:cBhvr>
                                        <p:cTn id="25" dur="500" fill="hold"/>
                                        <p:tgtEl>
                                          <p:spTgt spid="83971">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8397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0" y="0"/>
            <a:ext cx="9144000" cy="533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smtClean="0">
                <a:latin typeface="Rockwell"/>
                <a:cs typeface="Rockwell"/>
              </a:rPr>
              <a:t>Evolution of Northern Attitude Toward Blacks During Reconstruction</a:t>
            </a:r>
            <a:endParaRPr lang="en-US" sz="2000" dirty="0">
              <a:latin typeface="Rockwell"/>
              <a:cs typeface="Rockwell"/>
            </a:endParaRPr>
          </a:p>
        </p:txBody>
      </p:sp>
      <p:pic>
        <p:nvPicPr>
          <p:cNvPr id="3" name="Picture 8" descr="AndNotThisM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1142999"/>
            <a:ext cx="3518124" cy="5119945"/>
          </a:xfrm>
          <a:prstGeom prst="rect">
            <a:avLst/>
          </a:prstGeom>
        </p:spPr>
      </p:pic>
      <p:pic>
        <p:nvPicPr>
          <p:cNvPr id="5" name="Picture 10" descr="Colored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329229" y="1142999"/>
            <a:ext cx="3814771" cy="5374657"/>
          </a:xfrm>
          <a:prstGeom prst="rect">
            <a:avLst/>
          </a:prstGeom>
        </p:spPr>
      </p:pic>
      <p:sp>
        <p:nvSpPr>
          <p:cNvPr id="6" name="Text Box 11"/>
          <p:cNvSpPr txBox="1">
            <a:spLocks noChangeArrowheads="1"/>
          </p:cNvSpPr>
          <p:nvPr/>
        </p:nvSpPr>
        <p:spPr bwMode="auto">
          <a:xfrm>
            <a:off x="0" y="6157913"/>
            <a:ext cx="2895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“And Not This Man?”</a:t>
            </a:r>
          </a:p>
          <a:p>
            <a:r>
              <a:rPr lang="en-US" sz="1800">
                <a:latin typeface="Rockwell"/>
                <a:cs typeface="Rockwell"/>
              </a:rPr>
              <a:t>August 1865</a:t>
            </a:r>
            <a:endParaRPr lang="en-US" sz="1800" i="1">
              <a:latin typeface="Rockwell"/>
              <a:cs typeface="Rockwell"/>
            </a:endParaRPr>
          </a:p>
        </p:txBody>
      </p:sp>
      <p:sp>
        <p:nvSpPr>
          <p:cNvPr id="8" name="Text Box 13"/>
          <p:cNvSpPr txBox="1">
            <a:spLocks noChangeArrowheads="1"/>
          </p:cNvSpPr>
          <p:nvPr/>
        </p:nvSpPr>
        <p:spPr bwMode="auto">
          <a:xfrm>
            <a:off x="5641489" y="6405199"/>
            <a:ext cx="37731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a:r>
              <a:rPr lang="en-US" sz="1400" dirty="0">
                <a:latin typeface="Rockwell"/>
                <a:cs typeface="Rockwell"/>
              </a:rPr>
              <a:t>“Colored Rule in </a:t>
            </a:r>
            <a:r>
              <a:rPr lang="en-US" sz="1400" dirty="0" smtClean="0">
                <a:latin typeface="Rockwell"/>
                <a:cs typeface="Rockwell"/>
              </a:rPr>
              <a:t>a Reconstructed </a:t>
            </a:r>
            <a:r>
              <a:rPr lang="en-US" sz="1400" dirty="0">
                <a:latin typeface="Rockwell"/>
                <a:cs typeface="Rockwell"/>
              </a:rPr>
              <a:t>State”</a:t>
            </a:r>
          </a:p>
          <a:p>
            <a:pPr algn="ctr"/>
            <a:r>
              <a:rPr lang="en-US" sz="1400" dirty="0">
                <a:latin typeface="Rockwell"/>
                <a:cs typeface="Rockwell"/>
              </a:rPr>
              <a:t>March 1874</a:t>
            </a:r>
          </a:p>
        </p:txBody>
      </p:sp>
      <p:sp>
        <p:nvSpPr>
          <p:cNvPr id="9" name="Text Box 14"/>
          <p:cNvSpPr txBox="1">
            <a:spLocks noChangeArrowheads="1"/>
          </p:cNvSpPr>
          <p:nvPr/>
        </p:nvSpPr>
        <p:spPr bwMode="auto">
          <a:xfrm>
            <a:off x="838200" y="533400"/>
            <a:ext cx="76867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r>
              <a:rPr lang="en-US" sz="1800">
                <a:latin typeface="Rockwell"/>
                <a:cs typeface="Rockwell"/>
              </a:rPr>
              <a:t>Shown through the political cartoons of Thomas Nast of </a:t>
            </a:r>
            <a:r>
              <a:rPr lang="en-US" sz="1800" i="1">
                <a:latin typeface="Rockwell"/>
                <a:cs typeface="Rockwell"/>
              </a:rPr>
              <a:t>Harper’s Weekly</a:t>
            </a:r>
            <a:endParaRPr lang="en-US" sz="1800">
              <a:latin typeface="Rockwell"/>
              <a:cs typeface="Rockwell"/>
            </a:endParaRPr>
          </a:p>
        </p:txBody>
      </p:sp>
    </p:spTree>
    <p:extLst>
      <p:ext uri="{BB962C8B-B14F-4D97-AF65-F5344CB8AC3E}">
        <p14:creationId xmlns:p14="http://schemas.microsoft.com/office/powerpoint/2010/main" val="83203411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869"/>
            <a:ext cx="8229600" cy="1066800"/>
          </a:xfrm>
        </p:spPr>
        <p:txBody>
          <a:bodyPr/>
          <a:lstStyle/>
          <a:p>
            <a:pPr algn="ctr"/>
            <a:r>
              <a:rPr lang="en-US" dirty="0" smtClean="0"/>
              <a:t>End of Reconstruction</a:t>
            </a:r>
            <a:endParaRPr lang="en-US" dirty="0"/>
          </a:p>
        </p:txBody>
      </p:sp>
      <p:sp>
        <p:nvSpPr>
          <p:cNvPr id="3" name="Content Placeholder 2"/>
          <p:cNvSpPr>
            <a:spLocks noGrp="1"/>
          </p:cNvSpPr>
          <p:nvPr>
            <p:ph idx="1"/>
          </p:nvPr>
        </p:nvSpPr>
        <p:spPr>
          <a:xfrm>
            <a:off x="457200" y="1447800"/>
            <a:ext cx="8229600" cy="5126736"/>
          </a:xfrm>
        </p:spPr>
        <p:txBody>
          <a:bodyPr>
            <a:normAutofit fontScale="92500" lnSpcReduction="10000"/>
          </a:bodyPr>
          <a:lstStyle/>
          <a:p>
            <a:r>
              <a:rPr lang="en-US" dirty="0" smtClean="0"/>
              <a:t>Why did it end?</a:t>
            </a:r>
          </a:p>
          <a:p>
            <a:pPr lvl="1"/>
            <a:r>
              <a:rPr lang="en-US" dirty="0" smtClean="0"/>
              <a:t>Compromise of 1877</a:t>
            </a:r>
            <a:endParaRPr lang="en-US" dirty="0"/>
          </a:p>
          <a:p>
            <a:r>
              <a:rPr lang="en-US" dirty="0" smtClean="0"/>
              <a:t>The compromise settled the disputed 1876 election</a:t>
            </a:r>
          </a:p>
          <a:p>
            <a:pPr lvl="1"/>
            <a:r>
              <a:rPr lang="en-US" dirty="0" smtClean="0"/>
              <a:t>Hayes (Republican) became President</a:t>
            </a:r>
          </a:p>
          <a:p>
            <a:pPr lvl="1"/>
            <a:r>
              <a:rPr lang="en-US" dirty="0" smtClean="0"/>
              <a:t>ENDED MILITARY RULE IN THE SOUTH!</a:t>
            </a:r>
          </a:p>
          <a:p>
            <a:pPr lvl="1"/>
            <a:r>
              <a:rPr lang="en-US" dirty="0" smtClean="0"/>
              <a:t>Southerner appointed to cabinet</a:t>
            </a:r>
            <a:endParaRPr lang="en-US" dirty="0"/>
          </a:p>
          <a:p>
            <a:r>
              <a:rPr lang="en-US" dirty="0" smtClean="0"/>
              <a:t>Impact of end of Reconstruction?</a:t>
            </a:r>
          </a:p>
          <a:p>
            <a:pPr lvl="1"/>
            <a:r>
              <a:rPr lang="en-US" dirty="0" smtClean="0"/>
              <a:t>Jim Crow Laws</a:t>
            </a:r>
          </a:p>
          <a:p>
            <a:pPr lvl="2"/>
            <a:r>
              <a:rPr lang="en-US" dirty="0" smtClean="0"/>
              <a:t>Upheld by </a:t>
            </a:r>
            <a:r>
              <a:rPr lang="en-US" i="1" dirty="0" err="1" smtClean="0"/>
              <a:t>Plessy</a:t>
            </a:r>
            <a:r>
              <a:rPr lang="en-US" i="1" dirty="0" smtClean="0"/>
              <a:t> v. Ferguson</a:t>
            </a:r>
            <a:endParaRPr lang="en-US" dirty="0"/>
          </a:p>
          <a:p>
            <a:pPr lvl="1"/>
            <a:r>
              <a:rPr lang="en-US" dirty="0" smtClean="0"/>
              <a:t>Disenfranchisement for blacks</a:t>
            </a:r>
          </a:p>
          <a:p>
            <a:endParaRPr lang="en-US" dirty="0" smtClean="0"/>
          </a:p>
          <a:p>
            <a:endParaRPr lang="en-US" dirty="0"/>
          </a:p>
        </p:txBody>
      </p:sp>
    </p:spTree>
    <p:extLst>
      <p:ext uri="{BB962C8B-B14F-4D97-AF65-F5344CB8AC3E}">
        <p14:creationId xmlns:p14="http://schemas.microsoft.com/office/powerpoint/2010/main" val="28814640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body" idx="1"/>
          </p:nvPr>
        </p:nvSpPr>
        <p:spPr>
          <a:xfrm>
            <a:off x="152400" y="228600"/>
            <a:ext cx="8763000" cy="6477000"/>
          </a:xfrm>
        </p:spPr>
        <p:txBody>
          <a:bodyPr>
            <a:normAutofit lnSpcReduction="10000"/>
          </a:bodyPr>
          <a:lstStyle/>
          <a:p>
            <a:pPr marL="609600" indent="-609600"/>
            <a:r>
              <a:rPr lang="en-US" dirty="0"/>
              <a:t>The Southern States </a:t>
            </a:r>
            <a:r>
              <a:rPr lang="ja-JP" altLang="en-US" dirty="0">
                <a:latin typeface="Arial"/>
              </a:rPr>
              <a:t>“</a:t>
            </a:r>
            <a:r>
              <a:rPr lang="en-US" dirty="0"/>
              <a:t>Redeemed</a:t>
            </a:r>
            <a:r>
              <a:rPr lang="ja-JP" altLang="en-US" dirty="0" smtClean="0">
                <a:latin typeface="Arial"/>
              </a:rPr>
              <a:t>”</a:t>
            </a:r>
            <a:endParaRPr lang="en-US" altLang="ja-JP" dirty="0" smtClean="0">
              <a:latin typeface="Arial"/>
            </a:endParaRPr>
          </a:p>
          <a:p>
            <a:pPr marL="990600" lvl="1" indent="-533400">
              <a:lnSpc>
                <a:spcPct val="90000"/>
              </a:lnSpc>
            </a:pPr>
            <a:r>
              <a:rPr lang="en-US" dirty="0" smtClean="0"/>
              <a:t>States </a:t>
            </a:r>
            <a:r>
              <a:rPr lang="en-US" dirty="0"/>
              <a:t>of the upper south had a majority of white citizens, thus had an easy time putting their candidates into power once they regained </a:t>
            </a:r>
            <a:r>
              <a:rPr lang="en-US" dirty="0" smtClean="0"/>
              <a:t>suffrage</a:t>
            </a:r>
          </a:p>
          <a:p>
            <a:pPr marL="1009650" lvl="1" indent="-609600"/>
            <a:r>
              <a:rPr lang="en-US" dirty="0" smtClean="0"/>
              <a:t>In </a:t>
            </a:r>
            <a:r>
              <a:rPr lang="en-US" dirty="0"/>
              <a:t>states where blacks had the majority, whites used intimidation and violence to undermine the Reconstruction regimes</a:t>
            </a:r>
          </a:p>
          <a:p>
            <a:pPr marL="1371600" lvl="2" indent="-457200"/>
            <a:r>
              <a:rPr lang="en-US" dirty="0"/>
              <a:t>KKK – secret society, midnight raids, military force; thought of as a patriotic society by southern whites</a:t>
            </a:r>
          </a:p>
          <a:p>
            <a:pPr marL="1371600" lvl="2" indent="-457200"/>
            <a:r>
              <a:rPr lang="en-US" dirty="0"/>
              <a:t>Knights of the White Camellia</a:t>
            </a:r>
          </a:p>
          <a:p>
            <a:pPr marL="1371600" lvl="2" indent="-457200"/>
            <a:r>
              <a:rPr lang="en-US" dirty="0"/>
              <a:t>Red Shirts and White Leagues worked to force all whites to join Democratic party and exclude blacks from political activities</a:t>
            </a:r>
          </a:p>
          <a:p>
            <a:pPr marL="1371600" lvl="2" indent="-457200"/>
            <a:r>
              <a:rPr lang="en-US" dirty="0"/>
              <a:t>economic intimidation = land owners did not rent to blacks who voted</a:t>
            </a:r>
          </a:p>
          <a:p>
            <a:pPr marL="990600" lvl="1" indent="-533400"/>
            <a:endParaRPr lang="en-US" dirty="0"/>
          </a:p>
        </p:txBody>
      </p:sp>
    </p:spTree>
    <p:extLst>
      <p:ext uri="{BB962C8B-B14F-4D97-AF65-F5344CB8AC3E}">
        <p14:creationId xmlns:p14="http://schemas.microsoft.com/office/powerpoint/2010/main" val="225233359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 Prompt</a:t>
            </a:r>
            <a:endParaRPr lang="en-US" dirty="0"/>
          </a:p>
        </p:txBody>
      </p:sp>
      <p:sp>
        <p:nvSpPr>
          <p:cNvPr id="3" name="Content Placeholder 2"/>
          <p:cNvSpPr>
            <a:spLocks noGrp="1"/>
          </p:cNvSpPr>
          <p:nvPr>
            <p:ph idx="1"/>
          </p:nvPr>
        </p:nvSpPr>
        <p:spPr/>
        <p:txBody>
          <a:bodyPr/>
          <a:lstStyle/>
          <a:p>
            <a:r>
              <a:rPr lang="en-US" dirty="0" smtClean="0"/>
              <a:t>Evaluate the extent to which Reconstruction accomplished its political and social goals in the years 1865-1877. </a:t>
            </a:r>
            <a:endParaRPr lang="en-US" dirty="0"/>
          </a:p>
        </p:txBody>
      </p:sp>
    </p:spTree>
    <p:extLst>
      <p:ext uri="{BB962C8B-B14F-4D97-AF65-F5344CB8AC3E}">
        <p14:creationId xmlns:p14="http://schemas.microsoft.com/office/powerpoint/2010/main" val="527775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152400" y="228600"/>
            <a:ext cx="8763000" cy="6400800"/>
          </a:xfrm>
        </p:spPr>
        <p:txBody>
          <a:bodyPr/>
          <a:lstStyle/>
          <a:p>
            <a:pPr marL="609600" indent="-609600"/>
            <a:r>
              <a:rPr lang="en-US" dirty="0"/>
              <a:t>The Birth of Jim </a:t>
            </a:r>
            <a:r>
              <a:rPr lang="en-US" dirty="0" smtClean="0"/>
              <a:t>Crow</a:t>
            </a:r>
            <a:endParaRPr lang="en-US" dirty="0"/>
          </a:p>
          <a:p>
            <a:pPr marL="990600" lvl="1" indent="-533400"/>
            <a:r>
              <a:rPr lang="en-US" dirty="0"/>
              <a:t>Evading the 15th Amendment</a:t>
            </a:r>
          </a:p>
          <a:p>
            <a:pPr marL="1371600" lvl="2" indent="-457200"/>
            <a:r>
              <a:rPr lang="en-US" dirty="0"/>
              <a:t>poll tax</a:t>
            </a:r>
          </a:p>
          <a:p>
            <a:pPr marL="1371600" lvl="2" indent="-457200"/>
            <a:r>
              <a:rPr lang="ja-JP" altLang="en-US" dirty="0">
                <a:latin typeface="Arial"/>
              </a:rPr>
              <a:t>“</a:t>
            </a:r>
            <a:r>
              <a:rPr lang="en-US" dirty="0"/>
              <a:t>literacy</a:t>
            </a:r>
            <a:r>
              <a:rPr lang="ja-JP" altLang="en-US" dirty="0">
                <a:latin typeface="Arial"/>
              </a:rPr>
              <a:t>”</a:t>
            </a:r>
            <a:r>
              <a:rPr lang="en-US" dirty="0"/>
              <a:t> or </a:t>
            </a:r>
            <a:r>
              <a:rPr lang="ja-JP" altLang="en-US" dirty="0">
                <a:latin typeface="Arial"/>
              </a:rPr>
              <a:t>“</a:t>
            </a:r>
            <a:r>
              <a:rPr lang="en-US" dirty="0"/>
              <a:t>understanding</a:t>
            </a:r>
            <a:r>
              <a:rPr lang="ja-JP" altLang="en-US" dirty="0">
                <a:latin typeface="Arial"/>
              </a:rPr>
              <a:t>”</a:t>
            </a:r>
            <a:r>
              <a:rPr lang="en-US" dirty="0"/>
              <a:t> tests (often unfair)</a:t>
            </a:r>
          </a:p>
          <a:p>
            <a:pPr marL="1371600" lvl="2" indent="-457200"/>
            <a:r>
              <a:rPr lang="en-US" dirty="0"/>
              <a:t>grandfather laws </a:t>
            </a:r>
          </a:p>
          <a:p>
            <a:pPr marL="990600" lvl="1" indent="-533400"/>
            <a:r>
              <a:rPr lang="en-US" i="1" dirty="0"/>
              <a:t>Williams v. Mississippi</a:t>
            </a:r>
            <a:r>
              <a:rPr lang="en-US" dirty="0"/>
              <a:t> (1890) validated southern literacy tests</a:t>
            </a:r>
          </a:p>
          <a:p>
            <a:pPr marL="990600" lvl="1" indent="-533400"/>
            <a:r>
              <a:rPr lang="en-US" dirty="0"/>
              <a:t>Jim Crow = an elaborate system of segregation reaching into almost every area of southern life. Served as a means for whites to retain control of social relations between the races in the newly growing cities and towns of the South.</a:t>
            </a:r>
          </a:p>
          <a:p>
            <a:pPr marL="609600" indent="-609600"/>
            <a:endParaRPr lang="en-US" dirty="0"/>
          </a:p>
          <a:p>
            <a:pPr marL="609600" indent="-609600"/>
            <a:endParaRPr lang="en-US" dirty="0"/>
          </a:p>
        </p:txBody>
      </p:sp>
    </p:spTree>
    <p:extLst>
      <p:ext uri="{BB962C8B-B14F-4D97-AF65-F5344CB8AC3E}">
        <p14:creationId xmlns:p14="http://schemas.microsoft.com/office/powerpoint/2010/main" val="42453573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152400" y="228600"/>
            <a:ext cx="8763000" cy="6477000"/>
          </a:xfrm>
        </p:spPr>
        <p:txBody>
          <a:bodyPr>
            <a:normAutofit/>
          </a:bodyPr>
          <a:lstStyle/>
          <a:p>
            <a:pPr marL="609600" indent="-609600">
              <a:lnSpc>
                <a:spcPct val="90000"/>
              </a:lnSpc>
            </a:pPr>
            <a:r>
              <a:rPr lang="en-US" dirty="0"/>
              <a:t>The Birth of Jim Crow </a:t>
            </a:r>
            <a:endParaRPr lang="en-US" dirty="0" smtClean="0"/>
          </a:p>
          <a:p>
            <a:pPr marL="1009650" lvl="1" indent="-609600">
              <a:lnSpc>
                <a:spcPct val="90000"/>
              </a:lnSpc>
            </a:pPr>
            <a:r>
              <a:rPr lang="en-US" dirty="0" smtClean="0"/>
              <a:t>1890s </a:t>
            </a:r>
            <a:r>
              <a:rPr lang="en-US" dirty="0"/>
              <a:t>dramatic increase in white violence towards blacks: 187 </a:t>
            </a:r>
            <a:r>
              <a:rPr lang="en-US" dirty="0" err="1"/>
              <a:t>lynchings</a:t>
            </a:r>
            <a:r>
              <a:rPr lang="en-US" dirty="0"/>
              <a:t> each year, more than 80% of them in the South, the vast majority of victims black</a:t>
            </a:r>
          </a:p>
          <a:p>
            <a:pPr marL="990600" lvl="1" indent="-533400">
              <a:lnSpc>
                <a:spcPct val="90000"/>
              </a:lnSpc>
            </a:pPr>
            <a:r>
              <a:rPr lang="en-US" dirty="0"/>
              <a:t>prisoners seized from within prisons and hanged in front of large audiences</a:t>
            </a:r>
          </a:p>
          <a:p>
            <a:pPr marL="990600" lvl="1" indent="-533400">
              <a:lnSpc>
                <a:spcPct val="90000"/>
              </a:lnSpc>
            </a:pPr>
            <a:r>
              <a:rPr lang="en-US" dirty="0"/>
              <a:t>Southern whites controlled black population through </a:t>
            </a:r>
            <a:r>
              <a:rPr lang="en-US" dirty="0" smtClean="0"/>
              <a:t>terror</a:t>
            </a:r>
            <a:endParaRPr lang="en-US" dirty="0"/>
          </a:p>
        </p:txBody>
      </p:sp>
    </p:spTree>
    <p:extLst>
      <p:ext uri="{BB962C8B-B14F-4D97-AF65-F5344CB8AC3E}">
        <p14:creationId xmlns:p14="http://schemas.microsoft.com/office/powerpoint/2010/main" val="291806842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The New South </a:t>
            </a:r>
          </a:p>
        </p:txBody>
      </p:sp>
      <p:sp>
        <p:nvSpPr>
          <p:cNvPr id="69635" name="Rectangle 3"/>
          <p:cNvSpPr>
            <a:spLocks noGrp="1" noChangeArrowheads="1"/>
          </p:cNvSpPr>
          <p:nvPr>
            <p:ph type="body" idx="1"/>
          </p:nvPr>
        </p:nvSpPr>
        <p:spPr/>
        <p:txBody>
          <a:bodyPr>
            <a:normAutofit fontScale="92500"/>
          </a:bodyPr>
          <a:lstStyle/>
          <a:p>
            <a:pPr marL="609600" indent="-609600">
              <a:lnSpc>
                <a:spcPct val="90000"/>
              </a:lnSpc>
            </a:pPr>
            <a:r>
              <a:rPr lang="en-US" sz="2800" dirty="0"/>
              <a:t>The </a:t>
            </a:r>
            <a:r>
              <a:rPr lang="ja-JP" altLang="en-US" sz="2800" dirty="0">
                <a:latin typeface="Arial"/>
              </a:rPr>
              <a:t>“</a:t>
            </a:r>
            <a:r>
              <a:rPr lang="en-US" sz="2800" dirty="0">
                <a:hlinkClick r:id="rId2"/>
              </a:rPr>
              <a:t>Redeemers</a:t>
            </a:r>
            <a:r>
              <a:rPr lang="ja-JP" altLang="en-US" sz="2800" dirty="0">
                <a:latin typeface="Arial"/>
              </a:rPr>
              <a:t>”</a:t>
            </a:r>
            <a:endParaRPr lang="en-US" sz="2800" dirty="0"/>
          </a:p>
          <a:p>
            <a:pPr marL="990600" lvl="1" indent="-533400">
              <a:lnSpc>
                <a:spcPct val="90000"/>
              </a:lnSpc>
            </a:pPr>
            <a:r>
              <a:rPr lang="en-US" sz="2400" dirty="0"/>
              <a:t>by 1877 every southern state </a:t>
            </a:r>
            <a:r>
              <a:rPr lang="ja-JP" altLang="en-US" sz="2400" dirty="0">
                <a:latin typeface="Arial"/>
              </a:rPr>
              <a:t>“</a:t>
            </a:r>
            <a:r>
              <a:rPr lang="en-US" sz="2400" dirty="0"/>
              <a:t>redeemed</a:t>
            </a:r>
            <a:r>
              <a:rPr lang="ja-JP" altLang="en-US" sz="2400" dirty="0">
                <a:latin typeface="Arial"/>
              </a:rPr>
              <a:t>”</a:t>
            </a:r>
            <a:r>
              <a:rPr lang="en-US" sz="2400" dirty="0"/>
              <a:t> =  white Democrats in charge at nearly every level of Southern government</a:t>
            </a:r>
          </a:p>
          <a:p>
            <a:pPr marL="990600" lvl="1" indent="-533400">
              <a:lnSpc>
                <a:spcPct val="90000"/>
              </a:lnSpc>
            </a:pPr>
            <a:r>
              <a:rPr lang="en-US" sz="2400" dirty="0"/>
              <a:t>South falls into control of a powerful, conservative oligarchy known as </a:t>
            </a:r>
            <a:r>
              <a:rPr lang="ja-JP" altLang="en-US" sz="2400" dirty="0">
                <a:latin typeface="Arial"/>
              </a:rPr>
              <a:t>“</a:t>
            </a:r>
            <a:r>
              <a:rPr lang="en-US" sz="2400" dirty="0"/>
              <a:t>Redeemers</a:t>
            </a:r>
            <a:r>
              <a:rPr lang="ja-JP" altLang="en-US" sz="2400" dirty="0">
                <a:latin typeface="Arial"/>
              </a:rPr>
              <a:t>”</a:t>
            </a:r>
            <a:r>
              <a:rPr lang="en-US" sz="2400" dirty="0"/>
              <a:t> or </a:t>
            </a:r>
            <a:r>
              <a:rPr lang="ja-JP" altLang="en-US" sz="2400" dirty="0">
                <a:latin typeface="Arial"/>
              </a:rPr>
              <a:t>“</a:t>
            </a:r>
            <a:r>
              <a:rPr lang="en-US" sz="2400" dirty="0"/>
              <a:t>Bourbons</a:t>
            </a:r>
            <a:r>
              <a:rPr lang="ja-JP" altLang="en-US" sz="2400" dirty="0">
                <a:latin typeface="Arial"/>
              </a:rPr>
              <a:t>”</a:t>
            </a:r>
            <a:endParaRPr lang="en-US" sz="2400" dirty="0"/>
          </a:p>
          <a:p>
            <a:pPr marL="990600" lvl="1" indent="-533400">
              <a:lnSpc>
                <a:spcPct val="90000"/>
              </a:lnSpc>
            </a:pPr>
            <a:r>
              <a:rPr lang="en-US" sz="2400" dirty="0"/>
              <a:t>Committed to home rule, social conservatism and economic development</a:t>
            </a:r>
          </a:p>
          <a:p>
            <a:pPr marL="990600" lvl="1" indent="-533400">
              <a:lnSpc>
                <a:spcPct val="90000"/>
              </a:lnSpc>
            </a:pPr>
            <a:r>
              <a:rPr lang="en-US" sz="2400" dirty="0"/>
              <a:t>Democrats cut taxes, reduced government spending, drastically diminished state services</a:t>
            </a:r>
          </a:p>
          <a:p>
            <a:pPr marL="990600" lvl="1" indent="-533400">
              <a:lnSpc>
                <a:spcPct val="90000"/>
              </a:lnSpc>
            </a:pPr>
            <a:r>
              <a:rPr lang="en-US" sz="2400" dirty="0" smtClean="0"/>
              <a:t>Dissenting </a:t>
            </a:r>
            <a:r>
              <a:rPr lang="en-US" sz="2400" dirty="0"/>
              <a:t>movements (</a:t>
            </a:r>
            <a:r>
              <a:rPr lang="ja-JP" altLang="en-US" sz="2400" dirty="0">
                <a:latin typeface="Arial"/>
              </a:rPr>
              <a:t>“</a:t>
            </a:r>
            <a:r>
              <a:rPr lang="en-US" sz="2400" dirty="0" err="1"/>
              <a:t>Readjusters</a:t>
            </a:r>
            <a:r>
              <a:rPr lang="ja-JP" altLang="en-US" sz="2400" dirty="0">
                <a:latin typeface="Arial"/>
              </a:rPr>
              <a:t>”</a:t>
            </a:r>
            <a:r>
              <a:rPr lang="en-US" sz="2400" dirty="0"/>
              <a:t>, etc.) crushed</a:t>
            </a:r>
          </a:p>
          <a:p>
            <a:pPr marL="609600" indent="-609600">
              <a:lnSpc>
                <a:spcPct val="90000"/>
              </a:lnSpc>
            </a:pPr>
            <a:endParaRPr lang="en-US" sz="2800" dirty="0"/>
          </a:p>
        </p:txBody>
      </p:sp>
    </p:spTree>
    <p:extLst>
      <p:ext uri="{BB962C8B-B14F-4D97-AF65-F5344CB8AC3E}">
        <p14:creationId xmlns:p14="http://schemas.microsoft.com/office/powerpoint/2010/main" val="2049120110"/>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270625" y="152400"/>
            <a:ext cx="8644776" cy="6477000"/>
          </a:xfrm>
        </p:spPr>
        <p:txBody>
          <a:bodyPr>
            <a:normAutofit/>
          </a:bodyPr>
          <a:lstStyle/>
          <a:p>
            <a:pPr marL="609600" indent="-609600">
              <a:lnSpc>
                <a:spcPct val="80000"/>
              </a:lnSpc>
            </a:pPr>
            <a:r>
              <a:rPr lang="en-US" sz="2800" dirty="0"/>
              <a:t>The Industrialization of the </a:t>
            </a:r>
            <a:r>
              <a:rPr lang="ja-JP" altLang="en-US" sz="2800" dirty="0">
                <a:latin typeface="Arial"/>
              </a:rPr>
              <a:t>“</a:t>
            </a:r>
            <a:r>
              <a:rPr lang="en-US" sz="2800" dirty="0"/>
              <a:t>New South</a:t>
            </a:r>
            <a:r>
              <a:rPr lang="ja-JP" altLang="en-US" sz="2800" dirty="0">
                <a:latin typeface="Arial"/>
              </a:rPr>
              <a:t>”</a:t>
            </a:r>
            <a:endParaRPr lang="en-US" sz="2800" dirty="0"/>
          </a:p>
          <a:p>
            <a:pPr marL="990600" lvl="1" indent="-533400">
              <a:lnSpc>
                <a:spcPct val="80000"/>
              </a:lnSpc>
            </a:pPr>
            <a:r>
              <a:rPr lang="en-US" sz="2400" dirty="0"/>
              <a:t>Many Southerners believed they had lost the war because they had a weak industrial economy... now the goal of the </a:t>
            </a:r>
            <a:r>
              <a:rPr lang="ja-JP" altLang="en-US" sz="2400" dirty="0">
                <a:latin typeface="Arial"/>
              </a:rPr>
              <a:t>“</a:t>
            </a:r>
            <a:r>
              <a:rPr lang="en-US" sz="2400" dirty="0"/>
              <a:t>New South was to Out Yankee the Yankees</a:t>
            </a:r>
            <a:r>
              <a:rPr lang="ja-JP" altLang="en-US" sz="2400" dirty="0">
                <a:latin typeface="Arial"/>
              </a:rPr>
              <a:t>”</a:t>
            </a:r>
            <a:r>
              <a:rPr lang="en-US" sz="2400" dirty="0"/>
              <a:t> </a:t>
            </a:r>
          </a:p>
          <a:p>
            <a:pPr marL="990600" lvl="1" indent="-533400">
              <a:lnSpc>
                <a:spcPct val="80000"/>
              </a:lnSpc>
            </a:pPr>
            <a:r>
              <a:rPr lang="en-US" sz="2400" dirty="0"/>
              <a:t>Southern literature and print depicted antebellum South with nostalgia and embraced the </a:t>
            </a:r>
            <a:r>
              <a:rPr lang="ja-JP" altLang="en-US" sz="2400" dirty="0">
                <a:latin typeface="Arial"/>
              </a:rPr>
              <a:t>“</a:t>
            </a:r>
            <a:r>
              <a:rPr lang="en-US" sz="2400" dirty="0"/>
              <a:t>Lost Cause</a:t>
            </a:r>
            <a:r>
              <a:rPr lang="ja-JP" altLang="en-US" sz="2400" dirty="0">
                <a:latin typeface="Arial"/>
              </a:rPr>
              <a:t>”</a:t>
            </a:r>
            <a:r>
              <a:rPr lang="en-US" sz="2400" dirty="0"/>
              <a:t>... portrayed slaves society as a harmonious world</a:t>
            </a:r>
          </a:p>
          <a:p>
            <a:pPr marL="990600" lvl="1" indent="-533400">
              <a:lnSpc>
                <a:spcPct val="80000"/>
              </a:lnSpc>
            </a:pPr>
            <a:r>
              <a:rPr lang="en-US" sz="2400" dirty="0"/>
              <a:t>Textile factories appearing in greater numbers in the South</a:t>
            </a:r>
          </a:p>
          <a:p>
            <a:pPr marL="990600" lvl="1" indent="-533400">
              <a:lnSpc>
                <a:spcPct val="80000"/>
              </a:lnSpc>
            </a:pPr>
            <a:r>
              <a:rPr lang="en-US" sz="2400" dirty="0"/>
              <a:t>Iron and the Railroad</a:t>
            </a:r>
          </a:p>
          <a:p>
            <a:pPr marL="990600" lvl="1" indent="-533400">
              <a:lnSpc>
                <a:spcPct val="80000"/>
              </a:lnSpc>
            </a:pPr>
            <a:r>
              <a:rPr lang="en-US" sz="2400" dirty="0"/>
              <a:t>Women working in them, African Americans barred</a:t>
            </a:r>
          </a:p>
          <a:p>
            <a:pPr marL="990600" lvl="1" indent="-533400">
              <a:lnSpc>
                <a:spcPct val="80000"/>
              </a:lnSpc>
            </a:pPr>
            <a:r>
              <a:rPr lang="en-US" sz="2400" dirty="0"/>
              <a:t>Efforts to unionize crushed</a:t>
            </a:r>
          </a:p>
          <a:p>
            <a:pPr marL="990600" lvl="1" indent="-533400">
              <a:lnSpc>
                <a:spcPct val="80000"/>
              </a:lnSpc>
            </a:pPr>
            <a:r>
              <a:rPr lang="en-US" sz="2400" dirty="0"/>
              <a:t>Prisoners, </a:t>
            </a:r>
            <a:r>
              <a:rPr lang="ja-JP" altLang="en-US" sz="2400" dirty="0">
                <a:latin typeface="Arial"/>
              </a:rPr>
              <a:t>“</a:t>
            </a:r>
            <a:r>
              <a:rPr lang="en-US" sz="2400" dirty="0"/>
              <a:t>chain gangs</a:t>
            </a:r>
            <a:r>
              <a:rPr lang="ja-JP" altLang="en-US" sz="2400" dirty="0">
                <a:latin typeface="Arial"/>
              </a:rPr>
              <a:t>”</a:t>
            </a:r>
            <a:r>
              <a:rPr lang="en-US" sz="2400" dirty="0"/>
              <a:t>, often doing hard labor and being paid nothing</a:t>
            </a:r>
          </a:p>
          <a:p>
            <a:pPr marL="609600" indent="-609600">
              <a:lnSpc>
                <a:spcPct val="80000"/>
              </a:lnSpc>
            </a:pPr>
            <a:endParaRPr lang="en-US" sz="2800" dirty="0"/>
          </a:p>
        </p:txBody>
      </p:sp>
    </p:spTree>
    <p:extLst>
      <p:ext uri="{BB962C8B-B14F-4D97-AF65-F5344CB8AC3E}">
        <p14:creationId xmlns:p14="http://schemas.microsoft.com/office/powerpoint/2010/main" val="171264817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idx="4294967295"/>
          </p:nvPr>
        </p:nvSpPr>
        <p:spPr>
          <a:xfrm>
            <a:off x="0" y="0"/>
            <a:ext cx="9144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a:effectLst/>
                <a:latin typeface="Rockwell"/>
                <a:cs typeface="Rockwell"/>
              </a:rPr>
              <a:t>The “New South”</a:t>
            </a:r>
          </a:p>
        </p:txBody>
      </p:sp>
      <p:sp>
        <p:nvSpPr>
          <p:cNvPr id="23554" name="Rectangle 3"/>
          <p:cNvSpPr>
            <a:spLocks noGrp="1" noRot="1" noChangeArrowheads="1"/>
          </p:cNvSpPr>
          <p:nvPr>
            <p:ph type="body" sz="half" idx="4294967295"/>
          </p:nvPr>
        </p:nvSpPr>
        <p:spPr>
          <a:xfrm>
            <a:off x="0" y="762000"/>
            <a:ext cx="3949042"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600" dirty="0">
                <a:effectLst/>
                <a:latin typeface="Rockwell"/>
                <a:cs typeface="Rockwell"/>
              </a:rPr>
              <a:t>Henry W. Grady</a:t>
            </a:r>
          </a:p>
          <a:p>
            <a:pPr lvl="1"/>
            <a:r>
              <a:rPr lang="en-US" sz="1400" dirty="0">
                <a:effectLst/>
                <a:latin typeface="Rockwell"/>
                <a:cs typeface="Rockwell"/>
              </a:rPr>
              <a:t>"There was a South of slavery and secession - that South is dead. There is now a South of union and freedom- that South, thank God, is living, breathing, and growing every hour,”</a:t>
            </a:r>
            <a:r>
              <a:rPr lang="en-US" altLang="ja-JP" sz="1400" dirty="0">
                <a:effectLst/>
                <a:latin typeface="Rockwell"/>
                <a:cs typeface="Rockwell"/>
              </a:rPr>
              <a:t> (1886)</a:t>
            </a:r>
          </a:p>
          <a:p>
            <a:pPr lvl="1"/>
            <a:r>
              <a:rPr lang="en-US" sz="1400" dirty="0">
                <a:effectLst/>
                <a:latin typeface="Rockwell"/>
                <a:cs typeface="Rockwell"/>
              </a:rPr>
              <a:t>"the supremacy of the white race of the South must be maintained forever, and the domination of the negro race resisted at all points and at all hazards, because the white race is the superior race... [This declaration] shall run forever with the blood that feeds Anglo-Saxon hearts.”</a:t>
            </a:r>
            <a:r>
              <a:rPr lang="en-US" altLang="ja-JP" sz="1400" dirty="0">
                <a:effectLst/>
                <a:latin typeface="Rockwell"/>
                <a:cs typeface="Rockwell"/>
              </a:rPr>
              <a:t> (1888)</a:t>
            </a:r>
          </a:p>
          <a:p>
            <a:r>
              <a:rPr lang="en-US" sz="1600" dirty="0">
                <a:effectLst/>
                <a:latin typeface="Rockwell"/>
                <a:cs typeface="Rockwell"/>
              </a:rPr>
              <a:t>Public School Systems</a:t>
            </a:r>
          </a:p>
          <a:p>
            <a:r>
              <a:rPr lang="en-US" sz="1600" dirty="0">
                <a:effectLst/>
                <a:latin typeface="Rockwell"/>
                <a:cs typeface="Rockwell"/>
              </a:rPr>
              <a:t>Agriculture</a:t>
            </a:r>
          </a:p>
          <a:p>
            <a:pPr lvl="1"/>
            <a:r>
              <a:rPr lang="en-US" sz="1400" dirty="0">
                <a:effectLst/>
                <a:latin typeface="Rockwell"/>
                <a:cs typeface="Rockwell"/>
              </a:rPr>
              <a:t>Cotton, tobacco, rice</a:t>
            </a:r>
          </a:p>
          <a:p>
            <a:r>
              <a:rPr lang="en-US" sz="1600" dirty="0">
                <a:effectLst/>
                <a:latin typeface="Rockwell"/>
                <a:cs typeface="Rockwell"/>
              </a:rPr>
              <a:t>Industry and Urbanization</a:t>
            </a:r>
          </a:p>
          <a:p>
            <a:pPr lvl="1"/>
            <a:r>
              <a:rPr lang="en-US" sz="1400" dirty="0">
                <a:effectLst/>
                <a:latin typeface="Rockwell"/>
                <a:cs typeface="Rockwell"/>
              </a:rPr>
              <a:t>Dependent on Northern investment</a:t>
            </a:r>
          </a:p>
          <a:p>
            <a:pPr lvl="1"/>
            <a:r>
              <a:rPr lang="en-US" sz="1400" dirty="0">
                <a:effectLst/>
                <a:latin typeface="Rockwell"/>
                <a:cs typeface="Rockwell"/>
              </a:rPr>
              <a:t>Increased network of standardized rail lines</a:t>
            </a:r>
          </a:p>
          <a:p>
            <a:pPr lvl="1"/>
            <a:r>
              <a:rPr lang="en-US" sz="1400" dirty="0">
                <a:effectLst/>
                <a:latin typeface="Rockwell"/>
                <a:cs typeface="Rockwell"/>
              </a:rPr>
              <a:t>Coal mining</a:t>
            </a:r>
          </a:p>
        </p:txBody>
      </p:sp>
      <p:pic>
        <p:nvPicPr>
          <p:cNvPr id="23555" name="Picture 5"/>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3949042" y="2754312"/>
            <a:ext cx="5486400" cy="4103688"/>
          </a:xfrm>
        </p:spPr>
      </p:pic>
    </p:spTree>
    <p:extLst>
      <p:ext uri="{BB962C8B-B14F-4D97-AF65-F5344CB8AC3E}">
        <p14:creationId xmlns:p14="http://schemas.microsoft.com/office/powerpoint/2010/main" val="13037575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t>The Problems of Peacemaking</a:t>
            </a:r>
          </a:p>
        </p:txBody>
      </p:sp>
      <p:sp>
        <p:nvSpPr>
          <p:cNvPr id="29699" name="Rectangle 3"/>
          <p:cNvSpPr>
            <a:spLocks noGrp="1" noChangeArrowheads="1"/>
          </p:cNvSpPr>
          <p:nvPr>
            <p:ph type="body" idx="1"/>
          </p:nvPr>
        </p:nvSpPr>
        <p:spPr/>
        <p:txBody>
          <a:bodyPr>
            <a:normAutofit lnSpcReduction="10000"/>
          </a:bodyPr>
          <a:lstStyle/>
          <a:p>
            <a:r>
              <a:rPr lang="en-US"/>
              <a:t>The Aftermath of War and Emancipation</a:t>
            </a:r>
          </a:p>
          <a:p>
            <a:pPr lvl="1"/>
            <a:r>
              <a:rPr lang="en-US"/>
              <a:t>The war is over, now what?</a:t>
            </a:r>
          </a:p>
          <a:p>
            <a:pPr lvl="1"/>
            <a:r>
              <a:rPr lang="en-US"/>
              <a:t>South was destroyed</a:t>
            </a:r>
          </a:p>
          <a:p>
            <a:pPr lvl="2"/>
            <a:r>
              <a:rPr lang="en-US"/>
              <a:t>Physically</a:t>
            </a:r>
          </a:p>
          <a:p>
            <a:pPr lvl="2"/>
            <a:r>
              <a:rPr lang="en-US"/>
              <a:t>Socially (20% of white male pop.)</a:t>
            </a:r>
          </a:p>
          <a:p>
            <a:pPr lvl="2"/>
            <a:r>
              <a:rPr lang="en-US"/>
              <a:t>Economically – hyperinflation, no resources, no trade, no workers, no banks, etc.</a:t>
            </a:r>
          </a:p>
          <a:p>
            <a:pPr lvl="1"/>
            <a:r>
              <a:rPr lang="en-US"/>
              <a:t>The </a:t>
            </a:r>
            <a:r>
              <a:rPr lang="ja-JP" altLang="en-US">
                <a:latin typeface="Arial"/>
              </a:rPr>
              <a:t>“</a:t>
            </a:r>
            <a:r>
              <a:rPr lang="en-US"/>
              <a:t>Lost Cause</a:t>
            </a:r>
            <a:r>
              <a:rPr lang="ja-JP" altLang="en-US">
                <a:latin typeface="Arial"/>
              </a:rPr>
              <a:t>”</a:t>
            </a:r>
            <a:r>
              <a:rPr lang="en-US"/>
              <a:t> = sense of loss for southern whites</a:t>
            </a:r>
          </a:p>
        </p:txBody>
      </p:sp>
    </p:spTree>
    <p:extLst>
      <p:ext uri="{BB962C8B-B14F-4D97-AF65-F5344CB8AC3E}">
        <p14:creationId xmlns:p14="http://schemas.microsoft.com/office/powerpoint/2010/main" val="21736650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152400" y="228600"/>
            <a:ext cx="8534400" cy="6206067"/>
          </a:xfrm>
        </p:spPr>
        <p:txBody>
          <a:bodyPr>
            <a:normAutofit fontScale="92500"/>
          </a:bodyPr>
          <a:lstStyle/>
          <a:p>
            <a:pPr marL="990600" lvl="1" indent="-533400"/>
            <a:r>
              <a:rPr lang="en-US" dirty="0"/>
              <a:t>4 million slaves freed into far worse conditions?</a:t>
            </a:r>
          </a:p>
          <a:p>
            <a:pPr marL="1371600" lvl="2" indent="-457200"/>
            <a:r>
              <a:rPr lang="en-US" dirty="0"/>
              <a:t>No family, no $, no land, no donkeys?, no where to go, no food, … you get the picture!</a:t>
            </a:r>
          </a:p>
          <a:p>
            <a:pPr marL="609600" indent="-609600"/>
            <a:r>
              <a:rPr lang="en-US" dirty="0"/>
              <a:t>Competing Notions of Freedom</a:t>
            </a:r>
          </a:p>
          <a:p>
            <a:pPr marL="990600" lvl="1" indent="-533400"/>
            <a:r>
              <a:rPr lang="en-US" dirty="0"/>
              <a:t>Reconstruction = quest for freedom!!!</a:t>
            </a:r>
          </a:p>
          <a:p>
            <a:pPr marL="990600" lvl="1" indent="-533400"/>
            <a:r>
              <a:rPr lang="en-US" dirty="0"/>
              <a:t>Blacks = land </a:t>
            </a:r>
            <a:r>
              <a:rPr lang="ja-JP" altLang="en-US" dirty="0">
                <a:latin typeface="Arial"/>
              </a:rPr>
              <a:t>“</a:t>
            </a:r>
            <a:r>
              <a:rPr lang="en-US" dirty="0"/>
              <a:t>If I cannot live like a white man, than I am not free</a:t>
            </a:r>
            <a:r>
              <a:rPr lang="ja-JP" altLang="en-US" dirty="0">
                <a:latin typeface="Arial"/>
              </a:rPr>
              <a:t>”</a:t>
            </a:r>
            <a:endParaRPr lang="en-US" dirty="0"/>
          </a:p>
          <a:p>
            <a:pPr marL="990600" lvl="1" indent="-533400"/>
            <a:r>
              <a:rPr lang="en-US" dirty="0"/>
              <a:t>Whites = freedom from </a:t>
            </a:r>
            <a:r>
              <a:rPr lang="ja-JP" altLang="en-US" dirty="0">
                <a:latin typeface="Arial"/>
              </a:rPr>
              <a:t>“</a:t>
            </a:r>
            <a:r>
              <a:rPr lang="en-US" dirty="0"/>
              <a:t>foreign</a:t>
            </a:r>
            <a:r>
              <a:rPr lang="ja-JP" altLang="en-US" dirty="0">
                <a:latin typeface="Arial"/>
              </a:rPr>
              <a:t>”</a:t>
            </a:r>
            <a:r>
              <a:rPr lang="en-US" dirty="0"/>
              <a:t> (federal) </a:t>
            </a:r>
            <a:r>
              <a:rPr lang="ja-JP" altLang="en-US" dirty="0">
                <a:latin typeface="Arial"/>
              </a:rPr>
              <a:t>“</a:t>
            </a:r>
            <a:r>
              <a:rPr lang="en-US" dirty="0"/>
              <a:t>oppression &amp; white supremacy</a:t>
            </a:r>
          </a:p>
          <a:p>
            <a:pPr marL="990600" lvl="1" indent="-533400"/>
            <a:r>
              <a:rPr lang="en-US" dirty="0"/>
              <a:t>whites often times tried to keep black workers legally tied to plantations, aka </a:t>
            </a:r>
            <a:r>
              <a:rPr lang="en-US" dirty="0" smtClean="0"/>
              <a:t>sharecropping</a:t>
            </a:r>
          </a:p>
          <a:p>
            <a:pPr marL="990600" lvl="1" indent="-533400"/>
            <a:r>
              <a:rPr lang="en-US" dirty="0" smtClean="0"/>
              <a:t>Black Codes</a:t>
            </a:r>
            <a:endParaRPr lang="en-US" dirty="0"/>
          </a:p>
        </p:txBody>
      </p:sp>
    </p:spTree>
    <p:extLst>
      <p:ext uri="{BB962C8B-B14F-4D97-AF65-F5344CB8AC3E}">
        <p14:creationId xmlns:p14="http://schemas.microsoft.com/office/powerpoint/2010/main" val="15263533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Rot="1" noChangeArrowheads="1"/>
          </p:cNvSpPr>
          <p:nvPr>
            <p:ph type="title" idx="4294967295"/>
          </p:nvPr>
        </p:nvSpPr>
        <p:spPr>
          <a:xfrm>
            <a:off x="0" y="0"/>
            <a:ext cx="9144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600">
                <a:effectLst/>
                <a:latin typeface="Rockwell"/>
                <a:cs typeface="Rockwell"/>
              </a:rPr>
              <a:t>Sharecropping</a:t>
            </a:r>
            <a:endParaRPr lang="en-US" sz="4000">
              <a:effectLst/>
              <a:latin typeface="Rockwell"/>
              <a:cs typeface="Rockwell"/>
            </a:endParaRPr>
          </a:p>
        </p:txBody>
      </p:sp>
      <p:sp>
        <p:nvSpPr>
          <p:cNvPr id="26627" name="Rectangle 6"/>
          <p:cNvSpPr>
            <a:spLocks noGrp="1" noRot="1" noChangeArrowheads="1"/>
          </p:cNvSpPr>
          <p:nvPr>
            <p:ph type="body" sz="half" idx="4294967295"/>
          </p:nvPr>
        </p:nvSpPr>
        <p:spPr>
          <a:xfrm>
            <a:off x="0" y="5867400"/>
            <a:ext cx="9144000" cy="99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1400" dirty="0">
                <a:effectLst/>
                <a:latin typeface="Rockwell"/>
                <a:cs typeface="Rockwell"/>
              </a:rPr>
              <a:t>50% white farmers and 75% black farmers</a:t>
            </a:r>
          </a:p>
          <a:p>
            <a:pPr>
              <a:lnSpc>
                <a:spcPct val="90000"/>
              </a:lnSpc>
            </a:pPr>
            <a:r>
              <a:rPr lang="en-US" sz="1400" dirty="0">
                <a:effectLst/>
                <a:latin typeface="Rockwell"/>
                <a:cs typeface="Rockwell"/>
              </a:rPr>
              <a:t>Crop-lien system</a:t>
            </a:r>
          </a:p>
          <a:p>
            <a:pPr>
              <a:lnSpc>
                <a:spcPct val="90000"/>
              </a:lnSpc>
            </a:pPr>
            <a:r>
              <a:rPr lang="en-US" sz="1400" dirty="0">
                <a:effectLst/>
                <a:latin typeface="Rockwell"/>
                <a:cs typeface="Rockwell"/>
              </a:rPr>
              <a:t>Tenant farming</a:t>
            </a:r>
          </a:p>
          <a:p>
            <a:pPr>
              <a:lnSpc>
                <a:spcPct val="90000"/>
              </a:lnSpc>
            </a:pPr>
            <a:r>
              <a:rPr lang="en-US" sz="1400" dirty="0" err="1">
                <a:effectLst/>
                <a:latin typeface="Rockwell"/>
                <a:cs typeface="Rockwell"/>
              </a:rPr>
              <a:t>Exodusters</a:t>
            </a:r>
            <a:endParaRPr lang="en-US" sz="1800" dirty="0">
              <a:effectLst/>
              <a:latin typeface="Rockwell"/>
              <a:cs typeface="Rockwell"/>
            </a:endParaRPr>
          </a:p>
        </p:txBody>
      </p:sp>
      <p:pic>
        <p:nvPicPr>
          <p:cNvPr id="26628" name="Picture 7" descr="SharecropperCycle"/>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7200" y="533400"/>
            <a:ext cx="8229600" cy="5235575"/>
          </a:xfrm>
        </p:spPr>
      </p:pic>
    </p:spTree>
    <p:extLst>
      <p:ext uri="{BB962C8B-B14F-4D97-AF65-F5344CB8AC3E}">
        <p14:creationId xmlns:p14="http://schemas.microsoft.com/office/powerpoint/2010/main" val="263063556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idx="4294967295"/>
          </p:nvPr>
        </p:nvSpPr>
        <p:spPr>
          <a:xfrm>
            <a:off x="0" y="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effectLst/>
                <a:latin typeface="Rockwell"/>
                <a:cs typeface="Rockwell"/>
              </a:rPr>
              <a:t>The Radical Republicans</a:t>
            </a:r>
          </a:p>
        </p:txBody>
      </p:sp>
      <p:sp>
        <p:nvSpPr>
          <p:cNvPr id="11267" name="Rectangle 3"/>
          <p:cNvSpPr>
            <a:spLocks noGrp="1" noRot="1" noChangeArrowheads="1"/>
          </p:cNvSpPr>
          <p:nvPr>
            <p:ph type="body" sz="half" idx="4294967295"/>
          </p:nvPr>
        </p:nvSpPr>
        <p:spPr>
          <a:xfrm>
            <a:off x="0" y="1447800"/>
            <a:ext cx="42672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400" dirty="0">
                <a:effectLst/>
                <a:latin typeface="Rockwell"/>
                <a:cs typeface="Rockwell"/>
              </a:rPr>
              <a:t>Radicals</a:t>
            </a:r>
          </a:p>
          <a:p>
            <a:pPr lvl="1"/>
            <a:r>
              <a:rPr lang="en-US" sz="2000" dirty="0">
                <a:effectLst/>
                <a:latin typeface="Rockwell"/>
                <a:cs typeface="Rockwell"/>
              </a:rPr>
              <a:t>Thaddeus Stevens</a:t>
            </a:r>
          </a:p>
          <a:p>
            <a:pPr lvl="1"/>
            <a:r>
              <a:rPr lang="en-US" sz="2000" dirty="0">
                <a:effectLst/>
                <a:latin typeface="Rockwell"/>
                <a:cs typeface="Rockwell"/>
              </a:rPr>
              <a:t>Charles Sumner</a:t>
            </a:r>
          </a:p>
          <a:p>
            <a:r>
              <a:rPr lang="en-US" sz="2400" dirty="0">
                <a:effectLst/>
                <a:latin typeface="Rockwell"/>
                <a:cs typeface="Rockwell"/>
              </a:rPr>
              <a:t>Midterm Election of 1866</a:t>
            </a:r>
          </a:p>
          <a:p>
            <a:pPr lvl="1"/>
            <a:r>
              <a:rPr lang="en-US" sz="2000" dirty="0">
                <a:effectLst/>
                <a:latin typeface="Rockwell"/>
                <a:cs typeface="Rockwell"/>
              </a:rPr>
              <a:t>“Not every Democrat was a rebel, but every rebel was a Democrat!”</a:t>
            </a:r>
          </a:p>
          <a:p>
            <a:pPr lvl="1"/>
            <a:r>
              <a:rPr lang="en-US" sz="2000" dirty="0">
                <a:effectLst/>
                <a:latin typeface="Rockwell"/>
                <a:cs typeface="Rockwell"/>
              </a:rPr>
              <a:t>Won </a:t>
            </a:r>
            <a:r>
              <a:rPr lang="en-US" sz="2000" b="1" u="sng" dirty="0">
                <a:effectLst/>
                <a:latin typeface="Rockwell"/>
                <a:cs typeface="Rockwell"/>
              </a:rPr>
              <a:t>supermajorities</a:t>
            </a:r>
            <a:r>
              <a:rPr lang="en-US" sz="2000" dirty="0">
                <a:effectLst/>
                <a:latin typeface="Rockwell"/>
                <a:cs typeface="Rockwell"/>
              </a:rPr>
              <a:t> in both houses of Congress</a:t>
            </a:r>
          </a:p>
        </p:txBody>
      </p:sp>
      <p:pic>
        <p:nvPicPr>
          <p:cNvPr id="11268" name="Picture 6"/>
          <p:cNvPicPr>
            <a:picLocks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4343400" y="1447800"/>
            <a:ext cx="4648200" cy="3671888"/>
          </a:xfrm>
          <a:noFill/>
          <a:extLst>
            <a:ext uri="{909E8E84-426E-40dd-AFC4-6F175D3DCCD1}">
              <a14:hiddenFill xmlns:a14="http://schemas.microsoft.com/office/drawing/2010/main">
                <a:solidFill>
                  <a:srgbClr val="FFFFFF"/>
                </a:solidFill>
              </a14:hiddenFill>
            </a:ext>
          </a:extLst>
        </p:spPr>
      </p:pic>
      <p:sp>
        <p:nvSpPr>
          <p:cNvPr id="11269" name="Text Box 10"/>
          <p:cNvSpPr txBox="1">
            <a:spLocks noChangeArrowheads="1"/>
          </p:cNvSpPr>
          <p:nvPr/>
        </p:nvSpPr>
        <p:spPr bwMode="auto">
          <a:xfrm>
            <a:off x="4343400" y="5181600"/>
            <a:ext cx="44678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Arial" charset="0"/>
                <a:ea typeface="ＭＳ Ｐゴシック" charset="0"/>
              </a:defRPr>
            </a:lvl1pPr>
            <a:lvl2pPr>
              <a:defRPr sz="28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000">
                <a:solidFill>
                  <a:schemeClr val="tx1"/>
                </a:solidFill>
                <a:latin typeface="Arial" charset="0"/>
                <a:ea typeface="ＭＳ Ｐゴシック" charset="0"/>
              </a:defRPr>
            </a:lvl4pPr>
            <a:lvl5pPr>
              <a:defRPr sz="2000">
                <a:solidFill>
                  <a:schemeClr val="tx1"/>
                </a:solidFill>
                <a:latin typeface="Arial" charset="0"/>
                <a:ea typeface="ＭＳ Ｐゴシック" charset="0"/>
              </a:defRPr>
            </a:lvl5pPr>
            <a:lvl6pPr eaLnBrk="0" hangingPunct="0">
              <a:defRPr sz="2000">
                <a:solidFill>
                  <a:schemeClr val="tx1"/>
                </a:solidFill>
                <a:latin typeface="Arial" charset="0"/>
                <a:ea typeface="ＭＳ Ｐゴシック" charset="0"/>
              </a:defRPr>
            </a:lvl6pPr>
            <a:lvl7pPr eaLnBrk="0" hangingPunct="0">
              <a:defRPr sz="2000">
                <a:solidFill>
                  <a:schemeClr val="tx1"/>
                </a:solidFill>
                <a:latin typeface="Arial" charset="0"/>
                <a:ea typeface="ＭＳ Ｐゴシック" charset="0"/>
              </a:defRPr>
            </a:lvl7pPr>
            <a:lvl8pPr eaLnBrk="0" hangingPunct="0">
              <a:defRPr sz="2000">
                <a:solidFill>
                  <a:schemeClr val="tx1"/>
                </a:solidFill>
                <a:latin typeface="Arial" charset="0"/>
                <a:ea typeface="ＭＳ Ｐゴシック" charset="0"/>
              </a:defRPr>
            </a:lvl8pPr>
            <a:lvl9pPr eaLnBrk="0" hangingPunct="0">
              <a:defRPr sz="2000">
                <a:solidFill>
                  <a:schemeClr val="tx1"/>
                </a:solidFill>
                <a:latin typeface="Arial" charset="0"/>
                <a:ea typeface="ＭＳ Ｐゴシック" charset="0"/>
              </a:defRPr>
            </a:lvl9pPr>
          </a:lstStyle>
          <a:p>
            <a:r>
              <a:rPr lang="en-US" sz="1800">
                <a:latin typeface="Rockwell"/>
                <a:cs typeface="Rockwell"/>
              </a:rPr>
              <a:t>Anti-Radical Republican propaganda</a:t>
            </a:r>
          </a:p>
          <a:p>
            <a:r>
              <a:rPr lang="en-US" sz="1800">
                <a:latin typeface="Rockwell"/>
                <a:cs typeface="Rockwell"/>
              </a:rPr>
              <a:t>Pennsylvania, 1866</a:t>
            </a:r>
          </a:p>
        </p:txBody>
      </p:sp>
    </p:spTree>
    <p:extLst>
      <p:ext uri="{BB962C8B-B14F-4D97-AF65-F5344CB8AC3E}">
        <p14:creationId xmlns:p14="http://schemas.microsoft.com/office/powerpoint/2010/main" val="5068556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ph type="title" idx="4294967295"/>
          </p:nvPr>
        </p:nvSpPr>
        <p:spPr>
          <a:xfrm>
            <a:off x="0" y="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0000"/>
          </a:bodyPr>
          <a:lstStyle/>
          <a:p>
            <a:r>
              <a:rPr lang="en-US" sz="3200">
                <a:effectLst/>
                <a:latin typeface="Rockwell"/>
                <a:cs typeface="Rockwell"/>
              </a:rPr>
              <a:t>Reconstruction, Phase 3</a:t>
            </a:r>
            <a:br>
              <a:rPr lang="en-US" sz="3200">
                <a:effectLst/>
                <a:latin typeface="Rockwell"/>
                <a:cs typeface="Rockwell"/>
              </a:rPr>
            </a:br>
            <a:r>
              <a:rPr lang="en-US" sz="3200">
                <a:effectLst/>
                <a:latin typeface="Rockwell"/>
                <a:cs typeface="Rockwell"/>
              </a:rPr>
              <a:t>Radical Republican Plan</a:t>
            </a:r>
          </a:p>
        </p:txBody>
      </p:sp>
      <p:sp>
        <p:nvSpPr>
          <p:cNvPr id="12291" name="Rectangle 3"/>
          <p:cNvSpPr>
            <a:spLocks noChangeArrowheads="1"/>
          </p:cNvSpPr>
          <p:nvPr>
            <p:ph type="body" sz="half" idx="4294967295"/>
          </p:nvPr>
        </p:nvSpPr>
        <p:spPr>
          <a:xfrm>
            <a:off x="152400" y="990600"/>
            <a:ext cx="8839200" cy="167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sz="2000" b="1" dirty="0">
                <a:effectLst/>
                <a:latin typeface="Rockwell"/>
                <a:cs typeface="Rockwell"/>
              </a:rPr>
              <a:t>Reconstruction Acts of 1867</a:t>
            </a:r>
          </a:p>
          <a:p>
            <a:pPr lvl="1">
              <a:lnSpc>
                <a:spcPct val="90000"/>
              </a:lnSpc>
            </a:pPr>
            <a:r>
              <a:rPr lang="en-US" sz="1800" dirty="0">
                <a:effectLst/>
                <a:latin typeface="Rockwell"/>
                <a:cs typeface="Rockwell"/>
              </a:rPr>
              <a:t>Military districts</a:t>
            </a:r>
          </a:p>
          <a:p>
            <a:pPr lvl="1">
              <a:lnSpc>
                <a:spcPct val="90000"/>
              </a:lnSpc>
            </a:pPr>
            <a:r>
              <a:rPr lang="en-US" sz="1800" dirty="0">
                <a:effectLst/>
                <a:latin typeface="Rockwell"/>
                <a:cs typeface="Rockwell"/>
              </a:rPr>
              <a:t>New state constitutions approved by Congress</a:t>
            </a:r>
          </a:p>
          <a:p>
            <a:pPr lvl="1">
              <a:lnSpc>
                <a:spcPct val="90000"/>
              </a:lnSpc>
            </a:pPr>
            <a:r>
              <a:rPr lang="en-US" sz="1800" dirty="0">
                <a:effectLst/>
                <a:latin typeface="Rockwell"/>
                <a:cs typeface="Rockwell"/>
              </a:rPr>
              <a:t>Black suffrage guarantees</a:t>
            </a:r>
          </a:p>
          <a:p>
            <a:pPr lvl="1">
              <a:lnSpc>
                <a:spcPct val="90000"/>
              </a:lnSpc>
            </a:pPr>
            <a:r>
              <a:rPr lang="en-US" sz="1800" dirty="0">
                <a:effectLst/>
                <a:latin typeface="Rockwell"/>
                <a:cs typeface="Rockwell"/>
              </a:rPr>
              <a:t>Ratification of the 14th Amendment</a:t>
            </a:r>
          </a:p>
        </p:txBody>
      </p:sp>
      <p:pic>
        <p:nvPicPr>
          <p:cNvPr id="1229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574925"/>
            <a:ext cx="67818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81925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pPr>
              <a:defRPr/>
            </a:pPr>
            <a:r>
              <a:rPr lang="en-US" altLang="en-US" sz="3600" dirty="0" smtClean="0">
                <a:effectLst/>
                <a:latin typeface="Rockwell"/>
                <a:ea typeface="+mj-ea"/>
                <a:cs typeface="Rockwell"/>
              </a:rPr>
              <a:t>Reconstruction, Phase 3</a:t>
            </a:r>
            <a:br>
              <a:rPr lang="en-US" altLang="en-US" sz="3600" dirty="0" smtClean="0">
                <a:effectLst/>
                <a:latin typeface="Rockwell"/>
                <a:ea typeface="+mj-ea"/>
                <a:cs typeface="Rockwell"/>
              </a:rPr>
            </a:br>
            <a:r>
              <a:rPr lang="en-US" altLang="en-US" sz="3600" dirty="0" smtClean="0">
                <a:effectLst/>
                <a:latin typeface="Rockwell"/>
                <a:ea typeface="+mj-ea"/>
                <a:cs typeface="Rockwell"/>
              </a:rPr>
              <a:t>Radical Republican Plan</a:t>
            </a:r>
            <a:endParaRPr lang="en-US" sz="3600" dirty="0">
              <a:latin typeface="Rockwell"/>
              <a:ea typeface="+mj-ea"/>
              <a:cs typeface="Rockwell"/>
            </a:endParaRPr>
          </a:p>
        </p:txBody>
      </p:sp>
      <p:sp>
        <p:nvSpPr>
          <p:cNvPr id="13315" name="Content Placeholder 3"/>
          <p:cNvSpPr>
            <a:spLocks noGrp="1"/>
          </p:cNvSpPr>
          <p:nvPr>
            <p:ph sz="half" idx="2"/>
          </p:nvPr>
        </p:nvSpPr>
        <p:spPr>
          <a:xfrm>
            <a:off x="76200" y="1295400"/>
            <a:ext cx="4876800" cy="5562600"/>
          </a:xfrm>
        </p:spPr>
        <p:txBody>
          <a:bodyPr>
            <a:normAutofit lnSpcReduction="10000"/>
          </a:bodyPr>
          <a:lstStyle/>
          <a:p>
            <a:pPr>
              <a:lnSpc>
                <a:spcPct val="90000"/>
              </a:lnSpc>
            </a:pPr>
            <a:r>
              <a:rPr lang="en-US" sz="2000" b="1" dirty="0">
                <a:effectLst/>
                <a:latin typeface="Rockwell"/>
                <a:cs typeface="Rockwell"/>
              </a:rPr>
              <a:t>Fourteenth Amendment (1868)</a:t>
            </a:r>
          </a:p>
          <a:p>
            <a:pPr lvl="1">
              <a:lnSpc>
                <a:spcPct val="80000"/>
              </a:lnSpc>
            </a:pPr>
            <a:r>
              <a:rPr lang="en-US" sz="1800" dirty="0">
                <a:effectLst/>
                <a:latin typeface="Rockwell"/>
                <a:cs typeface="Rockwell"/>
              </a:rPr>
              <a:t>Civil Rights Act of 1966</a:t>
            </a:r>
          </a:p>
          <a:p>
            <a:pPr lvl="1">
              <a:lnSpc>
                <a:spcPct val="80000"/>
              </a:lnSpc>
            </a:pPr>
            <a:r>
              <a:rPr lang="en-US" sz="1800" dirty="0">
                <a:effectLst/>
                <a:latin typeface="Rockwell"/>
                <a:cs typeface="Rockwell"/>
              </a:rPr>
              <a:t>Anyone born or naturalized was American citizen (Citizenship Clause)</a:t>
            </a:r>
          </a:p>
          <a:p>
            <a:pPr lvl="1">
              <a:lnSpc>
                <a:spcPct val="80000"/>
              </a:lnSpc>
            </a:pPr>
            <a:r>
              <a:rPr lang="en-US" sz="1800" dirty="0">
                <a:effectLst/>
                <a:latin typeface="Rockwell"/>
                <a:cs typeface="Rockwell"/>
              </a:rPr>
              <a:t>“nor shall any State deprive any person of life, liberty, or property, without due process of law” (Due Process Clause)</a:t>
            </a:r>
          </a:p>
          <a:p>
            <a:pPr lvl="1">
              <a:lnSpc>
                <a:spcPct val="80000"/>
              </a:lnSpc>
            </a:pPr>
            <a:r>
              <a:rPr lang="en-US" sz="1800" dirty="0">
                <a:effectLst/>
                <a:latin typeface="Rockwell"/>
                <a:cs typeface="Rockwell"/>
              </a:rPr>
              <a:t>“nor deny to any person within its jurisdiction the equal protection of the laws” (Equal Protection Clause)</a:t>
            </a:r>
          </a:p>
          <a:p>
            <a:pPr lvl="1">
              <a:lnSpc>
                <a:spcPct val="80000"/>
              </a:lnSpc>
            </a:pPr>
            <a:r>
              <a:rPr lang="en-US" sz="1800" dirty="0">
                <a:effectLst/>
                <a:latin typeface="Rockwell"/>
                <a:cs typeface="Rockwell"/>
              </a:rPr>
              <a:t>Disavowed Confederate leaders; states responsible for own war debt; loss of electoral votes for disenfranchisement</a:t>
            </a:r>
          </a:p>
          <a:p>
            <a:pPr>
              <a:lnSpc>
                <a:spcPct val="90000"/>
              </a:lnSpc>
            </a:pPr>
            <a:r>
              <a:rPr lang="en-US" sz="2000" b="1" dirty="0">
                <a:effectLst/>
                <a:latin typeface="Rockwell"/>
                <a:cs typeface="Rockwell"/>
              </a:rPr>
              <a:t>Fifteenth Amendment (1870)</a:t>
            </a:r>
          </a:p>
          <a:p>
            <a:pPr lvl="1">
              <a:lnSpc>
                <a:spcPct val="90000"/>
              </a:lnSpc>
            </a:pPr>
            <a:r>
              <a:rPr lang="en-US" sz="1800" dirty="0">
                <a:effectLst/>
                <a:latin typeface="Rockwell"/>
                <a:cs typeface="Rockwell"/>
              </a:rPr>
              <a:t>”The right of citizens of the United States to vote shall not be denied or abridged by the United States or by any State on account of race, color, or previous condition of servitude.”</a:t>
            </a:r>
          </a:p>
        </p:txBody>
      </p:sp>
      <p:pic>
        <p:nvPicPr>
          <p:cNvPr id="13316" name="Picture 4"/>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5049838" y="1295400"/>
            <a:ext cx="3886200" cy="518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822263"/>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316</TotalTime>
  <Words>1926</Words>
  <Application>Microsoft Macintosh PowerPoint</Application>
  <PresentationFormat>On-screen Show (4:3)</PresentationFormat>
  <Paragraphs>243</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Theme</vt:lpstr>
      <vt:lpstr>Do Now</vt:lpstr>
      <vt:lpstr>Congressional Reconstruction and Reconstruction’s End: 1864-1877</vt:lpstr>
      <vt:lpstr>AP Prompt</vt:lpstr>
      <vt:lpstr>The Problems of Peacemaking</vt:lpstr>
      <vt:lpstr>PowerPoint Presentation</vt:lpstr>
      <vt:lpstr>Sharecropping</vt:lpstr>
      <vt:lpstr>The Radical Republicans</vt:lpstr>
      <vt:lpstr>Reconstruction, Phase 3 Radical Republican Plan</vt:lpstr>
      <vt:lpstr>Reconstruction, Phase 3 Radical Republican Plan</vt:lpstr>
      <vt:lpstr>Freedmen in the South</vt:lpstr>
      <vt:lpstr>Northern Influence on the South</vt:lpstr>
      <vt:lpstr>White Southern Resistance</vt:lpstr>
      <vt:lpstr>PowerPoint Presentation</vt:lpstr>
      <vt:lpstr>PowerPoint Presentation</vt:lpstr>
      <vt:lpstr>PowerPoint Presentation</vt:lpstr>
      <vt:lpstr>PowerPoint Presentation</vt:lpstr>
      <vt:lpstr>PowerPoint Presentation</vt:lpstr>
      <vt:lpstr>Ulysses S. Grant’s Presidency</vt:lpstr>
      <vt:lpstr>Ulysses S. Grant (R) (1869-1877)</vt:lpstr>
      <vt:lpstr>Panic of 1873</vt:lpstr>
      <vt:lpstr>Legal Challenges to Reconstruction</vt:lpstr>
      <vt:lpstr>PowerPoint Presentation</vt:lpstr>
      <vt:lpstr>“Election” of 1876</vt:lpstr>
      <vt:lpstr>PowerPoint Presentation</vt:lpstr>
      <vt:lpstr>U.S. Troops Recalled</vt:lpstr>
      <vt:lpstr>Four Reasons For End of Reconstruction</vt:lpstr>
      <vt:lpstr>PowerPoint Presentation</vt:lpstr>
      <vt:lpstr>End of Reconstruction</vt:lpstr>
      <vt:lpstr>PowerPoint Presentation</vt:lpstr>
      <vt:lpstr>PowerPoint Presentation</vt:lpstr>
      <vt:lpstr>PowerPoint Presentation</vt:lpstr>
      <vt:lpstr>The New South </vt:lpstr>
      <vt:lpstr>PowerPoint Presentation</vt:lpstr>
      <vt:lpstr>The “New South”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dc:title>
  <dc:creator>Craig Winchell</dc:creator>
  <cp:lastModifiedBy>Craig Winchell</cp:lastModifiedBy>
  <cp:revision>52</cp:revision>
  <dcterms:created xsi:type="dcterms:W3CDTF">2018-05-15T21:37:39Z</dcterms:created>
  <dcterms:modified xsi:type="dcterms:W3CDTF">2018-11-14T20:07:40Z</dcterms:modified>
</cp:coreProperties>
</file>