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0"/>
  </p:notesMasterIdLst>
  <p:sldIdLst>
    <p:sldId id="257" r:id="rId2"/>
    <p:sldId id="256" r:id="rId3"/>
    <p:sldId id="258" r:id="rId4"/>
    <p:sldId id="262" r:id="rId5"/>
    <p:sldId id="263" r:id="rId6"/>
    <p:sldId id="259" r:id="rId7"/>
    <p:sldId id="264" r:id="rId8"/>
    <p:sldId id="261"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6" d="100"/>
          <a:sy n="46" d="100"/>
        </p:scale>
        <p:origin x="-6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2271C3-895E-A54D-B108-E99BBFE5AD6E}" type="datetimeFigureOut">
              <a:rPr lang="en-US" smtClean="0"/>
              <a:t>11/15/19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E2BAD4-2E26-BF48-AFCC-3B0372AB24A2}" type="slidenum">
              <a:rPr lang="en-US" smtClean="0"/>
              <a:t>‹#›</a:t>
            </a:fld>
            <a:endParaRPr lang="en-US"/>
          </a:p>
        </p:txBody>
      </p:sp>
    </p:spTree>
    <p:extLst>
      <p:ext uri="{BB962C8B-B14F-4D97-AF65-F5344CB8AC3E}">
        <p14:creationId xmlns:p14="http://schemas.microsoft.com/office/powerpoint/2010/main" val="22311820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NOT HAVE WON WITHOUT BLACK VOTE</a:t>
            </a:r>
            <a:endParaRPr lang="en-US" dirty="0"/>
          </a:p>
        </p:txBody>
      </p:sp>
      <p:sp>
        <p:nvSpPr>
          <p:cNvPr id="4" name="Slide Number Placeholder 3"/>
          <p:cNvSpPr>
            <a:spLocks noGrp="1"/>
          </p:cNvSpPr>
          <p:nvPr>
            <p:ph type="sldNum" sz="quarter" idx="10"/>
          </p:nvPr>
        </p:nvSpPr>
        <p:spPr/>
        <p:txBody>
          <a:bodyPr/>
          <a:lstStyle/>
          <a:p>
            <a:fld id="{FBBD1E39-9184-3B45-BB73-476FCBBDF87D}" type="slidenum">
              <a:rPr lang="en-US" smtClean="0"/>
              <a:t>15</a:t>
            </a:fld>
            <a:endParaRPr lang="en-US"/>
          </a:p>
        </p:txBody>
      </p:sp>
    </p:spTree>
    <p:extLst>
      <p:ext uri="{BB962C8B-B14F-4D97-AF65-F5344CB8AC3E}">
        <p14:creationId xmlns:p14="http://schemas.microsoft.com/office/powerpoint/2010/main" val="2179281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694542-07FC-6E43-9CF1-04B17BB2EBE8}" type="slidenum">
              <a:rPr lang="en-US"/>
              <a:pPr/>
              <a:t>17</a:t>
            </a:fld>
            <a:endParaRPr lang="en-US"/>
          </a:p>
        </p:txBody>
      </p:sp>
      <p:sp>
        <p:nvSpPr>
          <p:cNvPr id="115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5CA407-5A9A-E541-8140-9CEE7FDB1187}" type="slidenum">
              <a:rPr lang="en-US"/>
              <a:pPr/>
              <a:t>19</a:t>
            </a:fld>
            <a:endParaRPr lang="en-US"/>
          </a:p>
        </p:txBody>
      </p:sp>
      <p:sp>
        <p:nvSpPr>
          <p:cNvPr id="117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Uhhh</a:t>
            </a:r>
            <a:r>
              <a:rPr lang="en-US" dirty="0" smtClean="0"/>
              <a:t> and then</a:t>
            </a:r>
            <a:r>
              <a:rPr lang="en-US" baseline="0" dirty="0" smtClean="0"/>
              <a:t> Plessy v. Ferguson</a:t>
            </a:r>
            <a:endParaRPr lang="en-US" dirty="0"/>
          </a:p>
        </p:txBody>
      </p:sp>
      <p:sp>
        <p:nvSpPr>
          <p:cNvPr id="4" name="Slide Number Placeholder 3"/>
          <p:cNvSpPr>
            <a:spLocks noGrp="1"/>
          </p:cNvSpPr>
          <p:nvPr>
            <p:ph type="sldNum" sz="quarter" idx="10"/>
          </p:nvPr>
        </p:nvSpPr>
        <p:spPr/>
        <p:txBody>
          <a:bodyPr/>
          <a:lstStyle/>
          <a:p>
            <a:fld id="{FBBD1E39-9184-3B45-BB73-476FCBBDF87D}" type="slidenum">
              <a:rPr lang="en-US" smtClean="0"/>
              <a:t>20</a:t>
            </a:fld>
            <a:endParaRPr lang="en-US"/>
          </a:p>
        </p:txBody>
      </p:sp>
    </p:spTree>
    <p:extLst>
      <p:ext uri="{BB962C8B-B14F-4D97-AF65-F5344CB8AC3E}">
        <p14:creationId xmlns:p14="http://schemas.microsoft.com/office/powerpoint/2010/main" val="1013050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EACB0-EF32-654B-A9B1-FC10A9800F4A}" type="slidenum">
              <a:rPr lang="en-US"/>
              <a:pPr/>
              <a:t>24</a:t>
            </a:fld>
            <a:endParaRPr lang="en-US"/>
          </a:p>
        </p:txBody>
      </p:sp>
      <p:sp>
        <p:nvSpPr>
          <p:cNvPr id="120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38AFD2-007F-0145-83BE-6126153F0524}" type="slidenum">
              <a:rPr lang="en-US"/>
              <a:pPr/>
              <a:t>25</a:t>
            </a:fld>
            <a:endParaRPr lang="en-US"/>
          </a:p>
        </p:txBody>
      </p:sp>
      <p:sp>
        <p:nvSpPr>
          <p:cNvPr id="112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 regard the Reconstruction Acts (so called) of Congress as usurpations, and unconstitutional, revolutionary, and void." - Democratic Platform</a:t>
            </a:r>
          </a:p>
          <a:p>
            <a:endParaRPr lang="en-US" sz="1200" kern="1200" dirty="0" smtClean="0">
              <a:solidFill>
                <a:schemeClr val="tx1"/>
              </a:solidFill>
              <a:latin typeface="+mn-lt"/>
              <a:ea typeface="+mn-ea"/>
              <a:cs typeface="+mn-cs"/>
            </a:endParaRPr>
          </a:p>
          <a:p>
            <a:r>
              <a:rPr lang="en-US" dirty="0" smtClean="0"/>
              <a:t>The man on the left is a caricature of an Irish American man, whose hat reads "5 Points," referring to the New York City Irish residents, who are often configured as a mob. The man in the middle is identified by the initials on his hat "NBF" - Nathan Bedford Forrest, a former Confederate general and founder of the Ku Klux Klan. The man on the right is a wealthy man from 5th Avenue in New York who holds a stack of money that will be used to purchase votes.</a:t>
            </a:r>
            <a:endParaRPr lang="en-US" dirty="0"/>
          </a:p>
        </p:txBody>
      </p:sp>
      <p:sp>
        <p:nvSpPr>
          <p:cNvPr id="4" name="Slide Number Placeholder 3"/>
          <p:cNvSpPr>
            <a:spLocks noGrp="1"/>
          </p:cNvSpPr>
          <p:nvPr>
            <p:ph type="sldNum" sz="quarter" idx="10"/>
          </p:nvPr>
        </p:nvSpPr>
        <p:spPr/>
        <p:txBody>
          <a:bodyPr/>
          <a:lstStyle/>
          <a:p>
            <a:fld id="{FBBD1E39-9184-3B45-BB73-476FCBBDF87D}" type="slidenum">
              <a:rPr lang="en-US" smtClean="0"/>
              <a:t>28</a:t>
            </a:fld>
            <a:endParaRPr lang="en-US"/>
          </a:p>
        </p:txBody>
      </p:sp>
    </p:spTree>
    <p:extLst>
      <p:ext uri="{BB962C8B-B14F-4D97-AF65-F5344CB8AC3E}">
        <p14:creationId xmlns:p14="http://schemas.microsoft.com/office/powerpoint/2010/main" val="2783703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11/15/19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11/15/19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11/15/19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11/15/19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 Id="rId3"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pPr marL="0" indent="0" algn="ctr">
              <a:buNone/>
            </a:pPr>
            <a:r>
              <a:rPr lang="en-US" dirty="0" smtClean="0"/>
              <a:t>Evaluate the goals and realities of Presidential Reconstruction (1865-1867)</a:t>
            </a:r>
            <a:endParaRPr lang="en-US" dirty="0"/>
          </a:p>
        </p:txBody>
      </p:sp>
    </p:spTree>
    <p:extLst>
      <p:ext uri="{BB962C8B-B14F-4D97-AF65-F5344CB8AC3E}">
        <p14:creationId xmlns:p14="http://schemas.microsoft.com/office/powerpoint/2010/main" val="3446754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304800" y="0"/>
            <a:ext cx="854075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dirty="0">
                <a:effectLst/>
                <a:latin typeface="Rockwell"/>
                <a:cs typeface="Rockwell"/>
              </a:rPr>
              <a:t>Northern Influence on the South</a:t>
            </a:r>
          </a:p>
        </p:txBody>
      </p:sp>
      <p:sp>
        <p:nvSpPr>
          <p:cNvPr id="17411" name="Rectangle 5"/>
          <p:cNvSpPr>
            <a:spLocks noGrp="1" noChangeArrowheads="1"/>
          </p:cNvSpPr>
          <p:nvPr>
            <p:ph type="body" sz="half" idx="4294967295"/>
          </p:nvPr>
        </p:nvSpPr>
        <p:spPr>
          <a:xfrm>
            <a:off x="4953000" y="685800"/>
            <a:ext cx="41910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b="1">
                <a:effectLst/>
                <a:latin typeface="Rockwell"/>
                <a:cs typeface="Rockwell"/>
              </a:rPr>
              <a:t>Scalawags</a:t>
            </a:r>
          </a:p>
          <a:p>
            <a:pPr lvl="1"/>
            <a:r>
              <a:rPr lang="en-US" sz="2000">
                <a:effectLst/>
                <a:latin typeface="Rockwell"/>
                <a:cs typeface="Rockwell"/>
              </a:rPr>
              <a:t>Southern Republicans fostering American System-type programs</a:t>
            </a:r>
          </a:p>
          <a:p>
            <a:pPr lvl="1"/>
            <a:r>
              <a:rPr lang="en-US" sz="2000">
                <a:effectLst/>
                <a:latin typeface="Rockwell"/>
                <a:cs typeface="Rockwell"/>
              </a:rPr>
              <a:t>Cooperated with Northern politics and economics</a:t>
            </a:r>
            <a:endParaRPr lang="en-US" sz="1800" b="1">
              <a:effectLst/>
              <a:latin typeface="Rockwell"/>
              <a:cs typeface="Rockwell"/>
            </a:endParaRPr>
          </a:p>
          <a:p>
            <a:r>
              <a:rPr lang="en-US" sz="2400" b="1">
                <a:effectLst/>
                <a:latin typeface="Rockwell"/>
                <a:cs typeface="Rockwell"/>
              </a:rPr>
              <a:t>Carpetbaggers</a:t>
            </a:r>
          </a:p>
          <a:p>
            <a:pPr lvl="1"/>
            <a:r>
              <a:rPr lang="en-US" sz="2000">
                <a:effectLst/>
                <a:latin typeface="Rockwell"/>
                <a:cs typeface="Rockwell"/>
              </a:rPr>
              <a:t>Northerners investing in “New South,”</a:t>
            </a:r>
          </a:p>
          <a:p>
            <a:pPr lvl="1"/>
            <a:r>
              <a:rPr lang="en-US" sz="2000">
                <a:effectLst/>
                <a:latin typeface="Rockwell"/>
                <a:cs typeface="Rockwell"/>
              </a:rPr>
              <a:t>Reformers/provide aid</a:t>
            </a:r>
          </a:p>
          <a:p>
            <a:pPr lvl="1"/>
            <a:r>
              <a:rPr lang="en-US" sz="2000">
                <a:effectLst/>
                <a:latin typeface="Rockwell"/>
                <a:cs typeface="Rockwell"/>
              </a:rPr>
              <a:t>Squatters and plunderers</a:t>
            </a:r>
          </a:p>
        </p:txBody>
      </p:sp>
      <p:pic>
        <p:nvPicPr>
          <p:cNvPr id="17412" name="Picture 6"/>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0" y="685800"/>
            <a:ext cx="4892675" cy="6172200"/>
          </a:xfrm>
        </p:spPr>
      </p:pic>
      <p:sp>
        <p:nvSpPr>
          <p:cNvPr id="17413" name="TextBox 4"/>
          <p:cNvSpPr txBox="1">
            <a:spLocks noChangeArrowheads="1"/>
          </p:cNvSpPr>
          <p:nvPr/>
        </p:nvSpPr>
        <p:spPr bwMode="auto">
          <a:xfrm>
            <a:off x="4876800" y="5715000"/>
            <a:ext cx="4267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200" i="1">
                <a:latin typeface="Rockwell"/>
                <a:cs typeface="Rockwell"/>
              </a:rPr>
              <a:t>The Man with the (Carpet) Bags</a:t>
            </a:r>
          </a:p>
          <a:p>
            <a:r>
              <a:rPr lang="en-US" sz="1200">
                <a:latin typeface="Rockwell"/>
                <a:cs typeface="Rockwell"/>
              </a:rPr>
              <a:t>Thomas Nast, 1872</a:t>
            </a:r>
          </a:p>
          <a:p>
            <a:endParaRPr lang="en-US" sz="1200">
              <a:latin typeface="Rockwell"/>
              <a:cs typeface="Rockwell"/>
            </a:endParaRPr>
          </a:p>
          <a:p>
            <a:r>
              <a:rPr lang="en-US" sz="1200">
                <a:latin typeface="Rockwell"/>
                <a:cs typeface="Rockwell"/>
              </a:rPr>
              <a:t>Depicts Carl Schurz, a Liberal Republican critical of Grant’s Reconstruction policies</a:t>
            </a:r>
          </a:p>
        </p:txBody>
      </p:sp>
    </p:spTree>
    <p:extLst>
      <p:ext uri="{BB962C8B-B14F-4D97-AF65-F5344CB8AC3E}">
        <p14:creationId xmlns:p14="http://schemas.microsoft.com/office/powerpoint/2010/main" val="6861152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304800" y="0"/>
            <a:ext cx="854075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ffectLst/>
                <a:latin typeface="Rockwell"/>
                <a:cs typeface="Rockwell"/>
              </a:rPr>
              <a:t>White Southern Resistance</a:t>
            </a:r>
          </a:p>
        </p:txBody>
      </p:sp>
      <p:sp>
        <p:nvSpPr>
          <p:cNvPr id="18435" name="Rectangle 3"/>
          <p:cNvSpPr>
            <a:spLocks noGrp="1" noChangeArrowheads="1"/>
          </p:cNvSpPr>
          <p:nvPr>
            <p:ph type="body" sz="half" idx="4294967295"/>
          </p:nvPr>
        </p:nvSpPr>
        <p:spPr>
          <a:xfrm>
            <a:off x="0" y="838200"/>
            <a:ext cx="3810000"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dirty="0">
                <a:effectLst/>
                <a:latin typeface="Rockwell"/>
                <a:cs typeface="Rockwell"/>
              </a:rPr>
              <a:t>White Supremacy Paramilitary Groups</a:t>
            </a:r>
          </a:p>
          <a:p>
            <a:pPr lvl="1"/>
            <a:r>
              <a:rPr lang="en-US" sz="2400" dirty="0">
                <a:effectLst/>
                <a:latin typeface="Rockwell"/>
                <a:cs typeface="Rockwell"/>
              </a:rPr>
              <a:t>The South Will Rise Again!</a:t>
            </a:r>
          </a:p>
          <a:p>
            <a:pPr lvl="1"/>
            <a:r>
              <a:rPr lang="en-US" sz="2400" dirty="0">
                <a:effectLst/>
                <a:latin typeface="Rockwell"/>
                <a:cs typeface="Rockwell"/>
              </a:rPr>
              <a:t>White League</a:t>
            </a:r>
          </a:p>
          <a:p>
            <a:pPr lvl="1"/>
            <a:r>
              <a:rPr lang="en-US" sz="2400" b="1" dirty="0">
                <a:effectLst/>
                <a:latin typeface="Rockwell"/>
                <a:cs typeface="Rockwell"/>
              </a:rPr>
              <a:t>Ku Klux Klan (1867)</a:t>
            </a:r>
          </a:p>
          <a:p>
            <a:pPr lvl="2"/>
            <a:r>
              <a:rPr lang="en-US" sz="1200" dirty="0">
                <a:effectLst/>
                <a:latin typeface="Rockwell"/>
                <a:cs typeface="Rockwell"/>
              </a:rPr>
              <a:t> </a:t>
            </a:r>
            <a:r>
              <a:rPr lang="en-US" sz="2000" dirty="0">
                <a:effectLst/>
                <a:latin typeface="Rockwell"/>
                <a:cs typeface="Rockwell"/>
              </a:rPr>
              <a:t>Nathaniel Bedford Forrest</a:t>
            </a:r>
          </a:p>
          <a:p>
            <a:pPr lvl="2"/>
            <a:r>
              <a:rPr lang="en-US" sz="2000" dirty="0">
                <a:effectLst/>
                <a:latin typeface="Rockwell"/>
                <a:cs typeface="Rockwell"/>
              </a:rPr>
              <a:t>“invisible empire”</a:t>
            </a:r>
          </a:p>
          <a:p>
            <a:pPr lvl="1"/>
            <a:r>
              <a:rPr lang="en-US" sz="2400" dirty="0">
                <a:effectLst/>
                <a:latin typeface="Rockwell"/>
                <a:cs typeface="Rockwell"/>
              </a:rPr>
              <a:t>Enforcement Acts (1870, 1871)</a:t>
            </a:r>
          </a:p>
        </p:txBody>
      </p:sp>
      <p:sp>
        <p:nvSpPr>
          <p:cNvPr id="6" name="Rectangle 3">
            <a:extLst>
              <a:ext uri="{FF2B5EF4-FFF2-40B4-BE49-F238E27FC236}">
                <a16:creationId xmlns="" xmlns:a16="http://schemas.microsoft.com/office/drawing/2014/main" id="{42F58868-9917-9F4F-8B2A-84F3B3D4BFA6}"/>
              </a:ext>
            </a:extLst>
          </p:cNvPr>
          <p:cNvSpPr txBox="1">
            <a:spLocks noChangeArrowheads="1"/>
          </p:cNvSpPr>
          <p:nvPr/>
        </p:nvSpPr>
        <p:spPr>
          <a:xfrm>
            <a:off x="4114800" y="762000"/>
            <a:ext cx="5029200" cy="6096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US" altLang="en-US" sz="1800" dirty="0" smtClean="0"/>
              <a:t>“You cannot make the negro work, without physical compulsion.” – Southern sentiment noted by Carl Schurz (1865)</a:t>
            </a:r>
          </a:p>
          <a:p>
            <a:pPr>
              <a:lnSpc>
                <a:spcPct val="80000"/>
              </a:lnSpc>
            </a:pPr>
            <a:r>
              <a:rPr lang="en-US" altLang="en-US" sz="1800" dirty="0" smtClean="0"/>
              <a:t>Racial Riots</a:t>
            </a:r>
          </a:p>
          <a:p>
            <a:pPr lvl="1">
              <a:lnSpc>
                <a:spcPct val="80000"/>
              </a:lnSpc>
            </a:pPr>
            <a:r>
              <a:rPr lang="en-US" altLang="en-US" sz="1600" dirty="0" smtClean="0"/>
              <a:t>Memphis and New Orleans (1866)</a:t>
            </a:r>
          </a:p>
          <a:p>
            <a:pPr>
              <a:lnSpc>
                <a:spcPct val="80000"/>
              </a:lnSpc>
            </a:pPr>
            <a:r>
              <a:rPr lang="en-US" altLang="en-US" sz="1800" dirty="0" smtClean="0"/>
              <a:t>“The murder of negroes is so common as to render it impossible to keep an accurate account of them. They cannot be punished by the civil courts until some examples by military commissions show that men can be punished in Texas for murder and kindred crimes. Perpetrators of such crimes have not heretofore, except in very rare instances, been punished in this state at all.” – </a:t>
            </a:r>
            <a:r>
              <a:rPr lang="en-US" altLang="en-US" sz="1800" b="1" dirty="0" smtClean="0"/>
              <a:t>Report from Major General J.J. Reynolds of the Fifth District</a:t>
            </a:r>
          </a:p>
          <a:p>
            <a:pPr>
              <a:lnSpc>
                <a:spcPct val="80000"/>
              </a:lnSpc>
            </a:pPr>
            <a:r>
              <a:rPr lang="en-US" altLang="en-US" sz="1800" dirty="0" smtClean="0"/>
              <a:t>Colfax Massacre (April 13, 1873)</a:t>
            </a:r>
          </a:p>
          <a:p>
            <a:pPr lvl="1">
              <a:lnSpc>
                <a:spcPct val="80000"/>
              </a:lnSpc>
            </a:pPr>
            <a:r>
              <a:rPr lang="en-US" altLang="en-US" sz="1600" dirty="0" smtClean="0"/>
              <a:t>Over 150 blacks massacred, many after surrendered to white mob</a:t>
            </a:r>
          </a:p>
          <a:p>
            <a:pPr lvl="1">
              <a:lnSpc>
                <a:spcPct val="80000"/>
              </a:lnSpc>
            </a:pPr>
            <a:r>
              <a:rPr lang="en-US" altLang="en-US" sz="1600" dirty="0" smtClean="0"/>
              <a:t>“We were unable to find the body of a single white man…[Many blacks] were shot in the back at the head and neck… almost all had from three to a dozen wounds. Many of them had their brains literally blown out.” – </a:t>
            </a:r>
            <a:r>
              <a:rPr lang="en-US" altLang="en-US" sz="1600" b="1" dirty="0" smtClean="0"/>
              <a:t>Colonel T.W. </a:t>
            </a:r>
            <a:r>
              <a:rPr lang="en-US" altLang="en-US" sz="1600" b="1" dirty="0" err="1" smtClean="0"/>
              <a:t>DeKlyne</a:t>
            </a:r>
            <a:endParaRPr lang="en-US" altLang="en-US" sz="1600" b="1" dirty="0" smtClean="0"/>
          </a:p>
          <a:p>
            <a:pPr lvl="1">
              <a:lnSpc>
                <a:spcPct val="80000"/>
              </a:lnSpc>
            </a:pPr>
            <a:r>
              <a:rPr lang="en-US" altLang="en-US" sz="1600" i="1" dirty="0" smtClean="0"/>
              <a:t>United States v. Cruikshank </a:t>
            </a:r>
            <a:r>
              <a:rPr lang="en-US" altLang="en-US" sz="1600" dirty="0" smtClean="0"/>
              <a:t>(1876)</a:t>
            </a:r>
            <a:endParaRPr lang="en-US" altLang="en-US" sz="1600" i="1" dirty="0"/>
          </a:p>
        </p:txBody>
      </p:sp>
    </p:spTree>
    <p:extLst>
      <p:ext uri="{BB962C8B-B14F-4D97-AF65-F5344CB8AC3E}">
        <p14:creationId xmlns:p14="http://schemas.microsoft.com/office/powerpoint/2010/main" val="4915982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Union As It Was .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00" y="0"/>
            <a:ext cx="6794500" cy="6858000"/>
          </a:xfrm>
          <a:prstGeom prst="rect">
            <a:avLst/>
          </a:prstGeom>
        </p:spPr>
      </p:pic>
    </p:spTree>
    <p:extLst>
      <p:ext uri="{BB962C8B-B14F-4D97-AF65-F5344CB8AC3E}">
        <p14:creationId xmlns:p14="http://schemas.microsoft.com/office/powerpoint/2010/main" val="37973855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pPr>
            <a:endParaRPr lang="en-US" b="0">
              <a:solidFill>
                <a:schemeClr val="tx1"/>
              </a:solidFill>
              <a:latin typeface="Arial" charset="0"/>
            </a:endParaRPr>
          </a:p>
        </p:txBody>
      </p:sp>
      <p:sp>
        <p:nvSpPr>
          <p:cNvPr id="112643" name="Text Box 3"/>
          <p:cNvSpPr txBox="1">
            <a:spLocks noChangeArrowheads="1"/>
          </p:cNvSpPr>
          <p:nvPr/>
        </p:nvSpPr>
        <p:spPr bwMode="auto">
          <a:xfrm>
            <a:off x="381000" y="242888"/>
            <a:ext cx="8382000" cy="731837"/>
          </a:xfrm>
          <a:prstGeom prst="rect">
            <a:avLst/>
          </a:prstGeom>
          <a:noFill/>
          <a:ln w="9525">
            <a:noFill/>
            <a:miter lim="800000"/>
            <a:headEnd/>
            <a:tailEnd/>
          </a:ln>
          <a:effectLst>
            <a:outerShdw dist="17961" dir="2700000" algn="ctr" rotWithShape="0">
              <a:srgbClr val="D30A05"/>
            </a:outerShdw>
          </a:effectLst>
        </p:spPr>
        <p:txBody>
          <a:bodyPr anchor="ctr">
            <a:spAutoFit/>
          </a:bodyPr>
          <a:lstStyle/>
          <a:p>
            <a:pPr algn="ctr" eaLnBrk="1" hangingPunct="1">
              <a:spcBef>
                <a:spcPct val="50000"/>
              </a:spcBef>
              <a:defRPr/>
            </a:pPr>
            <a:r>
              <a:rPr lang="en-US" sz="4200" dirty="0">
                <a:solidFill>
                  <a:srgbClr val="FFFFFF"/>
                </a:solidFill>
                <a:latin typeface="Rockwell"/>
                <a:ea typeface="+mn-ea"/>
                <a:cs typeface="Rockwell"/>
              </a:rPr>
              <a:t>Reconstruction Acts of 1867</a:t>
            </a:r>
          </a:p>
        </p:txBody>
      </p:sp>
      <p:sp>
        <p:nvSpPr>
          <p:cNvPr id="112644" name="Text Box 4"/>
          <p:cNvSpPr txBox="1">
            <a:spLocks noChangeArrowheads="1"/>
          </p:cNvSpPr>
          <p:nvPr/>
        </p:nvSpPr>
        <p:spPr bwMode="auto">
          <a:xfrm>
            <a:off x="13358" y="1120775"/>
            <a:ext cx="6781800" cy="564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5138" indent="-465138">
              <a:defRPr sz="2400" b="1">
                <a:solidFill>
                  <a:srgbClr val="D30A05"/>
                </a:solidFill>
                <a:latin typeface="Comic Sans MS" charset="0"/>
                <a:ea typeface="ＭＳ Ｐゴシック" charset="0"/>
              </a:defRPr>
            </a:lvl1pPr>
            <a:lvl2pPr marL="1028700" indent="-346075">
              <a:defRPr sz="2400" b="1">
                <a:solidFill>
                  <a:srgbClr val="D30A05"/>
                </a:solidFill>
                <a:latin typeface="Comic Sans MS" charset="0"/>
                <a:ea typeface="ＭＳ Ｐゴシック" charset="0"/>
              </a:defRPr>
            </a:lvl2pPr>
            <a:lvl3pPr marL="1662113" indent="-282575">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marL="342900" indent="-342900" eaLnBrk="1" hangingPunct="1">
              <a:spcBef>
                <a:spcPct val="50000"/>
              </a:spcBef>
              <a:buClr>
                <a:srgbClr val="D30A05"/>
              </a:buClr>
              <a:buFont typeface="Arial"/>
              <a:buChar char="•"/>
            </a:pPr>
            <a:r>
              <a:rPr lang="en-US" sz="2500" dirty="0">
                <a:solidFill>
                  <a:srgbClr val="FFFFFF"/>
                </a:solidFill>
                <a:latin typeface="Rockwell"/>
                <a:cs typeface="Rockwell"/>
              </a:rPr>
              <a:t>Command of the Army Act</a:t>
            </a:r>
          </a:p>
          <a:p>
            <a:pPr marL="1025525" lvl="1" indent="-342900" eaLnBrk="1" hangingPunct="1">
              <a:spcBef>
                <a:spcPct val="50000"/>
              </a:spcBef>
              <a:buClr>
                <a:srgbClr val="000080"/>
              </a:buClr>
              <a:buSzPct val="80000"/>
              <a:buFont typeface="Arial"/>
              <a:buChar char="•"/>
            </a:pPr>
            <a:r>
              <a:rPr lang="en-US" sz="2200" b="0" dirty="0">
                <a:solidFill>
                  <a:srgbClr val="FFFFFF"/>
                </a:solidFill>
                <a:latin typeface="Rockwell"/>
                <a:cs typeface="Rockwell"/>
              </a:rPr>
              <a:t>The President must issue all Reconstruction orders through </a:t>
            </a:r>
            <a:br>
              <a:rPr lang="en-US" sz="2200" b="0" dirty="0">
                <a:solidFill>
                  <a:srgbClr val="FFFFFF"/>
                </a:solidFill>
                <a:latin typeface="Rockwell"/>
                <a:cs typeface="Rockwell"/>
              </a:rPr>
            </a:br>
            <a:r>
              <a:rPr lang="en-US" sz="2200" b="0" dirty="0">
                <a:solidFill>
                  <a:srgbClr val="FFFFFF"/>
                </a:solidFill>
                <a:latin typeface="Rockwell"/>
                <a:cs typeface="Rockwell"/>
              </a:rPr>
              <a:t>the commander of the military.</a:t>
            </a:r>
          </a:p>
          <a:p>
            <a:pPr marL="342900" indent="-342900" eaLnBrk="1" hangingPunct="1">
              <a:spcBef>
                <a:spcPct val="50000"/>
              </a:spcBef>
              <a:buClr>
                <a:srgbClr val="D30A05"/>
              </a:buClr>
              <a:buFont typeface="Arial"/>
              <a:buChar char="•"/>
            </a:pPr>
            <a:r>
              <a:rPr lang="en-US" sz="2500" dirty="0">
                <a:solidFill>
                  <a:srgbClr val="FFFFFF"/>
                </a:solidFill>
                <a:latin typeface="Rockwell"/>
                <a:cs typeface="Rockwell"/>
              </a:rPr>
              <a:t>Tenure of Office Act</a:t>
            </a:r>
          </a:p>
          <a:p>
            <a:pPr marL="1025525" lvl="1" indent="-342900" eaLnBrk="1" hangingPunct="1">
              <a:spcBef>
                <a:spcPct val="50000"/>
              </a:spcBef>
              <a:buClr>
                <a:srgbClr val="000080"/>
              </a:buClr>
              <a:buSzPct val="80000"/>
              <a:buFont typeface="Arial"/>
              <a:buChar char="•"/>
            </a:pPr>
            <a:r>
              <a:rPr lang="en-US" sz="2200" b="0" dirty="0">
                <a:solidFill>
                  <a:srgbClr val="FFFFFF"/>
                </a:solidFill>
                <a:latin typeface="Rockwell"/>
                <a:cs typeface="Rockwell"/>
              </a:rPr>
              <a:t>The President could not remove </a:t>
            </a:r>
            <a:br>
              <a:rPr lang="en-US" sz="2200" b="0" dirty="0">
                <a:solidFill>
                  <a:srgbClr val="FFFFFF"/>
                </a:solidFill>
                <a:latin typeface="Rockwell"/>
                <a:cs typeface="Rockwell"/>
              </a:rPr>
            </a:br>
            <a:r>
              <a:rPr lang="en-US" sz="2200" b="0" dirty="0">
                <a:solidFill>
                  <a:srgbClr val="FFFFFF"/>
                </a:solidFill>
                <a:latin typeface="Rockwell"/>
                <a:cs typeface="Rockwell"/>
              </a:rPr>
              <a:t>any officials [esp. Cabinet members] without the Senate</a:t>
            </a:r>
            <a:r>
              <a:rPr lang="ja-JP" altLang="en-US" sz="2200" b="0" dirty="0">
                <a:solidFill>
                  <a:srgbClr val="FFFFFF"/>
                </a:solidFill>
                <a:latin typeface="Rockwell"/>
                <a:cs typeface="Rockwell"/>
              </a:rPr>
              <a:t>’</a:t>
            </a:r>
            <a:r>
              <a:rPr lang="en-US" sz="2200" b="0" dirty="0">
                <a:solidFill>
                  <a:srgbClr val="FFFFFF"/>
                </a:solidFill>
                <a:latin typeface="Rockwell"/>
                <a:cs typeface="Rockwell"/>
              </a:rPr>
              <a:t>s consent, if the position originally required Senate approval.</a:t>
            </a:r>
          </a:p>
          <a:p>
            <a:pPr marL="1722438" lvl="2" indent="-342900" eaLnBrk="1" hangingPunct="1">
              <a:spcBef>
                <a:spcPct val="50000"/>
              </a:spcBef>
              <a:buClr>
                <a:srgbClr val="3333FF"/>
              </a:buClr>
              <a:buSzPct val="120000"/>
              <a:buFont typeface="Arial"/>
              <a:buChar char="•"/>
            </a:pPr>
            <a:r>
              <a:rPr lang="en-US" sz="2000" b="0" dirty="0">
                <a:solidFill>
                  <a:srgbClr val="FFFFFF"/>
                </a:solidFill>
                <a:latin typeface="Rockwell"/>
                <a:cs typeface="Rockwell"/>
              </a:rPr>
              <a:t>Designed to protect </a:t>
            </a:r>
            <a:r>
              <a:rPr lang="en-US" sz="2000" b="0" dirty="0" smtClean="0">
                <a:solidFill>
                  <a:srgbClr val="FFFFFF"/>
                </a:solidFill>
                <a:latin typeface="Rockwell"/>
                <a:cs typeface="Rockwell"/>
              </a:rPr>
              <a:t>Republican</a:t>
            </a:r>
            <a:r>
              <a:rPr lang="en-US" sz="2000" b="0" dirty="0">
                <a:solidFill>
                  <a:srgbClr val="FFFFFF"/>
                </a:solidFill>
                <a:latin typeface="Rockwell"/>
                <a:cs typeface="Rockwell"/>
              </a:rPr>
              <a:t/>
            </a:r>
            <a:br>
              <a:rPr lang="en-US" sz="2000" b="0" dirty="0">
                <a:solidFill>
                  <a:srgbClr val="FFFFFF"/>
                </a:solidFill>
                <a:latin typeface="Rockwell"/>
                <a:cs typeface="Rockwell"/>
              </a:rPr>
            </a:br>
            <a:r>
              <a:rPr lang="en-US" sz="2000" b="0" dirty="0">
                <a:solidFill>
                  <a:srgbClr val="FFFFFF"/>
                </a:solidFill>
                <a:latin typeface="Rockwell"/>
                <a:cs typeface="Rockwell"/>
              </a:rPr>
              <a:t>members of Lincoln</a:t>
            </a:r>
            <a:r>
              <a:rPr lang="ja-JP" altLang="en-US" sz="2000" b="0" dirty="0">
                <a:solidFill>
                  <a:srgbClr val="FFFFFF"/>
                </a:solidFill>
                <a:latin typeface="Rockwell"/>
                <a:cs typeface="Rockwell"/>
              </a:rPr>
              <a:t>’</a:t>
            </a:r>
            <a:r>
              <a:rPr lang="en-US" sz="2000" b="0" dirty="0">
                <a:solidFill>
                  <a:srgbClr val="FFFFFF"/>
                </a:solidFill>
                <a:latin typeface="Rockwell"/>
                <a:cs typeface="Rockwell"/>
              </a:rPr>
              <a:t>s government.</a:t>
            </a:r>
          </a:p>
          <a:p>
            <a:pPr marL="1722438" lvl="2" indent="-342900" eaLnBrk="1" hangingPunct="1">
              <a:spcBef>
                <a:spcPct val="50000"/>
              </a:spcBef>
              <a:buClr>
                <a:srgbClr val="3333FF"/>
              </a:buClr>
              <a:buSzPct val="120000"/>
              <a:buFont typeface="Arial"/>
              <a:buChar char="•"/>
            </a:pPr>
            <a:r>
              <a:rPr lang="en-US" sz="2000" b="0" dirty="0">
                <a:solidFill>
                  <a:srgbClr val="FFFFFF"/>
                </a:solidFill>
                <a:latin typeface="Rockwell"/>
                <a:cs typeface="Rockwell"/>
              </a:rPr>
              <a:t>A question of the </a:t>
            </a:r>
            <a:br>
              <a:rPr lang="en-US" sz="2000" b="0" dirty="0">
                <a:solidFill>
                  <a:srgbClr val="FFFFFF"/>
                </a:solidFill>
                <a:latin typeface="Rockwell"/>
                <a:cs typeface="Rockwell"/>
              </a:rPr>
            </a:br>
            <a:r>
              <a:rPr lang="en-US" sz="2000" b="0" dirty="0">
                <a:solidFill>
                  <a:srgbClr val="FFFFFF"/>
                </a:solidFill>
                <a:latin typeface="Rockwell"/>
                <a:cs typeface="Rockwell"/>
              </a:rPr>
              <a:t>constitutionality of this law.</a:t>
            </a:r>
          </a:p>
        </p:txBody>
      </p:sp>
      <p:pic>
        <p:nvPicPr>
          <p:cNvPr id="112645" name="Picture 5" descr="Stanton"/>
          <p:cNvPicPr>
            <a:picLocks noChangeAspect="1" noChangeArrowheads="1"/>
          </p:cNvPicPr>
          <p:nvPr/>
        </p:nvPicPr>
        <p:blipFill>
          <a:blip r:embed="rId2">
            <a:extLst>
              <a:ext uri="{28A0092B-C50C-407E-A947-70E740481C1C}">
                <a14:useLocalDpi xmlns:a14="http://schemas.microsoft.com/office/drawing/2010/main" val="0"/>
              </a:ext>
            </a:extLst>
          </a:blip>
          <a:srcRect l="11290" r="21326"/>
          <a:stretch>
            <a:fillRect/>
          </a:stretch>
        </p:blipFill>
        <p:spPr bwMode="auto">
          <a:xfrm>
            <a:off x="6842125" y="1371600"/>
            <a:ext cx="2301875" cy="4686300"/>
          </a:xfrm>
          <a:prstGeom prst="rect">
            <a:avLst/>
          </a:prstGeom>
          <a:noFill/>
          <a:ln w="9525">
            <a:solidFill>
              <a:srgbClr val="F02E00"/>
            </a:solidFill>
            <a:miter lim="800000"/>
            <a:headEnd/>
            <a:tailEnd/>
          </a:ln>
          <a:extLst>
            <a:ext uri="{909E8E84-426E-40dd-AFC4-6F175D3DCCD1}">
              <a14:hiddenFill xmlns:a14="http://schemas.microsoft.com/office/drawing/2010/main">
                <a:solidFill>
                  <a:srgbClr val="FFFFFF"/>
                </a:solidFill>
              </a14:hiddenFill>
            </a:ext>
          </a:extLst>
        </p:spPr>
      </p:pic>
      <p:sp>
        <p:nvSpPr>
          <p:cNvPr id="112646" name="Text Box 6"/>
          <p:cNvSpPr txBox="1">
            <a:spLocks noChangeArrowheads="1"/>
          </p:cNvSpPr>
          <p:nvPr/>
        </p:nvSpPr>
        <p:spPr bwMode="auto">
          <a:xfrm>
            <a:off x="6842125" y="6057901"/>
            <a:ext cx="23018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r>
              <a:rPr lang="en-US" sz="2200" b="0" dirty="0">
                <a:solidFill>
                  <a:srgbClr val="FFFFFF"/>
                </a:solidFill>
                <a:latin typeface="Rockwell"/>
                <a:cs typeface="Rockwell"/>
              </a:rPr>
              <a:t>Edwin Stanton</a:t>
            </a:r>
          </a:p>
        </p:txBody>
      </p:sp>
    </p:spTree>
    <p:extLst>
      <p:ext uri="{BB962C8B-B14F-4D97-AF65-F5344CB8AC3E}">
        <p14:creationId xmlns:p14="http://schemas.microsoft.com/office/powerpoint/2010/main" val="2074866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12644">
                                            <p:txEl>
                                              <p:pRg st="0" end="0"/>
                                            </p:txEl>
                                          </p:spTgt>
                                        </p:tgtEl>
                                        <p:attrNameLst>
                                          <p:attrName>style.visibility</p:attrName>
                                        </p:attrNameLst>
                                      </p:cBhvr>
                                      <p:to>
                                        <p:strVal val="visible"/>
                                      </p:to>
                                    </p:set>
                                    <p:animEffect transition="in" filter="box(out)">
                                      <p:cBhvr>
                                        <p:cTn id="7" dur="500"/>
                                        <p:tgtEl>
                                          <p:spTgt spid="1126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12644">
                                            <p:txEl>
                                              <p:pRg st="1" end="1"/>
                                            </p:txEl>
                                          </p:spTgt>
                                        </p:tgtEl>
                                        <p:attrNameLst>
                                          <p:attrName>style.visibility</p:attrName>
                                        </p:attrNameLst>
                                      </p:cBhvr>
                                      <p:to>
                                        <p:strVal val="visible"/>
                                      </p:to>
                                    </p:set>
                                    <p:animEffect transition="in" filter="box(out)">
                                      <p:cBhvr>
                                        <p:cTn id="12" dur="500"/>
                                        <p:tgtEl>
                                          <p:spTgt spid="11264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12644">
                                            <p:txEl>
                                              <p:pRg st="2" end="2"/>
                                            </p:txEl>
                                          </p:spTgt>
                                        </p:tgtEl>
                                        <p:attrNameLst>
                                          <p:attrName>style.visibility</p:attrName>
                                        </p:attrNameLst>
                                      </p:cBhvr>
                                      <p:to>
                                        <p:strVal val="visible"/>
                                      </p:to>
                                    </p:set>
                                    <p:animEffect transition="in" filter="box(out)">
                                      <p:cBhvr>
                                        <p:cTn id="17" dur="500"/>
                                        <p:tgtEl>
                                          <p:spTgt spid="11264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112644">
                                            <p:txEl>
                                              <p:pRg st="3" end="3"/>
                                            </p:txEl>
                                          </p:spTgt>
                                        </p:tgtEl>
                                        <p:attrNameLst>
                                          <p:attrName>style.visibility</p:attrName>
                                        </p:attrNameLst>
                                      </p:cBhvr>
                                      <p:to>
                                        <p:strVal val="visible"/>
                                      </p:to>
                                    </p:set>
                                    <p:animEffect transition="in" filter="box(out)">
                                      <p:cBhvr>
                                        <p:cTn id="22" dur="500"/>
                                        <p:tgtEl>
                                          <p:spTgt spid="11264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112644">
                                            <p:txEl>
                                              <p:pRg st="4" end="4"/>
                                            </p:txEl>
                                          </p:spTgt>
                                        </p:tgtEl>
                                        <p:attrNameLst>
                                          <p:attrName>style.visibility</p:attrName>
                                        </p:attrNameLst>
                                      </p:cBhvr>
                                      <p:to>
                                        <p:strVal val="visible"/>
                                      </p:to>
                                    </p:set>
                                    <p:animEffect transition="in" filter="box(out)">
                                      <p:cBhvr>
                                        <p:cTn id="27" dur="500"/>
                                        <p:tgtEl>
                                          <p:spTgt spid="112644">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2645"/>
                                        </p:tgtEl>
                                        <p:attrNameLst>
                                          <p:attrName>style.visibility</p:attrName>
                                        </p:attrNameLst>
                                      </p:cBhvr>
                                      <p:to>
                                        <p:strVal val="visible"/>
                                      </p:to>
                                    </p:set>
                                    <p:animEffect transition="in" filter="fade">
                                      <p:cBhvr>
                                        <p:cTn id="30" dur="1000"/>
                                        <p:tgtEl>
                                          <p:spTgt spid="11264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2646"/>
                                        </p:tgtEl>
                                        <p:attrNameLst>
                                          <p:attrName>style.visibility</p:attrName>
                                        </p:attrNameLst>
                                      </p:cBhvr>
                                      <p:to>
                                        <p:strVal val="visible"/>
                                      </p:to>
                                    </p:set>
                                    <p:animEffect transition="in" filter="fade">
                                      <p:cBhvr>
                                        <p:cTn id="33" dur="1000"/>
                                        <p:tgtEl>
                                          <p:spTgt spid="11264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nodeType="clickEffect">
                                  <p:stCondLst>
                                    <p:cond delay="0"/>
                                  </p:stCondLst>
                                  <p:childTnLst>
                                    <p:set>
                                      <p:cBhvr>
                                        <p:cTn id="37" dur="1" fill="hold">
                                          <p:stCondLst>
                                            <p:cond delay="0"/>
                                          </p:stCondLst>
                                        </p:cTn>
                                        <p:tgtEl>
                                          <p:spTgt spid="112644">
                                            <p:txEl>
                                              <p:pRg st="5" end="5"/>
                                            </p:txEl>
                                          </p:spTgt>
                                        </p:tgtEl>
                                        <p:attrNameLst>
                                          <p:attrName>style.visibility</p:attrName>
                                        </p:attrNameLst>
                                      </p:cBhvr>
                                      <p:to>
                                        <p:strVal val="visible"/>
                                      </p:to>
                                    </p:set>
                                    <p:animEffect transition="in" filter="box(out)">
                                      <p:cBhvr>
                                        <p:cTn id="38" dur="500"/>
                                        <p:tgtEl>
                                          <p:spTgt spid="11264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pPr>
            <a:endParaRPr lang="en-US" b="0">
              <a:solidFill>
                <a:schemeClr val="tx1"/>
              </a:solidFill>
              <a:latin typeface="Arial" charset="0"/>
            </a:endParaRPr>
          </a:p>
        </p:txBody>
      </p:sp>
      <p:sp>
        <p:nvSpPr>
          <p:cNvPr id="57347" name="Text Box 3"/>
          <p:cNvSpPr txBox="1">
            <a:spLocks noChangeArrowheads="1"/>
          </p:cNvSpPr>
          <p:nvPr/>
        </p:nvSpPr>
        <p:spPr bwMode="auto">
          <a:xfrm>
            <a:off x="228600" y="31986"/>
            <a:ext cx="8763000" cy="1384995"/>
          </a:xfrm>
          <a:prstGeom prst="rect">
            <a:avLst/>
          </a:prstGeom>
          <a:noFill/>
          <a:ln w="9525">
            <a:noFill/>
            <a:miter lim="800000"/>
            <a:headEnd/>
            <a:tailEnd/>
          </a:ln>
          <a:effectLst>
            <a:outerShdw dist="17961" dir="2700000" algn="ctr" rotWithShape="0">
              <a:srgbClr val="D30A05"/>
            </a:outerShdw>
          </a:effec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algn="ctr" eaLnBrk="1" hangingPunct="1">
              <a:spcBef>
                <a:spcPct val="50000"/>
              </a:spcBef>
            </a:pPr>
            <a:r>
              <a:rPr lang="en-US" sz="4200" dirty="0">
                <a:solidFill>
                  <a:srgbClr val="FFFFFF"/>
                </a:solidFill>
                <a:latin typeface="Rockwell"/>
                <a:cs typeface="Rockwell"/>
              </a:rPr>
              <a:t>President Johnson</a:t>
            </a:r>
            <a:r>
              <a:rPr lang="ja-JP" altLang="en-US" sz="4200" dirty="0">
                <a:solidFill>
                  <a:srgbClr val="FFFFFF"/>
                </a:solidFill>
                <a:latin typeface="Rockwell"/>
                <a:cs typeface="Rockwell"/>
              </a:rPr>
              <a:t>’</a:t>
            </a:r>
            <a:r>
              <a:rPr lang="en-US" sz="4200" dirty="0">
                <a:solidFill>
                  <a:srgbClr val="FFFFFF"/>
                </a:solidFill>
                <a:latin typeface="Rockwell"/>
                <a:cs typeface="Rockwell"/>
              </a:rPr>
              <a:t>s Impeachment</a:t>
            </a:r>
          </a:p>
        </p:txBody>
      </p:sp>
      <p:sp>
        <p:nvSpPr>
          <p:cNvPr id="57349" name="Text Box 5"/>
          <p:cNvSpPr txBox="1">
            <a:spLocks noChangeArrowheads="1"/>
          </p:cNvSpPr>
          <p:nvPr/>
        </p:nvSpPr>
        <p:spPr bwMode="auto">
          <a:xfrm>
            <a:off x="0" y="1371600"/>
            <a:ext cx="914400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buClr>
                <a:schemeClr val="tx1"/>
              </a:buClr>
              <a:buFont typeface="Arial"/>
              <a:buChar char="•"/>
            </a:pPr>
            <a:r>
              <a:rPr lang="en-US" sz="2800" b="0" dirty="0">
                <a:solidFill>
                  <a:schemeClr val="tx1"/>
                </a:solidFill>
                <a:latin typeface="Rockwell"/>
                <a:cs typeface="Rockwell"/>
              </a:rPr>
              <a:t>Johnson removed Stanton in February, 1868.</a:t>
            </a:r>
          </a:p>
          <a:p>
            <a:pPr eaLnBrk="1" hangingPunct="1">
              <a:spcBef>
                <a:spcPct val="50000"/>
              </a:spcBef>
              <a:buClr>
                <a:schemeClr val="tx1"/>
              </a:buClr>
              <a:buFont typeface="Arial"/>
              <a:buChar char="•"/>
            </a:pPr>
            <a:r>
              <a:rPr lang="en-US" sz="2800" b="0" dirty="0">
                <a:solidFill>
                  <a:schemeClr val="tx1"/>
                </a:solidFill>
                <a:latin typeface="Rockwell"/>
                <a:cs typeface="Rockwell"/>
              </a:rPr>
              <a:t>Johnson replaced generals in the field who were more sympathetic to Radical Reconstruction.</a:t>
            </a:r>
          </a:p>
          <a:p>
            <a:pPr eaLnBrk="1" hangingPunct="1">
              <a:spcBef>
                <a:spcPct val="50000"/>
              </a:spcBef>
              <a:buClr>
                <a:schemeClr val="tx1"/>
              </a:buClr>
              <a:buFont typeface="Arial"/>
              <a:buChar char="•"/>
            </a:pPr>
            <a:r>
              <a:rPr lang="en-US" sz="2800" b="0" dirty="0" smtClean="0">
                <a:solidFill>
                  <a:schemeClr val="tx1"/>
                </a:solidFill>
                <a:latin typeface="Rockwell"/>
                <a:cs typeface="Rockwell"/>
              </a:rPr>
              <a:t>House impeaches him by massive majority</a:t>
            </a:r>
          </a:p>
          <a:p>
            <a:pPr eaLnBrk="1" hangingPunct="1">
              <a:spcBef>
                <a:spcPct val="50000"/>
              </a:spcBef>
              <a:buClr>
                <a:schemeClr val="tx1"/>
              </a:buClr>
              <a:buFont typeface="Arial"/>
              <a:buChar char="•"/>
            </a:pPr>
            <a:r>
              <a:rPr lang="en-US" sz="2800" b="0" dirty="0" smtClean="0">
                <a:solidFill>
                  <a:schemeClr val="tx1"/>
                </a:solidFill>
                <a:latin typeface="Rockwell"/>
                <a:cs typeface="Rockwell"/>
                <a:sym typeface="Wingdings" charset="0"/>
              </a:rPr>
              <a:t>Senate hears trial, 1 vote short of removing from office.</a:t>
            </a:r>
            <a:endParaRPr lang="en-US" sz="2800" b="0" dirty="0">
              <a:solidFill>
                <a:schemeClr val="tx1"/>
              </a:solidFill>
              <a:latin typeface="Rockwell"/>
              <a:cs typeface="Rockwell"/>
              <a:sym typeface="Wingdings" charset="0"/>
            </a:endParaRPr>
          </a:p>
        </p:txBody>
      </p:sp>
    </p:spTree>
    <p:extLst>
      <p:ext uri="{BB962C8B-B14F-4D97-AF65-F5344CB8AC3E}">
        <p14:creationId xmlns:p14="http://schemas.microsoft.com/office/powerpoint/2010/main" val="408356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7349">
                                            <p:txEl>
                                              <p:pRg st="0" end="0"/>
                                            </p:txEl>
                                          </p:spTgt>
                                        </p:tgtEl>
                                        <p:attrNameLst>
                                          <p:attrName>style.visibility</p:attrName>
                                        </p:attrNameLst>
                                      </p:cBhvr>
                                      <p:to>
                                        <p:strVal val="visible"/>
                                      </p:to>
                                    </p:set>
                                    <p:animEffect transition="in" filter="dissolve">
                                      <p:cBhvr>
                                        <p:cTn id="7" dur="1000"/>
                                        <p:tgtEl>
                                          <p:spTgt spid="573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7349">
                                            <p:txEl>
                                              <p:pRg st="1" end="1"/>
                                            </p:txEl>
                                          </p:spTgt>
                                        </p:tgtEl>
                                        <p:attrNameLst>
                                          <p:attrName>style.visibility</p:attrName>
                                        </p:attrNameLst>
                                      </p:cBhvr>
                                      <p:to>
                                        <p:strVal val="visible"/>
                                      </p:to>
                                    </p:set>
                                    <p:animEffect transition="in" filter="dissolve">
                                      <p:cBhvr>
                                        <p:cTn id="12" dur="1000"/>
                                        <p:tgtEl>
                                          <p:spTgt spid="5734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7349">
                                            <p:txEl>
                                              <p:pRg st="2" end="2"/>
                                            </p:txEl>
                                          </p:spTgt>
                                        </p:tgtEl>
                                        <p:attrNameLst>
                                          <p:attrName>style.visibility</p:attrName>
                                        </p:attrNameLst>
                                      </p:cBhvr>
                                      <p:to>
                                        <p:strVal val="visible"/>
                                      </p:to>
                                    </p:set>
                                    <p:animEffect transition="in" filter="dissolve">
                                      <p:cBhvr>
                                        <p:cTn id="17" dur="1000"/>
                                        <p:tgtEl>
                                          <p:spTgt spid="573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7349">
                                            <p:txEl>
                                              <p:pRg st="3" end="3"/>
                                            </p:txEl>
                                          </p:spTgt>
                                        </p:tgtEl>
                                        <p:attrNameLst>
                                          <p:attrName>style.visibility</p:attrName>
                                        </p:attrNameLst>
                                      </p:cBhvr>
                                      <p:to>
                                        <p:strVal val="visible"/>
                                      </p:to>
                                    </p:set>
                                    <p:animEffect transition="in" filter="dissolve">
                                      <p:cBhvr>
                                        <p:cTn id="22" dur="1000"/>
                                        <p:tgtEl>
                                          <p:spTgt spid="573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pPr>
            <a:endParaRPr lang="en-US" b="0">
              <a:solidFill>
                <a:srgbClr val="FFFFFF"/>
              </a:solidFill>
              <a:latin typeface="Rockwell"/>
              <a:cs typeface="Rockwell"/>
            </a:endParaRPr>
          </a:p>
        </p:txBody>
      </p:sp>
      <p:sp>
        <p:nvSpPr>
          <p:cNvPr id="71683" name="Text Box 3"/>
          <p:cNvSpPr txBox="1">
            <a:spLocks noChangeArrowheads="1"/>
          </p:cNvSpPr>
          <p:nvPr/>
        </p:nvSpPr>
        <p:spPr bwMode="auto">
          <a:xfrm>
            <a:off x="381000" y="304800"/>
            <a:ext cx="8382000" cy="7620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400">
                <a:solidFill>
                  <a:srgbClr val="FFFFFF"/>
                </a:solidFill>
                <a:latin typeface="Rockwell"/>
                <a:ea typeface="+mn-ea"/>
                <a:cs typeface="Rockwell"/>
              </a:rPr>
              <a:t>1868 Presidential Election</a:t>
            </a:r>
          </a:p>
        </p:txBody>
      </p:sp>
      <p:pic>
        <p:nvPicPr>
          <p:cNvPr id="48132" name="Picture 5" descr="1868 Election-1"/>
          <p:cNvPicPr>
            <a:picLocks noChangeAspect="1" noChangeArrowheads="1"/>
          </p:cNvPicPr>
          <p:nvPr/>
        </p:nvPicPr>
        <p:blipFill>
          <a:blip r:embed="rId3">
            <a:lum bright="18000" contrast="18000"/>
            <a:extLst>
              <a:ext uri="{28A0092B-C50C-407E-A947-70E740481C1C}">
                <a14:useLocalDpi xmlns:a14="http://schemas.microsoft.com/office/drawing/2010/main" val="0"/>
              </a:ext>
            </a:extLst>
          </a:blip>
          <a:srcRect/>
          <a:stretch>
            <a:fillRect/>
          </a:stretch>
        </p:blipFill>
        <p:spPr bwMode="auto">
          <a:xfrm>
            <a:off x="228600" y="1447800"/>
            <a:ext cx="8610600" cy="4625975"/>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6725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pPr>
            <a:endParaRPr lang="en-US" b="0">
              <a:solidFill>
                <a:schemeClr val="tx1"/>
              </a:solidFill>
              <a:latin typeface="Arial" charset="0"/>
            </a:endParaRPr>
          </a:p>
        </p:txBody>
      </p:sp>
      <p:sp>
        <p:nvSpPr>
          <p:cNvPr id="73731" name="Text Box 3"/>
          <p:cNvSpPr txBox="1">
            <a:spLocks noChangeArrowheads="1"/>
          </p:cNvSpPr>
          <p:nvPr/>
        </p:nvSpPr>
        <p:spPr bwMode="auto">
          <a:xfrm>
            <a:off x="354013" y="-41643"/>
            <a:ext cx="8382000" cy="747712"/>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300" dirty="0">
                <a:solidFill>
                  <a:srgbClr val="FFFFFF"/>
                </a:solidFill>
                <a:latin typeface="Rockwell"/>
                <a:ea typeface="+mn-ea"/>
                <a:cs typeface="Rockwell"/>
              </a:rPr>
              <a:t>Waving the Bloody Shirt!</a:t>
            </a:r>
          </a:p>
        </p:txBody>
      </p:sp>
      <p:pic>
        <p:nvPicPr>
          <p:cNvPr id="47109" name="Picture 7" descr="PolCartoon-Seymour&amp;Blair-ChangeOfBanner"/>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l="5774" t="5556" r="3769" b="1852"/>
          <a:stretch>
            <a:fillRect/>
          </a:stretch>
        </p:blipFill>
        <p:spPr bwMode="auto">
          <a:xfrm>
            <a:off x="0" y="706069"/>
            <a:ext cx="5802923" cy="6172638"/>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
        <p:nvSpPr>
          <p:cNvPr id="47110" name="Text Box 8"/>
          <p:cNvSpPr txBox="1">
            <a:spLocks noChangeArrowheads="1"/>
          </p:cNvSpPr>
          <p:nvPr/>
        </p:nvSpPr>
        <p:spPr bwMode="auto">
          <a:xfrm>
            <a:off x="5500538" y="5811110"/>
            <a:ext cx="3810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algn="ctr" eaLnBrk="1" hangingPunct="1">
              <a:spcBef>
                <a:spcPct val="50000"/>
              </a:spcBef>
            </a:pPr>
            <a:r>
              <a:rPr lang="en-US" sz="2200" b="0" dirty="0">
                <a:solidFill>
                  <a:srgbClr val="FFFFFF"/>
                </a:solidFill>
                <a:latin typeface="Rockwell"/>
                <a:cs typeface="Rockwell"/>
              </a:rPr>
              <a:t>Republican </a:t>
            </a:r>
            <a:r>
              <a:rPr lang="ja-JP" altLang="en-US" sz="2200" b="0" dirty="0">
                <a:solidFill>
                  <a:srgbClr val="FFFFFF"/>
                </a:solidFill>
                <a:latin typeface="Rockwell"/>
                <a:cs typeface="Rockwell"/>
              </a:rPr>
              <a:t>“</a:t>
            </a:r>
            <a:r>
              <a:rPr lang="en-US" sz="2200" b="0" dirty="0">
                <a:solidFill>
                  <a:srgbClr val="FFFFFF"/>
                </a:solidFill>
                <a:latin typeface="Rockwell"/>
                <a:cs typeface="Rockwell"/>
              </a:rPr>
              <a:t>Southern Strategy</a:t>
            </a:r>
            <a:r>
              <a:rPr lang="ja-JP" altLang="en-US" sz="2200" b="0" dirty="0">
                <a:solidFill>
                  <a:srgbClr val="FFFFFF"/>
                </a:solidFill>
                <a:latin typeface="Rockwell"/>
                <a:cs typeface="Rockwell"/>
              </a:rPr>
              <a:t>”</a:t>
            </a:r>
            <a:endParaRPr lang="en-US" sz="2200" b="0" dirty="0">
              <a:solidFill>
                <a:srgbClr val="FFFFFF"/>
              </a:solidFill>
              <a:latin typeface="Rockwell"/>
              <a:cs typeface="Rockwell"/>
            </a:endParaRPr>
          </a:p>
        </p:txBody>
      </p:sp>
    </p:spTree>
    <p:extLst>
      <p:ext uri="{BB962C8B-B14F-4D97-AF65-F5344CB8AC3E}">
        <p14:creationId xmlns:p14="http://schemas.microsoft.com/office/powerpoint/2010/main" val="23312409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1219200" y="266700"/>
            <a:ext cx="7239000" cy="1143000"/>
          </a:xfrm>
        </p:spPr>
        <p:txBody>
          <a:bodyPr>
            <a:normAutofit fontScale="90000"/>
          </a:bodyPr>
          <a:lstStyle/>
          <a:p>
            <a:r>
              <a:rPr lang="en-US" sz="4000" dirty="0"/>
              <a:t>Ulysses S. </a:t>
            </a:r>
            <a:r>
              <a:rPr lang="en-US" sz="4000" dirty="0" smtClean="0"/>
              <a:t>Grant’s </a:t>
            </a:r>
            <a:r>
              <a:rPr lang="en-US" sz="4000" dirty="0"/>
              <a:t>Presidency</a:t>
            </a:r>
            <a:endParaRPr lang="en-US" dirty="0"/>
          </a:p>
        </p:txBody>
      </p:sp>
      <p:sp>
        <p:nvSpPr>
          <p:cNvPr id="1027" name="Rectangle 3"/>
          <p:cNvSpPr>
            <a:spLocks noGrp="1" noChangeArrowheads="1"/>
          </p:cNvSpPr>
          <p:nvPr>
            <p:ph type="body" idx="1"/>
          </p:nvPr>
        </p:nvSpPr>
        <p:spPr>
          <a:xfrm>
            <a:off x="0" y="1448306"/>
            <a:ext cx="8936608" cy="4525963"/>
          </a:xfrm>
        </p:spPr>
        <p:txBody>
          <a:bodyPr/>
          <a:lstStyle/>
          <a:p>
            <a:r>
              <a:rPr lang="en-US" dirty="0"/>
              <a:t>President </a:t>
            </a:r>
            <a:r>
              <a:rPr lang="en-US" dirty="0" smtClean="0"/>
              <a:t>Grant’s </a:t>
            </a:r>
            <a:r>
              <a:rPr lang="en-US" dirty="0"/>
              <a:t>(a Republican) cabinet is corrupt and scandals break out</a:t>
            </a:r>
          </a:p>
          <a:p>
            <a:r>
              <a:rPr lang="en-US" dirty="0"/>
              <a:t>People move away from Republican party as a result</a:t>
            </a:r>
          </a:p>
          <a:p>
            <a:pPr lvl="1"/>
            <a:r>
              <a:rPr lang="en-US" dirty="0"/>
              <a:t>Grant thought of as one of worst Presidents </a:t>
            </a:r>
          </a:p>
        </p:txBody>
      </p:sp>
    </p:spTree>
    <p:extLst>
      <p:ext uri="{BB962C8B-B14F-4D97-AF65-F5344CB8AC3E}">
        <p14:creationId xmlns:p14="http://schemas.microsoft.com/office/powerpoint/2010/main" val="3611511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dissolve">
                                      <p:cBhvr>
                                        <p:cTn id="7" dur="500"/>
                                        <p:tgtEl>
                                          <p:spTgt spid="1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dissolve">
                                      <p:cBhvr>
                                        <p:cTn id="12" dur="500"/>
                                        <p:tgtEl>
                                          <p:spTgt spid="1027">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Effect transition="in" filter="dissolve">
                                      <p:cBhvr>
                                        <p:cTn id="15" dur="500"/>
                                        <p:tgtEl>
                                          <p:spTgt spid="10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0"/>
            <a:ext cx="9144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4000" dirty="0">
                <a:effectLst/>
                <a:latin typeface="Rockwell"/>
                <a:cs typeface="Rockwell"/>
              </a:rPr>
              <a:t>Ulysses S. Grant (R) (1869-1877)</a:t>
            </a:r>
          </a:p>
        </p:txBody>
      </p:sp>
      <p:sp>
        <p:nvSpPr>
          <p:cNvPr id="23555" name="Rectangle 4"/>
          <p:cNvSpPr>
            <a:spLocks noGrp="1" noChangeArrowheads="1"/>
          </p:cNvSpPr>
          <p:nvPr>
            <p:ph type="body" sz="half" idx="4294967295"/>
          </p:nvPr>
        </p:nvSpPr>
        <p:spPr>
          <a:xfrm>
            <a:off x="0" y="838199"/>
            <a:ext cx="4114800" cy="55964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80000"/>
              </a:lnSpc>
            </a:pPr>
            <a:r>
              <a:rPr lang="en-US" sz="2000" dirty="0">
                <a:effectLst/>
                <a:latin typeface="Rockwell"/>
                <a:cs typeface="Rockwell"/>
              </a:rPr>
              <a:t>Civil War hero, but no political experience; linked with moderates and Radicals</a:t>
            </a:r>
          </a:p>
          <a:p>
            <a:pPr>
              <a:lnSpc>
                <a:spcPct val="80000"/>
              </a:lnSpc>
            </a:pPr>
            <a:r>
              <a:rPr lang="en-US" sz="2000" dirty="0" err="1">
                <a:effectLst/>
                <a:latin typeface="Rockwell"/>
                <a:cs typeface="Rockwell"/>
              </a:rPr>
              <a:t>Grantism</a:t>
            </a:r>
            <a:endParaRPr lang="en-US" sz="2000" dirty="0">
              <a:effectLst/>
              <a:latin typeface="Rockwell"/>
              <a:cs typeface="Rockwell"/>
            </a:endParaRPr>
          </a:p>
          <a:p>
            <a:pPr lvl="1">
              <a:lnSpc>
                <a:spcPct val="80000"/>
              </a:lnSpc>
            </a:pPr>
            <a:r>
              <a:rPr lang="en-US" sz="1800" dirty="0">
                <a:effectLst/>
                <a:latin typeface="Rockwell"/>
                <a:cs typeface="Rockwell"/>
              </a:rPr>
              <a:t>Credit </a:t>
            </a:r>
            <a:r>
              <a:rPr lang="en-US" sz="1800" dirty="0" err="1">
                <a:effectLst/>
                <a:latin typeface="Rockwell"/>
                <a:cs typeface="Rockwell"/>
              </a:rPr>
              <a:t>Mobilier</a:t>
            </a:r>
            <a:endParaRPr lang="en-US" sz="1800" dirty="0">
              <a:effectLst/>
              <a:latin typeface="Rockwell"/>
              <a:cs typeface="Rockwell"/>
            </a:endParaRPr>
          </a:p>
          <a:p>
            <a:pPr lvl="2">
              <a:lnSpc>
                <a:spcPct val="80000"/>
              </a:lnSpc>
            </a:pPr>
            <a:r>
              <a:rPr lang="en-US" sz="1600" dirty="0">
                <a:effectLst/>
                <a:latin typeface="Rockwell"/>
                <a:cs typeface="Rockwell"/>
              </a:rPr>
              <a:t>Union Pacific Railroad creates dummy construction company to hire execs at inflated salaries and earn high dividends</a:t>
            </a:r>
          </a:p>
          <a:p>
            <a:pPr lvl="2">
              <a:lnSpc>
                <a:spcPct val="80000"/>
              </a:lnSpc>
            </a:pPr>
            <a:r>
              <a:rPr lang="en-US" sz="1600" dirty="0">
                <a:effectLst/>
                <a:latin typeface="Rockwell"/>
                <a:cs typeface="Rockwell"/>
              </a:rPr>
              <a:t>Sold stock to Republican congressmen and bribed press to keep quiet</a:t>
            </a:r>
          </a:p>
          <a:p>
            <a:pPr lvl="1">
              <a:lnSpc>
                <a:spcPct val="80000"/>
              </a:lnSpc>
            </a:pPr>
            <a:r>
              <a:rPr lang="en-US" sz="1800" dirty="0">
                <a:effectLst/>
                <a:latin typeface="Rockwell"/>
                <a:cs typeface="Rockwell"/>
              </a:rPr>
              <a:t>Whiskey Ring</a:t>
            </a:r>
          </a:p>
          <a:p>
            <a:pPr lvl="2">
              <a:lnSpc>
                <a:spcPct val="80000"/>
              </a:lnSpc>
            </a:pPr>
            <a:r>
              <a:rPr lang="en-US" sz="1600" dirty="0">
                <a:effectLst/>
                <a:latin typeface="Rockwell"/>
                <a:cs typeface="Rockwell"/>
              </a:rPr>
              <a:t>Republicans embezzled liquor tax revenues using bribes and networks</a:t>
            </a:r>
          </a:p>
          <a:p>
            <a:pPr>
              <a:lnSpc>
                <a:spcPct val="80000"/>
              </a:lnSpc>
            </a:pPr>
            <a:r>
              <a:rPr lang="en-US" sz="2000" dirty="0">
                <a:effectLst/>
                <a:latin typeface="Rockwell"/>
                <a:cs typeface="Rockwell"/>
              </a:rPr>
              <a:t>Amnesty Act of 1872</a:t>
            </a:r>
          </a:p>
          <a:p>
            <a:pPr>
              <a:lnSpc>
                <a:spcPct val="80000"/>
              </a:lnSpc>
            </a:pPr>
            <a:r>
              <a:rPr lang="en-US" sz="2000" dirty="0">
                <a:effectLst/>
                <a:latin typeface="Rockwell"/>
                <a:cs typeface="Rockwell"/>
              </a:rPr>
              <a:t>Panic of 1873</a:t>
            </a:r>
          </a:p>
        </p:txBody>
      </p:sp>
      <p:pic>
        <p:nvPicPr>
          <p:cNvPr id="5" name="Picture 11" descr="pol_cartoon-Grant Scandals"/>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4114800" y="1964267"/>
            <a:ext cx="5018461" cy="4893733"/>
          </a:xfrm>
          <a:prstGeom prst="rect">
            <a:avLst/>
          </a:prstGeom>
          <a:noFill/>
          <a:ln w="9525">
            <a:solidFill>
              <a:srgbClr val="F02E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3017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Panic of 1873</a:t>
            </a:r>
          </a:p>
        </p:txBody>
      </p:sp>
      <p:sp>
        <p:nvSpPr>
          <p:cNvPr id="80899" name="Rectangle 3"/>
          <p:cNvSpPr>
            <a:spLocks noGrp="1" noChangeArrowheads="1"/>
          </p:cNvSpPr>
          <p:nvPr>
            <p:ph idx="1"/>
          </p:nvPr>
        </p:nvSpPr>
        <p:spPr/>
        <p:txBody>
          <a:bodyPr/>
          <a:lstStyle/>
          <a:p>
            <a:r>
              <a:rPr lang="en-US" dirty="0">
                <a:solidFill>
                  <a:srgbClr val="FFFFFF"/>
                </a:solidFill>
              </a:rPr>
              <a:t>US economy goes into a severe recession (2 million unemployed of 36 million</a:t>
            </a:r>
            <a:r>
              <a:rPr lang="en-US" dirty="0" smtClean="0">
                <a:solidFill>
                  <a:srgbClr val="FFFFFF"/>
                </a:solidFill>
              </a:rPr>
              <a:t>)</a:t>
            </a:r>
          </a:p>
          <a:p>
            <a:pPr lvl="1"/>
            <a:r>
              <a:rPr lang="en-US" dirty="0" smtClean="0">
                <a:solidFill>
                  <a:srgbClr val="FFFFFF"/>
                </a:solidFill>
              </a:rPr>
              <a:t>Cause: Civil War currency &amp; overextension of industry</a:t>
            </a:r>
          </a:p>
          <a:p>
            <a:pPr lvl="2"/>
            <a:r>
              <a:rPr lang="en-US" dirty="0" smtClean="0">
                <a:solidFill>
                  <a:srgbClr val="FFFFFF"/>
                </a:solidFill>
              </a:rPr>
              <a:t>NO DIFFERENT THAN EVERY OTHER PANIC</a:t>
            </a:r>
            <a:endParaRPr lang="en-US" dirty="0">
              <a:solidFill>
                <a:srgbClr val="FFFFFF"/>
              </a:solidFill>
            </a:endParaRPr>
          </a:p>
          <a:p>
            <a:r>
              <a:rPr lang="en-US" dirty="0">
                <a:solidFill>
                  <a:srgbClr val="FFFFFF"/>
                </a:solidFill>
              </a:rPr>
              <a:t>People increasingly choose Democrats to try to fix the problems</a:t>
            </a:r>
          </a:p>
        </p:txBody>
      </p:sp>
    </p:spTree>
    <p:extLst>
      <p:ext uri="{BB962C8B-B14F-4D97-AF65-F5344CB8AC3E}">
        <p14:creationId xmlns:p14="http://schemas.microsoft.com/office/powerpoint/2010/main" val="19128005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dissolve">
                                      <p:cBhvr>
                                        <p:cTn id="7" dur="500"/>
                                        <p:tgtEl>
                                          <p:spTgt spid="8089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0899">
                                            <p:txEl>
                                              <p:pRg st="1" end="1"/>
                                            </p:txEl>
                                          </p:spTgt>
                                        </p:tgtEl>
                                        <p:attrNameLst>
                                          <p:attrName>style.visibility</p:attrName>
                                        </p:attrNameLst>
                                      </p:cBhvr>
                                      <p:to>
                                        <p:strVal val="visible"/>
                                      </p:to>
                                    </p:set>
                                    <p:animEffect transition="in" filter="dissolve">
                                      <p:cBhvr>
                                        <p:cTn id="10" dur="500"/>
                                        <p:tgtEl>
                                          <p:spTgt spid="8089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0899">
                                            <p:txEl>
                                              <p:pRg st="2" end="2"/>
                                            </p:txEl>
                                          </p:spTgt>
                                        </p:tgtEl>
                                        <p:attrNameLst>
                                          <p:attrName>style.visibility</p:attrName>
                                        </p:attrNameLst>
                                      </p:cBhvr>
                                      <p:to>
                                        <p:strVal val="visible"/>
                                      </p:to>
                                    </p:set>
                                    <p:animEffect transition="in" filter="dissolve">
                                      <p:cBhvr>
                                        <p:cTn id="13" dur="500"/>
                                        <p:tgtEl>
                                          <p:spTgt spid="8089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80899">
                                            <p:txEl>
                                              <p:pRg st="3" end="3"/>
                                            </p:txEl>
                                          </p:spTgt>
                                        </p:tgtEl>
                                        <p:attrNameLst>
                                          <p:attrName>style.visibility</p:attrName>
                                        </p:attrNameLst>
                                      </p:cBhvr>
                                      <p:to>
                                        <p:strVal val="visible"/>
                                      </p:to>
                                    </p:set>
                                    <p:animEffect transition="in" filter="dissolve">
                                      <p:cBhvr>
                                        <p:cTn id="18" dur="500"/>
                                        <p:tgtEl>
                                          <p:spTgt spid="808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3144"/>
            <a:ext cx="7772400" cy="2322286"/>
          </a:xfrm>
        </p:spPr>
        <p:txBody>
          <a:bodyPr>
            <a:normAutofit/>
          </a:bodyPr>
          <a:lstStyle/>
          <a:p>
            <a:r>
              <a:rPr lang="en-US" dirty="0" smtClean="0"/>
              <a:t>10. Reconstruction: Successes, Failures and Legacies</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5</a:t>
            </a:r>
            <a:endParaRPr lang="en-US" dirty="0"/>
          </a:p>
        </p:txBody>
      </p:sp>
    </p:spTree>
    <p:extLst>
      <p:ext uri="{BB962C8B-B14F-4D97-AF65-F5344CB8AC3E}">
        <p14:creationId xmlns:p14="http://schemas.microsoft.com/office/powerpoint/2010/main" val="2046782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251"/>
            <a:ext cx="9144000" cy="1143000"/>
          </a:xfrm>
        </p:spPr>
        <p:txBody>
          <a:bodyPr>
            <a:normAutofit/>
          </a:bodyPr>
          <a:lstStyle/>
          <a:p>
            <a:r>
              <a:rPr lang="en-US" sz="3200" dirty="0" smtClean="0"/>
              <a:t>Legal Challenges to Reconstruction</a:t>
            </a:r>
            <a:endParaRPr lang="en-US" sz="3200" dirty="0"/>
          </a:p>
        </p:txBody>
      </p:sp>
      <p:sp>
        <p:nvSpPr>
          <p:cNvPr id="3" name="Content Placeholder 2"/>
          <p:cNvSpPr>
            <a:spLocks noGrp="1"/>
          </p:cNvSpPr>
          <p:nvPr>
            <p:ph idx="1"/>
          </p:nvPr>
        </p:nvSpPr>
        <p:spPr>
          <a:xfrm>
            <a:off x="0" y="938749"/>
            <a:ext cx="9144000" cy="5599123"/>
          </a:xfrm>
        </p:spPr>
        <p:txBody>
          <a:bodyPr>
            <a:noAutofit/>
          </a:bodyPr>
          <a:lstStyle/>
          <a:p>
            <a:r>
              <a:rPr lang="en-US" sz="1800" dirty="0" smtClean="0"/>
              <a:t>Civil Rights Act of 1875:</a:t>
            </a:r>
          </a:p>
          <a:p>
            <a:pPr lvl="1"/>
            <a:r>
              <a:rPr lang="en-US" sz="1800" dirty="0" smtClean="0"/>
              <a:t>Equal access to public places</a:t>
            </a:r>
          </a:p>
          <a:p>
            <a:pPr lvl="1"/>
            <a:r>
              <a:rPr lang="en-US" sz="1800" dirty="0" smtClean="0"/>
              <a:t>No enforcement mechanism</a:t>
            </a:r>
          </a:p>
          <a:p>
            <a:r>
              <a:rPr lang="en-US" sz="1800" dirty="0" smtClean="0"/>
              <a:t>Slaughterhouse Cases (1873)</a:t>
            </a:r>
          </a:p>
          <a:p>
            <a:pPr lvl="1"/>
            <a:r>
              <a:rPr lang="en-US" sz="1800" dirty="0" smtClean="0"/>
              <a:t>STRICT interpretation of 14</a:t>
            </a:r>
            <a:r>
              <a:rPr lang="en-US" sz="1800" baseline="30000" dirty="0" smtClean="0"/>
              <a:t>th</a:t>
            </a:r>
            <a:r>
              <a:rPr lang="en-US" sz="1800" dirty="0" smtClean="0"/>
              <a:t> Amendment </a:t>
            </a:r>
          </a:p>
          <a:p>
            <a:pPr lvl="1"/>
            <a:r>
              <a:rPr lang="en-US" sz="1800" dirty="0" smtClean="0"/>
              <a:t>States have authority over citizens’ rights</a:t>
            </a:r>
          </a:p>
          <a:p>
            <a:r>
              <a:rPr lang="en-US" sz="1800" dirty="0" smtClean="0"/>
              <a:t>Bradwell v. Illinois (1873)</a:t>
            </a:r>
          </a:p>
          <a:p>
            <a:pPr lvl="1"/>
            <a:r>
              <a:rPr lang="en-US" sz="1800" dirty="0" smtClean="0"/>
              <a:t>Female attorney sues for right to practice law</a:t>
            </a:r>
          </a:p>
          <a:p>
            <a:pPr lvl="1"/>
            <a:r>
              <a:rPr lang="en-US" sz="1800" dirty="0" smtClean="0"/>
              <a:t>SC rules she’s a woman, shouldn’t be practicing law</a:t>
            </a:r>
          </a:p>
          <a:p>
            <a:r>
              <a:rPr lang="en-US" sz="1800" dirty="0" smtClean="0"/>
              <a:t>US v. Cruickshank (1876)</a:t>
            </a:r>
          </a:p>
          <a:p>
            <a:pPr lvl="1"/>
            <a:r>
              <a:rPr lang="en-US" sz="1800" dirty="0" smtClean="0"/>
              <a:t>LA white supremacists accused of attacking meeting of African Americans, convicted under Enforcement Acts.</a:t>
            </a:r>
          </a:p>
          <a:p>
            <a:pPr lvl="1"/>
            <a:r>
              <a:rPr lang="en-US" sz="1800" dirty="0" smtClean="0"/>
              <a:t>SC rules 14</a:t>
            </a:r>
            <a:r>
              <a:rPr lang="en-US" sz="1800" baseline="30000" dirty="0" smtClean="0"/>
              <a:t>th</a:t>
            </a:r>
            <a:r>
              <a:rPr lang="en-US" sz="1800" dirty="0" smtClean="0"/>
              <a:t> Amendment only applies to STATES discriminating, not people/business.</a:t>
            </a:r>
          </a:p>
          <a:p>
            <a:r>
              <a:rPr lang="en-US" sz="1800" dirty="0" smtClean="0"/>
              <a:t>US v. Reese, et. Al (1876)</a:t>
            </a:r>
          </a:p>
          <a:p>
            <a:pPr lvl="1"/>
            <a:r>
              <a:rPr lang="en-US" sz="1800" dirty="0" smtClean="0"/>
              <a:t>SC rules STATES confer voting rights on individuals, not fed. </a:t>
            </a:r>
            <a:r>
              <a:rPr lang="en-US" sz="1800" dirty="0" err="1" smtClean="0"/>
              <a:t>gov.</a:t>
            </a:r>
            <a:endParaRPr lang="en-US" sz="1800" dirty="0" smtClean="0"/>
          </a:p>
          <a:p>
            <a:pPr lvl="1"/>
            <a:r>
              <a:rPr lang="en-US" sz="1800" dirty="0" smtClean="0"/>
              <a:t>15</a:t>
            </a:r>
            <a:r>
              <a:rPr lang="en-US" sz="1800" baseline="30000" dirty="0" smtClean="0"/>
              <a:t>th</a:t>
            </a:r>
            <a:r>
              <a:rPr lang="en-US" sz="1800" dirty="0" smtClean="0"/>
              <a:t> Amendment doesn’t guarantee right to vote apparently</a:t>
            </a:r>
          </a:p>
        </p:txBody>
      </p:sp>
    </p:spTree>
    <p:extLst>
      <p:ext uri="{BB962C8B-B14F-4D97-AF65-F5344CB8AC3E}">
        <p14:creationId xmlns:p14="http://schemas.microsoft.com/office/powerpoint/2010/main" val="64085183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pPr>
            <a:endParaRPr lang="en-US" b="0">
              <a:solidFill>
                <a:schemeClr val="tx1"/>
              </a:solidFill>
              <a:latin typeface="Arial" charset="0"/>
            </a:endParaRPr>
          </a:p>
        </p:txBody>
      </p:sp>
      <p:sp>
        <p:nvSpPr>
          <p:cNvPr id="76803" name="Text Box 3"/>
          <p:cNvSpPr txBox="1">
            <a:spLocks noChangeArrowheads="1"/>
          </p:cNvSpPr>
          <p:nvPr/>
        </p:nvSpPr>
        <p:spPr bwMode="auto">
          <a:xfrm>
            <a:off x="381000" y="288925"/>
            <a:ext cx="8382000" cy="701675"/>
          </a:xfrm>
          <a:prstGeom prst="rect">
            <a:avLst/>
          </a:prstGeom>
          <a:noFill/>
          <a:ln w="9525">
            <a:noFill/>
            <a:miter lim="800000"/>
            <a:headEnd/>
            <a:tailEnd/>
          </a:ln>
          <a:effectLst>
            <a:outerShdw dist="17961" dir="2700000" algn="ctr" rotWithShape="0">
              <a:srgbClr val="D30A05"/>
            </a:outerShdw>
          </a:effectLst>
        </p:spPr>
        <p:txBody>
          <a:bodyPr anchor="ctr">
            <a:spAutoFit/>
          </a:bodyPr>
          <a:lstStyle/>
          <a:p>
            <a:pPr algn="ctr" eaLnBrk="1" hangingPunct="1">
              <a:spcBef>
                <a:spcPct val="50000"/>
              </a:spcBef>
              <a:defRPr/>
            </a:pPr>
            <a:r>
              <a:rPr lang="en-US" sz="4000" dirty="0">
                <a:solidFill>
                  <a:srgbClr val="FFFFFF"/>
                </a:solidFill>
                <a:latin typeface="Rockwell"/>
                <a:ea typeface="+mn-ea"/>
                <a:cs typeface="Rockwell"/>
              </a:rPr>
              <a:t>Northern Support Wanes</a:t>
            </a:r>
          </a:p>
        </p:txBody>
      </p:sp>
      <p:sp>
        <p:nvSpPr>
          <p:cNvPr id="76808" name="Text Box 8"/>
          <p:cNvSpPr txBox="1">
            <a:spLocks noChangeArrowheads="1"/>
          </p:cNvSpPr>
          <p:nvPr/>
        </p:nvSpPr>
        <p:spPr bwMode="auto">
          <a:xfrm>
            <a:off x="228991" y="1219200"/>
            <a:ext cx="8764084" cy="5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3225" indent="-403225">
              <a:defRPr sz="2400" b="1">
                <a:solidFill>
                  <a:srgbClr val="D30A05"/>
                </a:solidFill>
                <a:latin typeface="Comic Sans MS" charset="0"/>
                <a:ea typeface="ＭＳ Ｐゴシック" charset="0"/>
              </a:defRPr>
            </a:lvl1pPr>
            <a:lvl2pPr marL="1022350" indent="-3873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buClr>
                <a:srgbClr val="D30A05"/>
              </a:buClr>
              <a:buFont typeface="Wingdings" charset="0"/>
              <a:buChar char="«"/>
            </a:pPr>
            <a:r>
              <a:rPr lang="ja-JP" altLang="en-US" sz="2600" b="0" dirty="0">
                <a:solidFill>
                  <a:srgbClr val="FFFFFF"/>
                </a:solidFill>
                <a:latin typeface="Rockwell"/>
                <a:cs typeface="Rockwell"/>
              </a:rPr>
              <a:t>“</a:t>
            </a:r>
            <a:r>
              <a:rPr lang="en-US" sz="2600" b="0" dirty="0" err="1">
                <a:solidFill>
                  <a:srgbClr val="FFFFFF"/>
                </a:solidFill>
                <a:latin typeface="Rockwell"/>
                <a:cs typeface="Rockwell"/>
              </a:rPr>
              <a:t>Grantism</a:t>
            </a:r>
            <a:r>
              <a:rPr lang="ja-JP" altLang="en-US" sz="2600" b="0" dirty="0">
                <a:solidFill>
                  <a:srgbClr val="FFFFFF"/>
                </a:solidFill>
                <a:latin typeface="Rockwell"/>
                <a:cs typeface="Rockwell"/>
              </a:rPr>
              <a:t>”</a:t>
            </a:r>
            <a:r>
              <a:rPr lang="en-US" sz="2600" b="0" dirty="0">
                <a:solidFill>
                  <a:srgbClr val="FFFFFF"/>
                </a:solidFill>
                <a:latin typeface="Rockwell"/>
                <a:cs typeface="Rockwell"/>
              </a:rPr>
              <a:t> &amp; corruption.</a:t>
            </a:r>
          </a:p>
          <a:p>
            <a:pPr eaLnBrk="1" hangingPunct="1">
              <a:spcBef>
                <a:spcPct val="50000"/>
              </a:spcBef>
              <a:buClr>
                <a:srgbClr val="D30A05"/>
              </a:buClr>
              <a:buFont typeface="Wingdings" charset="0"/>
              <a:buChar char="«"/>
            </a:pPr>
            <a:r>
              <a:rPr lang="en-US" sz="2600" dirty="0">
                <a:solidFill>
                  <a:srgbClr val="FFFFFF"/>
                </a:solidFill>
                <a:latin typeface="Rockwell"/>
                <a:cs typeface="Rockwell"/>
              </a:rPr>
              <a:t>Panic of 1873</a:t>
            </a:r>
            <a:r>
              <a:rPr lang="en-US" sz="2600" b="0" dirty="0">
                <a:solidFill>
                  <a:srgbClr val="FFFFFF"/>
                </a:solidFill>
                <a:latin typeface="Rockwell"/>
                <a:cs typeface="Rockwell"/>
              </a:rPr>
              <a:t> [6-year</a:t>
            </a:r>
            <a:br>
              <a:rPr lang="en-US" sz="2600" b="0" dirty="0">
                <a:solidFill>
                  <a:srgbClr val="FFFFFF"/>
                </a:solidFill>
                <a:latin typeface="Rockwell"/>
                <a:cs typeface="Rockwell"/>
              </a:rPr>
            </a:br>
            <a:r>
              <a:rPr lang="en-US" sz="2600" b="0" dirty="0">
                <a:solidFill>
                  <a:srgbClr val="FFFFFF"/>
                </a:solidFill>
                <a:latin typeface="Rockwell"/>
                <a:cs typeface="Rockwell"/>
              </a:rPr>
              <a:t>depression].</a:t>
            </a:r>
          </a:p>
          <a:p>
            <a:pPr eaLnBrk="1" hangingPunct="1">
              <a:spcBef>
                <a:spcPct val="50000"/>
              </a:spcBef>
              <a:buClr>
                <a:srgbClr val="D30A05"/>
              </a:buClr>
              <a:buFont typeface="Wingdings" charset="0"/>
              <a:buChar char="«"/>
            </a:pPr>
            <a:r>
              <a:rPr lang="en-US" sz="2600" b="0" dirty="0">
                <a:solidFill>
                  <a:srgbClr val="FFFFFF"/>
                </a:solidFill>
                <a:latin typeface="Rockwell"/>
                <a:cs typeface="Rockwell"/>
              </a:rPr>
              <a:t>Concern over westward</a:t>
            </a:r>
            <a:br>
              <a:rPr lang="en-US" sz="2600" b="0" dirty="0">
                <a:solidFill>
                  <a:srgbClr val="FFFFFF"/>
                </a:solidFill>
                <a:latin typeface="Rockwell"/>
                <a:cs typeface="Rockwell"/>
              </a:rPr>
            </a:br>
            <a:r>
              <a:rPr lang="en-US" sz="2600" b="0" dirty="0">
                <a:solidFill>
                  <a:srgbClr val="FFFFFF"/>
                </a:solidFill>
                <a:latin typeface="Rockwell"/>
                <a:cs typeface="Rockwell"/>
              </a:rPr>
              <a:t>expansion and Indian wars.</a:t>
            </a:r>
          </a:p>
          <a:p>
            <a:pPr eaLnBrk="1" hangingPunct="1">
              <a:spcBef>
                <a:spcPct val="50000"/>
              </a:spcBef>
              <a:buClr>
                <a:srgbClr val="D30A05"/>
              </a:buClr>
              <a:buFont typeface="Wingdings" charset="0"/>
              <a:buChar char="«"/>
            </a:pPr>
            <a:r>
              <a:rPr lang="en-US" sz="2600" b="0" dirty="0">
                <a:solidFill>
                  <a:srgbClr val="FFFFFF"/>
                </a:solidFill>
                <a:latin typeface="Rockwell"/>
                <a:cs typeface="Rockwell"/>
              </a:rPr>
              <a:t>Key monetary issues:</a:t>
            </a:r>
          </a:p>
          <a:p>
            <a:pPr lvl="1" eaLnBrk="1" hangingPunct="1">
              <a:spcBef>
                <a:spcPct val="50000"/>
              </a:spcBef>
              <a:buClr>
                <a:srgbClr val="000080"/>
              </a:buClr>
              <a:buSzPct val="80000"/>
              <a:buFont typeface="DavysOtherDingbats" charset="0"/>
              <a:buChar char="*"/>
            </a:pPr>
            <a:r>
              <a:rPr lang="en-US" b="0" dirty="0">
                <a:solidFill>
                  <a:srgbClr val="FFFFFF"/>
                </a:solidFill>
                <a:latin typeface="Rockwell"/>
                <a:cs typeface="Rockwell"/>
                <a:sym typeface="Wingdings" charset="0"/>
              </a:rPr>
              <a:t>should the government </a:t>
            </a:r>
            <a:br>
              <a:rPr lang="en-US" b="0" dirty="0">
                <a:solidFill>
                  <a:srgbClr val="FFFFFF"/>
                </a:solidFill>
                <a:latin typeface="Rockwell"/>
                <a:cs typeface="Rockwell"/>
                <a:sym typeface="Wingdings" charset="0"/>
              </a:rPr>
            </a:br>
            <a:r>
              <a:rPr lang="en-US" b="0" dirty="0">
                <a:solidFill>
                  <a:srgbClr val="FFFFFF"/>
                </a:solidFill>
                <a:latin typeface="Rockwell"/>
                <a:cs typeface="Rockwell"/>
                <a:sym typeface="Wingdings" charset="0"/>
              </a:rPr>
              <a:t>retire $432m worth of </a:t>
            </a:r>
            <a:br>
              <a:rPr lang="en-US" b="0" dirty="0">
                <a:solidFill>
                  <a:srgbClr val="FFFFFF"/>
                </a:solidFill>
                <a:latin typeface="Rockwell"/>
                <a:cs typeface="Rockwell"/>
                <a:sym typeface="Wingdings" charset="0"/>
              </a:rPr>
            </a:br>
            <a:r>
              <a:rPr lang="ja-JP" altLang="en-US" b="0" dirty="0">
                <a:solidFill>
                  <a:srgbClr val="FFFFFF"/>
                </a:solidFill>
                <a:latin typeface="Rockwell"/>
                <a:cs typeface="Rockwell"/>
                <a:sym typeface="Wingdings" charset="0"/>
              </a:rPr>
              <a:t>“</a:t>
            </a:r>
            <a:r>
              <a:rPr lang="en-US" b="0" dirty="0">
                <a:solidFill>
                  <a:srgbClr val="FFFFFF"/>
                </a:solidFill>
                <a:latin typeface="Rockwell"/>
                <a:cs typeface="Rockwell"/>
                <a:sym typeface="Wingdings" charset="0"/>
              </a:rPr>
              <a:t>greenbacks</a:t>
            </a:r>
            <a:r>
              <a:rPr lang="ja-JP" altLang="en-US" b="0" dirty="0">
                <a:solidFill>
                  <a:srgbClr val="FFFFFF"/>
                </a:solidFill>
                <a:latin typeface="Rockwell"/>
                <a:cs typeface="Rockwell"/>
                <a:sym typeface="Wingdings" charset="0"/>
              </a:rPr>
              <a:t>”</a:t>
            </a:r>
            <a:r>
              <a:rPr lang="en-US" b="0" dirty="0">
                <a:solidFill>
                  <a:srgbClr val="FFFFFF"/>
                </a:solidFill>
                <a:latin typeface="Rockwell"/>
                <a:cs typeface="Rockwell"/>
                <a:sym typeface="Wingdings" charset="0"/>
              </a:rPr>
              <a:t> issued during the Civil War.</a:t>
            </a:r>
          </a:p>
          <a:p>
            <a:pPr lvl="1" eaLnBrk="1" hangingPunct="1">
              <a:spcBef>
                <a:spcPct val="50000"/>
              </a:spcBef>
              <a:buClr>
                <a:srgbClr val="000080"/>
              </a:buClr>
              <a:buSzPct val="80000"/>
              <a:buFont typeface="DavysOtherDingbats" charset="0"/>
              <a:buChar char="*"/>
            </a:pPr>
            <a:r>
              <a:rPr lang="en-US" b="0" dirty="0">
                <a:solidFill>
                  <a:srgbClr val="FFFFFF"/>
                </a:solidFill>
                <a:latin typeface="Rockwell"/>
                <a:cs typeface="Rockwell"/>
                <a:sym typeface="Wingdings" charset="0"/>
              </a:rPr>
              <a:t>should war bonds be paid back in specie or</a:t>
            </a:r>
            <a:br>
              <a:rPr lang="en-US" b="0" dirty="0">
                <a:solidFill>
                  <a:srgbClr val="FFFFFF"/>
                </a:solidFill>
                <a:latin typeface="Rockwell"/>
                <a:cs typeface="Rockwell"/>
                <a:sym typeface="Wingdings" charset="0"/>
              </a:rPr>
            </a:br>
            <a:r>
              <a:rPr lang="en-US" b="0" dirty="0">
                <a:solidFill>
                  <a:srgbClr val="FFFFFF"/>
                </a:solidFill>
                <a:latin typeface="Rockwell"/>
                <a:cs typeface="Rockwell"/>
                <a:sym typeface="Wingdings" charset="0"/>
              </a:rPr>
              <a:t>greenbacks.  </a:t>
            </a:r>
          </a:p>
        </p:txBody>
      </p:sp>
    </p:spTree>
    <p:extLst>
      <p:ext uri="{BB962C8B-B14F-4D97-AF65-F5344CB8AC3E}">
        <p14:creationId xmlns:p14="http://schemas.microsoft.com/office/powerpoint/2010/main" val="13134532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680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680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680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680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680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2057400" y="0"/>
            <a:ext cx="50292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4000" dirty="0">
                <a:effectLst/>
                <a:latin typeface="Rockwell"/>
                <a:cs typeface="Rockwell"/>
              </a:rPr>
              <a:t>“Election” of 1876</a:t>
            </a:r>
          </a:p>
        </p:txBody>
      </p:sp>
      <p:sp>
        <p:nvSpPr>
          <p:cNvPr id="27651" name="Rectangle 5"/>
          <p:cNvSpPr>
            <a:spLocks noGrp="1" noChangeArrowheads="1"/>
          </p:cNvSpPr>
          <p:nvPr>
            <p:ph type="body" sz="half" idx="4294967295"/>
          </p:nvPr>
        </p:nvSpPr>
        <p:spPr>
          <a:xfrm>
            <a:off x="0" y="3505200"/>
            <a:ext cx="3657600" cy="335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a:lnSpc>
                <a:spcPct val="80000"/>
              </a:lnSpc>
            </a:pPr>
            <a:r>
              <a:rPr lang="en-US" sz="1600">
                <a:effectLst/>
                <a:latin typeface="Rockwell"/>
                <a:cs typeface="Rockwell"/>
              </a:rPr>
              <a:t>Republicans struggle to nominate “boring” Rutherford B. Hayes</a:t>
            </a:r>
          </a:p>
          <a:p>
            <a:pPr>
              <a:lnSpc>
                <a:spcPct val="80000"/>
              </a:lnSpc>
            </a:pPr>
            <a:r>
              <a:rPr lang="en-US" sz="1600">
                <a:effectLst/>
                <a:latin typeface="Rockwell"/>
                <a:cs typeface="Rockwell"/>
              </a:rPr>
              <a:t>Democrats nominate solid and popular Samuel J. Tilden</a:t>
            </a:r>
          </a:p>
          <a:p>
            <a:pPr>
              <a:lnSpc>
                <a:spcPct val="80000"/>
              </a:lnSpc>
            </a:pPr>
            <a:r>
              <a:rPr lang="en-US" sz="1600">
                <a:effectLst/>
                <a:latin typeface="Rockwell"/>
                <a:cs typeface="Rockwell"/>
              </a:rPr>
              <a:t>Tilden won the popular vote solidly and needed only 1 more electoral vote for majority</a:t>
            </a:r>
          </a:p>
          <a:p>
            <a:pPr>
              <a:lnSpc>
                <a:spcPct val="80000"/>
              </a:lnSpc>
            </a:pPr>
            <a:r>
              <a:rPr lang="en-US" sz="1600">
                <a:effectLst/>
                <a:latin typeface="Rockwell"/>
                <a:cs typeface="Rockwell"/>
              </a:rPr>
              <a:t>Contested electoral votes in 3 Reconstruction states (Louisiana, South Carolina, Florida)</a:t>
            </a:r>
          </a:p>
          <a:p>
            <a:pPr>
              <a:lnSpc>
                <a:spcPct val="80000"/>
              </a:lnSpc>
            </a:pPr>
            <a:r>
              <a:rPr lang="en-US" sz="1600">
                <a:effectLst/>
                <a:latin typeface="Rockwell"/>
                <a:cs typeface="Rockwell"/>
              </a:rPr>
              <a:t>Electoral Commission rewarded 3 sets of electoral votes to Hayes</a:t>
            </a:r>
          </a:p>
          <a:p>
            <a:pPr lvl="1">
              <a:lnSpc>
                <a:spcPct val="80000"/>
              </a:lnSpc>
            </a:pPr>
            <a:r>
              <a:rPr lang="en-US" sz="1400">
                <a:effectLst/>
                <a:latin typeface="Rockwell"/>
                <a:cs typeface="Rockwell"/>
              </a:rPr>
              <a:t>Split ideologically 8-7 in favor of Republicans</a:t>
            </a:r>
          </a:p>
        </p:txBody>
      </p:sp>
      <p:pic>
        <p:nvPicPr>
          <p:cNvPr id="27652" name="Picture 6"/>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0" y="914400"/>
            <a:ext cx="1236663" cy="1600200"/>
          </a:xfrm>
        </p:spPr>
      </p:pic>
      <p:pic>
        <p:nvPicPr>
          <p:cNvPr id="27653" name="Picture 7"/>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2057400" y="914400"/>
            <a:ext cx="1200150" cy="1600200"/>
          </a:xfrm>
        </p:spPr>
      </p:pic>
      <p:sp>
        <p:nvSpPr>
          <p:cNvPr id="27654" name="Text Box 8"/>
          <p:cNvSpPr txBox="1">
            <a:spLocks noChangeArrowheads="1"/>
          </p:cNvSpPr>
          <p:nvPr/>
        </p:nvSpPr>
        <p:spPr bwMode="auto">
          <a:xfrm>
            <a:off x="0" y="2590800"/>
            <a:ext cx="990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400">
                <a:latin typeface="Rockwell"/>
                <a:cs typeface="Rockwell"/>
              </a:rPr>
              <a:t>Samuel </a:t>
            </a:r>
          </a:p>
          <a:p>
            <a:r>
              <a:rPr lang="en-US" sz="1400">
                <a:latin typeface="Rockwell"/>
                <a:cs typeface="Rockwell"/>
              </a:rPr>
              <a:t>Tilden (D)</a:t>
            </a:r>
          </a:p>
        </p:txBody>
      </p:sp>
      <p:sp>
        <p:nvSpPr>
          <p:cNvPr id="27655" name="Text Box 9"/>
          <p:cNvSpPr txBox="1">
            <a:spLocks noChangeArrowheads="1"/>
          </p:cNvSpPr>
          <p:nvPr/>
        </p:nvSpPr>
        <p:spPr bwMode="auto">
          <a:xfrm>
            <a:off x="1981200" y="2590800"/>
            <a:ext cx="1295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a:r>
              <a:rPr lang="en-US" sz="1400">
                <a:latin typeface="Rockwell"/>
                <a:cs typeface="Rockwell"/>
              </a:rPr>
              <a:t>Rutherford B. </a:t>
            </a:r>
          </a:p>
          <a:p>
            <a:pPr algn="r"/>
            <a:r>
              <a:rPr lang="en-US" sz="1400">
                <a:latin typeface="Rockwell"/>
                <a:cs typeface="Rockwell"/>
              </a:rPr>
              <a:t>Hayes (R)</a:t>
            </a:r>
          </a:p>
        </p:txBody>
      </p:sp>
      <p:pic>
        <p:nvPicPr>
          <p:cNvPr id="27656" name="Picture 11" descr="Election18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685800"/>
            <a:ext cx="5486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996001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mpromise of 187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2100"/>
            <a:ext cx="9144000" cy="6248673"/>
          </a:xfrm>
          <a:prstGeom prst="rect">
            <a:avLst/>
          </a:prstGeom>
        </p:spPr>
      </p:pic>
    </p:spTree>
    <p:extLst>
      <p:ext uri="{BB962C8B-B14F-4D97-AF65-F5344CB8AC3E}">
        <p14:creationId xmlns:p14="http://schemas.microsoft.com/office/powerpoint/2010/main" val="22596059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dirty="0"/>
              <a:t>U.S. Troops Recalled</a:t>
            </a:r>
          </a:p>
        </p:txBody>
      </p:sp>
      <p:sp>
        <p:nvSpPr>
          <p:cNvPr id="81923" name="Rectangle 3"/>
          <p:cNvSpPr>
            <a:spLocks noGrp="1" noChangeArrowheads="1"/>
          </p:cNvSpPr>
          <p:nvPr>
            <p:ph idx="1"/>
          </p:nvPr>
        </p:nvSpPr>
        <p:spPr/>
        <p:txBody>
          <a:bodyPr>
            <a:normAutofit fontScale="92500"/>
          </a:bodyPr>
          <a:lstStyle/>
          <a:p>
            <a:pPr>
              <a:lnSpc>
                <a:spcPct val="90000"/>
              </a:lnSpc>
            </a:pPr>
            <a:r>
              <a:rPr lang="en-US" dirty="0" smtClean="0"/>
              <a:t>Hayes wins support of the House in exchange for removing federal troops from South</a:t>
            </a:r>
          </a:p>
          <a:p>
            <a:pPr>
              <a:lnSpc>
                <a:spcPct val="90000"/>
              </a:lnSpc>
            </a:pPr>
            <a:r>
              <a:rPr lang="en-US" dirty="0" smtClean="0"/>
              <a:t>Army </a:t>
            </a:r>
            <a:r>
              <a:rPr lang="en-US" dirty="0"/>
              <a:t>that Congress sent to South to supervise Reconstruction were called back in 1877 by President Rutherford B. Hayes</a:t>
            </a:r>
          </a:p>
          <a:p>
            <a:pPr>
              <a:lnSpc>
                <a:spcPct val="90000"/>
              </a:lnSpc>
            </a:pPr>
            <a:r>
              <a:rPr lang="en-US" dirty="0"/>
              <a:t>Effectively ends supervision in the South</a:t>
            </a:r>
          </a:p>
          <a:p>
            <a:pPr>
              <a:lnSpc>
                <a:spcPct val="90000"/>
              </a:lnSpc>
            </a:pPr>
            <a:r>
              <a:rPr lang="en-US" dirty="0"/>
              <a:t>Southern Democrats (segregationists) are now in control</a:t>
            </a:r>
          </a:p>
        </p:txBody>
      </p:sp>
    </p:spTree>
    <p:extLst>
      <p:ext uri="{BB962C8B-B14F-4D97-AF65-F5344CB8AC3E}">
        <p14:creationId xmlns:p14="http://schemas.microsoft.com/office/powerpoint/2010/main" val="31317063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dissolve">
                                      <p:cBhvr>
                                        <p:cTn id="7" dur="500"/>
                                        <p:tgtEl>
                                          <p:spTgt spid="81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dissolve">
                                      <p:cBhvr>
                                        <p:cTn id="12" dur="500"/>
                                        <p:tgtEl>
                                          <p:spTgt spid="819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23">
                                            <p:txEl>
                                              <p:pRg st="2" end="2"/>
                                            </p:txEl>
                                          </p:spTgt>
                                        </p:tgtEl>
                                        <p:attrNameLst>
                                          <p:attrName>style.visibility</p:attrName>
                                        </p:attrNameLst>
                                      </p:cBhvr>
                                      <p:to>
                                        <p:strVal val="visible"/>
                                      </p:to>
                                    </p:set>
                                    <p:animEffect transition="in" filter="dissolve">
                                      <p:cBhvr>
                                        <p:cTn id="17" dur="500"/>
                                        <p:tgtEl>
                                          <p:spTgt spid="819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23">
                                            <p:txEl>
                                              <p:pRg st="3" end="3"/>
                                            </p:txEl>
                                          </p:spTgt>
                                        </p:tgtEl>
                                        <p:attrNameLst>
                                          <p:attrName>style.visibility</p:attrName>
                                        </p:attrNameLst>
                                      </p:cBhvr>
                                      <p:to>
                                        <p:strVal val="visible"/>
                                      </p:to>
                                    </p:set>
                                    <p:animEffect transition="in" filter="dissolve">
                                      <p:cBhvr>
                                        <p:cTn id="22" dur="500"/>
                                        <p:tgtEl>
                                          <p:spTgt spid="819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400761" y="313074"/>
            <a:ext cx="6553200" cy="1143000"/>
          </a:xfrm>
        </p:spPr>
        <p:txBody>
          <a:bodyPr>
            <a:normAutofit fontScale="90000"/>
          </a:bodyPr>
          <a:lstStyle/>
          <a:p>
            <a:r>
              <a:rPr lang="en-US" dirty="0"/>
              <a:t>Four Reasons For End of Reconstruction</a:t>
            </a:r>
          </a:p>
        </p:txBody>
      </p:sp>
      <p:sp>
        <p:nvSpPr>
          <p:cNvPr id="83971" name="Rectangle 3"/>
          <p:cNvSpPr>
            <a:spLocks noGrp="1" noChangeArrowheads="1"/>
          </p:cNvSpPr>
          <p:nvPr>
            <p:ph idx="1"/>
          </p:nvPr>
        </p:nvSpPr>
        <p:spPr>
          <a:xfrm>
            <a:off x="685800" y="1792074"/>
            <a:ext cx="7772400" cy="3962400"/>
          </a:xfrm>
        </p:spPr>
        <p:txBody>
          <a:bodyPr/>
          <a:lstStyle/>
          <a:p>
            <a:pPr marL="609600" indent="-609600">
              <a:buFont typeface="Arial" charset="0"/>
              <a:buAutoNum type="arabicParenR"/>
            </a:pPr>
            <a:r>
              <a:rPr lang="en-US" dirty="0" smtClean="0"/>
              <a:t>Legal challenges to Reconstruction</a:t>
            </a:r>
            <a:endParaRPr lang="en-US" dirty="0"/>
          </a:p>
          <a:p>
            <a:pPr marL="609600" indent="-609600">
              <a:buFont typeface="Arial" charset="0"/>
              <a:buAutoNum type="arabicParenR"/>
            </a:pPr>
            <a:r>
              <a:rPr lang="en-US" dirty="0" smtClean="0"/>
              <a:t>Grant’s Presidency (he sucks)</a:t>
            </a:r>
            <a:endParaRPr lang="en-US" dirty="0"/>
          </a:p>
          <a:p>
            <a:pPr marL="609600" indent="-609600">
              <a:buFont typeface="Arial" charset="0"/>
              <a:buAutoNum type="arabicParenR"/>
            </a:pPr>
            <a:r>
              <a:rPr lang="en-US" dirty="0"/>
              <a:t>Panic of 1873</a:t>
            </a:r>
          </a:p>
          <a:p>
            <a:pPr marL="609600" indent="-609600">
              <a:buFont typeface="Arial" charset="0"/>
              <a:buAutoNum type="arabicParenR"/>
            </a:pPr>
            <a:r>
              <a:rPr lang="en-US" dirty="0"/>
              <a:t>Recall of troops in </a:t>
            </a:r>
            <a:r>
              <a:rPr lang="en-US" dirty="0" smtClean="0"/>
              <a:t>1877/Compromise of 1877</a:t>
            </a:r>
            <a:endParaRPr lang="en-US" dirty="0"/>
          </a:p>
        </p:txBody>
      </p:sp>
    </p:spTree>
    <p:extLst>
      <p:ext uri="{BB962C8B-B14F-4D97-AF65-F5344CB8AC3E}">
        <p14:creationId xmlns:p14="http://schemas.microsoft.com/office/powerpoint/2010/main" val="633437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p:cTn id="7" dur="500" fill="hold"/>
                                        <p:tgtEl>
                                          <p:spTgt spid="839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39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3971">
                                            <p:txEl>
                                              <p:pRg st="1" end="1"/>
                                            </p:txEl>
                                          </p:spTgt>
                                        </p:tgtEl>
                                        <p:attrNameLst>
                                          <p:attrName>style.visibility</p:attrName>
                                        </p:attrNameLst>
                                      </p:cBhvr>
                                      <p:to>
                                        <p:strVal val="visible"/>
                                      </p:to>
                                    </p:set>
                                    <p:anim calcmode="lin" valueType="num">
                                      <p:cBhvr>
                                        <p:cTn id="13" dur="500" fill="hold"/>
                                        <p:tgtEl>
                                          <p:spTgt spid="8397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397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3971">
                                            <p:txEl>
                                              <p:pRg st="2" end="2"/>
                                            </p:txEl>
                                          </p:spTgt>
                                        </p:tgtEl>
                                        <p:attrNameLst>
                                          <p:attrName>style.visibility</p:attrName>
                                        </p:attrNameLst>
                                      </p:cBhvr>
                                      <p:to>
                                        <p:strVal val="visible"/>
                                      </p:to>
                                    </p:set>
                                    <p:anim calcmode="lin" valueType="num">
                                      <p:cBhvr>
                                        <p:cTn id="19" dur="500" fill="hold"/>
                                        <p:tgtEl>
                                          <p:spTgt spid="8397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397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3971">
                                            <p:txEl>
                                              <p:pRg st="3" end="3"/>
                                            </p:txEl>
                                          </p:spTgt>
                                        </p:tgtEl>
                                        <p:attrNameLst>
                                          <p:attrName>style.visibility</p:attrName>
                                        </p:attrNameLst>
                                      </p:cBhvr>
                                      <p:to>
                                        <p:strVal val="visible"/>
                                      </p:to>
                                    </p:set>
                                    <p:anim calcmode="lin" valueType="num">
                                      <p:cBhvr>
                                        <p:cTn id="25" dur="500" fill="hold"/>
                                        <p:tgtEl>
                                          <p:spTgt spid="8397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8397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0" y="0"/>
            <a:ext cx="91440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smtClean="0">
                <a:latin typeface="Rockwell"/>
                <a:cs typeface="Rockwell"/>
              </a:rPr>
              <a:t>Evolution of Northern Attitude Toward Blacks During Reconstruction</a:t>
            </a:r>
            <a:endParaRPr lang="en-US" sz="2000" dirty="0">
              <a:latin typeface="Rockwell"/>
              <a:cs typeface="Rockwell"/>
            </a:endParaRPr>
          </a:p>
        </p:txBody>
      </p:sp>
      <p:pic>
        <p:nvPicPr>
          <p:cNvPr id="3" name="Picture 8" descr="AndNotThis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1142999"/>
            <a:ext cx="3518124" cy="5119945"/>
          </a:xfrm>
          <a:prstGeom prst="rect">
            <a:avLst/>
          </a:prstGeom>
        </p:spPr>
      </p:pic>
      <p:pic>
        <p:nvPicPr>
          <p:cNvPr id="5" name="Picture 10" descr="ColoredR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329229" y="1142999"/>
            <a:ext cx="3814771" cy="5374657"/>
          </a:xfrm>
          <a:prstGeom prst="rect">
            <a:avLst/>
          </a:prstGeom>
        </p:spPr>
      </p:pic>
      <p:sp>
        <p:nvSpPr>
          <p:cNvPr id="6" name="Text Box 11"/>
          <p:cNvSpPr txBox="1">
            <a:spLocks noChangeArrowheads="1"/>
          </p:cNvSpPr>
          <p:nvPr/>
        </p:nvSpPr>
        <p:spPr bwMode="auto">
          <a:xfrm>
            <a:off x="0" y="6157913"/>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a:latin typeface="Rockwell"/>
                <a:cs typeface="Rockwell"/>
              </a:rPr>
              <a:t>“And Not This Man?”</a:t>
            </a:r>
          </a:p>
          <a:p>
            <a:r>
              <a:rPr lang="en-US" sz="1800">
                <a:latin typeface="Rockwell"/>
                <a:cs typeface="Rockwell"/>
              </a:rPr>
              <a:t>August 1865</a:t>
            </a:r>
            <a:endParaRPr lang="en-US" sz="1800" i="1">
              <a:latin typeface="Rockwell"/>
              <a:cs typeface="Rockwell"/>
            </a:endParaRPr>
          </a:p>
        </p:txBody>
      </p:sp>
      <p:sp>
        <p:nvSpPr>
          <p:cNvPr id="8" name="Text Box 13"/>
          <p:cNvSpPr txBox="1">
            <a:spLocks noChangeArrowheads="1"/>
          </p:cNvSpPr>
          <p:nvPr/>
        </p:nvSpPr>
        <p:spPr bwMode="auto">
          <a:xfrm>
            <a:off x="5641489" y="6405199"/>
            <a:ext cx="37731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r>
              <a:rPr lang="en-US" sz="1400" dirty="0">
                <a:latin typeface="Rockwell"/>
                <a:cs typeface="Rockwell"/>
              </a:rPr>
              <a:t>“Colored Rule in </a:t>
            </a:r>
            <a:r>
              <a:rPr lang="en-US" sz="1400" dirty="0" smtClean="0">
                <a:latin typeface="Rockwell"/>
                <a:cs typeface="Rockwell"/>
              </a:rPr>
              <a:t>a Reconstructed </a:t>
            </a:r>
            <a:r>
              <a:rPr lang="en-US" sz="1400" dirty="0">
                <a:latin typeface="Rockwell"/>
                <a:cs typeface="Rockwell"/>
              </a:rPr>
              <a:t>State”</a:t>
            </a:r>
          </a:p>
          <a:p>
            <a:pPr algn="ctr"/>
            <a:r>
              <a:rPr lang="en-US" sz="1400" dirty="0">
                <a:latin typeface="Rockwell"/>
                <a:cs typeface="Rockwell"/>
              </a:rPr>
              <a:t>March 1874</a:t>
            </a:r>
          </a:p>
        </p:txBody>
      </p:sp>
      <p:sp>
        <p:nvSpPr>
          <p:cNvPr id="9" name="Text Box 14"/>
          <p:cNvSpPr txBox="1">
            <a:spLocks noChangeArrowheads="1"/>
          </p:cNvSpPr>
          <p:nvPr/>
        </p:nvSpPr>
        <p:spPr bwMode="auto">
          <a:xfrm>
            <a:off x="838200" y="533400"/>
            <a:ext cx="76867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a:latin typeface="Rockwell"/>
                <a:cs typeface="Rockwell"/>
              </a:rPr>
              <a:t>Shown through the political cartoons of Thomas Nast of </a:t>
            </a:r>
            <a:r>
              <a:rPr lang="en-US" sz="1800" i="1">
                <a:latin typeface="Rockwell"/>
                <a:cs typeface="Rockwell"/>
              </a:rPr>
              <a:t>Harper’s Weekly</a:t>
            </a:r>
            <a:endParaRPr lang="en-US" sz="1800">
              <a:latin typeface="Rockwell"/>
              <a:cs typeface="Rockwell"/>
            </a:endParaRPr>
          </a:p>
        </p:txBody>
      </p:sp>
    </p:spTree>
    <p:extLst>
      <p:ext uri="{BB962C8B-B14F-4D97-AF65-F5344CB8AC3E}">
        <p14:creationId xmlns:p14="http://schemas.microsoft.com/office/powerpoint/2010/main" val="964000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69"/>
            <a:ext cx="8229600" cy="1066800"/>
          </a:xfrm>
        </p:spPr>
        <p:txBody>
          <a:bodyPr/>
          <a:lstStyle/>
          <a:p>
            <a:pPr algn="ctr"/>
            <a:r>
              <a:rPr lang="en-US" dirty="0" smtClean="0"/>
              <a:t>End of Reconstruction</a:t>
            </a:r>
            <a:endParaRPr lang="en-US" dirty="0"/>
          </a:p>
        </p:txBody>
      </p:sp>
      <p:sp>
        <p:nvSpPr>
          <p:cNvPr id="3" name="Content Placeholder 2"/>
          <p:cNvSpPr>
            <a:spLocks noGrp="1"/>
          </p:cNvSpPr>
          <p:nvPr>
            <p:ph idx="1"/>
          </p:nvPr>
        </p:nvSpPr>
        <p:spPr>
          <a:xfrm>
            <a:off x="457200" y="1447800"/>
            <a:ext cx="8229600" cy="5126736"/>
          </a:xfrm>
        </p:spPr>
        <p:txBody>
          <a:bodyPr>
            <a:normAutofit fontScale="92500" lnSpcReduction="10000"/>
          </a:bodyPr>
          <a:lstStyle/>
          <a:p>
            <a:r>
              <a:rPr lang="en-US" dirty="0" smtClean="0"/>
              <a:t>Why did it end?</a:t>
            </a:r>
          </a:p>
          <a:p>
            <a:pPr lvl="1"/>
            <a:r>
              <a:rPr lang="en-US" dirty="0" smtClean="0"/>
              <a:t>Compromise of 1877</a:t>
            </a:r>
            <a:endParaRPr lang="en-US" dirty="0"/>
          </a:p>
          <a:p>
            <a:r>
              <a:rPr lang="en-US" dirty="0" smtClean="0"/>
              <a:t>The compromise settled the disputed 1876 election</a:t>
            </a:r>
          </a:p>
          <a:p>
            <a:pPr lvl="1"/>
            <a:r>
              <a:rPr lang="en-US" dirty="0" smtClean="0"/>
              <a:t>Hayes (Republican) became President</a:t>
            </a:r>
          </a:p>
          <a:p>
            <a:pPr lvl="1"/>
            <a:r>
              <a:rPr lang="en-US" dirty="0" smtClean="0"/>
              <a:t>ENDED MILITARY RULE IN THE SOUTH!</a:t>
            </a:r>
          </a:p>
          <a:p>
            <a:pPr lvl="1"/>
            <a:r>
              <a:rPr lang="en-US" dirty="0" smtClean="0"/>
              <a:t>Southerner appointed to cabinet</a:t>
            </a:r>
            <a:endParaRPr lang="en-US" dirty="0"/>
          </a:p>
          <a:p>
            <a:r>
              <a:rPr lang="en-US" dirty="0" smtClean="0"/>
              <a:t>Impact of end of Reconstruction?</a:t>
            </a:r>
          </a:p>
          <a:p>
            <a:pPr lvl="1"/>
            <a:r>
              <a:rPr lang="en-US" dirty="0" smtClean="0"/>
              <a:t>Jim Crow Laws</a:t>
            </a:r>
          </a:p>
          <a:p>
            <a:pPr lvl="2"/>
            <a:r>
              <a:rPr lang="en-US" dirty="0" smtClean="0"/>
              <a:t>Upheld by </a:t>
            </a:r>
            <a:r>
              <a:rPr lang="en-US" i="1" dirty="0" err="1" smtClean="0"/>
              <a:t>Plessy</a:t>
            </a:r>
            <a:r>
              <a:rPr lang="en-US" i="1" dirty="0" smtClean="0"/>
              <a:t> v. Ferguson</a:t>
            </a:r>
            <a:endParaRPr lang="en-US" dirty="0"/>
          </a:p>
          <a:p>
            <a:pPr lvl="1"/>
            <a:r>
              <a:rPr lang="en-US" dirty="0" smtClean="0"/>
              <a:t>Disenfranchisement for blacks</a:t>
            </a:r>
          </a:p>
          <a:p>
            <a:endParaRPr lang="en-US" dirty="0" smtClean="0"/>
          </a:p>
          <a:p>
            <a:endParaRPr lang="en-US" dirty="0"/>
          </a:p>
        </p:txBody>
      </p:sp>
    </p:spTree>
    <p:extLst>
      <p:ext uri="{BB962C8B-B14F-4D97-AF65-F5344CB8AC3E}">
        <p14:creationId xmlns:p14="http://schemas.microsoft.com/office/powerpoint/2010/main" val="2465025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ection of 1868 Nast Anti Democrat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634" y="0"/>
            <a:ext cx="4771933" cy="6718882"/>
          </a:xfrm>
          <a:prstGeom prst="rect">
            <a:avLst/>
          </a:prstGeom>
        </p:spPr>
      </p:pic>
    </p:spTree>
    <p:extLst>
      <p:ext uri="{BB962C8B-B14F-4D97-AF65-F5344CB8AC3E}">
        <p14:creationId xmlns:p14="http://schemas.microsoft.com/office/powerpoint/2010/main" val="26373062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smtClean="0"/>
              <a:t>Evaluate the extent to which racial division led to the end of Reconstruction. </a:t>
            </a:r>
            <a:endParaRPr lang="en-US" dirty="0"/>
          </a:p>
        </p:txBody>
      </p:sp>
    </p:spTree>
    <p:extLst>
      <p:ext uri="{BB962C8B-B14F-4D97-AF65-F5344CB8AC3E}">
        <p14:creationId xmlns:p14="http://schemas.microsoft.com/office/powerpoint/2010/main" val="8184395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Rot="1" noChangeArrowheads="1"/>
          </p:cNvSpPr>
          <p:nvPr>
            <p:ph type="title" idx="4294967295"/>
          </p:nvPr>
        </p:nvSpPr>
        <p:spPr>
          <a:xfrm>
            <a:off x="0" y="0"/>
            <a:ext cx="9144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3600">
                <a:effectLst/>
                <a:latin typeface="Rockwell"/>
                <a:cs typeface="Rockwell"/>
              </a:rPr>
              <a:t>Sharecropping</a:t>
            </a:r>
            <a:endParaRPr lang="en-US" sz="4000">
              <a:effectLst/>
              <a:latin typeface="Rockwell"/>
              <a:cs typeface="Rockwell"/>
            </a:endParaRPr>
          </a:p>
        </p:txBody>
      </p:sp>
      <p:sp>
        <p:nvSpPr>
          <p:cNvPr id="26627" name="Rectangle 6"/>
          <p:cNvSpPr>
            <a:spLocks noGrp="1" noRot="1" noChangeArrowheads="1"/>
          </p:cNvSpPr>
          <p:nvPr>
            <p:ph type="body" sz="half" idx="4294967295"/>
          </p:nvPr>
        </p:nvSpPr>
        <p:spPr>
          <a:xfrm>
            <a:off x="0" y="5867400"/>
            <a:ext cx="91440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1400" dirty="0">
                <a:effectLst/>
                <a:latin typeface="Rockwell"/>
                <a:cs typeface="Rockwell"/>
              </a:rPr>
              <a:t>50% white farmers and 75% black farmers</a:t>
            </a:r>
          </a:p>
          <a:p>
            <a:pPr>
              <a:lnSpc>
                <a:spcPct val="90000"/>
              </a:lnSpc>
            </a:pPr>
            <a:r>
              <a:rPr lang="en-US" sz="1400" dirty="0">
                <a:effectLst/>
                <a:latin typeface="Rockwell"/>
                <a:cs typeface="Rockwell"/>
              </a:rPr>
              <a:t>Crop-lien system</a:t>
            </a:r>
          </a:p>
          <a:p>
            <a:pPr>
              <a:lnSpc>
                <a:spcPct val="90000"/>
              </a:lnSpc>
            </a:pPr>
            <a:r>
              <a:rPr lang="en-US" sz="1400" dirty="0">
                <a:effectLst/>
                <a:latin typeface="Rockwell"/>
                <a:cs typeface="Rockwell"/>
              </a:rPr>
              <a:t>Tenant farming</a:t>
            </a:r>
          </a:p>
          <a:p>
            <a:pPr>
              <a:lnSpc>
                <a:spcPct val="90000"/>
              </a:lnSpc>
            </a:pPr>
            <a:r>
              <a:rPr lang="en-US" sz="1400" dirty="0" err="1">
                <a:effectLst/>
                <a:latin typeface="Rockwell"/>
                <a:cs typeface="Rockwell"/>
              </a:rPr>
              <a:t>Exodusters</a:t>
            </a:r>
            <a:endParaRPr lang="en-US" sz="1800" dirty="0">
              <a:effectLst/>
              <a:latin typeface="Rockwell"/>
              <a:cs typeface="Rockwell"/>
            </a:endParaRPr>
          </a:p>
        </p:txBody>
      </p:sp>
      <p:pic>
        <p:nvPicPr>
          <p:cNvPr id="26628" name="Picture 7" descr="SharecropperCycl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57200" y="533400"/>
            <a:ext cx="8229600" cy="5235575"/>
          </a:xfrm>
        </p:spPr>
      </p:pic>
    </p:spTree>
    <p:extLst>
      <p:ext uri="{BB962C8B-B14F-4D97-AF65-F5344CB8AC3E}">
        <p14:creationId xmlns:p14="http://schemas.microsoft.com/office/powerpoint/2010/main" val="29982290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idx="4294967295"/>
          </p:nvPr>
        </p:nvSpPr>
        <p:spPr>
          <a:xfrm>
            <a:off x="0" y="0"/>
            <a:ext cx="9144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ffectLst/>
                <a:latin typeface="Rockwell"/>
                <a:cs typeface="Rockwell"/>
              </a:rPr>
              <a:t>The Radical Republicans</a:t>
            </a:r>
          </a:p>
        </p:txBody>
      </p:sp>
      <p:sp>
        <p:nvSpPr>
          <p:cNvPr id="11267" name="Rectangle 3"/>
          <p:cNvSpPr>
            <a:spLocks noGrp="1" noRot="1" noChangeArrowheads="1"/>
          </p:cNvSpPr>
          <p:nvPr>
            <p:ph type="body" sz="half" idx="4294967295"/>
          </p:nvPr>
        </p:nvSpPr>
        <p:spPr>
          <a:xfrm>
            <a:off x="0" y="1447800"/>
            <a:ext cx="42672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effectLst/>
                <a:latin typeface="Rockwell"/>
                <a:cs typeface="Rockwell"/>
              </a:rPr>
              <a:t>Radicals</a:t>
            </a:r>
          </a:p>
          <a:p>
            <a:pPr lvl="1"/>
            <a:r>
              <a:rPr lang="en-US" sz="2000" dirty="0">
                <a:effectLst/>
                <a:latin typeface="Rockwell"/>
                <a:cs typeface="Rockwell"/>
              </a:rPr>
              <a:t>Thaddeus Stevens</a:t>
            </a:r>
          </a:p>
          <a:p>
            <a:pPr lvl="1"/>
            <a:r>
              <a:rPr lang="en-US" sz="2000" dirty="0">
                <a:effectLst/>
                <a:latin typeface="Rockwell"/>
                <a:cs typeface="Rockwell"/>
              </a:rPr>
              <a:t>Charles Sumner</a:t>
            </a:r>
          </a:p>
          <a:p>
            <a:r>
              <a:rPr lang="en-US" sz="2400" dirty="0">
                <a:effectLst/>
                <a:latin typeface="Rockwell"/>
                <a:cs typeface="Rockwell"/>
              </a:rPr>
              <a:t>Midterm Election of 1866</a:t>
            </a:r>
          </a:p>
          <a:p>
            <a:pPr lvl="1"/>
            <a:r>
              <a:rPr lang="en-US" sz="2000" dirty="0">
                <a:effectLst/>
                <a:latin typeface="Rockwell"/>
                <a:cs typeface="Rockwell"/>
              </a:rPr>
              <a:t>“Not every Democrat was a rebel, but every rebel was a Democrat!”</a:t>
            </a:r>
          </a:p>
          <a:p>
            <a:pPr lvl="1"/>
            <a:r>
              <a:rPr lang="en-US" sz="2000" dirty="0">
                <a:effectLst/>
                <a:latin typeface="Rockwell"/>
                <a:cs typeface="Rockwell"/>
              </a:rPr>
              <a:t>Won </a:t>
            </a:r>
            <a:r>
              <a:rPr lang="en-US" sz="2000" b="1" u="sng" dirty="0">
                <a:effectLst/>
                <a:latin typeface="Rockwell"/>
                <a:cs typeface="Rockwell"/>
              </a:rPr>
              <a:t>supermajorities</a:t>
            </a:r>
            <a:r>
              <a:rPr lang="en-US" sz="2000" dirty="0">
                <a:effectLst/>
                <a:latin typeface="Rockwell"/>
                <a:cs typeface="Rockwell"/>
              </a:rPr>
              <a:t> in both houses of Congress</a:t>
            </a:r>
          </a:p>
        </p:txBody>
      </p:sp>
      <p:pic>
        <p:nvPicPr>
          <p:cNvPr id="11268" name="Picture 6"/>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4343400" y="1447800"/>
            <a:ext cx="4648200" cy="3671888"/>
          </a:xfrm>
          <a:noFill/>
          <a:extLst>
            <a:ext uri="{909E8E84-426E-40dd-AFC4-6F175D3DCCD1}">
              <a14:hiddenFill xmlns:a14="http://schemas.microsoft.com/office/drawing/2010/main">
                <a:solidFill>
                  <a:srgbClr val="FFFFFF"/>
                </a:solidFill>
              </a14:hiddenFill>
            </a:ext>
          </a:extLst>
        </p:spPr>
      </p:pic>
      <p:sp>
        <p:nvSpPr>
          <p:cNvPr id="11269" name="Text Box 10"/>
          <p:cNvSpPr txBox="1">
            <a:spLocks noChangeArrowheads="1"/>
          </p:cNvSpPr>
          <p:nvPr/>
        </p:nvSpPr>
        <p:spPr bwMode="auto">
          <a:xfrm>
            <a:off x="4343400" y="5181600"/>
            <a:ext cx="44678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800">
                <a:latin typeface="Rockwell"/>
                <a:cs typeface="Rockwell"/>
              </a:rPr>
              <a:t>Anti-Radical Republican propaganda</a:t>
            </a:r>
          </a:p>
          <a:p>
            <a:r>
              <a:rPr lang="en-US" sz="1800">
                <a:latin typeface="Rockwell"/>
                <a:cs typeface="Rockwell"/>
              </a:rPr>
              <a:t>Pennsylvania, 1866</a:t>
            </a:r>
          </a:p>
        </p:txBody>
      </p:sp>
    </p:spTree>
    <p:extLst>
      <p:ext uri="{BB962C8B-B14F-4D97-AF65-F5344CB8AC3E}">
        <p14:creationId xmlns:p14="http://schemas.microsoft.com/office/powerpoint/2010/main" val="27407601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3FB483-9A27-6742-B584-C9A774927ED6}"/>
              </a:ext>
            </a:extLst>
          </p:cNvPr>
          <p:cNvSpPr>
            <a:spLocks noGrp="1"/>
          </p:cNvSpPr>
          <p:nvPr>
            <p:ph type="title"/>
          </p:nvPr>
        </p:nvSpPr>
        <p:spPr>
          <a:xfrm>
            <a:off x="0" y="0"/>
            <a:ext cx="9144000" cy="1066800"/>
          </a:xfrm>
        </p:spPr>
        <p:txBody>
          <a:bodyPr>
            <a:normAutofit fontScale="90000"/>
          </a:bodyPr>
          <a:lstStyle/>
          <a:p>
            <a:pPr>
              <a:defRPr/>
            </a:pPr>
            <a:r>
              <a:rPr lang="en-US" sz="3200" dirty="0"/>
              <a:t>Congressional/Radical Reconstruction – Phase 3</a:t>
            </a:r>
            <a:br>
              <a:rPr lang="en-US" sz="3200" dirty="0"/>
            </a:br>
            <a:r>
              <a:rPr lang="en-US" sz="3200" dirty="0"/>
              <a:t>Reconstruction Acts of 1867-1868</a:t>
            </a:r>
          </a:p>
        </p:txBody>
      </p:sp>
      <p:sp>
        <p:nvSpPr>
          <p:cNvPr id="4" name="Content Placeholder 3">
            <a:extLst>
              <a:ext uri="{FF2B5EF4-FFF2-40B4-BE49-F238E27FC236}">
                <a16:creationId xmlns="" xmlns:a16="http://schemas.microsoft.com/office/drawing/2014/main" id="{70F9CAD2-F41F-DC46-B4D2-A3B98E07C6B1}"/>
              </a:ext>
            </a:extLst>
          </p:cNvPr>
          <p:cNvSpPr>
            <a:spLocks noGrp="1"/>
          </p:cNvSpPr>
          <p:nvPr>
            <p:ph sz="half" idx="2"/>
          </p:nvPr>
        </p:nvSpPr>
        <p:spPr>
          <a:xfrm>
            <a:off x="152400" y="1219200"/>
            <a:ext cx="4648200" cy="5638800"/>
          </a:xfrm>
        </p:spPr>
        <p:txBody>
          <a:bodyPr>
            <a:normAutofit fontScale="92500"/>
          </a:bodyPr>
          <a:lstStyle/>
          <a:p>
            <a:pPr>
              <a:defRPr/>
            </a:pPr>
            <a:r>
              <a:rPr lang="en-US" sz="1800" dirty="0"/>
              <a:t>Former confederate state refused to ratify the Fourteenth Amendment (except Tennessee)</a:t>
            </a:r>
          </a:p>
          <a:p>
            <a:pPr>
              <a:defRPr/>
            </a:pPr>
            <a:r>
              <a:rPr lang="en-US" sz="1800" dirty="0"/>
              <a:t>Previously admitted former Confederate states placed under U.S. Army control in military districts</a:t>
            </a:r>
          </a:p>
          <a:p>
            <a:pPr lvl="1">
              <a:defRPr/>
            </a:pPr>
            <a:r>
              <a:rPr lang="en-US" sz="1600" dirty="0"/>
              <a:t>Military enforced martial law to protect blacks, supervise elections, and protect office holders</a:t>
            </a:r>
          </a:p>
          <a:p>
            <a:pPr>
              <a:defRPr/>
            </a:pPr>
            <a:r>
              <a:rPr lang="en-US" sz="1800" dirty="0"/>
              <a:t>Register all eligible voters, including whites and free/freed blacks</a:t>
            </a:r>
          </a:p>
          <a:p>
            <a:pPr lvl="1">
              <a:defRPr/>
            </a:pPr>
            <a:r>
              <a:rPr lang="en-US" sz="1600" dirty="0"/>
              <a:t>Excluded former Confederates until approved by Congress</a:t>
            </a:r>
          </a:p>
          <a:p>
            <a:pPr>
              <a:defRPr/>
            </a:pPr>
            <a:r>
              <a:rPr lang="en-US" sz="1800" dirty="0"/>
              <a:t>Call new state constitutional conventions</a:t>
            </a:r>
          </a:p>
          <a:p>
            <a:pPr lvl="1">
              <a:defRPr/>
            </a:pPr>
            <a:r>
              <a:rPr lang="en-US" sz="1600" dirty="0"/>
              <a:t>Congress must approve new state constitutions</a:t>
            </a:r>
          </a:p>
          <a:p>
            <a:pPr lvl="1">
              <a:defRPr/>
            </a:pPr>
            <a:r>
              <a:rPr lang="en-US" sz="1600" dirty="0"/>
              <a:t>State constitutions must include black suffrage</a:t>
            </a:r>
          </a:p>
          <a:p>
            <a:pPr>
              <a:defRPr/>
            </a:pPr>
            <a:r>
              <a:rPr lang="en-US" sz="1800" dirty="0"/>
              <a:t>Must ratify Fourteenth Amendment</a:t>
            </a:r>
          </a:p>
          <a:p>
            <a:pPr>
              <a:defRPr/>
            </a:pPr>
            <a:endParaRPr lang="en-US" sz="2000" dirty="0"/>
          </a:p>
        </p:txBody>
      </p:sp>
      <p:pic>
        <p:nvPicPr>
          <p:cNvPr id="19460" name="Picture 3">
            <a:extLst>
              <a:ext uri="{FF2B5EF4-FFF2-40B4-BE49-F238E27FC236}">
                <a16:creationId xmlns="" xmlns:a16="http://schemas.microsoft.com/office/drawing/2014/main" id="{D04897AB-2E2B-714D-951B-77EC4D04FC74}"/>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4814888" y="1271588"/>
            <a:ext cx="4178300" cy="2614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2182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pPr>
              <a:defRPr/>
            </a:pPr>
            <a:r>
              <a:rPr lang="en-US" altLang="en-US" sz="3600" dirty="0" smtClean="0">
                <a:effectLst/>
                <a:latin typeface="Rockwell"/>
                <a:ea typeface="+mj-ea"/>
                <a:cs typeface="Rockwell"/>
              </a:rPr>
              <a:t>Reconstruction, Phase 3</a:t>
            </a:r>
            <a:br>
              <a:rPr lang="en-US" altLang="en-US" sz="3600" dirty="0" smtClean="0">
                <a:effectLst/>
                <a:latin typeface="Rockwell"/>
                <a:ea typeface="+mj-ea"/>
                <a:cs typeface="Rockwell"/>
              </a:rPr>
            </a:br>
            <a:r>
              <a:rPr lang="en-US" altLang="en-US" sz="3600" dirty="0" smtClean="0">
                <a:effectLst/>
                <a:latin typeface="Rockwell"/>
                <a:ea typeface="+mj-ea"/>
                <a:cs typeface="Rockwell"/>
              </a:rPr>
              <a:t>Radical Republican Plan</a:t>
            </a:r>
            <a:endParaRPr lang="en-US" sz="3600" dirty="0">
              <a:latin typeface="Rockwell"/>
              <a:ea typeface="+mj-ea"/>
              <a:cs typeface="Rockwell"/>
            </a:endParaRPr>
          </a:p>
        </p:txBody>
      </p:sp>
      <p:sp>
        <p:nvSpPr>
          <p:cNvPr id="13315" name="Content Placeholder 3"/>
          <p:cNvSpPr>
            <a:spLocks noGrp="1"/>
          </p:cNvSpPr>
          <p:nvPr>
            <p:ph sz="half" idx="2"/>
          </p:nvPr>
        </p:nvSpPr>
        <p:spPr>
          <a:xfrm>
            <a:off x="76200" y="1295400"/>
            <a:ext cx="4876800" cy="5562600"/>
          </a:xfrm>
        </p:spPr>
        <p:txBody>
          <a:bodyPr>
            <a:normAutofit lnSpcReduction="10000"/>
          </a:bodyPr>
          <a:lstStyle/>
          <a:p>
            <a:pPr>
              <a:lnSpc>
                <a:spcPct val="90000"/>
              </a:lnSpc>
            </a:pPr>
            <a:r>
              <a:rPr lang="en-US" sz="2000" b="1" dirty="0">
                <a:effectLst/>
                <a:latin typeface="Rockwell"/>
                <a:cs typeface="Rockwell"/>
              </a:rPr>
              <a:t>Fourteenth Amendment (1868)</a:t>
            </a:r>
          </a:p>
          <a:p>
            <a:pPr lvl="1">
              <a:lnSpc>
                <a:spcPct val="80000"/>
              </a:lnSpc>
            </a:pPr>
            <a:r>
              <a:rPr lang="en-US" sz="1800" dirty="0">
                <a:effectLst/>
                <a:latin typeface="Rockwell"/>
                <a:cs typeface="Rockwell"/>
              </a:rPr>
              <a:t>Civil Rights Act of 1966</a:t>
            </a:r>
          </a:p>
          <a:p>
            <a:pPr lvl="1">
              <a:lnSpc>
                <a:spcPct val="80000"/>
              </a:lnSpc>
            </a:pPr>
            <a:r>
              <a:rPr lang="en-US" sz="1800" dirty="0">
                <a:effectLst/>
                <a:latin typeface="Rockwell"/>
                <a:cs typeface="Rockwell"/>
              </a:rPr>
              <a:t>Anyone born or naturalized was American citizen (Citizenship Clause)</a:t>
            </a:r>
          </a:p>
          <a:p>
            <a:pPr lvl="1">
              <a:lnSpc>
                <a:spcPct val="80000"/>
              </a:lnSpc>
            </a:pPr>
            <a:r>
              <a:rPr lang="en-US" sz="1800" dirty="0">
                <a:effectLst/>
                <a:latin typeface="Rockwell"/>
                <a:cs typeface="Rockwell"/>
              </a:rPr>
              <a:t>“nor shall any State deprive any person of life, liberty, or property, without due process of law” (Due Process Clause)</a:t>
            </a:r>
          </a:p>
          <a:p>
            <a:pPr lvl="1">
              <a:lnSpc>
                <a:spcPct val="80000"/>
              </a:lnSpc>
            </a:pPr>
            <a:r>
              <a:rPr lang="en-US" sz="1800" dirty="0">
                <a:effectLst/>
                <a:latin typeface="Rockwell"/>
                <a:cs typeface="Rockwell"/>
              </a:rPr>
              <a:t>“nor deny to any person within its jurisdiction the equal protection of the laws” (Equal Protection Clause)</a:t>
            </a:r>
          </a:p>
          <a:p>
            <a:pPr lvl="1">
              <a:lnSpc>
                <a:spcPct val="80000"/>
              </a:lnSpc>
            </a:pPr>
            <a:r>
              <a:rPr lang="en-US" sz="1800" dirty="0">
                <a:effectLst/>
                <a:latin typeface="Rockwell"/>
                <a:cs typeface="Rockwell"/>
              </a:rPr>
              <a:t>Disavowed Confederate leaders; states responsible for own war debt; loss of electoral votes for disenfranchisement</a:t>
            </a:r>
          </a:p>
          <a:p>
            <a:pPr>
              <a:lnSpc>
                <a:spcPct val="90000"/>
              </a:lnSpc>
            </a:pPr>
            <a:r>
              <a:rPr lang="en-US" sz="2000" b="1" dirty="0">
                <a:effectLst/>
                <a:latin typeface="Rockwell"/>
                <a:cs typeface="Rockwell"/>
              </a:rPr>
              <a:t>Fifteenth Amendment (1870)</a:t>
            </a:r>
          </a:p>
          <a:p>
            <a:pPr lvl="1">
              <a:lnSpc>
                <a:spcPct val="90000"/>
              </a:lnSpc>
            </a:pPr>
            <a:r>
              <a:rPr lang="en-US" sz="1800" dirty="0">
                <a:effectLst/>
                <a:latin typeface="Rockwell"/>
                <a:cs typeface="Rockwell"/>
              </a:rPr>
              <a:t>”The right of citizens of the United States to vote shall not be denied or abridged by the United States or by any State on account of race, color, or previous condition of servitude.”</a:t>
            </a:r>
          </a:p>
        </p:txBody>
      </p:sp>
      <p:pic>
        <p:nvPicPr>
          <p:cNvPr id="13316" name="Picture 4"/>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5049838" y="1295400"/>
            <a:ext cx="38862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5782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pic>
        <p:nvPicPr>
          <p:cNvPr id="4" name="Picture 4" descr="1866lesliebudgetfu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9334" y="-368255"/>
            <a:ext cx="6773333" cy="722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69850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0"/>
            <a:ext cx="9144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a:effectLst/>
                <a:latin typeface="Rockwell"/>
                <a:cs typeface="Rockwell"/>
              </a:rPr>
              <a:t>Freedmen in the South</a:t>
            </a:r>
            <a:endParaRPr lang="en-US">
              <a:effectLst/>
              <a:latin typeface="Rockwell"/>
              <a:cs typeface="Rockwell"/>
            </a:endParaRPr>
          </a:p>
        </p:txBody>
      </p:sp>
      <p:sp>
        <p:nvSpPr>
          <p:cNvPr id="16387" name="Rectangle 3"/>
          <p:cNvSpPr>
            <a:spLocks noGrp="1" noChangeArrowheads="1"/>
          </p:cNvSpPr>
          <p:nvPr>
            <p:ph type="body" sz="half" idx="4294967295"/>
          </p:nvPr>
        </p:nvSpPr>
        <p:spPr>
          <a:xfrm>
            <a:off x="0" y="762000"/>
            <a:ext cx="4267200"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nSpc>
                <a:spcPct val="80000"/>
              </a:lnSpc>
            </a:pPr>
            <a:r>
              <a:rPr lang="en-US" sz="1600" dirty="0">
                <a:effectLst/>
                <a:latin typeface="Rockwell"/>
                <a:cs typeface="Rockwell"/>
              </a:rPr>
              <a:t>Political Recognition</a:t>
            </a:r>
            <a:endParaRPr lang="en-US" sz="1200" dirty="0">
              <a:effectLst/>
              <a:latin typeface="Rockwell"/>
              <a:cs typeface="Rockwell"/>
            </a:endParaRPr>
          </a:p>
          <a:p>
            <a:pPr lvl="1">
              <a:lnSpc>
                <a:spcPct val="80000"/>
              </a:lnSpc>
            </a:pPr>
            <a:r>
              <a:rPr lang="en-US" sz="1400" dirty="0">
                <a:effectLst/>
                <a:latin typeface="Rockwell"/>
                <a:cs typeface="Rockwell"/>
              </a:rPr>
              <a:t>Voting Rights</a:t>
            </a:r>
          </a:p>
          <a:p>
            <a:pPr lvl="1">
              <a:lnSpc>
                <a:spcPct val="80000"/>
              </a:lnSpc>
            </a:pPr>
            <a:r>
              <a:rPr lang="en-US" sz="1400" dirty="0">
                <a:effectLst/>
                <a:latin typeface="Rockwell"/>
                <a:cs typeface="Rockwell"/>
              </a:rPr>
              <a:t>Affiliated with Republican Party</a:t>
            </a:r>
          </a:p>
          <a:p>
            <a:pPr lvl="1">
              <a:lnSpc>
                <a:spcPct val="80000"/>
              </a:lnSpc>
            </a:pPr>
            <a:r>
              <a:rPr lang="en-US" sz="1400" dirty="0">
                <a:effectLst/>
                <a:latin typeface="Rockwell"/>
                <a:cs typeface="Rockwell"/>
              </a:rPr>
              <a:t>Public Office</a:t>
            </a:r>
          </a:p>
          <a:p>
            <a:pPr lvl="2">
              <a:lnSpc>
                <a:spcPct val="80000"/>
              </a:lnSpc>
            </a:pPr>
            <a:r>
              <a:rPr lang="en-US" sz="1200" dirty="0">
                <a:effectLst/>
                <a:latin typeface="Rockwell"/>
                <a:cs typeface="Rockwell"/>
              </a:rPr>
              <a:t>2 U.S. Senators</a:t>
            </a:r>
          </a:p>
          <a:p>
            <a:pPr lvl="2">
              <a:lnSpc>
                <a:spcPct val="80000"/>
              </a:lnSpc>
            </a:pPr>
            <a:r>
              <a:rPr lang="en-US" sz="1200" dirty="0">
                <a:effectLst/>
                <a:latin typeface="Rockwell"/>
                <a:cs typeface="Rockwell"/>
              </a:rPr>
              <a:t>14 U.S. Representatives</a:t>
            </a:r>
          </a:p>
          <a:p>
            <a:pPr lvl="2">
              <a:lnSpc>
                <a:spcPct val="80000"/>
              </a:lnSpc>
            </a:pPr>
            <a:r>
              <a:rPr lang="en-US" sz="1200" dirty="0">
                <a:effectLst/>
                <a:latin typeface="Rockwell"/>
                <a:cs typeface="Rockwell"/>
              </a:rPr>
              <a:t>630 black state legislators</a:t>
            </a:r>
          </a:p>
          <a:p>
            <a:pPr lvl="2">
              <a:lnSpc>
                <a:spcPct val="80000"/>
              </a:lnSpc>
            </a:pPr>
            <a:r>
              <a:rPr lang="en-US" sz="1200" dirty="0">
                <a:effectLst/>
                <a:latin typeface="Rockwell"/>
                <a:cs typeface="Rockwell"/>
              </a:rPr>
              <a:t>Black governor of Louisiana</a:t>
            </a:r>
          </a:p>
          <a:p>
            <a:pPr>
              <a:lnSpc>
                <a:spcPct val="80000"/>
              </a:lnSpc>
            </a:pPr>
            <a:r>
              <a:rPr lang="en-US" sz="1600" dirty="0">
                <a:effectLst/>
                <a:latin typeface="Rockwell"/>
                <a:cs typeface="Rockwell"/>
              </a:rPr>
              <a:t>Desire for Autonomy and Opportunity</a:t>
            </a:r>
          </a:p>
          <a:p>
            <a:pPr lvl="1">
              <a:lnSpc>
                <a:spcPct val="80000"/>
              </a:lnSpc>
            </a:pPr>
            <a:r>
              <a:rPr lang="en-US" sz="1400" dirty="0">
                <a:effectLst/>
                <a:latin typeface="Rockwell"/>
                <a:cs typeface="Rockwell"/>
              </a:rPr>
              <a:t>Independent churches</a:t>
            </a:r>
          </a:p>
          <a:p>
            <a:pPr lvl="1">
              <a:lnSpc>
                <a:spcPct val="80000"/>
              </a:lnSpc>
            </a:pPr>
            <a:r>
              <a:rPr lang="en-US" sz="1400" dirty="0">
                <a:effectLst/>
                <a:latin typeface="Rockwell"/>
                <a:cs typeface="Rockwell"/>
              </a:rPr>
              <a:t>Public schools</a:t>
            </a:r>
          </a:p>
          <a:p>
            <a:pPr>
              <a:lnSpc>
                <a:spcPct val="80000"/>
              </a:lnSpc>
            </a:pPr>
            <a:r>
              <a:rPr lang="en-US" sz="1600" dirty="0">
                <a:effectLst/>
                <a:latin typeface="Rockwell"/>
                <a:cs typeface="Rockwell"/>
              </a:rPr>
              <a:t>Slavery By Another Name</a:t>
            </a:r>
          </a:p>
          <a:p>
            <a:pPr lvl="1">
              <a:lnSpc>
                <a:spcPct val="80000"/>
              </a:lnSpc>
            </a:pPr>
            <a:r>
              <a:rPr lang="en-US" sz="1400" dirty="0">
                <a:effectLst/>
                <a:latin typeface="Rockwell"/>
                <a:cs typeface="Rockwell"/>
              </a:rPr>
              <a:t>Sharecropping</a:t>
            </a:r>
          </a:p>
          <a:p>
            <a:pPr lvl="1">
              <a:lnSpc>
                <a:spcPct val="80000"/>
              </a:lnSpc>
            </a:pPr>
            <a:r>
              <a:rPr lang="en-US" sz="1400" dirty="0">
                <a:effectLst/>
                <a:latin typeface="Rockwell"/>
                <a:cs typeface="Rockwell"/>
              </a:rPr>
              <a:t>Convict leasing</a:t>
            </a:r>
            <a:endParaRPr lang="en-US" sz="1800" dirty="0">
              <a:effectLst/>
              <a:latin typeface="Rockwell"/>
              <a:cs typeface="Rockwell"/>
            </a:endParaRPr>
          </a:p>
        </p:txBody>
      </p:sp>
      <p:pic>
        <p:nvPicPr>
          <p:cNvPr id="16388" name="Picture 4"/>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5105400" y="685800"/>
            <a:ext cx="4038600" cy="3046413"/>
          </a:xfrm>
          <a:noFill/>
          <a:extLst>
            <a:ext uri="{909E8E84-426E-40dd-AFC4-6F175D3DCCD1}">
              <a14:hiddenFill xmlns:a14="http://schemas.microsoft.com/office/drawing/2010/main">
                <a:solidFill>
                  <a:srgbClr val="FFFFFF"/>
                </a:solidFill>
              </a14:hiddenFill>
            </a:ext>
          </a:extLst>
        </p:spPr>
      </p:pic>
      <p:pic>
        <p:nvPicPr>
          <p:cNvPr id="16389" name="Picture 8" descr="800px-Freedman_Burea#F5423F.jpg                                000A84C2Macintosh HD                   C5A9507E:"/>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105400" y="3748088"/>
            <a:ext cx="4038600" cy="3109912"/>
          </a:xfrm>
        </p:spPr>
      </p:pic>
      <p:pic>
        <p:nvPicPr>
          <p:cNvPr id="16390" name="Picture 9" descr="Parchman_prison_con#F542C1.jpeg                                000A84C2Macintosh HD                   C5A9507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05250"/>
            <a:ext cx="50292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7800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87</TotalTime>
  <Words>1453</Words>
  <Application>Microsoft Macintosh PowerPoint</Application>
  <PresentationFormat>On-screen Show (4:3)</PresentationFormat>
  <Paragraphs>193</Paragraphs>
  <Slides>28</Slides>
  <Notes>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Theme</vt:lpstr>
      <vt:lpstr>Do Now</vt:lpstr>
      <vt:lpstr>10. Reconstruction: Successes, Failures and Legacies</vt:lpstr>
      <vt:lpstr>AP Prompt</vt:lpstr>
      <vt:lpstr>Sharecropping</vt:lpstr>
      <vt:lpstr>The Radical Republicans</vt:lpstr>
      <vt:lpstr>Congressional/Radical Reconstruction – Phase 3 Reconstruction Acts of 1867-1868</vt:lpstr>
      <vt:lpstr>Reconstruction, Phase 3 Radical Republican Plan</vt:lpstr>
      <vt:lpstr>Do Now</vt:lpstr>
      <vt:lpstr>Freedmen in the South</vt:lpstr>
      <vt:lpstr>Northern Influence on the South</vt:lpstr>
      <vt:lpstr>White Southern Resistance</vt:lpstr>
      <vt:lpstr>PowerPoint Presentation</vt:lpstr>
      <vt:lpstr>PowerPoint Presentation</vt:lpstr>
      <vt:lpstr>PowerPoint Presentation</vt:lpstr>
      <vt:lpstr>PowerPoint Presentation</vt:lpstr>
      <vt:lpstr>PowerPoint Presentation</vt:lpstr>
      <vt:lpstr>Ulysses S. Grant’s Presidency</vt:lpstr>
      <vt:lpstr>Ulysses S. Grant (R) (1869-1877)</vt:lpstr>
      <vt:lpstr>Panic of 1873</vt:lpstr>
      <vt:lpstr>Legal Challenges to Reconstruction</vt:lpstr>
      <vt:lpstr>PowerPoint Presentation</vt:lpstr>
      <vt:lpstr>“Election” of 1876</vt:lpstr>
      <vt:lpstr>PowerPoint Presentation</vt:lpstr>
      <vt:lpstr>U.S. Troops Recalled</vt:lpstr>
      <vt:lpstr>Four Reasons For End of Reconstruction</vt:lpstr>
      <vt:lpstr>PowerPoint Presentation</vt:lpstr>
      <vt:lpstr>End of Reconstruction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19</cp:revision>
  <dcterms:created xsi:type="dcterms:W3CDTF">2019-10-17T16:05:58Z</dcterms:created>
  <dcterms:modified xsi:type="dcterms:W3CDTF">2019-11-16T05:18:39Z</dcterms:modified>
</cp:coreProperties>
</file>