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257" r:id="rId2"/>
    <p:sldId id="256" r:id="rId3"/>
    <p:sldId id="259" r:id="rId4"/>
    <p:sldId id="258" r:id="rId5"/>
    <p:sldId id="269" r:id="rId6"/>
    <p:sldId id="270" r:id="rId7"/>
    <p:sldId id="261" r:id="rId8"/>
    <p:sldId id="263" r:id="rId9"/>
    <p:sldId id="285" r:id="rId10"/>
    <p:sldId id="286" r:id="rId11"/>
    <p:sldId id="266" r:id="rId12"/>
    <p:sldId id="295" r:id="rId13"/>
    <p:sldId id="267" r:id="rId14"/>
    <p:sldId id="282" r:id="rId15"/>
    <p:sldId id="281" r:id="rId16"/>
    <p:sldId id="289" r:id="rId17"/>
    <p:sldId id="290" r:id="rId18"/>
    <p:sldId id="291" r:id="rId19"/>
    <p:sldId id="292" r:id="rId20"/>
    <p:sldId id="294" r:id="rId21"/>
    <p:sldId id="293" r:id="rId22"/>
    <p:sldId id="268" r:id="rId23"/>
    <p:sldId id="272" r:id="rId24"/>
    <p:sldId id="277" r:id="rId25"/>
    <p:sldId id="278" r:id="rId26"/>
    <p:sldId id="274" r:id="rId27"/>
    <p:sldId id="275" r:id="rId28"/>
    <p:sldId id="260" r:id="rId29"/>
    <p:sldId id="265" r:id="rId30"/>
    <p:sldId id="26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04" autoAdjust="0"/>
  </p:normalViewPr>
  <p:slideViewPr>
    <p:cSldViewPr snapToGrid="0" snapToObjects="1">
      <p:cViewPr varScale="1">
        <p:scale>
          <a:sx n="64" d="100"/>
          <a:sy n="64" d="100"/>
        </p:scale>
        <p:origin x="-12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CF4B4-DF9E-D740-BED7-690579822842}" type="datetimeFigureOut">
              <a:rPr lang="en-US" smtClean="0"/>
              <a:t>11/16/17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1E39-9184-3B45-BB73-476FCBBDF87D}" type="slidenum">
              <a:rPr lang="en-US" smtClean="0"/>
              <a:t>‹#›</a:t>
            </a:fld>
            <a:endParaRPr lang="en-US"/>
          </a:p>
        </p:txBody>
      </p:sp>
    </p:spTree>
    <p:extLst>
      <p:ext uri="{BB962C8B-B14F-4D97-AF65-F5344CB8AC3E}">
        <p14:creationId xmlns:p14="http://schemas.microsoft.com/office/powerpoint/2010/main" val="2676763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regard the Reconstruction Acts (so called) of Congress as usurpations, and unconstitutional, revolutionary, and void." - Democratic Platform</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12</a:t>
            </a:fld>
            <a:endParaRPr lang="en-US"/>
          </a:p>
        </p:txBody>
      </p:sp>
    </p:spTree>
    <p:extLst>
      <p:ext uri="{BB962C8B-B14F-4D97-AF65-F5344CB8AC3E}">
        <p14:creationId xmlns:p14="http://schemas.microsoft.com/office/powerpoint/2010/main" val="278370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NOT HAVE WON WITHOUT BLACK VOTE</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13</a:t>
            </a:fld>
            <a:endParaRPr lang="en-US"/>
          </a:p>
        </p:txBody>
      </p:sp>
    </p:spTree>
    <p:extLst>
      <p:ext uri="{BB962C8B-B14F-4D97-AF65-F5344CB8AC3E}">
        <p14:creationId xmlns:p14="http://schemas.microsoft.com/office/powerpoint/2010/main" val="217928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94542-07FC-6E43-9CF1-04B17BB2EBE8}" type="slidenum">
              <a:rPr lang="en-US"/>
              <a:pPr/>
              <a:t>14</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CA407-5A9A-E541-8140-9CEE7FDB1187}" type="slidenum">
              <a:rPr lang="en-US"/>
              <a:pPr/>
              <a:t>16</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Uhhh</a:t>
            </a:r>
            <a:r>
              <a:rPr lang="en-US" dirty="0" smtClean="0"/>
              <a:t> and then</a:t>
            </a:r>
            <a:r>
              <a:rPr lang="en-US" baseline="0" dirty="0" smtClean="0"/>
              <a:t> Plessy v. Ferguson</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17</a:t>
            </a:fld>
            <a:endParaRPr lang="en-US"/>
          </a:p>
        </p:txBody>
      </p:sp>
    </p:spTree>
    <p:extLst>
      <p:ext uri="{BB962C8B-B14F-4D97-AF65-F5344CB8AC3E}">
        <p14:creationId xmlns:p14="http://schemas.microsoft.com/office/powerpoint/2010/main" val="101305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EACB0-EF32-654B-A9B1-FC10A9800F4A}" type="slidenum">
              <a:rPr lang="en-US"/>
              <a:pPr/>
              <a:t>21</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8AFD2-007F-0145-83BE-6126153F0524}" type="slidenum">
              <a:rPr lang="en-US"/>
              <a:pPr/>
              <a:t>29</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Identify the successes of Reconstruction:</a:t>
            </a:r>
          </a:p>
          <a:p>
            <a:pPr lvl="1"/>
            <a:r>
              <a:rPr lang="en-US" dirty="0" smtClean="0"/>
              <a:t>Economically</a:t>
            </a:r>
          </a:p>
          <a:p>
            <a:pPr lvl="1"/>
            <a:r>
              <a:rPr lang="en-US" dirty="0" smtClean="0"/>
              <a:t>Politically </a:t>
            </a:r>
          </a:p>
          <a:p>
            <a:pPr lvl="1"/>
            <a:r>
              <a:rPr lang="en-US" dirty="0" smtClean="0"/>
              <a:t>Socially</a:t>
            </a:r>
            <a:endParaRPr lang="en-US" dirty="0"/>
          </a:p>
        </p:txBody>
      </p:sp>
    </p:spTree>
    <p:extLst>
      <p:ext uri="{BB962C8B-B14F-4D97-AF65-F5344CB8AC3E}">
        <p14:creationId xmlns:p14="http://schemas.microsoft.com/office/powerpoint/2010/main" val="32817433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57347" name="Text Box 3"/>
          <p:cNvSpPr txBox="1">
            <a:spLocks noChangeArrowheads="1"/>
          </p:cNvSpPr>
          <p:nvPr/>
        </p:nvSpPr>
        <p:spPr bwMode="auto">
          <a:xfrm>
            <a:off x="228600" y="31986"/>
            <a:ext cx="8763000" cy="1384995"/>
          </a:xfrm>
          <a:prstGeom prst="rect">
            <a:avLst/>
          </a:prstGeom>
          <a:noFill/>
          <a:ln w="9525">
            <a:noFill/>
            <a:miter lim="800000"/>
            <a:headEnd/>
            <a:tailEnd/>
          </a:ln>
          <a:effectLst>
            <a:outerShdw dist="17961" dir="2700000" algn="ctr" rotWithShape="0">
              <a:srgbClr val="D30A05"/>
            </a:outerShdw>
          </a:effec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algn="ctr" eaLnBrk="1" hangingPunct="1">
              <a:spcBef>
                <a:spcPct val="50000"/>
              </a:spcBef>
            </a:pPr>
            <a:r>
              <a:rPr lang="en-US" sz="4200" dirty="0">
                <a:solidFill>
                  <a:srgbClr val="FFFFFF"/>
                </a:solidFill>
                <a:latin typeface="Rockwell"/>
                <a:cs typeface="Rockwell"/>
              </a:rPr>
              <a:t>President Johnson</a:t>
            </a:r>
            <a:r>
              <a:rPr lang="ja-JP" altLang="en-US" sz="4200" dirty="0">
                <a:solidFill>
                  <a:srgbClr val="FFFFFF"/>
                </a:solidFill>
                <a:latin typeface="Rockwell"/>
                <a:cs typeface="Rockwell"/>
              </a:rPr>
              <a:t>’</a:t>
            </a:r>
            <a:r>
              <a:rPr lang="en-US" sz="4200" dirty="0">
                <a:solidFill>
                  <a:srgbClr val="FFFFFF"/>
                </a:solidFill>
                <a:latin typeface="Rockwell"/>
                <a:cs typeface="Rockwell"/>
              </a:rPr>
              <a:t>s Impeachment</a:t>
            </a:r>
          </a:p>
        </p:txBody>
      </p:sp>
      <p:sp>
        <p:nvSpPr>
          <p:cNvPr id="57349" name="Text Box 5"/>
          <p:cNvSpPr txBox="1">
            <a:spLocks noChangeArrowheads="1"/>
          </p:cNvSpPr>
          <p:nvPr/>
        </p:nvSpPr>
        <p:spPr bwMode="auto">
          <a:xfrm>
            <a:off x="304800" y="1371600"/>
            <a:ext cx="8839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2800" b="0" dirty="0">
                <a:solidFill>
                  <a:schemeClr val="tx1"/>
                </a:solidFill>
                <a:latin typeface="Rockwell"/>
                <a:cs typeface="Rockwell"/>
              </a:rPr>
              <a:t>Johnson removed Stanton in February, 1868.</a:t>
            </a:r>
          </a:p>
          <a:p>
            <a:pPr eaLnBrk="1" hangingPunct="1">
              <a:spcBef>
                <a:spcPct val="50000"/>
              </a:spcBef>
              <a:buClr>
                <a:srgbClr val="D30A05"/>
              </a:buClr>
              <a:buFont typeface="Wingdings" charset="0"/>
              <a:buChar char="«"/>
            </a:pPr>
            <a:r>
              <a:rPr lang="en-US" sz="2800" b="0" dirty="0">
                <a:solidFill>
                  <a:schemeClr val="tx1"/>
                </a:solidFill>
                <a:latin typeface="Rockwell"/>
                <a:cs typeface="Rockwell"/>
              </a:rPr>
              <a:t>Johnson replaced generals in the field who were more sympathetic to Radical Reconstruction.</a:t>
            </a:r>
          </a:p>
          <a:p>
            <a:pPr eaLnBrk="1" hangingPunct="1">
              <a:spcBef>
                <a:spcPct val="50000"/>
              </a:spcBef>
              <a:buClr>
                <a:srgbClr val="D30A05"/>
              </a:buClr>
              <a:buFont typeface="Wingdings" charset="0"/>
              <a:buChar char="«"/>
            </a:pPr>
            <a:r>
              <a:rPr lang="en-US" sz="2800" b="0" dirty="0" smtClean="0">
                <a:solidFill>
                  <a:schemeClr val="tx1"/>
                </a:solidFill>
                <a:latin typeface="Rockwell"/>
                <a:cs typeface="Rockwell"/>
              </a:rPr>
              <a:t>House impeaches him by massive majority</a:t>
            </a:r>
          </a:p>
          <a:p>
            <a:pPr eaLnBrk="1" hangingPunct="1">
              <a:spcBef>
                <a:spcPct val="50000"/>
              </a:spcBef>
              <a:buClr>
                <a:srgbClr val="D30A05"/>
              </a:buClr>
              <a:buFont typeface="Wingdings" charset="0"/>
              <a:buChar char="«"/>
            </a:pPr>
            <a:r>
              <a:rPr lang="en-US" sz="2800" b="0" dirty="0" smtClean="0">
                <a:solidFill>
                  <a:schemeClr val="tx1"/>
                </a:solidFill>
                <a:latin typeface="Rockwell"/>
                <a:cs typeface="Rockwell"/>
                <a:sym typeface="Wingdings" charset="0"/>
              </a:rPr>
              <a:t>Senate hears trial, 1 vote short of removing from office.</a:t>
            </a:r>
            <a:endParaRPr lang="en-US" sz="2800" b="0" dirty="0">
              <a:solidFill>
                <a:schemeClr val="tx1"/>
              </a:solidFill>
              <a:latin typeface="Rockwell"/>
              <a:cs typeface="Rockwell"/>
              <a:sym typeface="Wingdings" charset="0"/>
            </a:endParaRPr>
          </a:p>
        </p:txBody>
      </p:sp>
    </p:spTree>
    <p:extLst>
      <p:ext uri="{BB962C8B-B14F-4D97-AF65-F5344CB8AC3E}">
        <p14:creationId xmlns:p14="http://schemas.microsoft.com/office/powerpoint/2010/main" val="3564257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1000"/>
                                        <p:tgtEl>
                                          <p:spTgt spid="57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dissolve">
                                      <p:cBhvr>
                                        <p:cTn id="12" dur="1000"/>
                                        <p:tgtEl>
                                          <p:spTgt spid="57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dissolve">
                                      <p:cBhvr>
                                        <p:cTn id="17" dur="1000"/>
                                        <p:tgtEl>
                                          <p:spTgt spid="57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Effect transition="in" filter="dissolve">
                                      <p:cBhvr>
                                        <p:cTn id="22" dur="1000"/>
                                        <p:tgtEl>
                                          <p:spTgt spid="57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73731" name="Text Box 3"/>
          <p:cNvSpPr txBox="1">
            <a:spLocks noChangeArrowheads="1"/>
          </p:cNvSpPr>
          <p:nvPr/>
        </p:nvSpPr>
        <p:spPr bwMode="auto">
          <a:xfrm>
            <a:off x="354013" y="-41643"/>
            <a:ext cx="8382000" cy="747712"/>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300" dirty="0">
                <a:solidFill>
                  <a:srgbClr val="FFFFFF"/>
                </a:solidFill>
                <a:latin typeface="Rockwell"/>
                <a:ea typeface="+mn-ea"/>
                <a:cs typeface="Rockwell"/>
              </a:rPr>
              <a:t>Waving the Bloody Shirt!</a:t>
            </a:r>
          </a:p>
        </p:txBody>
      </p:sp>
      <p:pic>
        <p:nvPicPr>
          <p:cNvPr id="47109" name="Picture 7" descr="PolCartoon-Seymour&amp;Blair-ChangeOfBanne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5774" t="5556" r="3769" b="1852"/>
          <a:stretch>
            <a:fillRect/>
          </a:stretch>
        </p:blipFill>
        <p:spPr bwMode="auto">
          <a:xfrm>
            <a:off x="0" y="706069"/>
            <a:ext cx="5802923" cy="617263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 Box 8"/>
          <p:cNvSpPr txBox="1">
            <a:spLocks noChangeArrowheads="1"/>
          </p:cNvSpPr>
          <p:nvPr/>
        </p:nvSpPr>
        <p:spPr bwMode="auto">
          <a:xfrm>
            <a:off x="5500538" y="581111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algn="ctr" eaLnBrk="1" hangingPunct="1">
              <a:spcBef>
                <a:spcPct val="50000"/>
              </a:spcBef>
            </a:pPr>
            <a:r>
              <a:rPr lang="en-US" sz="2200" b="0" dirty="0">
                <a:solidFill>
                  <a:srgbClr val="FFFFFF"/>
                </a:solidFill>
                <a:latin typeface="Rockwell"/>
                <a:cs typeface="Rockwell"/>
              </a:rPr>
              <a:t>Republican </a:t>
            </a:r>
            <a:r>
              <a:rPr lang="ja-JP" altLang="en-US" sz="2200" b="0" dirty="0">
                <a:solidFill>
                  <a:srgbClr val="FFFFFF"/>
                </a:solidFill>
                <a:latin typeface="Rockwell"/>
                <a:cs typeface="Rockwell"/>
              </a:rPr>
              <a:t>“</a:t>
            </a:r>
            <a:r>
              <a:rPr lang="en-US" sz="2200" b="0" dirty="0">
                <a:solidFill>
                  <a:srgbClr val="FFFFFF"/>
                </a:solidFill>
                <a:latin typeface="Rockwell"/>
                <a:cs typeface="Rockwell"/>
              </a:rPr>
              <a:t>Southern Strategy</a:t>
            </a:r>
            <a:r>
              <a:rPr lang="ja-JP" altLang="en-US" sz="2200" b="0" dirty="0">
                <a:solidFill>
                  <a:srgbClr val="FFFFFF"/>
                </a:solidFill>
                <a:latin typeface="Rockwell"/>
                <a:cs typeface="Rockwell"/>
              </a:rPr>
              <a:t>”</a:t>
            </a:r>
            <a:endParaRPr lang="en-US" sz="2200" b="0" dirty="0">
              <a:solidFill>
                <a:srgbClr val="FFFFFF"/>
              </a:solidFill>
              <a:latin typeface="Rockwell"/>
              <a:cs typeface="Rockwell"/>
            </a:endParaRPr>
          </a:p>
        </p:txBody>
      </p:sp>
    </p:spTree>
    <p:extLst>
      <p:ext uri="{BB962C8B-B14F-4D97-AF65-F5344CB8AC3E}">
        <p14:creationId xmlns:p14="http://schemas.microsoft.com/office/powerpoint/2010/main" val="30047646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ion of 1868 Nast Anti Democra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34" y="0"/>
            <a:ext cx="4771933" cy="6718882"/>
          </a:xfrm>
          <a:prstGeom prst="rect">
            <a:avLst/>
          </a:prstGeom>
        </p:spPr>
      </p:pic>
    </p:spTree>
    <p:extLst>
      <p:ext uri="{BB962C8B-B14F-4D97-AF65-F5344CB8AC3E}">
        <p14:creationId xmlns:p14="http://schemas.microsoft.com/office/powerpoint/2010/main" val="13834208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rgbClr val="FFFFFF"/>
              </a:solidFill>
              <a:latin typeface="Rockwell"/>
              <a:cs typeface="Rockwell"/>
            </a:endParaRPr>
          </a:p>
        </p:txBody>
      </p:sp>
      <p:sp>
        <p:nvSpPr>
          <p:cNvPr id="71683"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FFFFFF"/>
                </a:solidFill>
                <a:latin typeface="Rockwell"/>
                <a:ea typeface="+mn-ea"/>
                <a:cs typeface="Rockwell"/>
              </a:rPr>
              <a:t>1868 Presidential Election</a:t>
            </a:r>
          </a:p>
        </p:txBody>
      </p:sp>
      <p:pic>
        <p:nvPicPr>
          <p:cNvPr id="48132" name="Picture 5" descr="1868 Election-1"/>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28600" y="1447800"/>
            <a:ext cx="8610600" cy="46259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303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219200" y="266700"/>
            <a:ext cx="7239000" cy="1143000"/>
          </a:xfrm>
        </p:spPr>
        <p:txBody>
          <a:bodyPr/>
          <a:lstStyle/>
          <a:p>
            <a:r>
              <a:rPr lang="en-US" sz="4000" dirty="0"/>
              <a:t>Ulysses S. </a:t>
            </a:r>
            <a:r>
              <a:rPr lang="en-US" sz="4000" dirty="0" smtClean="0"/>
              <a:t>Grant’s </a:t>
            </a:r>
            <a:r>
              <a:rPr lang="en-US" sz="4000" dirty="0"/>
              <a:t>Presidency</a:t>
            </a:r>
            <a:endParaRPr lang="en-US" dirty="0"/>
          </a:p>
        </p:txBody>
      </p:sp>
      <p:sp>
        <p:nvSpPr>
          <p:cNvPr id="1027" name="Rectangle 3"/>
          <p:cNvSpPr>
            <a:spLocks noGrp="1" noChangeArrowheads="1"/>
          </p:cNvSpPr>
          <p:nvPr>
            <p:ph type="body" idx="1"/>
          </p:nvPr>
        </p:nvSpPr>
        <p:spPr>
          <a:xfrm>
            <a:off x="0" y="1448306"/>
            <a:ext cx="8936608" cy="4525963"/>
          </a:xfrm>
        </p:spPr>
        <p:txBody>
          <a:bodyPr/>
          <a:lstStyle/>
          <a:p>
            <a:r>
              <a:rPr lang="en-US" dirty="0"/>
              <a:t>President </a:t>
            </a:r>
            <a:r>
              <a:rPr lang="en-US" dirty="0" smtClean="0"/>
              <a:t>Grant’s </a:t>
            </a:r>
            <a:r>
              <a:rPr lang="en-US" dirty="0"/>
              <a:t>(a Republican) cabinet is corrupt and scandals break out</a:t>
            </a:r>
          </a:p>
          <a:p>
            <a:r>
              <a:rPr lang="en-US" dirty="0"/>
              <a:t>People move away from Republican party as a result</a:t>
            </a:r>
          </a:p>
          <a:p>
            <a:r>
              <a:rPr lang="en-US" dirty="0"/>
              <a:t>Grant thought of as one of worst Presidents </a:t>
            </a:r>
          </a:p>
        </p:txBody>
      </p:sp>
    </p:spTree>
    <p:extLst>
      <p:ext uri="{BB962C8B-B14F-4D97-AF65-F5344CB8AC3E}">
        <p14:creationId xmlns:p14="http://schemas.microsoft.com/office/powerpoint/2010/main" val="994074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dissolve">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dissolve">
                                      <p:cBhvr>
                                        <p:cTn id="17" dur="5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96259" name="Text Box 3"/>
          <p:cNvSpPr txBox="1">
            <a:spLocks noChangeArrowheads="1"/>
          </p:cNvSpPr>
          <p:nvPr/>
        </p:nvSpPr>
        <p:spPr bwMode="auto">
          <a:xfrm>
            <a:off x="381000" y="457200"/>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dirty="0">
                <a:solidFill>
                  <a:srgbClr val="FFFFFF"/>
                </a:solidFill>
                <a:latin typeface="Rockwell"/>
                <a:ea typeface="+mn-ea"/>
                <a:cs typeface="Rockwell"/>
              </a:rPr>
              <a:t>Grant Administration Scandals</a:t>
            </a:r>
          </a:p>
        </p:txBody>
      </p:sp>
      <p:sp>
        <p:nvSpPr>
          <p:cNvPr id="96260" name="Text Box 4"/>
          <p:cNvSpPr txBox="1">
            <a:spLocks noChangeArrowheads="1"/>
          </p:cNvSpPr>
          <p:nvPr/>
        </p:nvSpPr>
        <p:spPr bwMode="auto">
          <a:xfrm>
            <a:off x="457200" y="1295400"/>
            <a:ext cx="8153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2800" b="0">
                <a:solidFill>
                  <a:schemeClr val="tx1"/>
                </a:solidFill>
                <a:latin typeface="Rockwell"/>
                <a:cs typeface="Rockwell"/>
              </a:rPr>
              <a:t>Grant presided over an era of </a:t>
            </a:r>
            <a:br>
              <a:rPr lang="en-US" sz="2800" b="0">
                <a:solidFill>
                  <a:schemeClr val="tx1"/>
                </a:solidFill>
                <a:latin typeface="Rockwell"/>
                <a:cs typeface="Rockwell"/>
              </a:rPr>
            </a:br>
            <a:r>
              <a:rPr lang="en-US" sz="2800" b="0">
                <a:solidFill>
                  <a:schemeClr val="tx1"/>
                </a:solidFill>
                <a:latin typeface="Rockwell"/>
                <a:cs typeface="Rockwell"/>
              </a:rPr>
              <a:t>unprecedented </a:t>
            </a:r>
            <a:br>
              <a:rPr lang="en-US" sz="2800" b="0">
                <a:solidFill>
                  <a:schemeClr val="tx1"/>
                </a:solidFill>
                <a:latin typeface="Rockwell"/>
                <a:cs typeface="Rockwell"/>
              </a:rPr>
            </a:br>
            <a:r>
              <a:rPr lang="en-US" sz="2800" b="0">
                <a:solidFill>
                  <a:schemeClr val="tx1"/>
                </a:solidFill>
                <a:latin typeface="Rockwell"/>
                <a:cs typeface="Rockwell"/>
              </a:rPr>
              <a:t>growth and </a:t>
            </a:r>
            <a:br>
              <a:rPr lang="en-US" sz="2800" b="0">
                <a:solidFill>
                  <a:schemeClr val="tx1"/>
                </a:solidFill>
                <a:latin typeface="Rockwell"/>
                <a:cs typeface="Rockwell"/>
              </a:rPr>
            </a:br>
            <a:r>
              <a:rPr lang="en-US" sz="2800" b="0">
                <a:solidFill>
                  <a:schemeClr val="tx1"/>
                </a:solidFill>
                <a:latin typeface="Rockwell"/>
                <a:cs typeface="Rockwell"/>
              </a:rPr>
              <a:t>corruption.</a:t>
            </a:r>
          </a:p>
        </p:txBody>
      </p:sp>
      <p:sp>
        <p:nvSpPr>
          <p:cNvPr id="96265" name="Text Box 9"/>
          <p:cNvSpPr txBox="1">
            <a:spLocks noChangeArrowheads="1"/>
          </p:cNvSpPr>
          <p:nvPr/>
        </p:nvSpPr>
        <p:spPr bwMode="auto">
          <a:xfrm>
            <a:off x="1219200" y="3200400"/>
            <a:ext cx="2819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000080"/>
              </a:buClr>
              <a:buSzPct val="80000"/>
              <a:buFont typeface="DavysOtherDingbats" charset="0"/>
              <a:buChar char="*"/>
            </a:pPr>
            <a:r>
              <a:rPr lang="en-US" b="0">
                <a:solidFill>
                  <a:schemeClr val="tx1"/>
                </a:solidFill>
                <a:latin typeface="Rockwell"/>
                <a:cs typeface="Rockwell"/>
              </a:rPr>
              <a:t>Credit Mobilier </a:t>
            </a:r>
            <a:br>
              <a:rPr lang="en-US" b="0">
                <a:solidFill>
                  <a:schemeClr val="tx1"/>
                </a:solidFill>
                <a:latin typeface="Rockwell"/>
                <a:cs typeface="Rockwell"/>
              </a:rPr>
            </a:br>
            <a:r>
              <a:rPr lang="en-US" b="0">
                <a:solidFill>
                  <a:schemeClr val="tx1"/>
                </a:solidFill>
                <a:latin typeface="Rockwell"/>
                <a:cs typeface="Rockwell"/>
              </a:rPr>
              <a:t>Scandal.</a:t>
            </a:r>
          </a:p>
          <a:p>
            <a:pPr eaLnBrk="1" hangingPunct="1">
              <a:spcBef>
                <a:spcPct val="50000"/>
              </a:spcBef>
              <a:buClr>
                <a:srgbClr val="000080"/>
              </a:buClr>
              <a:buSzPct val="80000"/>
              <a:buFont typeface="DavysOtherDingbats" charset="0"/>
              <a:buChar char="*"/>
            </a:pPr>
            <a:r>
              <a:rPr lang="en-US" b="0">
                <a:solidFill>
                  <a:schemeClr val="tx1"/>
                </a:solidFill>
                <a:latin typeface="Rockwell"/>
                <a:cs typeface="Rockwell"/>
              </a:rPr>
              <a:t>Whiskey Ring.</a:t>
            </a:r>
          </a:p>
          <a:p>
            <a:pPr eaLnBrk="1" hangingPunct="1">
              <a:spcBef>
                <a:spcPct val="50000"/>
              </a:spcBef>
              <a:buClr>
                <a:srgbClr val="000080"/>
              </a:buClr>
              <a:buSzPct val="80000"/>
              <a:buFont typeface="DavysOtherDingbats" charset="0"/>
              <a:buChar char="*"/>
            </a:pPr>
            <a:r>
              <a:rPr lang="en-US" b="0">
                <a:solidFill>
                  <a:schemeClr val="tx1"/>
                </a:solidFill>
                <a:latin typeface="Rockwell"/>
                <a:cs typeface="Rockwell"/>
              </a:rPr>
              <a:t>The </a:t>
            </a:r>
            <a:r>
              <a:rPr lang="ja-JP" altLang="en-US" b="0">
                <a:solidFill>
                  <a:schemeClr val="tx1"/>
                </a:solidFill>
                <a:latin typeface="Rockwell"/>
                <a:cs typeface="Rockwell"/>
              </a:rPr>
              <a:t>“</a:t>
            </a:r>
            <a:r>
              <a:rPr lang="en-US" b="0">
                <a:solidFill>
                  <a:schemeClr val="tx1"/>
                </a:solidFill>
                <a:latin typeface="Rockwell"/>
                <a:cs typeface="Rockwell"/>
              </a:rPr>
              <a:t>Indian Ring.</a:t>
            </a:r>
            <a:r>
              <a:rPr lang="ja-JP" altLang="en-US" b="0">
                <a:solidFill>
                  <a:schemeClr val="tx1"/>
                </a:solidFill>
                <a:latin typeface="Rockwell"/>
                <a:cs typeface="Rockwell"/>
              </a:rPr>
              <a:t>”</a:t>
            </a:r>
            <a:endParaRPr lang="en-US" b="0">
              <a:solidFill>
                <a:schemeClr val="tx1"/>
              </a:solidFill>
              <a:latin typeface="Rockwell"/>
              <a:cs typeface="Rockwell"/>
            </a:endParaRPr>
          </a:p>
        </p:txBody>
      </p:sp>
      <p:pic>
        <p:nvPicPr>
          <p:cNvPr id="50182" name="Picture 11" descr="pol_cartoon-Grant Scandal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419600" y="2012950"/>
            <a:ext cx="4343400" cy="4235450"/>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174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6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26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Panic of 1873</a:t>
            </a:r>
          </a:p>
        </p:txBody>
      </p:sp>
      <p:sp>
        <p:nvSpPr>
          <p:cNvPr id="80899" name="Rectangle 3"/>
          <p:cNvSpPr>
            <a:spLocks noGrp="1" noChangeArrowheads="1"/>
          </p:cNvSpPr>
          <p:nvPr>
            <p:ph idx="1"/>
          </p:nvPr>
        </p:nvSpPr>
        <p:spPr/>
        <p:txBody>
          <a:bodyPr/>
          <a:lstStyle/>
          <a:p>
            <a:r>
              <a:rPr lang="en-US" dirty="0">
                <a:solidFill>
                  <a:srgbClr val="FFFFFF"/>
                </a:solidFill>
              </a:rPr>
              <a:t>US economy goes into a severe recession (2 million unemployed of 36 million</a:t>
            </a:r>
            <a:r>
              <a:rPr lang="en-US" dirty="0" smtClean="0">
                <a:solidFill>
                  <a:srgbClr val="FFFFFF"/>
                </a:solidFill>
              </a:rPr>
              <a:t>)</a:t>
            </a:r>
          </a:p>
          <a:p>
            <a:pPr lvl="1"/>
            <a:r>
              <a:rPr lang="en-US" dirty="0" smtClean="0">
                <a:solidFill>
                  <a:srgbClr val="FFFFFF"/>
                </a:solidFill>
              </a:rPr>
              <a:t>Cause: Civil War currency &amp; overextension of industry</a:t>
            </a:r>
          </a:p>
          <a:p>
            <a:pPr lvl="2"/>
            <a:r>
              <a:rPr lang="en-US" dirty="0" smtClean="0">
                <a:solidFill>
                  <a:srgbClr val="FFFFFF"/>
                </a:solidFill>
              </a:rPr>
              <a:t>NO DIFFERENT THAN EVERY OTHER PANIC</a:t>
            </a:r>
            <a:endParaRPr lang="en-US" dirty="0">
              <a:solidFill>
                <a:srgbClr val="FFFFFF"/>
              </a:solidFill>
            </a:endParaRPr>
          </a:p>
          <a:p>
            <a:r>
              <a:rPr lang="en-US" dirty="0">
                <a:solidFill>
                  <a:srgbClr val="FFFFFF"/>
                </a:solidFill>
              </a:rPr>
              <a:t>People increasingly choose Democrats to try to fix the problems</a:t>
            </a:r>
          </a:p>
        </p:txBody>
      </p:sp>
    </p:spTree>
    <p:extLst>
      <p:ext uri="{BB962C8B-B14F-4D97-AF65-F5344CB8AC3E}">
        <p14:creationId xmlns:p14="http://schemas.microsoft.com/office/powerpoint/2010/main" val="4182944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dissolve">
                                      <p:cBhvr>
                                        <p:cTn id="10" dur="500"/>
                                        <p:tgtEl>
                                          <p:spTgt spid="808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Effect transition="in" filter="dissolve">
                                      <p:cBhvr>
                                        <p:cTn id="13" dur="500"/>
                                        <p:tgtEl>
                                          <p:spTgt spid="808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0899">
                                            <p:txEl>
                                              <p:pRg st="3" end="3"/>
                                            </p:txEl>
                                          </p:spTgt>
                                        </p:tgtEl>
                                        <p:attrNameLst>
                                          <p:attrName>style.visibility</p:attrName>
                                        </p:attrNameLst>
                                      </p:cBhvr>
                                      <p:to>
                                        <p:strVal val="visible"/>
                                      </p:to>
                                    </p:set>
                                    <p:animEffect transition="in" filter="dissolve">
                                      <p:cBhvr>
                                        <p:cTn id="18" dur="5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51"/>
            <a:ext cx="9144000" cy="1143000"/>
          </a:xfrm>
        </p:spPr>
        <p:txBody>
          <a:bodyPr>
            <a:normAutofit fontScale="90000"/>
          </a:bodyPr>
          <a:lstStyle/>
          <a:p>
            <a:r>
              <a:rPr lang="en-US" dirty="0" smtClean="0"/>
              <a:t>Legal Challenges to Reconstruction</a:t>
            </a:r>
            <a:endParaRPr lang="en-US" dirty="0"/>
          </a:p>
        </p:txBody>
      </p:sp>
      <p:sp>
        <p:nvSpPr>
          <p:cNvPr id="3" name="Content Placeholder 2"/>
          <p:cNvSpPr>
            <a:spLocks noGrp="1"/>
          </p:cNvSpPr>
          <p:nvPr>
            <p:ph idx="1"/>
          </p:nvPr>
        </p:nvSpPr>
        <p:spPr>
          <a:xfrm>
            <a:off x="0" y="749565"/>
            <a:ext cx="9144000" cy="5788307"/>
          </a:xfrm>
        </p:spPr>
        <p:txBody>
          <a:bodyPr>
            <a:noAutofit/>
          </a:bodyPr>
          <a:lstStyle/>
          <a:p>
            <a:r>
              <a:rPr lang="en-US" sz="2000" dirty="0" smtClean="0"/>
              <a:t>Civil Rights Act of 1875:</a:t>
            </a:r>
          </a:p>
          <a:p>
            <a:pPr lvl="1"/>
            <a:r>
              <a:rPr lang="en-US" sz="2000" dirty="0" smtClean="0"/>
              <a:t>Equal access to public places</a:t>
            </a:r>
          </a:p>
          <a:p>
            <a:pPr lvl="1"/>
            <a:r>
              <a:rPr lang="en-US" sz="2000" dirty="0" smtClean="0"/>
              <a:t>No enforcement mechanism</a:t>
            </a:r>
          </a:p>
          <a:p>
            <a:r>
              <a:rPr lang="en-US" sz="2000" dirty="0" smtClean="0"/>
              <a:t>Slaughterhouse Cases (1873)</a:t>
            </a:r>
          </a:p>
          <a:p>
            <a:pPr lvl="1"/>
            <a:r>
              <a:rPr lang="en-US" sz="2000" dirty="0" smtClean="0"/>
              <a:t>STRICT interpretation of 14</a:t>
            </a:r>
            <a:r>
              <a:rPr lang="en-US" sz="2000" baseline="30000" dirty="0" smtClean="0"/>
              <a:t>th</a:t>
            </a:r>
            <a:r>
              <a:rPr lang="en-US" sz="2000" dirty="0" smtClean="0"/>
              <a:t> Amendment </a:t>
            </a:r>
          </a:p>
          <a:p>
            <a:pPr lvl="1"/>
            <a:r>
              <a:rPr lang="en-US" sz="2000" dirty="0" smtClean="0"/>
              <a:t>States have authority over citizens’ rights</a:t>
            </a:r>
          </a:p>
          <a:p>
            <a:r>
              <a:rPr lang="en-US" sz="2000" dirty="0" smtClean="0"/>
              <a:t>Bradwell v. Illinois (1873)</a:t>
            </a:r>
          </a:p>
          <a:p>
            <a:pPr lvl="1"/>
            <a:r>
              <a:rPr lang="en-US" sz="2000" dirty="0" smtClean="0"/>
              <a:t>Female attorney sues for right to practice law</a:t>
            </a:r>
          </a:p>
          <a:p>
            <a:pPr lvl="1"/>
            <a:r>
              <a:rPr lang="en-US" sz="2000" dirty="0" smtClean="0"/>
              <a:t>SC rules she’s a woman, shouldn’t be practicing law</a:t>
            </a:r>
          </a:p>
          <a:p>
            <a:r>
              <a:rPr lang="en-US" sz="2000" dirty="0" smtClean="0"/>
              <a:t>US v. Cruickshank (1876)</a:t>
            </a:r>
          </a:p>
          <a:p>
            <a:pPr lvl="1"/>
            <a:r>
              <a:rPr lang="en-US" sz="2000" dirty="0" smtClean="0"/>
              <a:t>LA white supremacists accused of attacking meeting of African Americans, convicted under Enforcement Acts.</a:t>
            </a:r>
          </a:p>
          <a:p>
            <a:pPr lvl="1"/>
            <a:r>
              <a:rPr lang="en-US" sz="2000" dirty="0" smtClean="0"/>
              <a:t>SC rules 14</a:t>
            </a:r>
            <a:r>
              <a:rPr lang="en-US" sz="2000" baseline="30000" dirty="0" smtClean="0"/>
              <a:t>th</a:t>
            </a:r>
            <a:r>
              <a:rPr lang="en-US" sz="2000" dirty="0" smtClean="0"/>
              <a:t> Amendment only applies to STATES discriminating, not people/business.</a:t>
            </a:r>
          </a:p>
          <a:p>
            <a:r>
              <a:rPr lang="en-US" sz="2000" dirty="0" smtClean="0"/>
              <a:t>US v. Reese, et. Al (1876)</a:t>
            </a:r>
          </a:p>
          <a:p>
            <a:pPr lvl="1"/>
            <a:r>
              <a:rPr lang="en-US" sz="2000" dirty="0" smtClean="0"/>
              <a:t>SC rules STATES confer voting rights on individuals, not fed. </a:t>
            </a:r>
            <a:r>
              <a:rPr lang="en-US" sz="2000" dirty="0" err="1" smtClean="0"/>
              <a:t>gov.</a:t>
            </a:r>
            <a:endParaRPr lang="en-US" sz="2000" dirty="0" smtClean="0"/>
          </a:p>
          <a:p>
            <a:pPr lvl="1"/>
            <a:r>
              <a:rPr lang="en-US" sz="2000" dirty="0" smtClean="0"/>
              <a:t>15</a:t>
            </a:r>
            <a:r>
              <a:rPr lang="en-US" sz="2000" baseline="30000" dirty="0" smtClean="0"/>
              <a:t>th</a:t>
            </a:r>
            <a:r>
              <a:rPr lang="en-US" sz="2000" dirty="0" smtClean="0"/>
              <a:t> Amendment doesn’t guarantee right to vote apparently</a:t>
            </a:r>
          </a:p>
        </p:txBody>
      </p:sp>
    </p:spTree>
    <p:extLst>
      <p:ext uri="{BB962C8B-B14F-4D97-AF65-F5344CB8AC3E}">
        <p14:creationId xmlns:p14="http://schemas.microsoft.com/office/powerpoint/2010/main" val="9557393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76803" name="Text Box 3"/>
          <p:cNvSpPr txBox="1">
            <a:spLocks noChangeArrowheads="1"/>
          </p:cNvSpPr>
          <p:nvPr/>
        </p:nvSpPr>
        <p:spPr bwMode="auto">
          <a:xfrm>
            <a:off x="381000" y="288925"/>
            <a:ext cx="8382000" cy="701675"/>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000" dirty="0">
                <a:solidFill>
                  <a:srgbClr val="FFFFFF"/>
                </a:solidFill>
                <a:latin typeface="Rockwell"/>
                <a:ea typeface="+mn-ea"/>
                <a:cs typeface="Rockwell"/>
              </a:rPr>
              <a:t>Northern Support Wanes</a:t>
            </a:r>
          </a:p>
        </p:txBody>
      </p:sp>
      <p:sp>
        <p:nvSpPr>
          <p:cNvPr id="76808" name="Text Box 8"/>
          <p:cNvSpPr txBox="1">
            <a:spLocks noChangeArrowheads="1"/>
          </p:cNvSpPr>
          <p:nvPr/>
        </p:nvSpPr>
        <p:spPr bwMode="auto">
          <a:xfrm>
            <a:off x="228991" y="1219200"/>
            <a:ext cx="8764084" cy="5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charset="0"/>
                <a:ea typeface="ＭＳ Ｐゴシック" charset="0"/>
              </a:defRPr>
            </a:lvl1pPr>
            <a:lvl2pPr marL="1022350" indent="-3873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ja-JP" altLang="en-US" sz="2600" b="0" dirty="0">
                <a:solidFill>
                  <a:srgbClr val="FFFFFF"/>
                </a:solidFill>
                <a:latin typeface="Rockwell"/>
                <a:cs typeface="Rockwell"/>
              </a:rPr>
              <a:t>“</a:t>
            </a:r>
            <a:r>
              <a:rPr lang="en-US" sz="2600" b="0" dirty="0" err="1">
                <a:solidFill>
                  <a:srgbClr val="FFFFFF"/>
                </a:solidFill>
                <a:latin typeface="Rockwell"/>
                <a:cs typeface="Rockwell"/>
              </a:rPr>
              <a:t>Grantism</a:t>
            </a:r>
            <a:r>
              <a:rPr lang="ja-JP" altLang="en-US" sz="2600" b="0" dirty="0">
                <a:solidFill>
                  <a:srgbClr val="FFFFFF"/>
                </a:solidFill>
                <a:latin typeface="Rockwell"/>
                <a:cs typeface="Rockwell"/>
              </a:rPr>
              <a:t>”</a:t>
            </a:r>
            <a:r>
              <a:rPr lang="en-US" sz="2600" b="0" dirty="0">
                <a:solidFill>
                  <a:srgbClr val="FFFFFF"/>
                </a:solidFill>
                <a:latin typeface="Rockwell"/>
                <a:cs typeface="Rockwell"/>
              </a:rPr>
              <a:t> &amp; corruption.</a:t>
            </a:r>
          </a:p>
          <a:p>
            <a:pPr eaLnBrk="1" hangingPunct="1">
              <a:spcBef>
                <a:spcPct val="50000"/>
              </a:spcBef>
              <a:buClr>
                <a:srgbClr val="D30A05"/>
              </a:buClr>
              <a:buFont typeface="Wingdings" charset="0"/>
              <a:buChar char="«"/>
            </a:pPr>
            <a:r>
              <a:rPr lang="en-US" sz="2600" dirty="0">
                <a:solidFill>
                  <a:srgbClr val="FFFFFF"/>
                </a:solidFill>
                <a:latin typeface="Rockwell"/>
                <a:cs typeface="Rockwell"/>
              </a:rPr>
              <a:t>Panic of 1873</a:t>
            </a:r>
            <a:r>
              <a:rPr lang="en-US" sz="2600" b="0" dirty="0">
                <a:solidFill>
                  <a:srgbClr val="FFFFFF"/>
                </a:solidFill>
                <a:latin typeface="Rockwell"/>
                <a:cs typeface="Rockwell"/>
              </a:rPr>
              <a:t> [6-year</a:t>
            </a:r>
            <a:br>
              <a:rPr lang="en-US" sz="2600" b="0" dirty="0">
                <a:solidFill>
                  <a:srgbClr val="FFFFFF"/>
                </a:solidFill>
                <a:latin typeface="Rockwell"/>
                <a:cs typeface="Rockwell"/>
              </a:rPr>
            </a:br>
            <a:r>
              <a:rPr lang="en-US" sz="2600" b="0" dirty="0">
                <a:solidFill>
                  <a:srgbClr val="FFFFFF"/>
                </a:solidFill>
                <a:latin typeface="Rockwell"/>
                <a:cs typeface="Rockwell"/>
              </a:rPr>
              <a:t>depression].</a:t>
            </a:r>
          </a:p>
          <a:p>
            <a:pPr eaLnBrk="1" hangingPunct="1">
              <a:spcBef>
                <a:spcPct val="50000"/>
              </a:spcBef>
              <a:buClr>
                <a:srgbClr val="D30A05"/>
              </a:buClr>
              <a:buFont typeface="Wingdings" charset="0"/>
              <a:buChar char="«"/>
            </a:pPr>
            <a:r>
              <a:rPr lang="en-US" sz="2600" b="0" dirty="0">
                <a:solidFill>
                  <a:srgbClr val="FFFFFF"/>
                </a:solidFill>
                <a:latin typeface="Rockwell"/>
                <a:cs typeface="Rockwell"/>
              </a:rPr>
              <a:t>Concern over westward</a:t>
            </a:r>
            <a:br>
              <a:rPr lang="en-US" sz="2600" b="0" dirty="0">
                <a:solidFill>
                  <a:srgbClr val="FFFFFF"/>
                </a:solidFill>
                <a:latin typeface="Rockwell"/>
                <a:cs typeface="Rockwell"/>
              </a:rPr>
            </a:br>
            <a:r>
              <a:rPr lang="en-US" sz="2600" b="0" dirty="0">
                <a:solidFill>
                  <a:srgbClr val="FFFFFF"/>
                </a:solidFill>
                <a:latin typeface="Rockwell"/>
                <a:cs typeface="Rockwell"/>
              </a:rPr>
              <a:t>expansion and Indian wars.</a:t>
            </a:r>
          </a:p>
          <a:p>
            <a:pPr eaLnBrk="1" hangingPunct="1">
              <a:spcBef>
                <a:spcPct val="50000"/>
              </a:spcBef>
              <a:buClr>
                <a:srgbClr val="D30A05"/>
              </a:buClr>
              <a:buFont typeface="Wingdings" charset="0"/>
              <a:buChar char="«"/>
            </a:pPr>
            <a:r>
              <a:rPr lang="en-US" sz="2600" b="0" dirty="0">
                <a:solidFill>
                  <a:srgbClr val="FFFFFF"/>
                </a:solidFill>
                <a:latin typeface="Rockwell"/>
                <a:cs typeface="Rockwell"/>
              </a:rPr>
              <a:t>Key monetary issues:</a:t>
            </a:r>
          </a:p>
          <a:p>
            <a:pPr lvl="1" eaLnBrk="1" hangingPunct="1">
              <a:spcBef>
                <a:spcPct val="50000"/>
              </a:spcBef>
              <a:buClr>
                <a:srgbClr val="000080"/>
              </a:buClr>
              <a:buSzPct val="80000"/>
              <a:buFont typeface="DavysOtherDingbats" charset="0"/>
              <a:buChar char="*"/>
            </a:pPr>
            <a:r>
              <a:rPr lang="en-US" b="0" dirty="0">
                <a:solidFill>
                  <a:srgbClr val="FFFFFF"/>
                </a:solidFill>
                <a:latin typeface="Rockwell"/>
                <a:cs typeface="Rockwell"/>
                <a:sym typeface="Wingdings" charset="0"/>
              </a:rPr>
              <a:t>should the government </a:t>
            </a:r>
            <a:br>
              <a:rPr lang="en-US" b="0" dirty="0">
                <a:solidFill>
                  <a:srgbClr val="FFFFFF"/>
                </a:solidFill>
                <a:latin typeface="Rockwell"/>
                <a:cs typeface="Rockwell"/>
                <a:sym typeface="Wingdings" charset="0"/>
              </a:rPr>
            </a:br>
            <a:r>
              <a:rPr lang="en-US" b="0" dirty="0">
                <a:solidFill>
                  <a:srgbClr val="FFFFFF"/>
                </a:solidFill>
                <a:latin typeface="Rockwell"/>
                <a:cs typeface="Rockwell"/>
                <a:sym typeface="Wingdings" charset="0"/>
              </a:rPr>
              <a:t>retire $432m worth of </a:t>
            </a:r>
            <a:br>
              <a:rPr lang="en-US" b="0" dirty="0">
                <a:solidFill>
                  <a:srgbClr val="FFFFFF"/>
                </a:solidFill>
                <a:latin typeface="Rockwell"/>
                <a:cs typeface="Rockwell"/>
                <a:sym typeface="Wingdings" charset="0"/>
              </a:rPr>
            </a:br>
            <a:r>
              <a:rPr lang="ja-JP" altLang="en-US" b="0" dirty="0">
                <a:solidFill>
                  <a:srgbClr val="FFFFFF"/>
                </a:solidFill>
                <a:latin typeface="Rockwell"/>
                <a:cs typeface="Rockwell"/>
                <a:sym typeface="Wingdings" charset="0"/>
              </a:rPr>
              <a:t>“</a:t>
            </a:r>
            <a:r>
              <a:rPr lang="en-US" b="0" dirty="0">
                <a:solidFill>
                  <a:srgbClr val="FFFFFF"/>
                </a:solidFill>
                <a:latin typeface="Rockwell"/>
                <a:cs typeface="Rockwell"/>
                <a:sym typeface="Wingdings" charset="0"/>
              </a:rPr>
              <a:t>greenbacks</a:t>
            </a:r>
            <a:r>
              <a:rPr lang="ja-JP" altLang="en-US" b="0" dirty="0">
                <a:solidFill>
                  <a:srgbClr val="FFFFFF"/>
                </a:solidFill>
                <a:latin typeface="Rockwell"/>
                <a:cs typeface="Rockwell"/>
                <a:sym typeface="Wingdings" charset="0"/>
              </a:rPr>
              <a:t>”</a:t>
            </a:r>
            <a:r>
              <a:rPr lang="en-US" b="0" dirty="0">
                <a:solidFill>
                  <a:srgbClr val="FFFFFF"/>
                </a:solidFill>
                <a:latin typeface="Rockwell"/>
                <a:cs typeface="Rockwell"/>
                <a:sym typeface="Wingdings" charset="0"/>
              </a:rPr>
              <a:t> issued during the Civil War.</a:t>
            </a:r>
          </a:p>
          <a:p>
            <a:pPr lvl="1" eaLnBrk="1" hangingPunct="1">
              <a:spcBef>
                <a:spcPct val="50000"/>
              </a:spcBef>
              <a:buClr>
                <a:srgbClr val="000080"/>
              </a:buClr>
              <a:buSzPct val="80000"/>
              <a:buFont typeface="DavysOtherDingbats" charset="0"/>
              <a:buChar char="*"/>
            </a:pPr>
            <a:r>
              <a:rPr lang="en-US" b="0" dirty="0">
                <a:solidFill>
                  <a:srgbClr val="FFFFFF"/>
                </a:solidFill>
                <a:latin typeface="Rockwell"/>
                <a:cs typeface="Rockwell"/>
                <a:sym typeface="Wingdings" charset="0"/>
              </a:rPr>
              <a:t>should war bonds be paid back in specie or</a:t>
            </a:r>
            <a:br>
              <a:rPr lang="en-US" b="0" dirty="0">
                <a:solidFill>
                  <a:srgbClr val="FFFFFF"/>
                </a:solidFill>
                <a:latin typeface="Rockwell"/>
                <a:cs typeface="Rockwell"/>
                <a:sym typeface="Wingdings" charset="0"/>
              </a:rPr>
            </a:br>
            <a:r>
              <a:rPr lang="en-US" b="0" dirty="0">
                <a:solidFill>
                  <a:srgbClr val="FFFFFF"/>
                </a:solidFill>
                <a:latin typeface="Rockwell"/>
                <a:cs typeface="Rockwell"/>
                <a:sym typeface="Wingdings" charset="0"/>
              </a:rPr>
              <a:t>greenbacks.  </a:t>
            </a:r>
          </a:p>
        </p:txBody>
      </p:sp>
    </p:spTree>
    <p:extLst>
      <p:ext uri="{BB962C8B-B14F-4D97-AF65-F5344CB8AC3E}">
        <p14:creationId xmlns:p14="http://schemas.microsoft.com/office/powerpoint/2010/main" val="2728658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680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68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0"/>
            <a:ext cx="8229600" cy="1143000"/>
          </a:xfrm>
        </p:spPr>
        <p:txBody>
          <a:bodyPr/>
          <a:lstStyle/>
          <a:p>
            <a:r>
              <a:rPr lang="en-US" dirty="0" smtClean="0">
                <a:solidFill>
                  <a:srgbClr val="FFFFFF"/>
                </a:solidFill>
                <a:latin typeface="Rockwell"/>
                <a:cs typeface="Rockwell"/>
              </a:rPr>
              <a:t>The Election of 1876</a:t>
            </a:r>
            <a:endParaRPr lang="en-US" dirty="0">
              <a:solidFill>
                <a:srgbClr val="FFFFFF"/>
              </a:solidFill>
              <a:latin typeface="Rockwell"/>
              <a:cs typeface="Rockwell"/>
            </a:endParaRPr>
          </a:p>
        </p:txBody>
      </p:sp>
      <p:sp>
        <p:nvSpPr>
          <p:cNvPr id="3" name="Content Placeholder 2"/>
          <p:cNvSpPr>
            <a:spLocks noGrp="1"/>
          </p:cNvSpPr>
          <p:nvPr>
            <p:ph idx="1"/>
          </p:nvPr>
        </p:nvSpPr>
        <p:spPr>
          <a:xfrm>
            <a:off x="629919" y="1447800"/>
            <a:ext cx="3959352" cy="5105400"/>
          </a:xfrm>
        </p:spPr>
        <p:txBody>
          <a:bodyPr>
            <a:normAutofit fontScale="92500" lnSpcReduction="10000"/>
          </a:bodyPr>
          <a:lstStyle/>
          <a:p>
            <a:pPr>
              <a:buClr>
                <a:schemeClr val="accent1"/>
              </a:buClr>
            </a:pPr>
            <a:r>
              <a:rPr lang="en-US" sz="2600" dirty="0">
                <a:solidFill>
                  <a:srgbClr val="FFFFFF"/>
                </a:solidFill>
                <a:latin typeface="Rockwell"/>
                <a:cs typeface="Rockwell"/>
              </a:rPr>
              <a:t>Republicans nominate </a:t>
            </a:r>
            <a:r>
              <a:rPr lang="en-US" sz="2600" b="1" dirty="0">
                <a:solidFill>
                  <a:srgbClr val="FFFFFF"/>
                </a:solidFill>
                <a:latin typeface="Rockwell"/>
                <a:cs typeface="Rockwell"/>
              </a:rPr>
              <a:t>Rutherford B. Hayes</a:t>
            </a:r>
          </a:p>
          <a:p>
            <a:pPr>
              <a:buClr>
                <a:schemeClr val="accent1"/>
              </a:buClr>
            </a:pPr>
            <a:r>
              <a:rPr lang="en-US" sz="2600" dirty="0" smtClean="0">
                <a:solidFill>
                  <a:srgbClr val="FFFFFF"/>
                </a:solidFill>
                <a:latin typeface="Rockwell"/>
                <a:cs typeface="Rockwell"/>
              </a:rPr>
              <a:t>Democrats </a:t>
            </a:r>
            <a:r>
              <a:rPr lang="en-US" sz="2600" dirty="0">
                <a:solidFill>
                  <a:srgbClr val="FFFFFF"/>
                </a:solidFill>
                <a:latin typeface="Rockwell"/>
                <a:cs typeface="Rockwell"/>
              </a:rPr>
              <a:t>nominate Samuel J. Tilden</a:t>
            </a:r>
          </a:p>
          <a:p>
            <a:pPr>
              <a:buClr>
                <a:schemeClr val="accent1"/>
              </a:buClr>
            </a:pPr>
            <a:r>
              <a:rPr lang="en-US" sz="2600" dirty="0" smtClean="0">
                <a:solidFill>
                  <a:srgbClr val="FFFFFF"/>
                </a:solidFill>
                <a:latin typeface="Rockwell"/>
                <a:cs typeface="Rockwell"/>
              </a:rPr>
              <a:t>Votes </a:t>
            </a:r>
            <a:r>
              <a:rPr lang="en-US" sz="2600" dirty="0">
                <a:solidFill>
                  <a:srgbClr val="FFFFFF"/>
                </a:solidFill>
                <a:latin typeface="Rockwell"/>
                <a:cs typeface="Rockwell"/>
              </a:rPr>
              <a:t>contested in LA, FL, SC</a:t>
            </a:r>
          </a:p>
          <a:p>
            <a:pPr>
              <a:buClr>
                <a:schemeClr val="accent1"/>
              </a:buClr>
            </a:pPr>
            <a:r>
              <a:rPr lang="en-US" sz="2600" dirty="0" smtClean="0">
                <a:solidFill>
                  <a:srgbClr val="FFFFFF"/>
                </a:solidFill>
                <a:latin typeface="Rockwell"/>
                <a:cs typeface="Rockwell"/>
              </a:rPr>
              <a:t>Special </a:t>
            </a:r>
            <a:r>
              <a:rPr lang="en-US" sz="2600" dirty="0">
                <a:solidFill>
                  <a:srgbClr val="FFFFFF"/>
                </a:solidFill>
                <a:latin typeface="Rockwell"/>
                <a:cs typeface="Rockwell"/>
              </a:rPr>
              <a:t>electoral commission created to decide who gets disputed votes</a:t>
            </a:r>
          </a:p>
          <a:p>
            <a:pPr lvl="1">
              <a:buClr>
                <a:schemeClr val="accent2"/>
              </a:buClr>
            </a:pPr>
            <a:r>
              <a:rPr lang="en-US" sz="1900" dirty="0" smtClean="0">
                <a:solidFill>
                  <a:srgbClr val="FFFFFF"/>
                </a:solidFill>
                <a:latin typeface="Rockwell"/>
                <a:cs typeface="Rockwell"/>
              </a:rPr>
              <a:t>Votes </a:t>
            </a:r>
            <a:r>
              <a:rPr lang="en-US" sz="1900" dirty="0">
                <a:solidFill>
                  <a:srgbClr val="FFFFFF"/>
                </a:solidFill>
                <a:latin typeface="Rockwell"/>
                <a:cs typeface="Rockwell"/>
              </a:rPr>
              <a:t>8-7 to give all electoral votes to Hayes</a:t>
            </a:r>
          </a:p>
          <a:p>
            <a:pPr lvl="1">
              <a:buClr>
                <a:schemeClr val="accent2"/>
              </a:buClr>
            </a:pPr>
            <a:r>
              <a:rPr lang="en-US" sz="1900" dirty="0">
                <a:solidFill>
                  <a:srgbClr val="FFFFFF"/>
                </a:solidFill>
                <a:latin typeface="Rockwell"/>
                <a:cs typeface="Rockwell"/>
              </a:rPr>
              <a:t>Democrats threaten to filibuster the results, send election to the House</a:t>
            </a:r>
          </a:p>
          <a:p>
            <a:endParaRPr lang="en-US" sz="2800" dirty="0">
              <a:solidFill>
                <a:srgbClr val="FFFFFF"/>
              </a:solidFill>
              <a:latin typeface="Rockwell"/>
              <a:cs typeface="Rockwe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5168" y="1752600"/>
            <a:ext cx="3944492" cy="4800600"/>
          </a:xfrm>
          <a:prstGeom prst="rect">
            <a:avLst/>
          </a:prstGeom>
          <a:ln w="9525">
            <a:solidFill>
              <a:schemeClr val="tx1"/>
            </a:solidFill>
          </a:ln>
        </p:spPr>
      </p:pic>
    </p:spTree>
    <p:extLst>
      <p:ext uri="{BB962C8B-B14F-4D97-AF65-F5344CB8AC3E}">
        <p14:creationId xmlns:p14="http://schemas.microsoft.com/office/powerpoint/2010/main" val="900639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The Fall of Reconstruction-The Compromise of 1877 and Waning Northern Support</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18202630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romise of 187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100"/>
            <a:ext cx="9144000" cy="6248673"/>
          </a:xfrm>
          <a:prstGeom prst="rect">
            <a:avLst/>
          </a:prstGeom>
        </p:spPr>
      </p:pic>
    </p:spTree>
    <p:extLst>
      <p:ext uri="{BB962C8B-B14F-4D97-AF65-F5344CB8AC3E}">
        <p14:creationId xmlns:p14="http://schemas.microsoft.com/office/powerpoint/2010/main" val="42373914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U.S. Troops Recalled</a:t>
            </a:r>
          </a:p>
        </p:txBody>
      </p:sp>
      <p:sp>
        <p:nvSpPr>
          <p:cNvPr id="81923" name="Rectangle 3"/>
          <p:cNvSpPr>
            <a:spLocks noGrp="1" noChangeArrowheads="1"/>
          </p:cNvSpPr>
          <p:nvPr>
            <p:ph idx="1"/>
          </p:nvPr>
        </p:nvSpPr>
        <p:spPr/>
        <p:txBody>
          <a:bodyPr>
            <a:normAutofit lnSpcReduction="10000"/>
          </a:bodyPr>
          <a:lstStyle/>
          <a:p>
            <a:pPr>
              <a:lnSpc>
                <a:spcPct val="90000"/>
              </a:lnSpc>
            </a:pPr>
            <a:r>
              <a:rPr lang="en-US" dirty="0" smtClean="0"/>
              <a:t>Hayes wins support of the House in exchange for removing federal troops from South</a:t>
            </a:r>
          </a:p>
          <a:p>
            <a:pPr>
              <a:lnSpc>
                <a:spcPct val="90000"/>
              </a:lnSpc>
            </a:pPr>
            <a:r>
              <a:rPr lang="en-US" dirty="0" smtClean="0"/>
              <a:t>Army </a:t>
            </a:r>
            <a:r>
              <a:rPr lang="en-US" dirty="0"/>
              <a:t>that Congress sent to South to supervise Reconstruction were called back in 1877 by President Rutherford B. Hayes</a:t>
            </a:r>
          </a:p>
          <a:p>
            <a:pPr>
              <a:lnSpc>
                <a:spcPct val="90000"/>
              </a:lnSpc>
            </a:pPr>
            <a:r>
              <a:rPr lang="en-US" dirty="0"/>
              <a:t>Effectively ends supervision in the South</a:t>
            </a:r>
          </a:p>
          <a:p>
            <a:pPr>
              <a:lnSpc>
                <a:spcPct val="90000"/>
              </a:lnSpc>
            </a:pPr>
            <a:r>
              <a:rPr lang="en-US" dirty="0"/>
              <a:t>Southern Democrats (segregationists) are now in control</a:t>
            </a:r>
          </a:p>
        </p:txBody>
      </p:sp>
    </p:spTree>
    <p:extLst>
      <p:ext uri="{BB962C8B-B14F-4D97-AF65-F5344CB8AC3E}">
        <p14:creationId xmlns:p14="http://schemas.microsoft.com/office/powerpoint/2010/main" val="983521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ssolve">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dissolve">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dissolve">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dissolve">
                                      <p:cBhvr>
                                        <p:cTn id="22" dur="5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69"/>
            <a:ext cx="8229600" cy="1066800"/>
          </a:xfrm>
        </p:spPr>
        <p:txBody>
          <a:bodyPr/>
          <a:lstStyle/>
          <a:p>
            <a:pPr algn="ctr"/>
            <a:r>
              <a:rPr lang="en-US" dirty="0" smtClean="0"/>
              <a:t>End of Reconstruction</a:t>
            </a:r>
            <a:endParaRPr lang="en-US" dirty="0"/>
          </a:p>
        </p:txBody>
      </p:sp>
      <p:sp>
        <p:nvSpPr>
          <p:cNvPr id="3" name="Content Placeholder 2"/>
          <p:cNvSpPr>
            <a:spLocks noGrp="1"/>
          </p:cNvSpPr>
          <p:nvPr>
            <p:ph idx="1"/>
          </p:nvPr>
        </p:nvSpPr>
        <p:spPr>
          <a:xfrm>
            <a:off x="457200" y="1447800"/>
            <a:ext cx="8229600" cy="5126736"/>
          </a:xfrm>
        </p:spPr>
        <p:txBody>
          <a:bodyPr>
            <a:normAutofit fontScale="92500" lnSpcReduction="10000"/>
          </a:bodyPr>
          <a:lstStyle/>
          <a:p>
            <a:r>
              <a:rPr lang="en-US" dirty="0" smtClean="0"/>
              <a:t>Why did it end?</a:t>
            </a:r>
          </a:p>
          <a:p>
            <a:pPr lvl="1"/>
            <a:r>
              <a:rPr lang="en-US" dirty="0" smtClean="0"/>
              <a:t>Compromise of 1877</a:t>
            </a:r>
            <a:endParaRPr lang="en-US" dirty="0"/>
          </a:p>
          <a:p>
            <a:r>
              <a:rPr lang="en-US" dirty="0" smtClean="0"/>
              <a:t>The compromise settled the disputed 1876 election</a:t>
            </a:r>
          </a:p>
          <a:p>
            <a:pPr lvl="1"/>
            <a:r>
              <a:rPr lang="en-US" dirty="0" smtClean="0"/>
              <a:t>Hayes (Republican) became President</a:t>
            </a:r>
          </a:p>
          <a:p>
            <a:pPr lvl="1"/>
            <a:r>
              <a:rPr lang="en-US" dirty="0" smtClean="0"/>
              <a:t>ENDED MILITARY RULE IN THE SOUTH!</a:t>
            </a:r>
          </a:p>
          <a:p>
            <a:pPr lvl="1"/>
            <a:r>
              <a:rPr lang="en-US" dirty="0" smtClean="0"/>
              <a:t>Southerner appointed to cabinet</a:t>
            </a:r>
            <a:endParaRPr lang="en-US" dirty="0"/>
          </a:p>
          <a:p>
            <a:r>
              <a:rPr lang="en-US" dirty="0" smtClean="0"/>
              <a:t>Impact of end of Reconstruction?</a:t>
            </a:r>
          </a:p>
          <a:p>
            <a:pPr lvl="1"/>
            <a:r>
              <a:rPr lang="en-US" dirty="0" smtClean="0"/>
              <a:t>Jim Crow Laws</a:t>
            </a:r>
          </a:p>
          <a:p>
            <a:pPr lvl="2"/>
            <a:r>
              <a:rPr lang="en-US" dirty="0" smtClean="0"/>
              <a:t>Upheld by </a:t>
            </a:r>
            <a:r>
              <a:rPr lang="en-US" i="1" dirty="0" err="1" smtClean="0"/>
              <a:t>Plessy</a:t>
            </a:r>
            <a:r>
              <a:rPr lang="en-US" i="1" dirty="0" smtClean="0"/>
              <a:t> v. Ferguson</a:t>
            </a:r>
            <a:endParaRPr lang="en-US" dirty="0"/>
          </a:p>
          <a:p>
            <a:pPr lvl="1"/>
            <a:r>
              <a:rPr lang="en-US" dirty="0" smtClean="0"/>
              <a:t>Disenfranchisement for blacks</a:t>
            </a:r>
          </a:p>
          <a:p>
            <a:endParaRPr lang="en-US" dirty="0" smtClean="0"/>
          </a:p>
          <a:p>
            <a:endParaRPr lang="en-US" dirty="0"/>
          </a:p>
        </p:txBody>
      </p:sp>
    </p:spTree>
    <p:extLst>
      <p:ext uri="{BB962C8B-B14F-4D97-AF65-F5344CB8AC3E}">
        <p14:creationId xmlns:p14="http://schemas.microsoft.com/office/powerpoint/2010/main" val="944115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52400" y="228600"/>
            <a:ext cx="8763000" cy="6477000"/>
          </a:xfrm>
        </p:spPr>
        <p:txBody>
          <a:bodyPr>
            <a:normAutofit lnSpcReduction="10000"/>
          </a:bodyPr>
          <a:lstStyle/>
          <a:p>
            <a:pPr marL="609600" indent="-609600"/>
            <a:r>
              <a:rPr lang="en-US" dirty="0"/>
              <a:t>The Southern States </a:t>
            </a:r>
            <a:r>
              <a:rPr lang="ja-JP" altLang="en-US" dirty="0">
                <a:latin typeface="Arial"/>
              </a:rPr>
              <a:t>“</a:t>
            </a:r>
            <a:r>
              <a:rPr lang="en-US" dirty="0"/>
              <a:t>Redeemed</a:t>
            </a:r>
            <a:r>
              <a:rPr lang="ja-JP" altLang="en-US" dirty="0" smtClean="0">
                <a:latin typeface="Arial"/>
              </a:rPr>
              <a:t>”</a:t>
            </a:r>
            <a:endParaRPr lang="en-US" altLang="ja-JP" dirty="0" smtClean="0">
              <a:latin typeface="Arial"/>
            </a:endParaRPr>
          </a:p>
          <a:p>
            <a:pPr marL="990600" lvl="1" indent="-533400">
              <a:lnSpc>
                <a:spcPct val="90000"/>
              </a:lnSpc>
            </a:pPr>
            <a:r>
              <a:rPr lang="en-US" dirty="0" smtClean="0"/>
              <a:t>States </a:t>
            </a:r>
            <a:r>
              <a:rPr lang="en-US" dirty="0"/>
              <a:t>of the upper south had a majority of white citizens, thus had an easy time putting their candidates into power once they regained </a:t>
            </a:r>
            <a:r>
              <a:rPr lang="en-US" dirty="0" smtClean="0"/>
              <a:t>suffrage</a:t>
            </a:r>
          </a:p>
          <a:p>
            <a:pPr marL="1009650" lvl="1" indent="-609600"/>
            <a:r>
              <a:rPr lang="en-US" dirty="0" smtClean="0"/>
              <a:t>In </a:t>
            </a:r>
            <a:r>
              <a:rPr lang="en-US" dirty="0"/>
              <a:t>states where blacks had the majority, whites used intimidation and violence to undermine the Reconstruction regimes</a:t>
            </a:r>
          </a:p>
          <a:p>
            <a:pPr marL="1371600" lvl="2" indent="-457200"/>
            <a:r>
              <a:rPr lang="en-US" dirty="0"/>
              <a:t>KKK – secret society, midnight raids, military force; thought of as a patriotic society by southern whites</a:t>
            </a:r>
          </a:p>
          <a:p>
            <a:pPr marL="1371600" lvl="2" indent="-457200"/>
            <a:r>
              <a:rPr lang="en-US" dirty="0"/>
              <a:t>Knights of the White Camellia</a:t>
            </a:r>
          </a:p>
          <a:p>
            <a:pPr marL="1371600" lvl="2" indent="-457200"/>
            <a:r>
              <a:rPr lang="en-US" dirty="0"/>
              <a:t>Red Shirts and White Leagues worked to force all whites to join Democratic party and exclude blacks from political activities</a:t>
            </a:r>
          </a:p>
          <a:p>
            <a:pPr marL="1371600" lvl="2" indent="-457200"/>
            <a:r>
              <a:rPr lang="en-US" dirty="0"/>
              <a:t>economic intimidation = land owners did not rent to blacks who voted</a:t>
            </a:r>
          </a:p>
          <a:p>
            <a:pPr marL="990600" lvl="1" indent="-533400"/>
            <a:endParaRPr lang="en-US" dirty="0"/>
          </a:p>
        </p:txBody>
      </p:sp>
    </p:spTree>
    <p:extLst>
      <p:ext uri="{BB962C8B-B14F-4D97-AF65-F5344CB8AC3E}">
        <p14:creationId xmlns:p14="http://schemas.microsoft.com/office/powerpoint/2010/main" val="3860346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52400" y="228600"/>
            <a:ext cx="8763000" cy="6400800"/>
          </a:xfrm>
        </p:spPr>
        <p:txBody>
          <a:bodyPr/>
          <a:lstStyle/>
          <a:p>
            <a:pPr marL="609600" indent="-609600"/>
            <a:r>
              <a:rPr lang="en-US" dirty="0"/>
              <a:t>The Birth of Jim </a:t>
            </a:r>
            <a:r>
              <a:rPr lang="en-US" dirty="0" smtClean="0"/>
              <a:t>Crow</a:t>
            </a:r>
            <a:endParaRPr lang="en-US" dirty="0"/>
          </a:p>
          <a:p>
            <a:pPr marL="990600" lvl="1" indent="-533400"/>
            <a:r>
              <a:rPr lang="en-US" dirty="0"/>
              <a:t>Evading the 15th Amendment</a:t>
            </a:r>
          </a:p>
          <a:p>
            <a:pPr marL="1371600" lvl="2" indent="-457200"/>
            <a:r>
              <a:rPr lang="en-US" dirty="0"/>
              <a:t>poll tax</a:t>
            </a:r>
          </a:p>
          <a:p>
            <a:pPr marL="1371600" lvl="2" indent="-457200"/>
            <a:r>
              <a:rPr lang="ja-JP" altLang="en-US" dirty="0">
                <a:latin typeface="Arial"/>
              </a:rPr>
              <a:t>“</a:t>
            </a:r>
            <a:r>
              <a:rPr lang="en-US" dirty="0"/>
              <a:t>literacy</a:t>
            </a:r>
            <a:r>
              <a:rPr lang="ja-JP" altLang="en-US" dirty="0">
                <a:latin typeface="Arial"/>
              </a:rPr>
              <a:t>”</a:t>
            </a:r>
            <a:r>
              <a:rPr lang="en-US" dirty="0"/>
              <a:t> or </a:t>
            </a:r>
            <a:r>
              <a:rPr lang="ja-JP" altLang="en-US" dirty="0">
                <a:latin typeface="Arial"/>
              </a:rPr>
              <a:t>“</a:t>
            </a:r>
            <a:r>
              <a:rPr lang="en-US" dirty="0"/>
              <a:t>understanding</a:t>
            </a:r>
            <a:r>
              <a:rPr lang="ja-JP" altLang="en-US" dirty="0">
                <a:latin typeface="Arial"/>
              </a:rPr>
              <a:t>”</a:t>
            </a:r>
            <a:r>
              <a:rPr lang="en-US" dirty="0"/>
              <a:t> tests (often unfair)</a:t>
            </a:r>
          </a:p>
          <a:p>
            <a:pPr marL="1371600" lvl="2" indent="-457200"/>
            <a:r>
              <a:rPr lang="en-US" dirty="0"/>
              <a:t>grandfather laws </a:t>
            </a:r>
          </a:p>
          <a:p>
            <a:pPr marL="990600" lvl="1" indent="-533400"/>
            <a:r>
              <a:rPr lang="en-US" i="1" dirty="0"/>
              <a:t>Williams v. Mississippi</a:t>
            </a:r>
            <a:r>
              <a:rPr lang="en-US" dirty="0"/>
              <a:t> (1890) validated southern literacy tests</a:t>
            </a:r>
          </a:p>
          <a:p>
            <a:pPr marL="990600" lvl="1" indent="-533400"/>
            <a:r>
              <a:rPr lang="en-US" dirty="0"/>
              <a:t>Jim Crow = an elaborate system of segregation reaching into almost every area of southern life. Served as a means for whites to retain control of social relations between the races in the newly growing cities and towns of the South.</a:t>
            </a:r>
          </a:p>
          <a:p>
            <a:pPr marL="609600" indent="-609600"/>
            <a:endParaRPr lang="en-US" dirty="0"/>
          </a:p>
          <a:p>
            <a:pPr marL="609600" indent="-609600"/>
            <a:endParaRPr lang="en-US" dirty="0"/>
          </a:p>
        </p:txBody>
      </p:sp>
    </p:spTree>
    <p:extLst>
      <p:ext uri="{BB962C8B-B14F-4D97-AF65-F5344CB8AC3E}">
        <p14:creationId xmlns:p14="http://schemas.microsoft.com/office/powerpoint/2010/main" val="4447271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52400" y="228600"/>
            <a:ext cx="8763000" cy="6477000"/>
          </a:xfrm>
        </p:spPr>
        <p:txBody>
          <a:bodyPr>
            <a:normAutofit/>
          </a:bodyPr>
          <a:lstStyle/>
          <a:p>
            <a:pPr marL="609600" indent="-609600">
              <a:lnSpc>
                <a:spcPct val="90000"/>
              </a:lnSpc>
            </a:pPr>
            <a:r>
              <a:rPr lang="en-US" dirty="0"/>
              <a:t>The Birth of Jim Crow </a:t>
            </a:r>
            <a:endParaRPr lang="en-US" dirty="0" smtClean="0"/>
          </a:p>
          <a:p>
            <a:pPr marL="1009650" lvl="1" indent="-609600">
              <a:lnSpc>
                <a:spcPct val="90000"/>
              </a:lnSpc>
            </a:pPr>
            <a:r>
              <a:rPr lang="en-US" dirty="0" smtClean="0"/>
              <a:t>1890s </a:t>
            </a:r>
            <a:r>
              <a:rPr lang="en-US" dirty="0"/>
              <a:t>dramatic increase in white violence towards blacks: 187 </a:t>
            </a:r>
            <a:r>
              <a:rPr lang="en-US" dirty="0" err="1"/>
              <a:t>lynchings</a:t>
            </a:r>
            <a:r>
              <a:rPr lang="en-US" dirty="0"/>
              <a:t> each year, more than 80% of them in the South, the vast majority of victims black</a:t>
            </a:r>
          </a:p>
          <a:p>
            <a:pPr marL="990600" lvl="1" indent="-533400">
              <a:lnSpc>
                <a:spcPct val="90000"/>
              </a:lnSpc>
            </a:pPr>
            <a:r>
              <a:rPr lang="en-US" dirty="0"/>
              <a:t>prisoners seized from within prisons and hanged in front of large audiences</a:t>
            </a:r>
          </a:p>
          <a:p>
            <a:pPr marL="990600" lvl="1" indent="-533400">
              <a:lnSpc>
                <a:spcPct val="90000"/>
              </a:lnSpc>
            </a:pPr>
            <a:r>
              <a:rPr lang="en-US" dirty="0"/>
              <a:t>Southern whites controlled black population through </a:t>
            </a:r>
            <a:r>
              <a:rPr lang="en-US" dirty="0" smtClean="0"/>
              <a:t>terror</a:t>
            </a:r>
            <a:endParaRPr lang="en-US" dirty="0"/>
          </a:p>
        </p:txBody>
      </p:sp>
    </p:spTree>
    <p:extLst>
      <p:ext uri="{BB962C8B-B14F-4D97-AF65-F5344CB8AC3E}">
        <p14:creationId xmlns:p14="http://schemas.microsoft.com/office/powerpoint/2010/main" val="9262384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The New South </a:t>
            </a:r>
          </a:p>
        </p:txBody>
      </p:sp>
      <p:sp>
        <p:nvSpPr>
          <p:cNvPr id="69635" name="Rectangle 3"/>
          <p:cNvSpPr>
            <a:spLocks noGrp="1" noChangeArrowheads="1"/>
          </p:cNvSpPr>
          <p:nvPr>
            <p:ph type="body" idx="1"/>
          </p:nvPr>
        </p:nvSpPr>
        <p:spPr/>
        <p:txBody>
          <a:bodyPr>
            <a:normAutofit lnSpcReduction="10000"/>
          </a:bodyPr>
          <a:lstStyle/>
          <a:p>
            <a:pPr marL="609600" indent="-609600">
              <a:lnSpc>
                <a:spcPct val="90000"/>
              </a:lnSpc>
            </a:pPr>
            <a:r>
              <a:rPr lang="en-US" sz="2800" dirty="0"/>
              <a:t>The </a:t>
            </a:r>
            <a:r>
              <a:rPr lang="ja-JP" altLang="en-US" sz="2800" dirty="0">
                <a:latin typeface="Arial"/>
              </a:rPr>
              <a:t>“</a:t>
            </a:r>
            <a:r>
              <a:rPr lang="en-US" sz="2800" dirty="0"/>
              <a:t>Redeemers</a:t>
            </a:r>
            <a:r>
              <a:rPr lang="ja-JP" altLang="en-US" sz="2800" dirty="0">
                <a:latin typeface="Arial"/>
              </a:rPr>
              <a:t>”</a:t>
            </a:r>
            <a:endParaRPr lang="en-US" sz="2800" dirty="0"/>
          </a:p>
          <a:p>
            <a:pPr marL="990600" lvl="1" indent="-533400">
              <a:lnSpc>
                <a:spcPct val="90000"/>
              </a:lnSpc>
            </a:pPr>
            <a:r>
              <a:rPr lang="en-US" sz="2400" dirty="0"/>
              <a:t>by 1877 every southern state </a:t>
            </a:r>
            <a:r>
              <a:rPr lang="ja-JP" altLang="en-US" sz="2400" dirty="0">
                <a:latin typeface="Arial"/>
              </a:rPr>
              <a:t>“</a:t>
            </a:r>
            <a:r>
              <a:rPr lang="en-US" sz="2400" dirty="0"/>
              <a:t>redeemed</a:t>
            </a:r>
            <a:r>
              <a:rPr lang="ja-JP" altLang="en-US" sz="2400" dirty="0">
                <a:latin typeface="Arial"/>
              </a:rPr>
              <a:t>”</a:t>
            </a:r>
            <a:r>
              <a:rPr lang="en-US" sz="2400" dirty="0"/>
              <a:t> =  white Democrats in charge at nearly every level of Southern government</a:t>
            </a:r>
          </a:p>
          <a:p>
            <a:pPr marL="990600" lvl="1" indent="-533400">
              <a:lnSpc>
                <a:spcPct val="90000"/>
              </a:lnSpc>
            </a:pPr>
            <a:r>
              <a:rPr lang="en-US" sz="2400" dirty="0"/>
              <a:t>South falls into control of a powerful, conservative oligarchy known as </a:t>
            </a:r>
            <a:r>
              <a:rPr lang="ja-JP" altLang="en-US" sz="2400" dirty="0">
                <a:latin typeface="Arial"/>
              </a:rPr>
              <a:t>“</a:t>
            </a:r>
            <a:r>
              <a:rPr lang="en-US" sz="2400" dirty="0"/>
              <a:t>Redeemers</a:t>
            </a:r>
            <a:r>
              <a:rPr lang="ja-JP" altLang="en-US" sz="2400" dirty="0">
                <a:latin typeface="Arial"/>
              </a:rPr>
              <a:t>”</a:t>
            </a:r>
            <a:r>
              <a:rPr lang="en-US" sz="2400" dirty="0"/>
              <a:t> or </a:t>
            </a:r>
            <a:r>
              <a:rPr lang="ja-JP" altLang="en-US" sz="2400" dirty="0">
                <a:latin typeface="Arial"/>
              </a:rPr>
              <a:t>“</a:t>
            </a:r>
            <a:r>
              <a:rPr lang="en-US" sz="2400" dirty="0"/>
              <a:t>Bourbons</a:t>
            </a:r>
            <a:r>
              <a:rPr lang="ja-JP" altLang="en-US" sz="2400" dirty="0">
                <a:latin typeface="Arial"/>
              </a:rPr>
              <a:t>”</a:t>
            </a:r>
            <a:endParaRPr lang="en-US" sz="2400" dirty="0"/>
          </a:p>
          <a:p>
            <a:pPr marL="990600" lvl="1" indent="-533400">
              <a:lnSpc>
                <a:spcPct val="90000"/>
              </a:lnSpc>
            </a:pPr>
            <a:r>
              <a:rPr lang="en-US" sz="2400" dirty="0"/>
              <a:t>Committed to home rule, social conservatism and economic development</a:t>
            </a:r>
          </a:p>
          <a:p>
            <a:pPr marL="990600" lvl="1" indent="-533400">
              <a:lnSpc>
                <a:spcPct val="90000"/>
              </a:lnSpc>
            </a:pPr>
            <a:r>
              <a:rPr lang="en-US" sz="2400" dirty="0"/>
              <a:t>Democrats cut taxes, reduced government spending, drastically diminished state services</a:t>
            </a:r>
          </a:p>
          <a:p>
            <a:pPr marL="990600" lvl="1" indent="-533400">
              <a:lnSpc>
                <a:spcPct val="90000"/>
              </a:lnSpc>
            </a:pPr>
            <a:r>
              <a:rPr lang="en-US" sz="2400" dirty="0" smtClean="0"/>
              <a:t>Dissenting </a:t>
            </a:r>
            <a:r>
              <a:rPr lang="en-US" sz="2400" dirty="0"/>
              <a:t>movements (</a:t>
            </a:r>
            <a:r>
              <a:rPr lang="ja-JP" altLang="en-US" sz="2400" dirty="0">
                <a:latin typeface="Arial"/>
              </a:rPr>
              <a:t>“</a:t>
            </a:r>
            <a:r>
              <a:rPr lang="en-US" sz="2400" dirty="0" err="1"/>
              <a:t>Readjusters</a:t>
            </a:r>
            <a:r>
              <a:rPr lang="ja-JP" altLang="en-US" sz="2400" dirty="0">
                <a:latin typeface="Arial"/>
              </a:rPr>
              <a:t>”</a:t>
            </a:r>
            <a:r>
              <a:rPr lang="en-US" sz="2400" dirty="0"/>
              <a:t>, etc.) crushed</a:t>
            </a:r>
          </a:p>
          <a:p>
            <a:pPr marL="609600" indent="-609600">
              <a:lnSpc>
                <a:spcPct val="90000"/>
              </a:lnSpc>
            </a:pPr>
            <a:endParaRPr lang="en-US" sz="2800" dirty="0"/>
          </a:p>
        </p:txBody>
      </p:sp>
    </p:spTree>
    <p:extLst>
      <p:ext uri="{BB962C8B-B14F-4D97-AF65-F5344CB8AC3E}">
        <p14:creationId xmlns:p14="http://schemas.microsoft.com/office/powerpoint/2010/main" val="20349869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270625" y="152400"/>
            <a:ext cx="8644776" cy="6477000"/>
          </a:xfrm>
        </p:spPr>
        <p:txBody>
          <a:bodyPr>
            <a:normAutofit/>
          </a:bodyPr>
          <a:lstStyle/>
          <a:p>
            <a:pPr marL="609600" indent="-609600">
              <a:lnSpc>
                <a:spcPct val="80000"/>
              </a:lnSpc>
            </a:pPr>
            <a:r>
              <a:rPr lang="en-US" sz="2800" dirty="0"/>
              <a:t>The Industrialization of the </a:t>
            </a:r>
            <a:r>
              <a:rPr lang="ja-JP" altLang="en-US" sz="2800" dirty="0">
                <a:latin typeface="Arial"/>
              </a:rPr>
              <a:t>“</a:t>
            </a:r>
            <a:r>
              <a:rPr lang="en-US" sz="2800" dirty="0"/>
              <a:t>New South</a:t>
            </a:r>
            <a:r>
              <a:rPr lang="ja-JP" altLang="en-US" sz="2800" dirty="0">
                <a:latin typeface="Arial"/>
              </a:rPr>
              <a:t>”</a:t>
            </a:r>
            <a:endParaRPr lang="en-US" sz="2800" dirty="0"/>
          </a:p>
          <a:p>
            <a:pPr marL="990600" lvl="1" indent="-533400">
              <a:lnSpc>
                <a:spcPct val="80000"/>
              </a:lnSpc>
            </a:pPr>
            <a:r>
              <a:rPr lang="en-US" sz="2400" dirty="0"/>
              <a:t>Many Southerners believed they had lost the war because they had a weak industrial economy... now the goal of the </a:t>
            </a:r>
            <a:r>
              <a:rPr lang="ja-JP" altLang="en-US" sz="2400" dirty="0">
                <a:latin typeface="Arial"/>
              </a:rPr>
              <a:t>“</a:t>
            </a:r>
            <a:r>
              <a:rPr lang="en-US" sz="2400" dirty="0"/>
              <a:t>New South was to Out Yankee the Yankees</a:t>
            </a:r>
            <a:r>
              <a:rPr lang="ja-JP" altLang="en-US" sz="2400" dirty="0">
                <a:latin typeface="Arial"/>
              </a:rPr>
              <a:t>”</a:t>
            </a:r>
            <a:r>
              <a:rPr lang="en-US" sz="2400" dirty="0"/>
              <a:t> </a:t>
            </a:r>
          </a:p>
          <a:p>
            <a:pPr marL="990600" lvl="1" indent="-533400">
              <a:lnSpc>
                <a:spcPct val="80000"/>
              </a:lnSpc>
            </a:pPr>
            <a:r>
              <a:rPr lang="en-US" sz="2400" dirty="0"/>
              <a:t>Southern literature and print depicted antebellum South with nostalgia and embraced the </a:t>
            </a:r>
            <a:r>
              <a:rPr lang="ja-JP" altLang="en-US" sz="2400" dirty="0">
                <a:latin typeface="Arial"/>
              </a:rPr>
              <a:t>“</a:t>
            </a:r>
            <a:r>
              <a:rPr lang="en-US" sz="2400" dirty="0"/>
              <a:t>Lost Cause</a:t>
            </a:r>
            <a:r>
              <a:rPr lang="ja-JP" altLang="en-US" sz="2400" dirty="0">
                <a:latin typeface="Arial"/>
              </a:rPr>
              <a:t>”</a:t>
            </a:r>
            <a:r>
              <a:rPr lang="en-US" sz="2400" dirty="0"/>
              <a:t>... portrayed slaves society as a harmonious world</a:t>
            </a:r>
          </a:p>
          <a:p>
            <a:pPr marL="990600" lvl="1" indent="-533400">
              <a:lnSpc>
                <a:spcPct val="80000"/>
              </a:lnSpc>
            </a:pPr>
            <a:r>
              <a:rPr lang="en-US" sz="2400" dirty="0"/>
              <a:t>Textile factories appearing in greater numbers in the South</a:t>
            </a:r>
          </a:p>
          <a:p>
            <a:pPr marL="990600" lvl="1" indent="-533400">
              <a:lnSpc>
                <a:spcPct val="80000"/>
              </a:lnSpc>
            </a:pPr>
            <a:r>
              <a:rPr lang="en-US" sz="2400" dirty="0"/>
              <a:t>Iron and the Railroad</a:t>
            </a:r>
          </a:p>
          <a:p>
            <a:pPr marL="990600" lvl="1" indent="-533400">
              <a:lnSpc>
                <a:spcPct val="80000"/>
              </a:lnSpc>
            </a:pPr>
            <a:r>
              <a:rPr lang="en-US" sz="2400" dirty="0"/>
              <a:t>Women working in them, African Americans barred</a:t>
            </a:r>
          </a:p>
          <a:p>
            <a:pPr marL="990600" lvl="1" indent="-533400">
              <a:lnSpc>
                <a:spcPct val="80000"/>
              </a:lnSpc>
            </a:pPr>
            <a:r>
              <a:rPr lang="en-US" sz="2400" dirty="0"/>
              <a:t>Efforts to unionize crushed</a:t>
            </a:r>
          </a:p>
          <a:p>
            <a:pPr marL="990600" lvl="1" indent="-533400">
              <a:lnSpc>
                <a:spcPct val="80000"/>
              </a:lnSpc>
            </a:pPr>
            <a:r>
              <a:rPr lang="en-US" sz="2400" dirty="0"/>
              <a:t>Prisoners, </a:t>
            </a:r>
            <a:r>
              <a:rPr lang="ja-JP" altLang="en-US" sz="2400" dirty="0">
                <a:latin typeface="Arial"/>
              </a:rPr>
              <a:t>“</a:t>
            </a:r>
            <a:r>
              <a:rPr lang="en-US" sz="2400" dirty="0"/>
              <a:t>chain gangs</a:t>
            </a:r>
            <a:r>
              <a:rPr lang="ja-JP" altLang="en-US" sz="2400" dirty="0">
                <a:latin typeface="Arial"/>
              </a:rPr>
              <a:t>”</a:t>
            </a:r>
            <a:r>
              <a:rPr lang="en-US" sz="2400" dirty="0"/>
              <a:t>, often doing hard labor and being paid nothing</a:t>
            </a:r>
          </a:p>
          <a:p>
            <a:pPr marL="609600" indent="-609600">
              <a:lnSpc>
                <a:spcPct val="80000"/>
              </a:lnSpc>
            </a:pPr>
            <a:endParaRPr lang="en-US" sz="2800" dirty="0"/>
          </a:p>
        </p:txBody>
      </p:sp>
    </p:spTree>
    <p:extLst>
      <p:ext uri="{BB962C8B-B14F-4D97-AF65-F5344CB8AC3E}">
        <p14:creationId xmlns:p14="http://schemas.microsoft.com/office/powerpoint/2010/main" val="2298575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latin typeface="Arial" charset="0"/>
              </a:rPr>
              <a:t>The “New South”</a:t>
            </a:r>
          </a:p>
        </p:txBody>
      </p:sp>
      <p:sp>
        <p:nvSpPr>
          <p:cNvPr id="23554" name="Rectangle 3"/>
          <p:cNvSpPr>
            <a:spLocks noGrp="1" noRot="1" noChangeArrowheads="1"/>
          </p:cNvSpPr>
          <p:nvPr>
            <p:ph type="body" sz="half" idx="4294967295"/>
          </p:nvPr>
        </p:nvSpPr>
        <p:spPr>
          <a:xfrm>
            <a:off x="0" y="762000"/>
            <a:ext cx="3949042"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effectLst/>
                <a:latin typeface="Arial" charset="0"/>
              </a:rPr>
              <a:t>Henry W. Grady</a:t>
            </a:r>
          </a:p>
          <a:p>
            <a:pPr lvl="1"/>
            <a:r>
              <a:rPr lang="en-US" sz="1400" dirty="0">
                <a:effectLst/>
                <a:latin typeface="Helvetica" charset="0"/>
              </a:rPr>
              <a:t>"There was a South of slavery and secession - that South is dead. There is now a South of union and freedom- that South, thank God, is living, breathing, and growing every hour,</a:t>
            </a:r>
            <a:r>
              <a:rPr lang="en-US" sz="1400" dirty="0">
                <a:effectLst/>
                <a:latin typeface="Arial" charset="0"/>
              </a:rPr>
              <a:t>”</a:t>
            </a:r>
            <a:r>
              <a:rPr lang="en-US" altLang="ja-JP" sz="1400" dirty="0">
                <a:effectLst/>
                <a:latin typeface="Helvetica" charset="0"/>
              </a:rPr>
              <a:t> (1886)</a:t>
            </a:r>
          </a:p>
          <a:p>
            <a:pPr lvl="1"/>
            <a:r>
              <a:rPr lang="en-US" sz="1400" dirty="0">
                <a:effectLst/>
                <a:latin typeface="Helvetica" charset="0"/>
              </a:rPr>
              <a:t>"the supremacy of the white race of the South must be maintained forever, and the domination of the negro race resisted at all points and at all hazards, because the white race is the superior race... [This declaration] shall run forever with the blood that feeds Anglo-Saxon hearts.</a:t>
            </a:r>
            <a:r>
              <a:rPr lang="en-US" sz="1400" dirty="0">
                <a:effectLst/>
                <a:latin typeface="Arial" charset="0"/>
              </a:rPr>
              <a:t>”</a:t>
            </a:r>
            <a:r>
              <a:rPr lang="en-US" altLang="ja-JP" sz="1400" dirty="0">
                <a:effectLst/>
                <a:latin typeface="Helvetica" charset="0"/>
              </a:rPr>
              <a:t> (1888)</a:t>
            </a:r>
            <a:endParaRPr lang="en-US" altLang="ja-JP" sz="1400" dirty="0">
              <a:effectLst/>
              <a:latin typeface="Arial" charset="0"/>
            </a:endParaRPr>
          </a:p>
          <a:p>
            <a:r>
              <a:rPr lang="en-US" sz="1600" dirty="0">
                <a:effectLst/>
                <a:latin typeface="Arial" charset="0"/>
              </a:rPr>
              <a:t>Public School Systems</a:t>
            </a:r>
          </a:p>
          <a:p>
            <a:r>
              <a:rPr lang="en-US" sz="1600" dirty="0">
                <a:effectLst/>
                <a:latin typeface="Arial" charset="0"/>
              </a:rPr>
              <a:t>Agriculture</a:t>
            </a:r>
          </a:p>
          <a:p>
            <a:pPr lvl="1"/>
            <a:r>
              <a:rPr lang="en-US" sz="1400" dirty="0">
                <a:effectLst/>
                <a:latin typeface="Arial" charset="0"/>
              </a:rPr>
              <a:t>Cotton, tobacco, rice</a:t>
            </a:r>
          </a:p>
          <a:p>
            <a:r>
              <a:rPr lang="en-US" sz="1600" dirty="0">
                <a:effectLst/>
                <a:latin typeface="Arial" charset="0"/>
              </a:rPr>
              <a:t>Industry and Urbanization</a:t>
            </a:r>
          </a:p>
          <a:p>
            <a:pPr lvl="1"/>
            <a:r>
              <a:rPr lang="en-US" sz="1400" dirty="0">
                <a:effectLst/>
                <a:latin typeface="Arial" charset="0"/>
              </a:rPr>
              <a:t>Dependent on Northern investment</a:t>
            </a:r>
          </a:p>
          <a:p>
            <a:pPr lvl="1"/>
            <a:r>
              <a:rPr lang="en-US" sz="1400" dirty="0">
                <a:effectLst/>
                <a:latin typeface="Arial" charset="0"/>
              </a:rPr>
              <a:t>Increased network of standardized rail lines</a:t>
            </a:r>
          </a:p>
          <a:p>
            <a:pPr lvl="1"/>
            <a:r>
              <a:rPr lang="en-US" sz="1400" dirty="0">
                <a:effectLst/>
                <a:latin typeface="Arial" charset="0"/>
              </a:rPr>
              <a:t>Coal mining</a:t>
            </a:r>
          </a:p>
        </p:txBody>
      </p:sp>
      <p:pic>
        <p:nvPicPr>
          <p:cNvPr id="23555"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949042" y="2754312"/>
            <a:ext cx="5486400" cy="4103688"/>
          </a:xfrm>
        </p:spPr>
      </p:pic>
    </p:spTree>
    <p:extLst>
      <p:ext uri="{BB962C8B-B14F-4D97-AF65-F5344CB8AC3E}">
        <p14:creationId xmlns:p14="http://schemas.microsoft.com/office/powerpoint/2010/main" val="32487113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00761" y="313074"/>
            <a:ext cx="6553200" cy="1143000"/>
          </a:xfrm>
        </p:spPr>
        <p:txBody>
          <a:bodyPr>
            <a:normAutofit fontScale="90000"/>
          </a:bodyPr>
          <a:lstStyle/>
          <a:p>
            <a:r>
              <a:rPr lang="en-US" dirty="0"/>
              <a:t>Four Reasons For End of Reconstruction</a:t>
            </a:r>
          </a:p>
        </p:txBody>
      </p:sp>
      <p:sp>
        <p:nvSpPr>
          <p:cNvPr id="83971" name="Rectangle 3"/>
          <p:cNvSpPr>
            <a:spLocks noGrp="1" noChangeArrowheads="1"/>
          </p:cNvSpPr>
          <p:nvPr>
            <p:ph idx="1"/>
          </p:nvPr>
        </p:nvSpPr>
        <p:spPr>
          <a:xfrm>
            <a:off x="685800" y="1792074"/>
            <a:ext cx="7772400" cy="3962400"/>
          </a:xfrm>
        </p:spPr>
        <p:txBody>
          <a:bodyPr/>
          <a:lstStyle/>
          <a:p>
            <a:pPr marL="609600" indent="-609600">
              <a:buFont typeface="Arial" charset="0"/>
              <a:buAutoNum type="arabicParenR"/>
            </a:pPr>
            <a:r>
              <a:rPr lang="en-US" dirty="0" smtClean="0"/>
              <a:t>Legal challenges to Reconstruction</a:t>
            </a:r>
            <a:endParaRPr lang="en-US" dirty="0"/>
          </a:p>
          <a:p>
            <a:pPr marL="609600" indent="-609600">
              <a:buFont typeface="Arial" charset="0"/>
              <a:buAutoNum type="arabicParenR"/>
            </a:pPr>
            <a:r>
              <a:rPr lang="en-US" dirty="0" smtClean="0"/>
              <a:t>Grant’s Presidency (he sucks)</a:t>
            </a:r>
            <a:endParaRPr lang="en-US" dirty="0"/>
          </a:p>
          <a:p>
            <a:pPr marL="609600" indent="-609600">
              <a:buFont typeface="Arial" charset="0"/>
              <a:buAutoNum type="arabicParenR"/>
            </a:pPr>
            <a:r>
              <a:rPr lang="en-US" dirty="0"/>
              <a:t>Panic of 1873</a:t>
            </a:r>
          </a:p>
          <a:p>
            <a:pPr marL="609600" indent="-609600">
              <a:buFont typeface="Arial" charset="0"/>
              <a:buAutoNum type="arabicParenR"/>
            </a:pPr>
            <a:r>
              <a:rPr lang="en-US" dirty="0"/>
              <a:t>Recall of troops in </a:t>
            </a:r>
            <a:r>
              <a:rPr lang="en-US" dirty="0" smtClean="0"/>
              <a:t>1877/Compromise of 1877</a:t>
            </a:r>
            <a:endParaRPr lang="en-US" dirty="0"/>
          </a:p>
        </p:txBody>
      </p:sp>
    </p:spTree>
    <p:extLst>
      <p:ext uri="{BB962C8B-B14F-4D97-AF65-F5344CB8AC3E}">
        <p14:creationId xmlns:p14="http://schemas.microsoft.com/office/powerpoint/2010/main" val="575105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p:cTn id="7" dur="500" fill="hold"/>
                                        <p:tgtEl>
                                          <p:spTgt spid="83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39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p:cTn id="13" dur="500" fill="hold"/>
                                        <p:tgtEl>
                                          <p:spTgt spid="839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39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p:cTn id="19" dur="500" fill="hold"/>
                                        <p:tgtEl>
                                          <p:spTgt spid="839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39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p:cTn id="25" dur="500" fill="hold"/>
                                        <p:tgtEl>
                                          <p:spTgt spid="839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397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5.3: </a:t>
            </a:r>
            <a:r>
              <a:rPr lang="en-US" dirty="0"/>
              <a:t>The Union victory in the Civil War &amp; the contested reconstruction of the South settled the issues of slavery &amp; secession, but left unresolved many questions about the power of the federal govt. and citizenship rights.</a:t>
            </a:r>
            <a:r>
              <a:rPr lang="en-US" dirty="0"/>
              <a:t> </a:t>
            </a:r>
            <a:endParaRPr lang="en-US" dirty="0" smtClean="0"/>
          </a:p>
          <a:p>
            <a:pPr lvl="1"/>
            <a:r>
              <a:rPr lang="en-US" dirty="0" smtClean="0"/>
              <a:t>II: </a:t>
            </a:r>
            <a:r>
              <a:rPr lang="en-US" dirty="0"/>
              <a:t>Reconstruction and the Civil War ended slavery, altered relationships between the states and the federal government, and led to debates over new definitions of citizenship, particularly regarding the rights of African Americans, women, and other minorities.</a:t>
            </a:r>
            <a:r>
              <a:rPr lang="en-US" dirty="0"/>
              <a:t> </a:t>
            </a:r>
            <a:endParaRPr lang="en-US" dirty="0"/>
          </a:p>
        </p:txBody>
      </p:sp>
    </p:spTree>
    <p:extLst>
      <p:ext uri="{BB962C8B-B14F-4D97-AF65-F5344CB8AC3E}">
        <p14:creationId xmlns:p14="http://schemas.microsoft.com/office/powerpoint/2010/main" val="3836793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latin typeface="Rockwell"/>
                <a:cs typeface="Rockwell"/>
              </a:rPr>
              <a:t>Evolution of Northern Attitude Toward Blacks During Reconstruction</a:t>
            </a:r>
            <a:endParaRPr lang="en-US" sz="2000" dirty="0">
              <a:latin typeface="Rockwell"/>
              <a:cs typeface="Rockwell"/>
            </a:endParaRPr>
          </a:p>
        </p:txBody>
      </p:sp>
      <p:pic>
        <p:nvPicPr>
          <p:cNvPr id="3" name="Picture 8" descr="AndNotThis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142999"/>
            <a:ext cx="3518124" cy="5119945"/>
          </a:xfrm>
          <a:prstGeom prst="rect">
            <a:avLst/>
          </a:prstGeom>
        </p:spPr>
      </p:pic>
      <p:pic>
        <p:nvPicPr>
          <p:cNvPr id="5" name="Picture 10" descr="Colored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29229" y="1142999"/>
            <a:ext cx="3814771" cy="5374657"/>
          </a:xfrm>
          <a:prstGeom prst="rect">
            <a:avLst/>
          </a:prstGeom>
        </p:spPr>
      </p:pic>
      <p:sp>
        <p:nvSpPr>
          <p:cNvPr id="6" name="Text Box 11"/>
          <p:cNvSpPr txBox="1">
            <a:spLocks noChangeArrowheads="1"/>
          </p:cNvSpPr>
          <p:nvPr/>
        </p:nvSpPr>
        <p:spPr bwMode="auto">
          <a:xfrm>
            <a:off x="0" y="6157913"/>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“And Not This Man?”</a:t>
            </a:r>
          </a:p>
          <a:p>
            <a:r>
              <a:rPr lang="en-US" sz="1800">
                <a:latin typeface="Rockwell"/>
                <a:cs typeface="Rockwell"/>
              </a:rPr>
              <a:t>August 1865</a:t>
            </a:r>
            <a:endParaRPr lang="en-US" sz="1800" i="1">
              <a:latin typeface="Rockwell"/>
              <a:cs typeface="Rockwell"/>
            </a:endParaRPr>
          </a:p>
        </p:txBody>
      </p:sp>
      <p:sp>
        <p:nvSpPr>
          <p:cNvPr id="8" name="Text Box 13"/>
          <p:cNvSpPr txBox="1">
            <a:spLocks noChangeArrowheads="1"/>
          </p:cNvSpPr>
          <p:nvPr/>
        </p:nvSpPr>
        <p:spPr bwMode="auto">
          <a:xfrm>
            <a:off x="5641489" y="6405199"/>
            <a:ext cx="3773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1400" dirty="0">
                <a:latin typeface="Rockwell"/>
                <a:cs typeface="Rockwell"/>
              </a:rPr>
              <a:t>“Colored Rule in </a:t>
            </a:r>
            <a:r>
              <a:rPr lang="en-US" sz="1400" dirty="0" smtClean="0">
                <a:latin typeface="Rockwell"/>
                <a:cs typeface="Rockwell"/>
              </a:rPr>
              <a:t>a Reconstructed </a:t>
            </a:r>
            <a:r>
              <a:rPr lang="en-US" sz="1400" dirty="0">
                <a:latin typeface="Rockwell"/>
                <a:cs typeface="Rockwell"/>
              </a:rPr>
              <a:t>State”</a:t>
            </a:r>
          </a:p>
          <a:p>
            <a:pPr algn="ctr"/>
            <a:r>
              <a:rPr lang="en-US" sz="1400" dirty="0">
                <a:latin typeface="Rockwell"/>
                <a:cs typeface="Rockwell"/>
              </a:rPr>
              <a:t>March 1874</a:t>
            </a:r>
          </a:p>
        </p:txBody>
      </p:sp>
      <p:sp>
        <p:nvSpPr>
          <p:cNvPr id="9" name="Text Box 14"/>
          <p:cNvSpPr txBox="1">
            <a:spLocks noChangeArrowheads="1"/>
          </p:cNvSpPr>
          <p:nvPr/>
        </p:nvSpPr>
        <p:spPr bwMode="auto">
          <a:xfrm>
            <a:off x="838200" y="533400"/>
            <a:ext cx="7686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Shown through the political cartoons of Thomas Nast of </a:t>
            </a:r>
            <a:r>
              <a:rPr lang="en-US" sz="1800" i="1">
                <a:latin typeface="Rockwell"/>
                <a:cs typeface="Rockwell"/>
              </a:rPr>
              <a:t>Harper’s Weekly</a:t>
            </a:r>
            <a:endParaRPr lang="en-US" sz="1800">
              <a:latin typeface="Rockwell"/>
              <a:cs typeface="Rockwell"/>
            </a:endParaRPr>
          </a:p>
        </p:txBody>
      </p:sp>
    </p:spTree>
    <p:extLst>
      <p:ext uri="{BB962C8B-B14F-4D97-AF65-F5344CB8AC3E}">
        <p14:creationId xmlns:p14="http://schemas.microsoft.com/office/powerpoint/2010/main" val="16950222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economic factors led to the downfall of Reconstruction.</a:t>
            </a:r>
            <a:endParaRPr lang="en-US" dirty="0"/>
          </a:p>
        </p:txBody>
      </p:sp>
    </p:spTree>
    <p:extLst>
      <p:ext uri="{BB962C8B-B14F-4D97-AF65-F5344CB8AC3E}">
        <p14:creationId xmlns:p14="http://schemas.microsoft.com/office/powerpoint/2010/main" val="20723414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The Problems of Peacemaking</a:t>
            </a:r>
          </a:p>
        </p:txBody>
      </p:sp>
      <p:sp>
        <p:nvSpPr>
          <p:cNvPr id="29699" name="Rectangle 3"/>
          <p:cNvSpPr>
            <a:spLocks noGrp="1" noChangeArrowheads="1"/>
          </p:cNvSpPr>
          <p:nvPr>
            <p:ph type="body" idx="1"/>
          </p:nvPr>
        </p:nvSpPr>
        <p:spPr/>
        <p:txBody>
          <a:bodyPr/>
          <a:lstStyle/>
          <a:p>
            <a:r>
              <a:rPr lang="en-US"/>
              <a:t>The Aftermath of War and Emancipation</a:t>
            </a:r>
          </a:p>
          <a:p>
            <a:pPr lvl="1"/>
            <a:r>
              <a:rPr lang="en-US"/>
              <a:t>The war is over, now what?</a:t>
            </a:r>
          </a:p>
          <a:p>
            <a:pPr lvl="1"/>
            <a:r>
              <a:rPr lang="en-US"/>
              <a:t>South was destroyed</a:t>
            </a:r>
          </a:p>
          <a:p>
            <a:pPr lvl="2"/>
            <a:r>
              <a:rPr lang="en-US"/>
              <a:t>Physically</a:t>
            </a:r>
          </a:p>
          <a:p>
            <a:pPr lvl="2"/>
            <a:r>
              <a:rPr lang="en-US"/>
              <a:t>Socially (20% of white male pop.)</a:t>
            </a:r>
          </a:p>
          <a:p>
            <a:pPr lvl="2"/>
            <a:r>
              <a:rPr lang="en-US"/>
              <a:t>Economically – hyperinflation, no resources, no trade, no workers, no banks, etc.</a:t>
            </a:r>
          </a:p>
          <a:p>
            <a:pPr lvl="1"/>
            <a:r>
              <a:rPr lang="en-US"/>
              <a:t>The </a:t>
            </a:r>
            <a:r>
              <a:rPr lang="ja-JP" altLang="en-US">
                <a:latin typeface="Arial"/>
              </a:rPr>
              <a:t>“</a:t>
            </a:r>
            <a:r>
              <a:rPr lang="en-US"/>
              <a:t>Lost Cause</a:t>
            </a:r>
            <a:r>
              <a:rPr lang="ja-JP" altLang="en-US">
                <a:latin typeface="Arial"/>
              </a:rPr>
              <a:t>”</a:t>
            </a:r>
            <a:r>
              <a:rPr lang="en-US"/>
              <a:t> = sense of loss for southern whites</a:t>
            </a:r>
          </a:p>
        </p:txBody>
      </p:sp>
    </p:spTree>
    <p:extLst>
      <p:ext uri="{BB962C8B-B14F-4D97-AF65-F5344CB8AC3E}">
        <p14:creationId xmlns:p14="http://schemas.microsoft.com/office/powerpoint/2010/main" val="11146176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52400" y="228600"/>
            <a:ext cx="8534400" cy="5902325"/>
          </a:xfrm>
        </p:spPr>
        <p:txBody>
          <a:bodyPr>
            <a:normAutofit lnSpcReduction="10000"/>
          </a:bodyPr>
          <a:lstStyle/>
          <a:p>
            <a:pPr marL="990600" lvl="1" indent="-533400"/>
            <a:r>
              <a:rPr lang="en-US"/>
              <a:t>4 million slaves freed into far worse conditions?</a:t>
            </a:r>
          </a:p>
          <a:p>
            <a:pPr marL="1371600" lvl="2" indent="-457200"/>
            <a:r>
              <a:rPr lang="en-US"/>
              <a:t>No family, no $, no land, no donkeys?, no where to go, no food, … you get the picture!</a:t>
            </a:r>
          </a:p>
          <a:p>
            <a:pPr marL="609600" indent="-609600"/>
            <a:r>
              <a:rPr lang="en-US"/>
              <a:t>Competing Notions of Freedom</a:t>
            </a:r>
          </a:p>
          <a:p>
            <a:pPr marL="990600" lvl="1" indent="-533400"/>
            <a:r>
              <a:rPr lang="en-US"/>
              <a:t>Reconstruction = quest for freedom!!!</a:t>
            </a:r>
          </a:p>
          <a:p>
            <a:pPr marL="990600" lvl="1" indent="-533400"/>
            <a:r>
              <a:rPr lang="en-US"/>
              <a:t>Blacks = land </a:t>
            </a:r>
            <a:r>
              <a:rPr lang="ja-JP" altLang="en-US">
                <a:latin typeface="Arial"/>
              </a:rPr>
              <a:t>“</a:t>
            </a:r>
            <a:r>
              <a:rPr lang="en-US"/>
              <a:t>If I cannot live like a white man, than I am not free</a:t>
            </a:r>
            <a:r>
              <a:rPr lang="ja-JP" altLang="en-US">
                <a:latin typeface="Arial"/>
              </a:rPr>
              <a:t>”</a:t>
            </a:r>
            <a:endParaRPr lang="en-US"/>
          </a:p>
          <a:p>
            <a:pPr marL="990600" lvl="1" indent="-533400"/>
            <a:r>
              <a:rPr lang="en-US"/>
              <a:t>Whites = freedom from </a:t>
            </a:r>
            <a:r>
              <a:rPr lang="ja-JP" altLang="en-US">
                <a:latin typeface="Arial"/>
              </a:rPr>
              <a:t>“</a:t>
            </a:r>
            <a:r>
              <a:rPr lang="en-US"/>
              <a:t>foreign</a:t>
            </a:r>
            <a:r>
              <a:rPr lang="ja-JP" altLang="en-US">
                <a:latin typeface="Arial"/>
              </a:rPr>
              <a:t>”</a:t>
            </a:r>
            <a:r>
              <a:rPr lang="en-US"/>
              <a:t> (federal) </a:t>
            </a:r>
            <a:r>
              <a:rPr lang="ja-JP" altLang="en-US">
                <a:latin typeface="Arial"/>
              </a:rPr>
              <a:t>“</a:t>
            </a:r>
            <a:r>
              <a:rPr lang="en-US"/>
              <a:t>oppression &amp; white supremacy</a:t>
            </a:r>
          </a:p>
          <a:p>
            <a:pPr marL="990600" lvl="1" indent="-533400"/>
            <a:r>
              <a:rPr lang="en-US"/>
              <a:t>whites often times tried to keep black workers legally tied to plantations, aka sharecropping</a:t>
            </a:r>
          </a:p>
        </p:txBody>
      </p:sp>
    </p:spTree>
    <p:extLst>
      <p:ext uri="{BB962C8B-B14F-4D97-AF65-F5344CB8AC3E}">
        <p14:creationId xmlns:p14="http://schemas.microsoft.com/office/powerpoint/2010/main" val="32632940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Unreconstructed Southerner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40128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Johnson’s Impeachment</a:t>
            </a:r>
          </a:p>
          <a:p>
            <a:r>
              <a:rPr lang="en-US" dirty="0" smtClean="0"/>
              <a:t>Grant’s Presidency</a:t>
            </a:r>
          </a:p>
          <a:p>
            <a:r>
              <a:rPr lang="en-US" dirty="0" smtClean="0"/>
              <a:t>Successes and Failures of Reconstruction</a:t>
            </a:r>
          </a:p>
          <a:p>
            <a:r>
              <a:rPr lang="en-US" dirty="0" smtClean="0"/>
              <a:t>Election of 1876/Compromise of 1877</a:t>
            </a:r>
          </a:p>
          <a:p>
            <a:r>
              <a:rPr lang="en-US" dirty="0" smtClean="0"/>
              <a:t>Plessy v. Ferguson</a:t>
            </a:r>
            <a:endParaRPr lang="en-US" dirty="0"/>
          </a:p>
        </p:txBody>
      </p:sp>
    </p:spTree>
    <p:extLst>
      <p:ext uri="{BB962C8B-B14F-4D97-AF65-F5344CB8AC3E}">
        <p14:creationId xmlns:p14="http://schemas.microsoft.com/office/powerpoint/2010/main" val="30699339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112643" name="Text Box 3"/>
          <p:cNvSpPr txBox="1">
            <a:spLocks noChangeArrowheads="1"/>
          </p:cNvSpPr>
          <p:nvPr/>
        </p:nvSpPr>
        <p:spPr bwMode="auto">
          <a:xfrm>
            <a:off x="381000" y="242888"/>
            <a:ext cx="8382000" cy="731837"/>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200" dirty="0">
                <a:solidFill>
                  <a:srgbClr val="FFFFFF"/>
                </a:solidFill>
                <a:latin typeface="Rockwell"/>
                <a:ea typeface="+mn-ea"/>
                <a:cs typeface="Rockwell"/>
              </a:rPr>
              <a:t>Reconstruction Acts of 1867</a:t>
            </a:r>
          </a:p>
        </p:txBody>
      </p:sp>
      <p:sp>
        <p:nvSpPr>
          <p:cNvPr id="112644" name="Text Box 4"/>
          <p:cNvSpPr txBox="1">
            <a:spLocks noChangeArrowheads="1"/>
          </p:cNvSpPr>
          <p:nvPr/>
        </p:nvSpPr>
        <p:spPr bwMode="auto">
          <a:xfrm>
            <a:off x="13358" y="1120775"/>
            <a:ext cx="6781800" cy="530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a:defRPr sz="2400" b="1">
                <a:solidFill>
                  <a:srgbClr val="D30A05"/>
                </a:solidFill>
                <a:latin typeface="Comic Sans MS" charset="0"/>
                <a:ea typeface="ＭＳ Ｐゴシック" charset="0"/>
              </a:defRPr>
            </a:lvl1pPr>
            <a:lvl2pPr marL="1028700" indent="-346075">
              <a:defRPr sz="2400" b="1">
                <a:solidFill>
                  <a:srgbClr val="D30A05"/>
                </a:solidFill>
                <a:latin typeface="Comic Sans MS" charset="0"/>
                <a:ea typeface="ＭＳ Ｐゴシック" charset="0"/>
              </a:defRPr>
            </a:lvl2pPr>
            <a:lvl3pPr marL="1662113" indent="-282575">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2500" dirty="0">
                <a:solidFill>
                  <a:srgbClr val="FFFFFF"/>
                </a:solidFill>
                <a:latin typeface="Rockwell"/>
                <a:cs typeface="Rockwell"/>
              </a:rPr>
              <a:t>Command of the Army Act</a:t>
            </a:r>
          </a:p>
          <a:p>
            <a:pPr lvl="1" eaLnBrk="1" hangingPunct="1">
              <a:spcBef>
                <a:spcPct val="50000"/>
              </a:spcBef>
              <a:buClr>
                <a:srgbClr val="000080"/>
              </a:buClr>
              <a:buSzPct val="80000"/>
              <a:buFont typeface="DavysOtherDingbats" charset="0"/>
              <a:buChar char="*"/>
            </a:pPr>
            <a:r>
              <a:rPr lang="en-US" sz="2200" b="0" dirty="0">
                <a:solidFill>
                  <a:srgbClr val="FFFFFF"/>
                </a:solidFill>
                <a:latin typeface="Rockwell"/>
                <a:cs typeface="Rockwell"/>
              </a:rPr>
              <a:t>The President must issue all Reconstruction orders through </a:t>
            </a:r>
            <a:br>
              <a:rPr lang="en-US" sz="2200" b="0" dirty="0">
                <a:solidFill>
                  <a:srgbClr val="FFFFFF"/>
                </a:solidFill>
                <a:latin typeface="Rockwell"/>
                <a:cs typeface="Rockwell"/>
              </a:rPr>
            </a:br>
            <a:r>
              <a:rPr lang="en-US" sz="2200" b="0" dirty="0">
                <a:solidFill>
                  <a:srgbClr val="FFFFFF"/>
                </a:solidFill>
                <a:latin typeface="Rockwell"/>
                <a:cs typeface="Rockwell"/>
              </a:rPr>
              <a:t>the commander of the military.</a:t>
            </a:r>
          </a:p>
          <a:p>
            <a:pPr eaLnBrk="1" hangingPunct="1">
              <a:spcBef>
                <a:spcPct val="50000"/>
              </a:spcBef>
              <a:buClr>
                <a:srgbClr val="D30A05"/>
              </a:buClr>
              <a:buFont typeface="Wingdings" charset="0"/>
              <a:buChar char="«"/>
            </a:pPr>
            <a:r>
              <a:rPr lang="en-US" sz="2500" dirty="0">
                <a:solidFill>
                  <a:srgbClr val="FFFFFF"/>
                </a:solidFill>
                <a:latin typeface="Rockwell"/>
                <a:cs typeface="Rockwell"/>
              </a:rPr>
              <a:t>Tenure of Office Act</a:t>
            </a:r>
          </a:p>
          <a:p>
            <a:pPr lvl="1" eaLnBrk="1" hangingPunct="1">
              <a:spcBef>
                <a:spcPct val="50000"/>
              </a:spcBef>
              <a:buClr>
                <a:srgbClr val="000080"/>
              </a:buClr>
              <a:buSzPct val="80000"/>
              <a:buFont typeface="DavysOtherDingbats" charset="0"/>
              <a:buChar char="*"/>
            </a:pPr>
            <a:r>
              <a:rPr lang="en-US" sz="2200" b="0" dirty="0">
                <a:solidFill>
                  <a:srgbClr val="FFFFFF"/>
                </a:solidFill>
                <a:latin typeface="Rockwell"/>
                <a:cs typeface="Rockwell"/>
              </a:rPr>
              <a:t>The President could not remove </a:t>
            </a:r>
            <a:br>
              <a:rPr lang="en-US" sz="2200" b="0" dirty="0">
                <a:solidFill>
                  <a:srgbClr val="FFFFFF"/>
                </a:solidFill>
                <a:latin typeface="Rockwell"/>
                <a:cs typeface="Rockwell"/>
              </a:rPr>
            </a:br>
            <a:r>
              <a:rPr lang="en-US" sz="2200" b="0" dirty="0">
                <a:solidFill>
                  <a:srgbClr val="FFFFFF"/>
                </a:solidFill>
                <a:latin typeface="Rockwell"/>
                <a:cs typeface="Rockwell"/>
              </a:rPr>
              <a:t>any officials [esp. Cabinet members] without the Senate</a:t>
            </a:r>
            <a:r>
              <a:rPr lang="ja-JP" altLang="en-US" sz="2200" b="0" dirty="0">
                <a:solidFill>
                  <a:srgbClr val="FFFFFF"/>
                </a:solidFill>
                <a:latin typeface="Rockwell"/>
                <a:cs typeface="Rockwell"/>
              </a:rPr>
              <a:t>’</a:t>
            </a:r>
            <a:r>
              <a:rPr lang="en-US" sz="2200" b="0" dirty="0">
                <a:solidFill>
                  <a:srgbClr val="FFFFFF"/>
                </a:solidFill>
                <a:latin typeface="Rockwell"/>
                <a:cs typeface="Rockwell"/>
              </a:rPr>
              <a:t>s consent, if the position originally required Senate approval.</a:t>
            </a:r>
          </a:p>
          <a:p>
            <a:pPr lvl="2" eaLnBrk="1" hangingPunct="1">
              <a:spcBef>
                <a:spcPct val="50000"/>
              </a:spcBef>
              <a:buClr>
                <a:srgbClr val="3333FF"/>
              </a:buClr>
              <a:buSzPct val="120000"/>
              <a:buFont typeface="Wingdings" charset="0"/>
              <a:buChar char="§"/>
            </a:pPr>
            <a:r>
              <a:rPr lang="en-US" sz="2000" b="0" dirty="0">
                <a:solidFill>
                  <a:srgbClr val="FFFFFF"/>
                </a:solidFill>
                <a:latin typeface="Rockwell"/>
                <a:cs typeface="Rockwell"/>
              </a:rPr>
              <a:t>Designed to protect radical</a:t>
            </a:r>
            <a:br>
              <a:rPr lang="en-US" sz="2000" b="0" dirty="0">
                <a:solidFill>
                  <a:srgbClr val="FFFFFF"/>
                </a:solidFill>
                <a:latin typeface="Rockwell"/>
                <a:cs typeface="Rockwell"/>
              </a:rPr>
            </a:br>
            <a:r>
              <a:rPr lang="en-US" sz="2000" b="0" dirty="0">
                <a:solidFill>
                  <a:srgbClr val="FFFFFF"/>
                </a:solidFill>
                <a:latin typeface="Rockwell"/>
                <a:cs typeface="Rockwell"/>
              </a:rPr>
              <a:t>members of Lincoln</a:t>
            </a:r>
            <a:r>
              <a:rPr lang="ja-JP" altLang="en-US" sz="2000" b="0" dirty="0">
                <a:solidFill>
                  <a:srgbClr val="FFFFFF"/>
                </a:solidFill>
                <a:latin typeface="Rockwell"/>
                <a:cs typeface="Rockwell"/>
              </a:rPr>
              <a:t>’</a:t>
            </a:r>
            <a:r>
              <a:rPr lang="en-US" sz="2000" b="0" dirty="0">
                <a:solidFill>
                  <a:srgbClr val="FFFFFF"/>
                </a:solidFill>
                <a:latin typeface="Rockwell"/>
                <a:cs typeface="Rockwell"/>
              </a:rPr>
              <a:t>s government.</a:t>
            </a:r>
          </a:p>
          <a:p>
            <a:pPr lvl="2" eaLnBrk="1" hangingPunct="1">
              <a:spcBef>
                <a:spcPct val="50000"/>
              </a:spcBef>
              <a:buClr>
                <a:srgbClr val="3333FF"/>
              </a:buClr>
              <a:buSzPct val="120000"/>
              <a:buFont typeface="Wingdings" charset="0"/>
              <a:buChar char="§"/>
            </a:pPr>
            <a:r>
              <a:rPr lang="en-US" sz="2000" b="0" dirty="0">
                <a:solidFill>
                  <a:srgbClr val="FFFFFF"/>
                </a:solidFill>
                <a:latin typeface="Rockwell"/>
                <a:cs typeface="Rockwell"/>
              </a:rPr>
              <a:t>A question of the </a:t>
            </a:r>
            <a:br>
              <a:rPr lang="en-US" sz="2000" b="0" dirty="0">
                <a:solidFill>
                  <a:srgbClr val="FFFFFF"/>
                </a:solidFill>
                <a:latin typeface="Rockwell"/>
                <a:cs typeface="Rockwell"/>
              </a:rPr>
            </a:br>
            <a:r>
              <a:rPr lang="en-US" sz="2000" b="0" dirty="0">
                <a:solidFill>
                  <a:srgbClr val="FFFFFF"/>
                </a:solidFill>
                <a:latin typeface="Rockwell"/>
                <a:cs typeface="Rockwell"/>
              </a:rPr>
              <a:t>constitutionality of this law.</a:t>
            </a:r>
          </a:p>
        </p:txBody>
      </p:sp>
      <p:pic>
        <p:nvPicPr>
          <p:cNvPr id="112645" name="Picture 5" descr="Stanton"/>
          <p:cNvPicPr>
            <a:picLocks noChangeAspect="1" noChangeArrowheads="1"/>
          </p:cNvPicPr>
          <p:nvPr/>
        </p:nvPicPr>
        <p:blipFill>
          <a:blip r:embed="rId2">
            <a:extLst>
              <a:ext uri="{28A0092B-C50C-407E-A947-70E740481C1C}">
                <a14:useLocalDpi xmlns:a14="http://schemas.microsoft.com/office/drawing/2010/main" val="0"/>
              </a:ext>
            </a:extLst>
          </a:blip>
          <a:srcRect l="11290" r="21326"/>
          <a:stretch>
            <a:fillRect/>
          </a:stretch>
        </p:blipFill>
        <p:spPr bwMode="auto">
          <a:xfrm>
            <a:off x="6842125" y="1371600"/>
            <a:ext cx="2301875" cy="4686300"/>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
        <p:nvSpPr>
          <p:cNvPr id="112646" name="Text Box 6"/>
          <p:cNvSpPr txBox="1">
            <a:spLocks noChangeArrowheads="1"/>
          </p:cNvSpPr>
          <p:nvPr/>
        </p:nvSpPr>
        <p:spPr bwMode="auto">
          <a:xfrm>
            <a:off x="6842125" y="6057901"/>
            <a:ext cx="2301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r>
              <a:rPr lang="en-US" sz="2200" b="0" dirty="0">
                <a:solidFill>
                  <a:srgbClr val="FFFFFF"/>
                </a:solidFill>
                <a:latin typeface="Rockwell"/>
                <a:cs typeface="Rockwell"/>
              </a:rPr>
              <a:t>Edwin Stanton</a:t>
            </a:r>
          </a:p>
        </p:txBody>
      </p:sp>
    </p:spTree>
    <p:extLst>
      <p:ext uri="{BB962C8B-B14F-4D97-AF65-F5344CB8AC3E}">
        <p14:creationId xmlns:p14="http://schemas.microsoft.com/office/powerpoint/2010/main" val="1966540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ox(out)">
                                      <p:cBhvr>
                                        <p:cTn id="7" dur="500"/>
                                        <p:tgtEl>
                                          <p:spTgt spid="1126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2644">
                                            <p:txEl>
                                              <p:pRg st="1" end="1"/>
                                            </p:txEl>
                                          </p:spTgt>
                                        </p:tgtEl>
                                        <p:attrNameLst>
                                          <p:attrName>style.visibility</p:attrName>
                                        </p:attrNameLst>
                                      </p:cBhvr>
                                      <p:to>
                                        <p:strVal val="visible"/>
                                      </p:to>
                                    </p:set>
                                    <p:animEffect transition="in" filter="box(out)">
                                      <p:cBhvr>
                                        <p:cTn id="12" dur="500"/>
                                        <p:tgtEl>
                                          <p:spTgt spid="1126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12644">
                                            <p:txEl>
                                              <p:pRg st="2" end="2"/>
                                            </p:txEl>
                                          </p:spTgt>
                                        </p:tgtEl>
                                        <p:attrNameLst>
                                          <p:attrName>style.visibility</p:attrName>
                                        </p:attrNameLst>
                                      </p:cBhvr>
                                      <p:to>
                                        <p:strVal val="visible"/>
                                      </p:to>
                                    </p:set>
                                    <p:animEffect transition="in" filter="box(out)">
                                      <p:cBhvr>
                                        <p:cTn id="17" dur="500"/>
                                        <p:tgtEl>
                                          <p:spTgt spid="1126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12644">
                                            <p:txEl>
                                              <p:pRg st="3" end="3"/>
                                            </p:txEl>
                                          </p:spTgt>
                                        </p:tgtEl>
                                        <p:attrNameLst>
                                          <p:attrName>style.visibility</p:attrName>
                                        </p:attrNameLst>
                                      </p:cBhvr>
                                      <p:to>
                                        <p:strVal val="visible"/>
                                      </p:to>
                                    </p:set>
                                    <p:animEffect transition="in" filter="box(out)">
                                      <p:cBhvr>
                                        <p:cTn id="22" dur="500"/>
                                        <p:tgtEl>
                                          <p:spTgt spid="1126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12644">
                                            <p:txEl>
                                              <p:pRg st="4" end="4"/>
                                            </p:txEl>
                                          </p:spTgt>
                                        </p:tgtEl>
                                        <p:attrNameLst>
                                          <p:attrName>style.visibility</p:attrName>
                                        </p:attrNameLst>
                                      </p:cBhvr>
                                      <p:to>
                                        <p:strVal val="visible"/>
                                      </p:to>
                                    </p:set>
                                    <p:animEffect transition="in" filter="box(out)">
                                      <p:cBhvr>
                                        <p:cTn id="27" dur="500"/>
                                        <p:tgtEl>
                                          <p:spTgt spid="11264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645"/>
                                        </p:tgtEl>
                                        <p:attrNameLst>
                                          <p:attrName>style.visibility</p:attrName>
                                        </p:attrNameLst>
                                      </p:cBhvr>
                                      <p:to>
                                        <p:strVal val="visible"/>
                                      </p:to>
                                    </p:set>
                                    <p:animEffect transition="in" filter="fade">
                                      <p:cBhvr>
                                        <p:cTn id="30" dur="1000"/>
                                        <p:tgtEl>
                                          <p:spTgt spid="1126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46"/>
                                        </p:tgtEl>
                                        <p:attrNameLst>
                                          <p:attrName>style.visibility</p:attrName>
                                        </p:attrNameLst>
                                      </p:cBhvr>
                                      <p:to>
                                        <p:strVal val="visible"/>
                                      </p:to>
                                    </p:set>
                                    <p:animEffect transition="in" filter="fade">
                                      <p:cBhvr>
                                        <p:cTn id="33" dur="1000"/>
                                        <p:tgtEl>
                                          <p:spTgt spid="1126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112644">
                                            <p:txEl>
                                              <p:pRg st="5" end="5"/>
                                            </p:txEl>
                                          </p:spTgt>
                                        </p:tgtEl>
                                        <p:attrNameLst>
                                          <p:attrName>style.visibility</p:attrName>
                                        </p:attrNameLst>
                                      </p:cBhvr>
                                      <p:to>
                                        <p:strVal val="visible"/>
                                      </p:to>
                                    </p:set>
                                    <p:animEffect transition="in" filter="box(out)">
                                      <p:cBhvr>
                                        <p:cTn id="38" dur="500"/>
                                        <p:tgtEl>
                                          <p:spTgt spid="1126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239</TotalTime>
  <Words>1471</Words>
  <Application>Microsoft Macintosh PowerPoint</Application>
  <PresentationFormat>On-screen Show (4:3)</PresentationFormat>
  <Paragraphs>177</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Theme</vt:lpstr>
      <vt:lpstr>Do Now</vt:lpstr>
      <vt:lpstr>The Fall of Reconstruction-The Compromise of 1877 and Waning Northern Support</vt:lpstr>
      <vt:lpstr>Key Concepts</vt:lpstr>
      <vt:lpstr>AP Prompt</vt:lpstr>
      <vt:lpstr>The Problems of Peacemaking</vt:lpstr>
      <vt:lpstr>PowerPoint Presentation</vt:lpstr>
      <vt:lpstr>An Unreconstructed Southerner</vt:lpstr>
      <vt:lpstr>Outline</vt:lpstr>
      <vt:lpstr>PowerPoint Presentation</vt:lpstr>
      <vt:lpstr>PowerPoint Presentation</vt:lpstr>
      <vt:lpstr>PowerPoint Presentation</vt:lpstr>
      <vt:lpstr>PowerPoint Presentation</vt:lpstr>
      <vt:lpstr>PowerPoint Presentation</vt:lpstr>
      <vt:lpstr>Ulysses S. Grant’s Presidency</vt:lpstr>
      <vt:lpstr>PowerPoint Presentation</vt:lpstr>
      <vt:lpstr>Panic of 1873</vt:lpstr>
      <vt:lpstr>Legal Challenges to Reconstruction</vt:lpstr>
      <vt:lpstr>PowerPoint Presentation</vt:lpstr>
      <vt:lpstr>The Election of 1876</vt:lpstr>
      <vt:lpstr>PowerPoint Presentation</vt:lpstr>
      <vt:lpstr>U.S. Troops Recalled</vt:lpstr>
      <vt:lpstr>End of Reconstruction</vt:lpstr>
      <vt:lpstr>PowerPoint Presentation</vt:lpstr>
      <vt:lpstr>PowerPoint Presentation</vt:lpstr>
      <vt:lpstr>PowerPoint Presentation</vt:lpstr>
      <vt:lpstr>The New South </vt:lpstr>
      <vt:lpstr>PowerPoint Presentation</vt:lpstr>
      <vt:lpstr>The “New South”</vt:lpstr>
      <vt:lpstr>Four Reasons For End of Reconstruction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22</cp:revision>
  <dcterms:created xsi:type="dcterms:W3CDTF">2017-10-27T14:27:56Z</dcterms:created>
  <dcterms:modified xsi:type="dcterms:W3CDTF">2017-11-16T15:26:41Z</dcterms:modified>
</cp:coreProperties>
</file>