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5"/>
  </p:notesMasterIdLst>
  <p:sldIdLst>
    <p:sldId id="257" r:id="rId2"/>
    <p:sldId id="256" r:id="rId3"/>
    <p:sldId id="266" r:id="rId4"/>
    <p:sldId id="267" r:id="rId5"/>
    <p:sldId id="308" r:id="rId6"/>
    <p:sldId id="309" r:id="rId7"/>
    <p:sldId id="311" r:id="rId8"/>
    <p:sldId id="310" r:id="rId9"/>
    <p:sldId id="270" r:id="rId10"/>
    <p:sldId id="271" r:id="rId11"/>
    <p:sldId id="312" r:id="rId12"/>
    <p:sldId id="272" r:id="rId13"/>
    <p:sldId id="273" r:id="rId14"/>
    <p:sldId id="261" r:id="rId15"/>
    <p:sldId id="313" r:id="rId16"/>
    <p:sldId id="262" r:id="rId17"/>
    <p:sldId id="275" r:id="rId18"/>
    <p:sldId id="263" r:id="rId19"/>
    <p:sldId id="264" r:id="rId20"/>
    <p:sldId id="315" r:id="rId21"/>
    <p:sldId id="265" r:id="rId22"/>
    <p:sldId id="276" r:id="rId23"/>
    <p:sldId id="277" r:id="rId24"/>
    <p:sldId id="278" r:id="rId25"/>
    <p:sldId id="314" r:id="rId26"/>
    <p:sldId id="280"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1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2/22/19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4E87311C-C180-7844-AFFA-5EDF455E46F2}" type="slidenum">
              <a:rPr lang="en-US">
                <a:latin typeface="Arial" charset="0"/>
              </a:rPr>
              <a:pPr/>
              <a:t>34</a:t>
            </a:fld>
            <a:endParaRPr lang="en-US">
              <a:latin typeface="Arial" charset="0"/>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ctr" eaLnBrk="1" hangingPunct="1">
              <a:spcBef>
                <a:spcPct val="5000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5351D473-86ED-2F4B-A3F2-AF0EE76B4826}" type="slidenum">
              <a:rPr lang="en-US">
                <a:latin typeface="Arial" charset="0"/>
              </a:rPr>
              <a:pPr/>
              <a:t>43</a:t>
            </a:fld>
            <a:endParaRPr lang="en-US">
              <a:latin typeface="Arial" charset="0"/>
            </a:endParaRPr>
          </a:p>
        </p:txBody>
      </p:sp>
      <p:sp>
        <p:nvSpPr>
          <p:cNvPr id="7475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7475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AFFAB137-F3FA-5949-A9DB-DC817DA4C589}" type="slidenum">
              <a:rPr lang="en-US">
                <a:latin typeface="Arial" charset="0"/>
              </a:rPr>
              <a:pPr/>
              <a:t>53</a:t>
            </a:fld>
            <a:endParaRPr lang="en-US">
              <a:latin typeface="Arial" charset="0"/>
            </a:endParaRPr>
          </a:p>
        </p:txBody>
      </p:sp>
      <p:sp>
        <p:nvSpPr>
          <p:cNvPr id="778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7782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90000"/>
              </a:lnSpc>
              <a:spcAft>
                <a:spcPts val="0"/>
              </a:spcAft>
              <a:buFont typeface="Wingdings 2"/>
              <a:buChar char=""/>
              <a:defRPr/>
            </a:pPr>
            <a:r>
              <a:rPr lang="en-US" sz="3900" dirty="0" smtClean="0">
                <a:ea typeface="+mn-ea"/>
              </a:rPr>
              <a:t>The USA never joined the League of Nations, but did play a role in attempts to avoid future wars:</a:t>
            </a:r>
          </a:p>
          <a:p>
            <a:pPr lvl="1" eaLnBrk="1" fontAlgn="auto" hangingPunct="1">
              <a:lnSpc>
                <a:spcPct val="90000"/>
              </a:lnSpc>
              <a:spcAft>
                <a:spcPts val="0"/>
              </a:spcAft>
              <a:buFont typeface="Wingdings 2"/>
              <a:buChar char=""/>
              <a:defRPr/>
            </a:pPr>
            <a:r>
              <a:rPr lang="en-US" sz="3900" dirty="0" smtClean="0">
                <a:ea typeface="+mn-ea"/>
              </a:rPr>
              <a:t>At the </a:t>
            </a:r>
            <a:r>
              <a:rPr lang="en-US" sz="3900" u="sng" dirty="0" smtClean="0">
                <a:ea typeface="+mn-ea"/>
              </a:rPr>
              <a:t>Washington Disarmament Conference</a:t>
            </a:r>
            <a:r>
              <a:rPr lang="en-US" sz="3900" dirty="0" smtClean="0">
                <a:ea typeface="+mn-ea"/>
              </a:rPr>
              <a:t> in 1921, world leaders agreed to disarmament, free trade, &amp; collective security </a:t>
            </a:r>
          </a:p>
          <a:p>
            <a:pPr lvl="1" eaLnBrk="1" fontAlgn="auto" hangingPunct="1">
              <a:lnSpc>
                <a:spcPct val="90000"/>
              </a:lnSpc>
              <a:spcAft>
                <a:spcPts val="0"/>
              </a:spcAft>
              <a:buFont typeface="Wingdings 2"/>
              <a:buChar char=""/>
              <a:defRPr/>
            </a:pPr>
            <a:r>
              <a:rPr lang="en-US" sz="3900" dirty="0" smtClean="0">
                <a:ea typeface="+mn-ea"/>
              </a:rPr>
              <a:t>In 1928, almost every nation, including the USA, signed the </a:t>
            </a:r>
            <a:r>
              <a:rPr lang="en-US" sz="3900" u="sng" dirty="0" smtClean="0">
                <a:ea typeface="+mn-ea"/>
              </a:rPr>
              <a:t>Kellogg-Briand Pact</a:t>
            </a:r>
            <a:r>
              <a:rPr lang="en-US" sz="3900" dirty="0" smtClean="0">
                <a:ea typeface="+mn-ea"/>
              </a:rPr>
              <a:t>, renouncing war as a tool of foreign policy</a:t>
            </a:r>
          </a:p>
          <a:p>
            <a:endParaRPr lang="en-US" dirty="0"/>
          </a:p>
        </p:txBody>
      </p:sp>
      <p:sp>
        <p:nvSpPr>
          <p:cNvPr id="4" name="Slide Number Placeholder 3"/>
          <p:cNvSpPr>
            <a:spLocks noGrp="1"/>
          </p:cNvSpPr>
          <p:nvPr>
            <p:ph type="sldNum" sz="quarter" idx="10"/>
          </p:nvPr>
        </p:nvSpPr>
        <p:spPr/>
        <p:txBody>
          <a:bodyPr/>
          <a:lstStyle/>
          <a:p>
            <a:fld id="{828EB37A-6F0D-1044-966B-31A51BAFF1B4}" type="slidenum">
              <a:rPr lang="en-US" smtClean="0"/>
              <a:t>5</a:t>
            </a:fld>
            <a:endParaRPr lang="en-US"/>
          </a:p>
        </p:txBody>
      </p:sp>
    </p:spTree>
    <p:extLst>
      <p:ext uri="{BB962C8B-B14F-4D97-AF65-F5344CB8AC3E}">
        <p14:creationId xmlns:p14="http://schemas.microsoft.com/office/powerpoint/2010/main" val="408480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London Economic Conference</a:t>
            </a:r>
            <a:r>
              <a:rPr lang="en-US" dirty="0" smtClean="0"/>
              <a:t> was a meeting of representatives of 66 nations from June 12 to July 27, 1933 at the Geological Museum in </a:t>
            </a:r>
            <a:r>
              <a:rPr lang="en-US" b="1" dirty="0" smtClean="0"/>
              <a:t>London</a:t>
            </a:r>
            <a:r>
              <a:rPr lang="en-US" dirty="0" smtClean="0"/>
              <a:t>. Its purpose was to win agreement on measures to fight the Great Depression, revive international trade, and stabilize currency exchange rates.</a:t>
            </a:r>
          </a:p>
          <a:p>
            <a:endParaRPr lang="en-US" dirty="0" smtClean="0"/>
          </a:p>
          <a:p>
            <a:r>
              <a:rPr lang="en-US" b="1" dirty="0" smtClean="0"/>
              <a:t>Reciprocal</a:t>
            </a:r>
            <a:r>
              <a:rPr lang="en-US" dirty="0" smtClean="0"/>
              <a:t> Tariff </a:t>
            </a:r>
            <a:r>
              <a:rPr lang="en-US" b="1" dirty="0" smtClean="0"/>
              <a:t>Act</a:t>
            </a:r>
            <a:r>
              <a:rPr lang="en-US" dirty="0" smtClean="0"/>
              <a:t> of 1934. President Franklin D. Roosevelt signed the </a:t>
            </a:r>
            <a:r>
              <a:rPr lang="en-US" b="1" dirty="0" smtClean="0"/>
              <a:t>Reciprocal Trade Agreements Act</a:t>
            </a:r>
            <a:r>
              <a:rPr lang="en-US" dirty="0" smtClean="0"/>
              <a:t> (RTAA) into law in 1934. RTAA gave the president power to negotiate bilateral, </a:t>
            </a:r>
            <a:r>
              <a:rPr lang="en-US" b="1" dirty="0" smtClean="0"/>
              <a:t>reciprocal trade agreements</a:t>
            </a:r>
            <a:r>
              <a:rPr lang="en-US" dirty="0" smtClean="0"/>
              <a:t> with other countries. ... At the same time, countries in Europe enacted protectionist policies.</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8</a:t>
            </a:fld>
            <a:endParaRPr lang="en-US"/>
          </a:p>
        </p:txBody>
      </p:sp>
    </p:spTree>
    <p:extLst>
      <p:ext uri="{BB962C8B-B14F-4D97-AF65-F5344CB8AC3E}">
        <p14:creationId xmlns:p14="http://schemas.microsoft.com/office/powerpoint/2010/main" val="264806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7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582A69D-BAA1-D141-B01A-EC73E1A7B046}" type="slidenum">
              <a:rPr lang="en-US">
                <a:latin typeface="Arial" charset="0"/>
              </a:rPr>
              <a:pPr eaLnBrk="1" hangingPunct="1"/>
              <a:t>14</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A63B09C3-0A3C-5748-820F-4D299367AB1E}" type="slidenum">
              <a:rPr lang="en-US">
                <a:latin typeface="Arial" charset="0"/>
              </a:rPr>
              <a:pPr eaLnBrk="1" hangingPunct="1"/>
              <a:t>16</a:t>
            </a:fld>
            <a:endParaRPr lang="en-US">
              <a:latin typeface="Arial" charset="0"/>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758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On Dec 7, 1941, the U.S. naval fleet in the Pacific was crippled by the surprise attack; 8 battleships were sunk &amp; 2,400 Americans were killed</a:t>
            </a:r>
          </a:p>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065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2E6E40D7-1A03-4047-A427-3921E5295822}" type="slidenum">
              <a:rPr lang="en-US">
                <a:latin typeface="Arial" charset="0"/>
              </a:rPr>
              <a:pPr/>
              <a:t>28</a:t>
            </a:fld>
            <a:endParaRPr lang="en-US">
              <a:latin typeface="Arial" charset="0"/>
            </a:endParaRPr>
          </a:p>
        </p:txBody>
      </p:sp>
      <p:sp>
        <p:nvSpPr>
          <p:cNvPr id="716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7168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fld id="{A2363FCD-DDBA-3D4C-B0EE-84563AA43D97}" type="slidenum">
              <a:rPr lang="en-US"/>
              <a:pPr/>
              <a:t>‹#›</a:t>
            </a:fld>
            <a:endParaRPr lang="en-US"/>
          </a:p>
        </p:txBody>
      </p:sp>
    </p:spTree>
    <p:extLst>
      <p:ext uri="{BB962C8B-B14F-4D97-AF65-F5344CB8AC3E}">
        <p14:creationId xmlns:p14="http://schemas.microsoft.com/office/powerpoint/2010/main" val="155759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fld id="{1FC88A27-8E74-7840-A360-5FD02921863E}" type="slidenum">
              <a:rPr lang="en-US"/>
              <a:pPr/>
              <a:t>‹#›</a:t>
            </a:fld>
            <a:endParaRPr lang="en-US"/>
          </a:p>
        </p:txBody>
      </p:sp>
    </p:spTree>
    <p:extLst>
      <p:ext uri="{BB962C8B-B14F-4D97-AF65-F5344CB8AC3E}">
        <p14:creationId xmlns:p14="http://schemas.microsoft.com/office/powerpoint/2010/main" val="49455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085AE9C5-69D8-6B47-A671-37CF9905F7E7}" type="slidenum">
              <a:rPr lang="en-US"/>
              <a:pPr/>
              <a:t>‹#›</a:t>
            </a:fld>
            <a:endParaRPr lang="en-US"/>
          </a:p>
        </p:txBody>
      </p:sp>
    </p:spTree>
    <p:extLst>
      <p:ext uri="{BB962C8B-B14F-4D97-AF65-F5344CB8AC3E}">
        <p14:creationId xmlns:p14="http://schemas.microsoft.com/office/powerpoint/2010/main" val="32941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924443F-BDCE-0C45-A704-C82687D9076D}" type="slidenum">
              <a:rPr lang="en-US"/>
              <a:pPr>
                <a:defRPr/>
              </a:pPr>
              <a:t>‹#›</a:t>
            </a:fld>
            <a:endParaRPr lang="en-US"/>
          </a:p>
        </p:txBody>
      </p:sp>
    </p:spTree>
    <p:extLst>
      <p:ext uri="{BB962C8B-B14F-4D97-AF65-F5344CB8AC3E}">
        <p14:creationId xmlns:p14="http://schemas.microsoft.com/office/powerpoint/2010/main" val="244522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7BKvlobfB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3VqQAf74fsE" TargetMode="External"/><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hyperlink" Target="https://www.youtube.com/watch?v=Sv1niwxQgo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4497GEGOOg&amp;safety_mode=true&amp;persist_safety_mode=1&amp;safe=acti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h_oc5hQt-A" TargetMode="External"/><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image" Target="../media/image54.jpeg"/><Relationship Id="rId1" Type="http://schemas.openxmlformats.org/officeDocument/2006/relationships/slideLayout" Target="../slideLayouts/slideLayout12.xml"/><Relationship Id="rId2"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12.xml"/><Relationship Id="rId2" Type="http://schemas.openxmlformats.org/officeDocument/2006/relationships/image" Target="../media/image6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image" Target="../media/image69.jpeg"/><Relationship Id="rId6" Type="http://schemas.openxmlformats.org/officeDocument/2006/relationships/image" Target="../media/image70.jpeg"/><Relationship Id="rId7" Type="http://schemas.openxmlformats.org/officeDocument/2006/relationships/image" Target="../media/image71.jpeg"/><Relationship Id="rId1" Type="http://schemas.openxmlformats.org/officeDocument/2006/relationships/slideLayout" Target="../slideLayouts/slideLayout12.xml"/><Relationship Id="rId2"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png"/><Relationship Id="rId3"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1" Type="http://schemas.openxmlformats.org/officeDocument/2006/relationships/slideLayout" Target="../slideLayouts/slideLayout6.xml"/><Relationship Id="rId2" Type="http://schemas.openxmlformats.org/officeDocument/2006/relationships/image" Target="../media/image7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jpeg"/><Relationship Id="rId1" Type="http://schemas.openxmlformats.org/officeDocument/2006/relationships/slideLayout" Target="../slideLayouts/slideLayout6.xml"/><Relationship Id="rId2" Type="http://schemas.openxmlformats.org/officeDocument/2006/relationships/image" Target="../media/image8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7.jpeg"/><Relationship Id="rId3" Type="http://schemas.openxmlformats.org/officeDocument/2006/relationships/image" Target="../media/image8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0.jpeg"/><Relationship Id="rId3" Type="http://schemas.openxmlformats.org/officeDocument/2006/relationships/image" Target="../media/image9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1" Type="http://schemas.openxmlformats.org/officeDocument/2006/relationships/slideLayout" Target="../slideLayouts/slideLayout13.xml"/><Relationship Id="rId2" Type="http://schemas.openxmlformats.org/officeDocument/2006/relationships/image" Target="../media/image9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Big Day. Sit Dow and Shut Up</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8305800" cy="1066800"/>
          </a:xfrm>
        </p:spPr>
        <p:txBody>
          <a:bodyPr/>
          <a:lstStyle/>
          <a:p>
            <a:pPr eaLnBrk="1" fontAlgn="auto" hangingPunct="1">
              <a:spcAft>
                <a:spcPts val="0"/>
              </a:spcAft>
              <a:defRPr/>
            </a:pPr>
            <a:r>
              <a:rPr lang="en-US" smtClean="0">
                <a:ea typeface="+mj-ea"/>
              </a:rPr>
              <a:t>The Neutrality Acts</a:t>
            </a:r>
          </a:p>
        </p:txBody>
      </p:sp>
      <p:sp>
        <p:nvSpPr>
          <p:cNvPr id="254979" name="Rectangle 3"/>
          <p:cNvSpPr>
            <a:spLocks noGrp="1" noChangeArrowheads="1"/>
          </p:cNvSpPr>
          <p:nvPr>
            <p:ph idx="1"/>
          </p:nvPr>
        </p:nvSpPr>
        <p:spPr>
          <a:xfrm>
            <a:off x="0" y="990600"/>
            <a:ext cx="9144000" cy="5867400"/>
          </a:xfrm>
        </p:spPr>
        <p:txBody>
          <a:bodyPr>
            <a:normAutofit/>
          </a:bodyPr>
          <a:lstStyle/>
          <a:p>
            <a:pPr eaLnBrk="1" hangingPunct="1"/>
            <a:r>
              <a:rPr lang="en-US" sz="3600" dirty="0">
                <a:latin typeface="Rockwell"/>
                <a:cs typeface="Rockwell"/>
              </a:rPr>
              <a:t>The </a:t>
            </a:r>
            <a:r>
              <a:rPr lang="ja-JP" altLang="en-US" sz="3600" dirty="0">
                <a:latin typeface="Rockwell"/>
                <a:cs typeface="Rockwell"/>
              </a:rPr>
              <a:t>“</a:t>
            </a:r>
            <a:r>
              <a:rPr lang="en-US" sz="3600" dirty="0">
                <a:latin typeface="Rockwell"/>
                <a:cs typeface="Rockwell"/>
              </a:rPr>
              <a:t>merchants of death</a:t>
            </a:r>
            <a:r>
              <a:rPr lang="ja-JP" altLang="en-US" sz="3600" dirty="0">
                <a:latin typeface="Rockwell"/>
                <a:cs typeface="Rockwell"/>
              </a:rPr>
              <a:t>”</a:t>
            </a:r>
            <a:r>
              <a:rPr lang="en-US" sz="3600" dirty="0">
                <a:latin typeface="Rockwell"/>
                <a:cs typeface="Rockwell"/>
              </a:rPr>
              <a:t> charges were led by North Dakota Senator Gerald Nye from 1934 to 1936:</a:t>
            </a:r>
          </a:p>
          <a:p>
            <a:pPr lvl="1" eaLnBrk="1" hangingPunct="1"/>
            <a:r>
              <a:rPr lang="en-US" sz="3200" dirty="0">
                <a:latin typeface="Rockwell"/>
                <a:cs typeface="Rockwell"/>
              </a:rPr>
              <a:t>Reaction to the </a:t>
            </a:r>
            <a:r>
              <a:rPr lang="en-US" sz="3200" u="sng" dirty="0">
                <a:latin typeface="Rockwell"/>
                <a:cs typeface="Rockwell"/>
              </a:rPr>
              <a:t>Nye Committee</a:t>
            </a:r>
            <a:r>
              <a:rPr lang="en-US" sz="3200" dirty="0">
                <a:latin typeface="Rockwell"/>
                <a:cs typeface="Rockwell"/>
              </a:rPr>
              <a:t> report led to popular support to avoid making the same mistakes that led America to enter WW1</a:t>
            </a:r>
          </a:p>
          <a:p>
            <a:pPr lvl="1" eaLnBrk="1" hangingPunct="1"/>
            <a:r>
              <a:rPr lang="en-US" sz="3200" dirty="0">
                <a:latin typeface="Rockwell"/>
                <a:cs typeface="Rockwell"/>
              </a:rPr>
              <a:t>Congress passed 3 neutrality acts to avoid future wars</a:t>
            </a:r>
          </a:p>
        </p:txBody>
      </p:sp>
      <p:sp>
        <p:nvSpPr>
          <p:cNvPr id="254980" name="AutoShape 4"/>
          <p:cNvSpPr>
            <a:spLocks noChangeArrowheads="1"/>
          </p:cNvSpPr>
          <p:nvPr/>
        </p:nvSpPr>
        <p:spPr bwMode="auto">
          <a:xfrm>
            <a:off x="533400" y="304800"/>
            <a:ext cx="7315200" cy="1447800"/>
          </a:xfrm>
          <a:prstGeom prst="wedgeRectCallout">
            <a:avLst>
              <a:gd name="adj1" fmla="val -5292"/>
              <a:gd name="adj2" fmla="val 202301"/>
            </a:avLst>
          </a:prstGeom>
          <a:solidFill>
            <a:srgbClr val="CCFFFF"/>
          </a:solidFill>
          <a:ln w="38100" cap="sq">
            <a:solidFill>
              <a:schemeClr val="tx1"/>
            </a:solidFill>
            <a:miter lim="800000"/>
            <a:headEnd type="none" w="sm" len="sm"/>
            <a:tailEnd type="none" w="sm" len="sm"/>
          </a:ln>
        </p:spPr>
        <p:txBody>
          <a:bodyPr/>
          <a:lstStyle/>
          <a:p>
            <a:pPr algn="ctr">
              <a:lnSpc>
                <a:spcPct val="80000"/>
              </a:lnSpc>
            </a:pPr>
            <a:r>
              <a:rPr kumimoji="1" lang="en-US" sz="2800">
                <a:solidFill>
                  <a:srgbClr val="000000"/>
                </a:solidFill>
              </a:rPr>
              <a:t>The Neutrality Act of 1935 banned arms sales to nations at war &amp; warned citizens not to sail on belligerent ships</a:t>
            </a:r>
          </a:p>
        </p:txBody>
      </p:sp>
      <p:sp>
        <p:nvSpPr>
          <p:cNvPr id="254981" name="AutoShape 5"/>
          <p:cNvSpPr>
            <a:spLocks noChangeArrowheads="1"/>
          </p:cNvSpPr>
          <p:nvPr/>
        </p:nvSpPr>
        <p:spPr bwMode="auto">
          <a:xfrm>
            <a:off x="1981200" y="381000"/>
            <a:ext cx="6705600" cy="990600"/>
          </a:xfrm>
          <a:prstGeom prst="wedgeRectCallout">
            <a:avLst>
              <a:gd name="adj1" fmla="val 10014"/>
              <a:gd name="adj2" fmla="val 316986"/>
            </a:avLst>
          </a:prstGeom>
          <a:solidFill>
            <a:srgbClr val="FFFF99"/>
          </a:solidFill>
          <a:ln w="38100" cap="sq">
            <a:solidFill>
              <a:schemeClr val="tx1"/>
            </a:solidFill>
            <a:miter lim="800000"/>
            <a:headEnd type="none" w="sm" len="sm"/>
            <a:tailEnd type="none" w="sm" len="sm"/>
          </a:ln>
        </p:spPr>
        <p:txBody>
          <a:bodyPr/>
          <a:lstStyle/>
          <a:p>
            <a:pPr algn="ctr">
              <a:lnSpc>
                <a:spcPct val="80000"/>
              </a:lnSpc>
            </a:pPr>
            <a:r>
              <a:rPr kumimoji="1" lang="en-US" sz="2800">
                <a:solidFill>
                  <a:srgbClr val="000000"/>
                </a:solidFill>
              </a:rPr>
              <a:t>The Neutrality Act of 1936 banned loans to any warring nation</a:t>
            </a:r>
          </a:p>
        </p:txBody>
      </p:sp>
      <p:sp>
        <p:nvSpPr>
          <p:cNvPr id="254982" name="AutoShape 6"/>
          <p:cNvSpPr>
            <a:spLocks noChangeArrowheads="1"/>
          </p:cNvSpPr>
          <p:nvPr/>
        </p:nvSpPr>
        <p:spPr bwMode="auto">
          <a:xfrm>
            <a:off x="304800" y="5029200"/>
            <a:ext cx="7848600" cy="1447800"/>
          </a:xfrm>
          <a:prstGeom prst="wedgeRectCallout">
            <a:avLst>
              <a:gd name="adj1" fmla="val 8211"/>
              <a:gd name="adj2" fmla="val -104277"/>
            </a:avLst>
          </a:prstGeom>
          <a:solidFill>
            <a:srgbClr val="FFCC99"/>
          </a:solidFill>
          <a:ln w="38100" cap="sq">
            <a:solidFill>
              <a:schemeClr val="tx1"/>
            </a:solidFill>
            <a:miter lim="800000"/>
            <a:headEnd type="none" w="sm" len="sm"/>
            <a:tailEnd type="none" w="sm" len="sm"/>
          </a:ln>
          <a:effectLst/>
        </p:spPr>
        <p:txBody>
          <a:bodyPr/>
          <a:lstStyle/>
          <a:p>
            <a:pPr algn="ctr">
              <a:lnSpc>
                <a:spcPct val="80000"/>
              </a:lnSpc>
              <a:defRPr/>
            </a:pPr>
            <a:r>
              <a:rPr kumimoji="1" lang="en-US" sz="2800" dirty="0">
                <a:solidFill>
                  <a:srgbClr val="000000"/>
                </a:solidFill>
                <a:latin typeface="Rockwell"/>
                <a:ea typeface="+mn-ea"/>
                <a:cs typeface="Rockwell"/>
              </a:rPr>
              <a:t>The Neutrality Act of 1937 made the 1935 &amp; 1936 acts permanent &amp; required all trade to be on a </a:t>
            </a:r>
            <a:r>
              <a:rPr kumimoji="1" lang="en-US" sz="2800" i="1" dirty="0">
                <a:solidFill>
                  <a:srgbClr val="000000"/>
                </a:solidFill>
                <a:effectLst>
                  <a:outerShdw blurRad="38100" dist="38100" dir="2700000" algn="tl">
                    <a:srgbClr val="FFFFFF"/>
                  </a:outerShdw>
                </a:effectLst>
                <a:latin typeface="Rockwell"/>
                <a:ea typeface="+mn-ea"/>
                <a:cs typeface="Rockwell"/>
              </a:rPr>
              <a:t>cash &amp; carry</a:t>
            </a:r>
            <a:r>
              <a:rPr kumimoji="1" lang="en-US" sz="2800" dirty="0">
                <a:solidFill>
                  <a:srgbClr val="000000"/>
                </a:solidFill>
                <a:latin typeface="Rockwell"/>
                <a:ea typeface="+mn-ea"/>
                <a:cs typeface="Rockwell"/>
              </a:rPr>
              <a:t> basis</a:t>
            </a:r>
          </a:p>
        </p:txBody>
      </p:sp>
      <p:pic>
        <p:nvPicPr>
          <p:cNvPr id="7" name="Picture 10" descr="http://www.loc.gov/rr/print/swann/herblock/images/s03387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5" y="1752600"/>
            <a:ext cx="9108625" cy="501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4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4981"/>
                                        </p:tgtEl>
                                        <p:attrNameLst>
                                          <p:attrName>style.visibility</p:attrName>
                                        </p:attrNameLst>
                                      </p:cBhvr>
                                      <p:to>
                                        <p:strVal val="visible"/>
                                      </p:to>
                                    </p:set>
                                    <p:anim calcmode="lin" valueType="num">
                                      <p:cBhvr>
                                        <p:cTn id="14" dur="500" fill="hold"/>
                                        <p:tgtEl>
                                          <p:spTgt spid="254981"/>
                                        </p:tgtEl>
                                        <p:attrNameLst>
                                          <p:attrName>ppt_w</p:attrName>
                                        </p:attrNameLst>
                                      </p:cBhvr>
                                      <p:tavLst>
                                        <p:tav tm="0">
                                          <p:val>
                                            <p:fltVal val="0"/>
                                          </p:val>
                                        </p:tav>
                                        <p:tav tm="100000">
                                          <p:val>
                                            <p:strVal val="#ppt_w"/>
                                          </p:val>
                                        </p:tav>
                                      </p:tavLst>
                                    </p:anim>
                                    <p:anim calcmode="lin" valueType="num">
                                      <p:cBhvr>
                                        <p:cTn id="15" dur="500" fill="hold"/>
                                        <p:tgtEl>
                                          <p:spTgt spid="254981"/>
                                        </p:tgtEl>
                                        <p:attrNameLst>
                                          <p:attrName>ppt_h</p:attrName>
                                        </p:attrNameLst>
                                      </p:cBhvr>
                                      <p:tavLst>
                                        <p:tav tm="0">
                                          <p:val>
                                            <p:fltVal val="0"/>
                                          </p:val>
                                        </p:tav>
                                        <p:tav tm="100000">
                                          <p:val>
                                            <p:strVal val="#ppt_h"/>
                                          </p:val>
                                        </p:tav>
                                      </p:tavLst>
                                    </p:anim>
                                    <p:animEffect transition="in" filter="fade">
                                      <p:cBhvr>
                                        <p:cTn id="16" dur="500"/>
                                        <p:tgtEl>
                                          <p:spTgt spid="2549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4982"/>
                                        </p:tgtEl>
                                        <p:attrNameLst>
                                          <p:attrName>style.visibility</p:attrName>
                                        </p:attrNameLst>
                                      </p:cBhvr>
                                      <p:to>
                                        <p:strVal val="visible"/>
                                      </p:to>
                                    </p:set>
                                    <p:anim calcmode="lin" valueType="num">
                                      <p:cBhvr>
                                        <p:cTn id="21" dur="500" fill="hold"/>
                                        <p:tgtEl>
                                          <p:spTgt spid="254982"/>
                                        </p:tgtEl>
                                        <p:attrNameLst>
                                          <p:attrName>ppt_w</p:attrName>
                                        </p:attrNameLst>
                                      </p:cBhvr>
                                      <p:tavLst>
                                        <p:tav tm="0">
                                          <p:val>
                                            <p:fltVal val="0"/>
                                          </p:val>
                                        </p:tav>
                                        <p:tav tm="100000">
                                          <p:val>
                                            <p:strVal val="#ppt_w"/>
                                          </p:val>
                                        </p:tav>
                                      </p:tavLst>
                                    </p:anim>
                                    <p:anim calcmode="lin" valueType="num">
                                      <p:cBhvr>
                                        <p:cTn id="22" dur="500" fill="hold"/>
                                        <p:tgtEl>
                                          <p:spTgt spid="254982"/>
                                        </p:tgtEl>
                                        <p:attrNameLst>
                                          <p:attrName>ppt_h</p:attrName>
                                        </p:attrNameLst>
                                      </p:cBhvr>
                                      <p:tavLst>
                                        <p:tav tm="0">
                                          <p:val>
                                            <p:fltVal val="0"/>
                                          </p:val>
                                        </p:tav>
                                        <p:tav tm="100000">
                                          <p:val>
                                            <p:strVal val="#ppt_h"/>
                                          </p:val>
                                        </p:tav>
                                      </p:tavLst>
                                    </p:anim>
                                    <p:animEffect transition="in" filter="fade">
                                      <p:cBhvr>
                                        <p:cTn id="23" dur="500"/>
                                        <p:tgtEl>
                                          <p:spTgt spid="254982"/>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P spid="2549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0"/>
            <a:ext cx="9144000" cy="838200"/>
          </a:xfrm>
        </p:spPr>
        <p:txBody>
          <a:bodyPr/>
          <a:lstStyle/>
          <a:p>
            <a:pPr eaLnBrk="1" hangingPunct="1">
              <a:defRPr/>
            </a:pPr>
            <a:r>
              <a:rPr lang="en-US">
                <a:latin typeface="Rockwell"/>
                <a:cs typeface="Rockwell"/>
              </a:rPr>
              <a:t>American Isolationists</a:t>
            </a:r>
          </a:p>
        </p:txBody>
      </p:sp>
      <p:sp>
        <p:nvSpPr>
          <p:cNvPr id="54275" name="Rectangle 3"/>
          <p:cNvSpPr>
            <a:spLocks noGrp="1" noRot="1" noChangeArrowheads="1"/>
          </p:cNvSpPr>
          <p:nvPr>
            <p:ph type="body" idx="1"/>
          </p:nvPr>
        </p:nvSpPr>
        <p:spPr>
          <a:xfrm>
            <a:off x="0" y="990600"/>
            <a:ext cx="5486400" cy="5715000"/>
          </a:xfrm>
        </p:spPr>
        <p:txBody>
          <a:bodyPr/>
          <a:lstStyle/>
          <a:p>
            <a:pPr eaLnBrk="1" hangingPunct="1">
              <a:defRPr/>
            </a:pPr>
            <a:r>
              <a:rPr lang="en-US" sz="2800" dirty="0">
                <a:latin typeface="Rockwell"/>
                <a:cs typeface="Rockwell"/>
              </a:rPr>
              <a:t>Characteristics</a:t>
            </a:r>
          </a:p>
          <a:p>
            <a:pPr lvl="1" eaLnBrk="1" hangingPunct="1">
              <a:defRPr/>
            </a:pPr>
            <a:r>
              <a:rPr lang="en-US" sz="2400" dirty="0">
                <a:latin typeface="Rockwell"/>
                <a:cs typeface="Rockwell"/>
              </a:rPr>
              <a:t>Midwest region</a:t>
            </a:r>
          </a:p>
          <a:p>
            <a:pPr lvl="1" eaLnBrk="1" hangingPunct="1">
              <a:defRPr/>
            </a:pPr>
            <a:r>
              <a:rPr lang="en-US" sz="2400" dirty="0">
                <a:latin typeface="Rockwell"/>
                <a:cs typeface="Rockwell"/>
              </a:rPr>
              <a:t>Rural sectors</a:t>
            </a:r>
          </a:p>
          <a:p>
            <a:pPr lvl="1" eaLnBrk="1" hangingPunct="1">
              <a:defRPr/>
            </a:pPr>
            <a:r>
              <a:rPr lang="en-US" sz="2400" dirty="0">
                <a:latin typeface="Rockwell"/>
                <a:cs typeface="Rockwell"/>
              </a:rPr>
              <a:t>Republicans and conservatives</a:t>
            </a:r>
          </a:p>
          <a:p>
            <a:pPr eaLnBrk="1" hangingPunct="1">
              <a:defRPr/>
            </a:pPr>
            <a:r>
              <a:rPr lang="en-US" sz="2800" b="1" dirty="0">
                <a:latin typeface="Rockwell"/>
                <a:cs typeface="Rockwell"/>
              </a:rPr>
              <a:t>Nye Committee</a:t>
            </a:r>
            <a:endParaRPr lang="en-US" sz="2800" dirty="0">
              <a:latin typeface="Rockwell"/>
              <a:cs typeface="Rockwell"/>
            </a:endParaRPr>
          </a:p>
          <a:p>
            <a:pPr lvl="1" eaLnBrk="1" hangingPunct="1">
              <a:defRPr/>
            </a:pPr>
            <a:r>
              <a:rPr lang="ja-JP" altLang="en-US" sz="2400" dirty="0">
                <a:latin typeface="Rockwell"/>
                <a:cs typeface="Rockwell"/>
              </a:rPr>
              <a:t>“</a:t>
            </a:r>
            <a:r>
              <a:rPr lang="en-US" sz="2400" b="1" dirty="0">
                <a:latin typeface="Rockwell"/>
                <a:cs typeface="Rockwell"/>
              </a:rPr>
              <a:t>Merchants of Death</a:t>
            </a:r>
            <a:r>
              <a:rPr lang="ja-JP" altLang="en-US" sz="2400" dirty="0">
                <a:latin typeface="Rockwell"/>
                <a:cs typeface="Rockwell"/>
              </a:rPr>
              <a:t>”</a:t>
            </a:r>
            <a:endParaRPr lang="en-US" sz="2400" dirty="0">
              <a:latin typeface="Rockwell"/>
              <a:cs typeface="Rockwell"/>
            </a:endParaRPr>
          </a:p>
          <a:p>
            <a:pPr eaLnBrk="1" hangingPunct="1">
              <a:defRPr/>
            </a:pPr>
            <a:r>
              <a:rPr lang="en-US" sz="2800" b="1" dirty="0">
                <a:latin typeface="Rockwell"/>
                <a:cs typeface="Rockwell"/>
              </a:rPr>
              <a:t>America First Committee</a:t>
            </a:r>
            <a:endParaRPr lang="en-US" sz="2800" dirty="0">
              <a:latin typeface="Rockwell"/>
              <a:cs typeface="Rockwell"/>
            </a:endParaRPr>
          </a:p>
          <a:p>
            <a:pPr lvl="1" eaLnBrk="1" hangingPunct="1">
              <a:defRPr/>
            </a:pPr>
            <a:r>
              <a:rPr lang="en-US" sz="2400" dirty="0">
                <a:latin typeface="Rockwell"/>
                <a:cs typeface="Rockwell"/>
              </a:rPr>
              <a:t>Avoid possible entanglements with European affairs in WWII</a:t>
            </a:r>
          </a:p>
          <a:p>
            <a:pPr lvl="1" eaLnBrk="1" hangingPunct="1">
              <a:defRPr/>
            </a:pPr>
            <a:r>
              <a:rPr lang="en-US" sz="2400" dirty="0">
                <a:latin typeface="Rockwell"/>
                <a:cs typeface="Rockwell"/>
              </a:rPr>
              <a:t>Promote isolationism across the nation</a:t>
            </a:r>
          </a:p>
        </p:txBody>
      </p:sp>
      <p:pic>
        <p:nvPicPr>
          <p:cNvPr id="24579" name="Picture 4" descr="0761293891927072.jpg                                           000AA506Macintosh HD                   C3E30A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347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686800" cy="990600"/>
          </a:xfrm>
        </p:spPr>
        <p:txBody>
          <a:bodyPr>
            <a:normAutofit fontScale="90000"/>
          </a:bodyPr>
          <a:lstStyle/>
          <a:p>
            <a:pPr eaLnBrk="1" fontAlgn="auto" hangingPunct="1">
              <a:spcAft>
                <a:spcPts val="0"/>
              </a:spcAft>
              <a:defRPr/>
            </a:pPr>
            <a:r>
              <a:rPr lang="en-US" sz="4000" dirty="0" smtClean="0">
                <a:ea typeface="+mj-ea"/>
              </a:rPr>
              <a:t>From Neutrality to Undeclared War</a:t>
            </a:r>
          </a:p>
        </p:txBody>
      </p:sp>
      <p:sp>
        <p:nvSpPr>
          <p:cNvPr id="23555" name="Rectangle 3"/>
          <p:cNvSpPr>
            <a:spLocks noGrp="1" noChangeArrowheads="1"/>
          </p:cNvSpPr>
          <p:nvPr>
            <p:ph idx="1"/>
          </p:nvPr>
        </p:nvSpPr>
        <p:spPr>
          <a:xfrm>
            <a:off x="304800" y="1295400"/>
            <a:ext cx="8305800" cy="5562600"/>
          </a:xfrm>
        </p:spPr>
        <p:txBody>
          <a:bodyPr>
            <a:normAutofit/>
          </a:bodyPr>
          <a:lstStyle/>
          <a:p>
            <a:pPr eaLnBrk="1" hangingPunct="1">
              <a:lnSpc>
                <a:spcPct val="90000"/>
              </a:lnSpc>
            </a:pPr>
            <a:r>
              <a:rPr lang="en-US" sz="3600" dirty="0">
                <a:latin typeface="Rockwell"/>
                <a:cs typeface="Rockwell"/>
              </a:rPr>
              <a:t>As Europe headed toward war, FDR openly expressed his favor for intervention &amp; took steps to ready the U.S. for war</a:t>
            </a:r>
          </a:p>
          <a:p>
            <a:pPr lvl="1" eaLnBrk="1" hangingPunct="1">
              <a:lnSpc>
                <a:spcPct val="90000"/>
              </a:lnSpc>
            </a:pPr>
            <a:r>
              <a:rPr lang="en-US" sz="3200" dirty="0">
                <a:latin typeface="Rockwell"/>
                <a:cs typeface="Rockwell"/>
              </a:rPr>
              <a:t>In 1937, FDR unsuccessfully tried to convince world leaders to </a:t>
            </a:r>
            <a:r>
              <a:rPr lang="ja-JP" altLang="en-US" sz="3200" dirty="0">
                <a:latin typeface="Rockwell"/>
                <a:cs typeface="Rockwell"/>
              </a:rPr>
              <a:t>“</a:t>
            </a:r>
            <a:r>
              <a:rPr lang="en-US" sz="3200" u="sng" dirty="0">
                <a:latin typeface="Rockwell"/>
                <a:cs typeface="Rockwell"/>
              </a:rPr>
              <a:t>quarantine the aggressors</a:t>
            </a:r>
            <a:r>
              <a:rPr lang="ja-JP" altLang="en-US" sz="3200" dirty="0">
                <a:latin typeface="Rockwell"/>
                <a:cs typeface="Rockwell"/>
              </a:rPr>
              <a:t>”</a:t>
            </a:r>
            <a:r>
              <a:rPr lang="en-US" sz="3200" dirty="0">
                <a:latin typeface="Rockwell"/>
                <a:cs typeface="Rockwell"/>
              </a:rPr>
              <a:t>  </a:t>
            </a:r>
          </a:p>
          <a:p>
            <a:pPr lvl="1" eaLnBrk="1" hangingPunct="1">
              <a:lnSpc>
                <a:spcPct val="90000"/>
              </a:lnSpc>
            </a:pPr>
            <a:r>
              <a:rPr lang="en-US" sz="3200" dirty="0">
                <a:latin typeface="Rockwell"/>
                <a:cs typeface="Rockwell"/>
              </a:rPr>
              <a:t>Everything changed in 1939  with the </a:t>
            </a:r>
            <a:r>
              <a:rPr lang="en-US" sz="3200" u="sng" dirty="0">
                <a:latin typeface="Rockwell"/>
                <a:cs typeface="Rockwell"/>
              </a:rPr>
              <a:t>Nazi-Soviet Pact</a:t>
            </a:r>
            <a:r>
              <a:rPr lang="en-US" sz="3200" dirty="0">
                <a:latin typeface="Rockwell"/>
                <a:cs typeface="Rockwell"/>
              </a:rPr>
              <a:t> &amp; the German invasion of Poland</a:t>
            </a:r>
          </a:p>
        </p:txBody>
      </p:sp>
      <p:sp>
        <p:nvSpPr>
          <p:cNvPr id="96258" name="AutoShape 2"/>
          <p:cNvSpPr>
            <a:spLocks noChangeArrowheads="1"/>
          </p:cNvSpPr>
          <p:nvPr/>
        </p:nvSpPr>
        <p:spPr bwMode="auto">
          <a:xfrm>
            <a:off x="1066800" y="762000"/>
            <a:ext cx="7620000" cy="990600"/>
          </a:xfrm>
          <a:prstGeom prst="wedgeRectCallout">
            <a:avLst>
              <a:gd name="adj1" fmla="val 24273"/>
              <a:gd name="adj2" fmla="val 219231"/>
            </a:avLst>
          </a:prstGeom>
          <a:solidFill>
            <a:srgbClr val="CCFFCC"/>
          </a:solidFill>
          <a:ln w="38100" cap="sq">
            <a:solidFill>
              <a:schemeClr val="tx1"/>
            </a:solidFill>
            <a:miter lim="800000"/>
            <a:headEnd type="none" w="sm" len="sm"/>
            <a:tailEnd type="none" w="sm" len="sm"/>
          </a:ln>
        </p:spPr>
        <p:txBody>
          <a:bodyPr/>
          <a:lstStyle/>
          <a:p>
            <a:pPr algn="ctr">
              <a:lnSpc>
                <a:spcPct val="80000"/>
              </a:lnSpc>
            </a:pPr>
            <a:r>
              <a:rPr lang="en-US" sz="3000" dirty="0">
                <a:solidFill>
                  <a:srgbClr val="000000"/>
                </a:solidFill>
              </a:rPr>
              <a:t>But…FDR was able to get $1 billion from Congress to expand the U.S. navy</a:t>
            </a:r>
          </a:p>
        </p:txBody>
      </p:sp>
    </p:spTree>
    <p:extLst>
      <p:ext uri="{BB962C8B-B14F-4D97-AF65-F5344CB8AC3E}">
        <p14:creationId xmlns:p14="http://schemas.microsoft.com/office/powerpoint/2010/main" val="454087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Quarantine Speech</a:t>
            </a:r>
            <a:endParaRPr lang="en-US" dirty="0"/>
          </a:p>
        </p:txBody>
      </p:sp>
      <p:sp>
        <p:nvSpPr>
          <p:cNvPr id="3" name="Content Placeholder 2"/>
          <p:cNvSpPr>
            <a:spLocks noGrp="1"/>
          </p:cNvSpPr>
          <p:nvPr>
            <p:ph idx="1"/>
          </p:nvPr>
        </p:nvSpPr>
        <p:spPr/>
        <p:txBody>
          <a:bodyPr/>
          <a:lstStyle/>
          <a:p>
            <a:r>
              <a:rPr lang="en-US" dirty="0" smtClean="0"/>
              <a:t>Text Analysis</a:t>
            </a:r>
            <a:endParaRPr lang="en-US" dirty="0"/>
          </a:p>
        </p:txBody>
      </p:sp>
    </p:spTree>
    <p:extLst>
      <p:ext uri="{BB962C8B-B14F-4D97-AF65-F5344CB8AC3E}">
        <p14:creationId xmlns:p14="http://schemas.microsoft.com/office/powerpoint/2010/main" val="29190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p:cNvSpPr>
            <a:spLocks noChangeArrowheads="1"/>
          </p:cNvSpPr>
          <p:nvPr/>
        </p:nvSpPr>
        <p:spPr bwMode="auto">
          <a:xfrm>
            <a:off x="152400" y="76200"/>
            <a:ext cx="8763000" cy="1169988"/>
          </a:xfrm>
          <a:prstGeom prst="wedgeRectCallout">
            <a:avLst>
              <a:gd name="adj1" fmla="val 12287"/>
              <a:gd name="adj2" fmla="val 15426"/>
            </a:avLst>
          </a:prstGeom>
          <a:solidFill>
            <a:schemeClr val="accent1">
              <a:lumMod val="20000"/>
              <a:lumOff val="80000"/>
            </a:schemeClr>
          </a:solidFill>
          <a:ln w="12700">
            <a:solidFill>
              <a:schemeClr val="tx1"/>
            </a:solidFill>
            <a:miter lim="800000"/>
            <a:headEnd/>
            <a:tailEnd/>
          </a:ln>
        </p:spPr>
        <p:txBody>
          <a:bodyPr/>
          <a:lstStyle/>
          <a:p>
            <a:pPr algn="ctr">
              <a:lnSpc>
                <a:spcPct val="80000"/>
              </a:lnSpc>
            </a:pPr>
            <a:r>
              <a:rPr lang="en-US" sz="2500" dirty="0">
                <a:solidFill>
                  <a:srgbClr val="000000"/>
                </a:solidFill>
              </a:rPr>
              <a:t>When the war started, Congress amended the Neutrality Acts and allowed U.S. companies to </a:t>
            </a:r>
            <a:br>
              <a:rPr lang="en-US" sz="2500" dirty="0">
                <a:solidFill>
                  <a:srgbClr val="000000"/>
                </a:solidFill>
              </a:rPr>
            </a:br>
            <a:r>
              <a:rPr lang="en-US" sz="2500" dirty="0">
                <a:solidFill>
                  <a:srgbClr val="000000"/>
                </a:solidFill>
              </a:rPr>
              <a:t>sell weapons to the Allies on </a:t>
            </a:r>
            <a:r>
              <a:rPr lang="en-US" sz="2500" dirty="0" smtClean="0">
                <a:solidFill>
                  <a:srgbClr val="000000"/>
                </a:solidFill>
              </a:rPr>
              <a:t>a</a:t>
            </a:r>
            <a:r>
              <a:rPr lang="en-US" sz="2500" dirty="0">
                <a:solidFill>
                  <a:srgbClr val="000000"/>
                </a:solidFill>
              </a:rPr>
              <a:t> </a:t>
            </a:r>
            <a:r>
              <a:rPr lang="en-US" sz="2500" dirty="0" smtClean="0">
                <a:solidFill>
                  <a:srgbClr val="000000"/>
                </a:solidFill>
              </a:rPr>
              <a:t>“cash </a:t>
            </a:r>
            <a:r>
              <a:rPr lang="en-US" sz="2500" dirty="0">
                <a:solidFill>
                  <a:srgbClr val="000000"/>
                </a:solidFill>
              </a:rPr>
              <a:t>and </a:t>
            </a:r>
            <a:r>
              <a:rPr lang="en-US" sz="2500" dirty="0" smtClean="0">
                <a:solidFill>
                  <a:srgbClr val="000000"/>
                </a:solidFill>
              </a:rPr>
              <a:t>carry” basis</a:t>
            </a:r>
            <a:endParaRPr lang="en-US" sz="2500" dirty="0">
              <a:solidFill>
                <a:srgbClr val="000000"/>
              </a:solidFill>
            </a:endParaRPr>
          </a:p>
        </p:txBody>
      </p:sp>
      <p:sp>
        <p:nvSpPr>
          <p:cNvPr id="11" name="AutoShape 6"/>
          <p:cNvSpPr>
            <a:spLocks noChangeArrowheads="1"/>
          </p:cNvSpPr>
          <p:nvPr/>
        </p:nvSpPr>
        <p:spPr bwMode="auto">
          <a:xfrm>
            <a:off x="152400" y="3962400"/>
            <a:ext cx="3886200" cy="2743200"/>
          </a:xfrm>
          <a:prstGeom prst="wedgeRectCallout">
            <a:avLst>
              <a:gd name="adj1" fmla="val 12287"/>
              <a:gd name="adj2" fmla="val 15426"/>
            </a:avLst>
          </a:prstGeom>
          <a:solidFill>
            <a:srgbClr val="CCCCFF"/>
          </a:solidFill>
          <a:ln w="12700">
            <a:solidFill>
              <a:schemeClr val="tx1"/>
            </a:solidFill>
            <a:miter lim="800000"/>
            <a:headEnd/>
            <a:tailEnd/>
          </a:ln>
        </p:spPr>
        <p:txBody>
          <a:bodyPr/>
          <a:lstStyle/>
          <a:p>
            <a:pPr algn="ctr">
              <a:lnSpc>
                <a:spcPct val="80000"/>
              </a:lnSpc>
            </a:pPr>
            <a:r>
              <a:rPr lang="en-US" sz="2800" dirty="0">
                <a:solidFill>
                  <a:srgbClr val="000000"/>
                </a:solidFill>
              </a:rPr>
              <a:t>The cash-and-carry policy allowed the USA to aid the Allies while remaining neutral and avoid the causes of American entry into the first world war</a:t>
            </a:r>
          </a:p>
        </p:txBody>
      </p:sp>
      <p:sp>
        <p:nvSpPr>
          <p:cNvPr id="9220" name="AutoShape 6"/>
          <p:cNvSpPr>
            <a:spLocks noChangeArrowheads="1"/>
          </p:cNvSpPr>
          <p:nvPr/>
        </p:nvSpPr>
        <p:spPr bwMode="auto">
          <a:xfrm>
            <a:off x="152400" y="1447800"/>
            <a:ext cx="3886200" cy="2341563"/>
          </a:xfrm>
          <a:prstGeom prst="wedgeRectCallout">
            <a:avLst>
              <a:gd name="adj1" fmla="val 12287"/>
              <a:gd name="adj2" fmla="val 15426"/>
            </a:avLst>
          </a:prstGeom>
          <a:solidFill>
            <a:srgbClr val="FFCC99"/>
          </a:solidFill>
          <a:ln w="12700">
            <a:solidFill>
              <a:schemeClr val="tx1"/>
            </a:solidFill>
            <a:miter lim="800000"/>
            <a:headEnd/>
            <a:tailEnd/>
          </a:ln>
        </p:spPr>
        <p:txBody>
          <a:bodyPr/>
          <a:lstStyle/>
          <a:p>
            <a:pPr algn="ctr">
              <a:lnSpc>
                <a:spcPct val="80000"/>
              </a:lnSpc>
            </a:pPr>
            <a:r>
              <a:rPr lang="en-US" sz="2800">
                <a:solidFill>
                  <a:srgbClr val="000000"/>
                </a:solidFill>
              </a:rPr>
              <a:t>Allied nations could buy U.S.-made war goods but had to pay in cash and had to transport goods on their own ships </a:t>
            </a:r>
          </a:p>
        </p:txBody>
      </p:sp>
      <p:pic>
        <p:nvPicPr>
          <p:cNvPr id="13" name="Picture 8" descr="http://apushcanvas.pbworks.com/f/Neutr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472440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thisiswarblog.files.wordpress.com/2012/05/94747a.jpg"/>
          <p:cNvPicPr>
            <a:picLocks noChangeAspect="1" noChangeArrowheads="1"/>
          </p:cNvPicPr>
          <p:nvPr/>
        </p:nvPicPr>
        <p:blipFill>
          <a:blip r:embed="rId4">
            <a:extLst>
              <a:ext uri="{28A0092B-C50C-407E-A947-70E740481C1C}">
                <a14:useLocalDpi xmlns:a14="http://schemas.microsoft.com/office/drawing/2010/main" val="0"/>
              </a:ext>
            </a:extLst>
          </a:blip>
          <a:srcRect t="-2"/>
          <a:stretch>
            <a:fillRect/>
          </a:stretch>
        </p:blipFill>
        <p:spPr bwMode="auto">
          <a:xfrm>
            <a:off x="4206875" y="1981200"/>
            <a:ext cx="4773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206875" y="1341438"/>
            <a:ext cx="4773613"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lnSpc>
                <a:spcPct val="75000"/>
              </a:lnSpc>
            </a:pPr>
            <a:r>
              <a:rPr lang="en-US" sz="2400" dirty="0">
                <a:solidFill>
                  <a:srgbClr val="C00000"/>
                </a:solidFill>
                <a:latin typeface="Rockwell"/>
                <a:cs typeface="Rockwell"/>
              </a:rPr>
              <a:t>Remember Germany</a:t>
            </a:r>
            <a:r>
              <a:rPr lang="ja-JP" altLang="en-US" sz="2400" dirty="0">
                <a:solidFill>
                  <a:srgbClr val="C00000"/>
                </a:solidFill>
                <a:latin typeface="Rockwell"/>
                <a:cs typeface="Rockwell"/>
              </a:rPr>
              <a:t>’</a:t>
            </a:r>
            <a:r>
              <a:rPr lang="en-US" sz="2400" dirty="0">
                <a:solidFill>
                  <a:srgbClr val="C00000"/>
                </a:solidFill>
                <a:latin typeface="Rockwell"/>
                <a:cs typeface="Rockwell"/>
              </a:rPr>
              <a:t>s  </a:t>
            </a:r>
            <a:br>
              <a:rPr lang="en-US" sz="2400" dirty="0">
                <a:solidFill>
                  <a:srgbClr val="C00000"/>
                </a:solidFill>
                <a:latin typeface="Rockwell"/>
                <a:cs typeface="Rockwell"/>
              </a:rPr>
            </a:br>
            <a:r>
              <a:rPr lang="en-US" sz="2400" dirty="0">
                <a:solidFill>
                  <a:srgbClr val="C00000"/>
                </a:solidFill>
                <a:latin typeface="Rockwell"/>
                <a:cs typeface="Rockwell"/>
              </a:rPr>
              <a:t>unrestricted submarine warfare? </a:t>
            </a:r>
          </a:p>
        </p:txBody>
      </p:sp>
    </p:spTree>
    <p:extLst>
      <p:ext uri="{BB962C8B-B14F-4D97-AF65-F5344CB8AC3E}">
        <p14:creationId xmlns:p14="http://schemas.microsoft.com/office/powerpoint/2010/main" val="91584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a:latin typeface="Rockwell"/>
                <a:cs typeface="Rockwell"/>
              </a:rPr>
              <a:t>FDR and Preparedness</a:t>
            </a:r>
          </a:p>
        </p:txBody>
      </p:sp>
      <p:sp>
        <p:nvSpPr>
          <p:cNvPr id="57347" name="Rectangle 3"/>
          <p:cNvSpPr>
            <a:spLocks noGrp="1" noRot="1" noChangeArrowheads="1"/>
          </p:cNvSpPr>
          <p:nvPr>
            <p:ph type="body" idx="1"/>
          </p:nvPr>
        </p:nvSpPr>
        <p:spPr>
          <a:xfrm>
            <a:off x="0" y="1295400"/>
            <a:ext cx="4419600" cy="5562600"/>
          </a:xfrm>
        </p:spPr>
        <p:txBody>
          <a:bodyPr/>
          <a:lstStyle/>
          <a:p>
            <a:pPr eaLnBrk="1" hangingPunct="1">
              <a:defRPr/>
            </a:pPr>
            <a:r>
              <a:rPr lang="en-US" sz="2400" dirty="0">
                <a:latin typeface="Rockwell"/>
                <a:cs typeface="Rockwell"/>
              </a:rPr>
              <a:t>Neutrality Acts (1935-1937)</a:t>
            </a:r>
          </a:p>
          <a:p>
            <a:pPr eaLnBrk="1" hangingPunct="1">
              <a:defRPr/>
            </a:pPr>
            <a:r>
              <a:rPr lang="en-US" sz="2400" dirty="0">
                <a:latin typeface="Rockwell"/>
                <a:cs typeface="Rockwell"/>
              </a:rPr>
              <a:t>Cash and Carry (1939)</a:t>
            </a:r>
            <a:endParaRPr lang="en-US" sz="2800" dirty="0">
              <a:latin typeface="Rockwell"/>
              <a:cs typeface="Rockwell"/>
            </a:endParaRPr>
          </a:p>
          <a:p>
            <a:pPr eaLnBrk="1" hangingPunct="1">
              <a:lnSpc>
                <a:spcPct val="90000"/>
              </a:lnSpc>
              <a:defRPr/>
            </a:pPr>
            <a:r>
              <a:rPr lang="en-US" sz="2400" dirty="0">
                <a:latin typeface="Rockwell"/>
                <a:cs typeface="Rockwell"/>
              </a:rPr>
              <a:t>Selective Service Act of 1940</a:t>
            </a:r>
            <a:endParaRPr lang="en-US" sz="2800" dirty="0">
              <a:latin typeface="Rockwell"/>
              <a:cs typeface="Rockwell"/>
            </a:endParaRPr>
          </a:p>
          <a:p>
            <a:pPr eaLnBrk="1" hangingPunct="1">
              <a:lnSpc>
                <a:spcPct val="90000"/>
              </a:lnSpc>
              <a:defRPr/>
            </a:pPr>
            <a:r>
              <a:rPr lang="en-US" sz="2400" dirty="0">
                <a:latin typeface="Rockwell"/>
                <a:cs typeface="Rockwell"/>
              </a:rPr>
              <a:t>Destroyers-for-Bases (1940)</a:t>
            </a:r>
            <a:endParaRPr lang="en-US" sz="2800" dirty="0">
              <a:latin typeface="Rockwell"/>
              <a:cs typeface="Rockwell"/>
            </a:endParaRPr>
          </a:p>
        </p:txBody>
      </p:sp>
      <p:pic>
        <p:nvPicPr>
          <p:cNvPr id="25603" name="Picture 5" descr="Neutrality_Act_Theo#10186BC.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419600" y="1295400"/>
            <a:ext cx="4724400" cy="4560888"/>
          </a:xfrm>
        </p:spPr>
      </p:pic>
    </p:spTree>
    <p:extLst>
      <p:ext uri="{BB962C8B-B14F-4D97-AF65-F5344CB8AC3E}">
        <p14:creationId xmlns:p14="http://schemas.microsoft.com/office/powerpoint/2010/main" val="15308559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profbutler.watermelon-kid.com/images/maps/HIST1302_Part_3/1940_Electoral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24063"/>
            <a:ext cx="862965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6"/>
          <p:cNvSpPr>
            <a:spLocks noChangeArrowheads="1"/>
          </p:cNvSpPr>
          <p:nvPr/>
        </p:nvSpPr>
        <p:spPr bwMode="auto">
          <a:xfrm>
            <a:off x="133350" y="76200"/>
            <a:ext cx="8934450" cy="811213"/>
          </a:xfrm>
          <a:prstGeom prst="wedgeRectCallout">
            <a:avLst>
              <a:gd name="adj1" fmla="val 12287"/>
              <a:gd name="adj2" fmla="val 15426"/>
            </a:avLst>
          </a:prstGeom>
          <a:solidFill>
            <a:srgbClr val="FFFFCC"/>
          </a:solidFill>
          <a:ln w="12700">
            <a:solidFill>
              <a:schemeClr val="tx1"/>
            </a:solidFill>
            <a:miter lim="800000"/>
            <a:headEnd/>
            <a:tailEnd/>
          </a:ln>
        </p:spPr>
        <p:txBody>
          <a:bodyPr/>
          <a:lstStyle/>
          <a:p>
            <a:pPr algn="ctr">
              <a:lnSpc>
                <a:spcPct val="80000"/>
              </a:lnSpc>
            </a:pPr>
            <a:r>
              <a:rPr lang="en-US" sz="2800">
                <a:solidFill>
                  <a:srgbClr val="000000"/>
                </a:solidFill>
              </a:rPr>
              <a:t>In 1940, Franklin Roosevelt was elected to an unprecedented third term as president  </a:t>
            </a:r>
          </a:p>
        </p:txBody>
      </p:sp>
      <p:sp>
        <p:nvSpPr>
          <p:cNvPr id="11268" name="AutoShape 6"/>
          <p:cNvSpPr>
            <a:spLocks noChangeArrowheads="1"/>
          </p:cNvSpPr>
          <p:nvPr/>
        </p:nvSpPr>
        <p:spPr bwMode="auto">
          <a:xfrm>
            <a:off x="133350" y="963613"/>
            <a:ext cx="4133850" cy="1169987"/>
          </a:xfrm>
          <a:prstGeom prst="wedgeRectCallout">
            <a:avLst>
              <a:gd name="adj1" fmla="val 12287"/>
              <a:gd name="adj2" fmla="val 15426"/>
            </a:avLst>
          </a:prstGeom>
          <a:solidFill>
            <a:srgbClr val="FFCCFF"/>
          </a:solidFill>
          <a:ln w="12700">
            <a:solidFill>
              <a:schemeClr val="tx1"/>
            </a:solidFill>
            <a:miter lim="800000"/>
            <a:headEnd/>
            <a:tailEnd/>
          </a:ln>
        </p:spPr>
        <p:txBody>
          <a:bodyPr/>
          <a:lstStyle/>
          <a:p>
            <a:pPr algn="ctr">
              <a:lnSpc>
                <a:spcPct val="80000"/>
              </a:lnSpc>
            </a:pPr>
            <a:r>
              <a:rPr lang="en-US" sz="2400" dirty="0">
                <a:solidFill>
                  <a:srgbClr val="000000"/>
                </a:solidFill>
              </a:rPr>
              <a:t>He campaigned on a platform of neutrality but with </a:t>
            </a:r>
            <a:r>
              <a:rPr lang="ja-JP" altLang="en-US" sz="2400" dirty="0">
                <a:solidFill>
                  <a:srgbClr val="000000"/>
                </a:solidFill>
              </a:rPr>
              <a:t>“</a:t>
            </a:r>
            <a:r>
              <a:rPr lang="en-US" sz="2400" dirty="0">
                <a:solidFill>
                  <a:srgbClr val="000000"/>
                </a:solidFill>
              </a:rPr>
              <a:t>preparedness</a:t>
            </a:r>
            <a:r>
              <a:rPr lang="ja-JP" altLang="en-US" sz="2400" dirty="0">
                <a:solidFill>
                  <a:srgbClr val="000000"/>
                </a:solidFill>
              </a:rPr>
              <a:t>”</a:t>
            </a:r>
            <a:r>
              <a:rPr lang="en-US" sz="2400" dirty="0">
                <a:solidFill>
                  <a:srgbClr val="000000"/>
                </a:solidFill>
              </a:rPr>
              <a:t> </a:t>
            </a:r>
          </a:p>
        </p:txBody>
      </p:sp>
      <p:sp>
        <p:nvSpPr>
          <p:cNvPr id="3" name="Rectangle 2"/>
          <p:cNvSpPr>
            <a:spLocks noChangeArrowheads="1"/>
          </p:cNvSpPr>
          <p:nvPr/>
        </p:nvSpPr>
        <p:spPr bwMode="auto">
          <a:xfrm>
            <a:off x="4330700" y="971550"/>
            <a:ext cx="4737100" cy="991041"/>
          </a:xfrm>
          <a:prstGeom prst="rect">
            <a:avLst/>
          </a:prstGeom>
          <a:solidFill>
            <a:srgbClr val="CCFFCC"/>
          </a:solidFill>
          <a:ln w="9525">
            <a:solidFill>
              <a:schemeClr val="tx1"/>
            </a:solidFill>
            <a:miter lim="800000"/>
            <a:headEnd/>
            <a:tailEnd/>
          </a:ln>
        </p:spPr>
        <p:txBody>
          <a:bodyPr>
            <a:spAutoFit/>
          </a:bodyPr>
          <a:lstStyle/>
          <a:p>
            <a:pPr algn="ctr" eaLnBrk="0" hangingPunct="0">
              <a:lnSpc>
                <a:spcPct val="80000"/>
              </a:lnSpc>
            </a:pPr>
            <a:r>
              <a:rPr lang="en-US" sz="2400" dirty="0">
                <a:solidFill>
                  <a:srgbClr val="000000"/>
                </a:solidFill>
              </a:rPr>
              <a:t>FDR prepared for possible entry into the war by calling for the first peacetime draft</a:t>
            </a:r>
          </a:p>
        </p:txBody>
      </p:sp>
      <p:pic>
        <p:nvPicPr>
          <p:cNvPr id="22" name="Picture 2" descr="http://www.nationalww2museumimages.org/education/Primary-Sources/draft-registration-certificate-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72390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historydatabaseproject.wikispaces.com/file/view/ilw0098.gif/137451751/ilw009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09800"/>
            <a:ext cx="364648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47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nodeType="withEffect">
                                  <p:stCondLst>
                                    <p:cond delay="0"/>
                                  </p:stCondLst>
                                  <p:childTnLst>
                                    <p:animEffect transition="out" filter="fade">
                                      <p:cBhvr>
                                        <p:cTn id="14" dur="500"/>
                                        <p:tgtEl>
                                          <p:spTgt spid="2052"/>
                                        </p:tgtEl>
                                      </p:cBhvr>
                                    </p:animEffect>
                                    <p:set>
                                      <p:cBhvr>
                                        <p:cTn id="15" dur="1" fill="hold">
                                          <p:stCondLst>
                                            <p:cond delay="499"/>
                                          </p:stCondLst>
                                        </p:cTn>
                                        <p:tgtEl>
                                          <p:spTgt spid="205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nodeType="with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0"/>
            <a:ext cx="8382000" cy="990600"/>
          </a:xfrm>
        </p:spPr>
        <p:txBody>
          <a:bodyPr>
            <a:normAutofit fontScale="90000"/>
          </a:bodyPr>
          <a:lstStyle/>
          <a:p>
            <a:pPr eaLnBrk="1" fontAlgn="auto" hangingPunct="1">
              <a:spcAft>
                <a:spcPts val="0"/>
              </a:spcAft>
              <a:defRPr/>
            </a:pPr>
            <a:r>
              <a:rPr lang="en-US" smtClean="0">
                <a:ea typeface="+mj-ea"/>
              </a:rPr>
              <a:t>From Neutrality to Undeclared War</a:t>
            </a:r>
          </a:p>
        </p:txBody>
      </p:sp>
      <p:sp>
        <p:nvSpPr>
          <p:cNvPr id="27651" name="Rectangle 6"/>
          <p:cNvSpPr>
            <a:spLocks noGrp="1" noChangeArrowheads="1"/>
          </p:cNvSpPr>
          <p:nvPr>
            <p:ph idx="1"/>
          </p:nvPr>
        </p:nvSpPr>
        <p:spPr>
          <a:xfrm>
            <a:off x="457200" y="1295400"/>
            <a:ext cx="8229600" cy="5181600"/>
          </a:xfrm>
        </p:spPr>
        <p:txBody>
          <a:bodyPr/>
          <a:lstStyle/>
          <a:p>
            <a:pPr eaLnBrk="1" hangingPunct="1">
              <a:lnSpc>
                <a:spcPct val="90000"/>
              </a:lnSpc>
              <a:spcBef>
                <a:spcPct val="15000"/>
              </a:spcBef>
            </a:pPr>
            <a:r>
              <a:rPr lang="en-US" dirty="0">
                <a:latin typeface="Rockwell"/>
                <a:cs typeface="Rockwell"/>
              </a:rPr>
              <a:t>By 1940, </a:t>
            </a:r>
            <a:r>
              <a:rPr lang="ja-JP" altLang="en-US" dirty="0">
                <a:latin typeface="Rockwell"/>
                <a:cs typeface="Rockwell"/>
              </a:rPr>
              <a:t>“</a:t>
            </a:r>
            <a:r>
              <a:rPr lang="en-US" dirty="0">
                <a:latin typeface="Rockwell"/>
                <a:cs typeface="Rockwell"/>
              </a:rPr>
              <a:t>interventionists</a:t>
            </a:r>
            <a:r>
              <a:rPr lang="ja-JP" altLang="en-US" dirty="0">
                <a:latin typeface="Rockwell"/>
                <a:cs typeface="Rockwell"/>
              </a:rPr>
              <a:t>”</a:t>
            </a:r>
            <a:r>
              <a:rPr lang="en-US" dirty="0">
                <a:latin typeface="Rockwell"/>
                <a:cs typeface="Rockwell"/>
              </a:rPr>
              <a:t> had the majority of American public sentiment on their side:</a:t>
            </a:r>
          </a:p>
          <a:p>
            <a:pPr lvl="1" eaLnBrk="1" hangingPunct="1">
              <a:lnSpc>
                <a:spcPct val="90000"/>
              </a:lnSpc>
              <a:spcBef>
                <a:spcPct val="15000"/>
              </a:spcBef>
            </a:pPr>
            <a:r>
              <a:rPr lang="en-US" dirty="0">
                <a:latin typeface="Rockwell"/>
                <a:cs typeface="Rockwell"/>
              </a:rPr>
              <a:t>in 1940, Congress appropriated $10 billion for </a:t>
            </a:r>
            <a:r>
              <a:rPr lang="en-US" u="sng" dirty="0">
                <a:latin typeface="Rockwell"/>
                <a:cs typeface="Rockwell"/>
              </a:rPr>
              <a:t>preparedness</a:t>
            </a:r>
          </a:p>
          <a:p>
            <a:pPr lvl="1" eaLnBrk="1" hangingPunct="1">
              <a:lnSpc>
                <a:spcPct val="90000"/>
              </a:lnSpc>
              <a:spcBef>
                <a:spcPct val="15000"/>
              </a:spcBef>
            </a:pPr>
            <a:r>
              <a:rPr lang="en-US" dirty="0">
                <a:latin typeface="Rockwell"/>
                <a:cs typeface="Rockwell"/>
              </a:rPr>
              <a:t>FDR called for America</a:t>
            </a:r>
            <a:r>
              <a:rPr lang="ja-JP" altLang="en-US" dirty="0">
                <a:latin typeface="Rockwell"/>
                <a:cs typeface="Rockwell"/>
              </a:rPr>
              <a:t>’</a:t>
            </a:r>
            <a:r>
              <a:rPr lang="en-US" dirty="0">
                <a:latin typeface="Rockwell"/>
                <a:cs typeface="Rockwell"/>
              </a:rPr>
              <a:t>s first ever </a:t>
            </a:r>
            <a:r>
              <a:rPr lang="en-US" u="sng" dirty="0">
                <a:latin typeface="Rockwell"/>
                <a:cs typeface="Rockwell"/>
              </a:rPr>
              <a:t>peacetime draft</a:t>
            </a:r>
          </a:p>
          <a:p>
            <a:pPr lvl="1" eaLnBrk="1" hangingPunct="1">
              <a:lnSpc>
                <a:spcPct val="90000"/>
              </a:lnSpc>
              <a:spcBef>
                <a:spcPct val="15000"/>
              </a:spcBef>
            </a:pPr>
            <a:r>
              <a:rPr lang="en-US" dirty="0">
                <a:latin typeface="Rockwell"/>
                <a:cs typeface="Rockwell"/>
              </a:rPr>
              <a:t>In the election of 1940, FDR was overwhelmingly elected for an unprecedented 3</a:t>
            </a:r>
            <a:r>
              <a:rPr lang="en-US" baseline="30000" dirty="0">
                <a:latin typeface="Rockwell"/>
                <a:cs typeface="Rockwell"/>
              </a:rPr>
              <a:t>rd</a:t>
            </a:r>
            <a:r>
              <a:rPr lang="en-US" dirty="0">
                <a:latin typeface="Rockwell"/>
                <a:cs typeface="Rockwell"/>
              </a:rPr>
              <a:t> term</a:t>
            </a:r>
          </a:p>
        </p:txBody>
      </p:sp>
      <p:pic>
        <p:nvPicPr>
          <p:cNvPr id="5" name="Picture 12" descr="1940_Electoral_Map"/>
          <p:cNvPicPr>
            <a:picLocks noChangeAspect="1" noChangeArrowheads="1"/>
          </p:cNvPicPr>
          <p:nvPr/>
        </p:nvPicPr>
        <p:blipFill>
          <a:blip r:embed="rId2">
            <a:extLst>
              <a:ext uri="{28A0092B-C50C-407E-A947-70E740481C1C}">
                <a14:useLocalDpi xmlns:a14="http://schemas.microsoft.com/office/drawing/2010/main" val="0"/>
              </a:ext>
            </a:extLst>
          </a:blip>
          <a:srcRect l="2437"/>
          <a:stretch>
            <a:fillRect/>
          </a:stretch>
        </p:blipFill>
        <p:spPr bwMode="auto">
          <a:xfrm>
            <a:off x="0" y="1066800"/>
            <a:ext cx="9144000" cy="5038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13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09750"/>
            <a:ext cx="5675313"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24.media.tumblr.com/tumblr_ldf5vmL6aK1qfyenf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67000"/>
            <a:ext cx="30765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6"/>
          <p:cNvSpPr>
            <a:spLocks noChangeArrowheads="1"/>
          </p:cNvSpPr>
          <p:nvPr/>
        </p:nvSpPr>
        <p:spPr bwMode="auto">
          <a:xfrm>
            <a:off x="152400" y="139700"/>
            <a:ext cx="4305300" cy="1536700"/>
          </a:xfrm>
          <a:prstGeom prst="wedgeRectCallout">
            <a:avLst>
              <a:gd name="adj1" fmla="val 12287"/>
              <a:gd name="adj2" fmla="val 15426"/>
            </a:avLst>
          </a:prstGeom>
          <a:solidFill>
            <a:srgbClr val="CCFFCC"/>
          </a:solidFill>
          <a:ln w="12700">
            <a:solidFill>
              <a:schemeClr val="tx1"/>
            </a:solidFill>
            <a:miter lim="800000"/>
            <a:headEnd/>
            <a:tailEnd/>
          </a:ln>
        </p:spPr>
        <p:txBody>
          <a:bodyPr/>
          <a:lstStyle/>
          <a:p>
            <a:pPr algn="ctr">
              <a:lnSpc>
                <a:spcPct val="80000"/>
              </a:lnSpc>
            </a:pPr>
            <a:r>
              <a:rPr lang="en-US" sz="2600" dirty="0">
                <a:solidFill>
                  <a:srgbClr val="000000"/>
                </a:solidFill>
                <a:latin typeface="Rockwell"/>
                <a:cs typeface="Rockwell"/>
              </a:rPr>
              <a:t>The fall of France in 1940 worried Americans that the Axis Powers might win World War II </a:t>
            </a:r>
          </a:p>
        </p:txBody>
      </p:sp>
      <p:sp>
        <p:nvSpPr>
          <p:cNvPr id="10" name="AutoShape 6"/>
          <p:cNvSpPr>
            <a:spLocks noChangeArrowheads="1"/>
          </p:cNvSpPr>
          <p:nvPr/>
        </p:nvSpPr>
        <p:spPr bwMode="auto">
          <a:xfrm>
            <a:off x="4648200" y="139700"/>
            <a:ext cx="4343400" cy="1536700"/>
          </a:xfrm>
          <a:prstGeom prst="wedgeRectCallout">
            <a:avLst>
              <a:gd name="adj1" fmla="val 12287"/>
              <a:gd name="adj2" fmla="val 15426"/>
            </a:avLst>
          </a:prstGeom>
          <a:solidFill>
            <a:schemeClr val="accent1">
              <a:lumMod val="20000"/>
              <a:lumOff val="80000"/>
            </a:schemeClr>
          </a:solidFill>
          <a:ln w="12700">
            <a:solidFill>
              <a:schemeClr val="tx1"/>
            </a:solidFill>
            <a:miter lim="800000"/>
            <a:headEnd/>
            <a:tailEnd/>
          </a:ln>
        </p:spPr>
        <p:txBody>
          <a:bodyPr/>
          <a:lstStyle/>
          <a:p>
            <a:pPr algn="ctr">
              <a:lnSpc>
                <a:spcPct val="80000"/>
              </a:lnSpc>
              <a:defRPr/>
            </a:pPr>
            <a:r>
              <a:rPr lang="en-US" sz="2600" dirty="0">
                <a:solidFill>
                  <a:srgbClr val="000000"/>
                </a:solidFill>
                <a:latin typeface="Rockwell"/>
                <a:ea typeface="+mn-ea"/>
                <a:cs typeface="Rockwell"/>
              </a:rPr>
              <a:t>German Luftwaffe attacks on Britain meant that England needed U.S. aid more than ever  </a:t>
            </a:r>
          </a:p>
        </p:txBody>
      </p:sp>
      <p:pic>
        <p:nvPicPr>
          <p:cNvPr id="20" name="Picture 8" descr="http://www.anglican.ca/amo/files/2010/08/BoB-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25638"/>
            <a:ext cx="37004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http://media.web.britannica.com/eb-media/86/96086-004-59A2C2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667000"/>
            <a:ext cx="370046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http://fxeuzet.free.fr/blog/1940/uk/14-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208463"/>
            <a:ext cx="3700463"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ttp://blogs.telegraph.co.uk/news/files/2012/07/Sir-Winston-Churchi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905000"/>
            <a:ext cx="3695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https://encrypted-tbn0.gstatic.com/images?q=tbn:ANd9GcQ8-n5bEsF7XT-gBzOEfP2aSYwLnV2WZbWCqfukZ8CwNxkmQuK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314825"/>
            <a:ext cx="373856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200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9222"/>
                                        </p:tgtEl>
                                      </p:cBhvr>
                                    </p:animEffect>
                                    <p:set>
                                      <p:cBhvr>
                                        <p:cTn id="10" dur="1" fill="hold">
                                          <p:stCondLst>
                                            <p:cond delay="499"/>
                                          </p:stCondLst>
                                        </p:cTn>
                                        <p:tgtEl>
                                          <p:spTgt spid="922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6"/>
          <p:cNvSpPr>
            <a:spLocks noChangeArrowheads="1"/>
          </p:cNvSpPr>
          <p:nvPr/>
        </p:nvSpPr>
        <p:spPr bwMode="auto">
          <a:xfrm>
            <a:off x="152400" y="103188"/>
            <a:ext cx="8839200" cy="430212"/>
          </a:xfrm>
          <a:prstGeom prst="wedgeRectCallout">
            <a:avLst>
              <a:gd name="adj1" fmla="val 12287"/>
              <a:gd name="adj2" fmla="val 15426"/>
            </a:avLst>
          </a:prstGeom>
          <a:solidFill>
            <a:srgbClr val="FFFFCC"/>
          </a:solidFill>
          <a:ln w="12700">
            <a:solidFill>
              <a:schemeClr val="tx1"/>
            </a:solidFill>
            <a:miter lim="800000"/>
            <a:headEnd/>
            <a:tailEnd/>
          </a:ln>
        </p:spPr>
        <p:txBody>
          <a:bodyPr/>
          <a:lstStyle/>
          <a:p>
            <a:pPr algn="ctr">
              <a:lnSpc>
                <a:spcPct val="80000"/>
              </a:lnSpc>
            </a:pPr>
            <a:r>
              <a:rPr lang="en-US" sz="2600" dirty="0">
                <a:solidFill>
                  <a:srgbClr val="000000"/>
                </a:solidFill>
                <a:latin typeface="Rockwell"/>
                <a:cs typeface="Rockwell"/>
              </a:rPr>
              <a:t>The USA responded with the Lend-Lease Act in 1941 </a:t>
            </a:r>
          </a:p>
        </p:txBody>
      </p:sp>
      <p:sp>
        <p:nvSpPr>
          <p:cNvPr id="2" name="Rectangle 1"/>
          <p:cNvSpPr/>
          <p:nvPr/>
        </p:nvSpPr>
        <p:spPr>
          <a:xfrm>
            <a:off x="152400" y="609600"/>
            <a:ext cx="4191000" cy="1877437"/>
          </a:xfrm>
          <a:prstGeom prst="rect">
            <a:avLst/>
          </a:prstGeom>
          <a:solidFill>
            <a:schemeClr val="tx2">
              <a:lumMod val="20000"/>
              <a:lumOff val="80000"/>
            </a:schemeClr>
          </a:solidFill>
          <a:ln>
            <a:solidFill>
              <a:schemeClr val="tx1"/>
            </a:solidFill>
          </a:ln>
        </p:spPr>
        <p:txBody>
          <a:bodyPr>
            <a:spAutoFit/>
          </a:bodyPr>
          <a:lstStyle/>
          <a:p>
            <a:pPr algn="ctr" eaLnBrk="0" hangingPunct="0">
              <a:lnSpc>
                <a:spcPct val="80000"/>
              </a:lnSpc>
              <a:defRPr/>
            </a:pPr>
            <a:r>
              <a:rPr lang="en-US" sz="2400" dirty="0">
                <a:solidFill>
                  <a:srgbClr val="000000"/>
                </a:solidFill>
                <a:latin typeface="Rockwell"/>
                <a:ea typeface="Calibri" pitchFamily="34" charset="0"/>
                <a:cs typeface="Rockwell"/>
              </a:rPr>
              <a:t>The Lend-Lease Act allowed the USA to send war supplies to Allied nations and transport </a:t>
            </a:r>
            <a:br>
              <a:rPr lang="en-US" sz="2400" dirty="0">
                <a:solidFill>
                  <a:srgbClr val="000000"/>
                </a:solidFill>
                <a:latin typeface="Rockwell"/>
                <a:ea typeface="Calibri" pitchFamily="34" charset="0"/>
                <a:cs typeface="Rockwell"/>
              </a:rPr>
            </a:br>
            <a:r>
              <a:rPr lang="en-US" sz="2400" dirty="0">
                <a:solidFill>
                  <a:srgbClr val="000000"/>
                </a:solidFill>
                <a:latin typeface="Rockwell"/>
                <a:ea typeface="Calibri" pitchFamily="34" charset="0"/>
                <a:cs typeface="Rockwell"/>
              </a:rPr>
              <a:t>war-related goods to Europe on armed ships</a:t>
            </a:r>
          </a:p>
        </p:txBody>
      </p:sp>
      <p:pic>
        <p:nvPicPr>
          <p:cNvPr id="4" name="Picture 12" descr="http://2.bp.blogspot.com/-YC4dKVnyp0w/T9W1A4ps9EI/AAAAAAAAUJU/sELMOa0_49k/s1600/1lendl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44958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495800" y="609600"/>
            <a:ext cx="4495800" cy="1457835"/>
          </a:xfrm>
          <a:prstGeom prst="rect">
            <a:avLst/>
          </a:prstGeom>
          <a:solidFill>
            <a:srgbClr val="FFCCFF"/>
          </a:solidFill>
          <a:ln w="9525">
            <a:solidFill>
              <a:schemeClr val="tx1"/>
            </a:solidFill>
            <a:miter lim="800000"/>
            <a:headEnd/>
            <a:tailEnd/>
          </a:ln>
        </p:spPr>
        <p:txBody>
          <a:bodyPr>
            <a:spAutoFit/>
          </a:bodyPr>
          <a:lstStyle/>
          <a:p>
            <a:pPr algn="ctr" eaLnBrk="0" hangingPunct="0">
              <a:lnSpc>
                <a:spcPct val="80000"/>
              </a:lnSpc>
            </a:pPr>
            <a:r>
              <a:rPr lang="en-US" sz="2200" dirty="0">
                <a:solidFill>
                  <a:srgbClr val="000000"/>
                </a:solidFill>
                <a:latin typeface="Rockwell"/>
                <a:cs typeface="Rockwell"/>
              </a:rPr>
              <a:t>The Lend-Lease Act was used throughout WWII, transformed the USA into an </a:t>
            </a:r>
            <a:r>
              <a:rPr lang="ja-JP" altLang="en-US" sz="2200" dirty="0">
                <a:solidFill>
                  <a:srgbClr val="000000"/>
                </a:solidFill>
                <a:latin typeface="Rockwell"/>
                <a:cs typeface="Rockwell"/>
              </a:rPr>
              <a:t>“</a:t>
            </a:r>
            <a:r>
              <a:rPr lang="en-US" sz="2200" dirty="0">
                <a:solidFill>
                  <a:srgbClr val="000000"/>
                </a:solidFill>
                <a:latin typeface="Rockwell"/>
                <a:cs typeface="Rockwell"/>
              </a:rPr>
              <a:t>arsenal of democracy,</a:t>
            </a:r>
            <a:r>
              <a:rPr lang="ja-JP" altLang="en-US" sz="2200" dirty="0">
                <a:solidFill>
                  <a:srgbClr val="000000"/>
                </a:solidFill>
                <a:latin typeface="Rockwell"/>
                <a:cs typeface="Rockwell"/>
              </a:rPr>
              <a:t>”</a:t>
            </a:r>
            <a:r>
              <a:rPr lang="en-US" sz="2200" dirty="0">
                <a:solidFill>
                  <a:srgbClr val="000000"/>
                </a:solidFill>
                <a:latin typeface="Rockwell"/>
                <a:cs typeface="Rockwell"/>
              </a:rPr>
              <a:t> and helped end the depression in America </a:t>
            </a:r>
          </a:p>
        </p:txBody>
      </p:sp>
      <p:sp>
        <p:nvSpPr>
          <p:cNvPr id="13318" name="AutoShape 2" descr="http://i.ytimg.com/vi/zMiVHdtoAmI/0.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028" name="Picture 4" descr="http://i.ytimg.com/vi/zMiVHdtoAmI/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4196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http://www.avionesclasicos.com/imagenes/b24/willow_r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833913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81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08313"/>
            <a:ext cx="6977063"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9"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86088"/>
            <a:ext cx="5918200"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10" descr="http://www.historians.org/projects/giroundtable/Lend_Lease/Images/LendLease_Pix3.jpg"/>
          <p:cNvPicPr>
            <a:picLocks noChangeAspect="1" noChangeArrowheads="1"/>
          </p:cNvPicPr>
          <p:nvPr/>
        </p:nvPicPr>
        <p:blipFill>
          <a:blip r:embed="rId7">
            <a:extLst>
              <a:ext uri="{28A0092B-C50C-407E-A947-70E740481C1C}">
                <a14:useLocalDpi xmlns:a14="http://schemas.microsoft.com/office/drawing/2010/main" val="0"/>
              </a:ext>
            </a:extLst>
          </a:blip>
          <a:srcRect l="1962" t="2148"/>
          <a:stretch>
            <a:fillRect/>
          </a:stretch>
        </p:blipFill>
        <p:spPr bwMode="auto">
          <a:xfrm>
            <a:off x="5959475" y="3352800"/>
            <a:ext cx="31845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81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xit" presetSubtype="0" fill="hold" nodeType="with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539"/>
            <a:ext cx="7772400" cy="2056912"/>
          </a:xfrm>
        </p:spPr>
        <p:txBody>
          <a:bodyPr>
            <a:normAutofit fontScale="90000"/>
          </a:bodyPr>
          <a:lstStyle/>
          <a:p>
            <a:r>
              <a:rPr lang="en-US" dirty="0" smtClean="0"/>
              <a:t>10. </a:t>
            </a:r>
            <a:r>
              <a:rPr lang="en-US" dirty="0" smtClean="0"/>
              <a:t>The Homefront in World War II-Mobilization of a War Economy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7</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Arsenal of Democracy</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Fireside Chat</a:t>
            </a:r>
            <a:endParaRPr lang="en-US" dirty="0"/>
          </a:p>
        </p:txBody>
      </p:sp>
    </p:spTree>
    <p:extLst>
      <p:ext uri="{BB962C8B-B14F-4D97-AF65-F5344CB8AC3E}">
        <p14:creationId xmlns:p14="http://schemas.microsoft.com/office/powerpoint/2010/main" val="305637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 Hum Seu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0"/>
            <a:ext cx="5648498" cy="6858000"/>
          </a:xfrm>
          <a:prstGeom prst="rect">
            <a:avLst/>
          </a:prstGeom>
        </p:spPr>
      </p:pic>
    </p:spTree>
    <p:extLst>
      <p:ext uri="{BB962C8B-B14F-4D97-AF65-F5344CB8AC3E}">
        <p14:creationId xmlns:p14="http://schemas.microsoft.com/office/powerpoint/2010/main" val="37679173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 y="76200"/>
            <a:ext cx="9144000" cy="838200"/>
          </a:xfrm>
        </p:spPr>
        <p:txBody>
          <a:bodyPr>
            <a:normAutofit fontScale="90000"/>
          </a:bodyPr>
          <a:lstStyle/>
          <a:p>
            <a:pPr eaLnBrk="1" fontAlgn="auto" hangingPunct="1">
              <a:spcAft>
                <a:spcPts val="0"/>
              </a:spcAft>
              <a:defRPr/>
            </a:pPr>
            <a:r>
              <a:rPr lang="en-US" sz="4200" dirty="0" smtClean="0">
                <a:ea typeface="+mj-ea"/>
              </a:rPr>
              <a:t>From Neutrality to Undeclared War</a:t>
            </a:r>
          </a:p>
        </p:txBody>
      </p:sp>
      <p:sp>
        <p:nvSpPr>
          <p:cNvPr id="202755" name="Rectangle 3"/>
          <p:cNvSpPr>
            <a:spLocks noGrp="1" noChangeArrowheads="1"/>
          </p:cNvSpPr>
          <p:nvPr>
            <p:ph idx="1"/>
          </p:nvPr>
        </p:nvSpPr>
        <p:spPr>
          <a:xfrm>
            <a:off x="381000" y="1295400"/>
            <a:ext cx="8305800" cy="4953000"/>
          </a:xfrm>
        </p:spPr>
        <p:txBody>
          <a:bodyPr>
            <a:normAutofit/>
          </a:bodyPr>
          <a:lstStyle/>
          <a:p>
            <a:pPr eaLnBrk="1" fontAlgn="auto" hangingPunct="1">
              <a:spcAft>
                <a:spcPts val="0"/>
              </a:spcAft>
              <a:buFont typeface="Wingdings 2"/>
              <a:buChar char=""/>
              <a:defRPr/>
            </a:pPr>
            <a:r>
              <a:rPr lang="en-US" dirty="0" smtClean="0">
                <a:ea typeface="+mn-ea"/>
              </a:rPr>
              <a:t>In 1941, FDR &amp; Churchill met to secretly draft the </a:t>
            </a:r>
            <a:r>
              <a:rPr lang="en-US" u="sng" dirty="0" smtClean="0">
                <a:effectLst>
                  <a:outerShdw blurRad="38100" dist="38100" dir="2700000" algn="tl">
                    <a:srgbClr val="C0C0C0"/>
                  </a:outerShdw>
                </a:effectLst>
                <a:ea typeface="+mn-ea"/>
              </a:rPr>
              <a:t>Atlantic Charter</a:t>
            </a:r>
            <a:r>
              <a:rPr lang="en-US" dirty="0" smtClean="0">
                <a:ea typeface="+mn-ea"/>
              </a:rPr>
              <a:t>:</a:t>
            </a:r>
          </a:p>
          <a:p>
            <a:pPr lvl="1" eaLnBrk="1" fontAlgn="auto" hangingPunct="1">
              <a:spcAft>
                <a:spcPts val="0"/>
              </a:spcAft>
              <a:buFont typeface="Wingdings 2"/>
              <a:buChar char=""/>
              <a:defRPr/>
            </a:pPr>
            <a:r>
              <a:rPr lang="en-US" dirty="0" smtClean="0">
                <a:ea typeface="+mn-ea"/>
              </a:rPr>
              <a:t>The U.S. &amp; Britain discussed a military strategy </a:t>
            </a:r>
            <a:r>
              <a:rPr lang="en-US" i="1" u="sng" dirty="0" smtClean="0">
                <a:ea typeface="+mn-ea"/>
              </a:rPr>
              <a:t>if</a:t>
            </a:r>
            <a:r>
              <a:rPr lang="en-US" dirty="0" smtClean="0">
                <a:ea typeface="+mn-ea"/>
              </a:rPr>
              <a:t> the USA were to enter the war</a:t>
            </a:r>
          </a:p>
          <a:p>
            <a:pPr lvl="1" eaLnBrk="1" fontAlgn="auto" hangingPunct="1">
              <a:spcAft>
                <a:spcPts val="0"/>
              </a:spcAft>
              <a:buFont typeface="Wingdings 2"/>
              <a:buChar char=""/>
              <a:defRPr/>
            </a:pPr>
            <a:r>
              <a:rPr lang="en-US" dirty="0" smtClean="0">
                <a:ea typeface="+mn-ea"/>
              </a:rPr>
              <a:t>They discussed post-war goals of free trade &amp; disarmament</a:t>
            </a:r>
          </a:p>
          <a:p>
            <a:pPr eaLnBrk="1" fontAlgn="auto" hangingPunct="1">
              <a:spcAft>
                <a:spcPts val="0"/>
              </a:spcAft>
              <a:buFont typeface="Wingdings 2"/>
              <a:buChar char=""/>
              <a:defRPr/>
            </a:pPr>
            <a:r>
              <a:rPr lang="en-US" dirty="0" smtClean="0">
                <a:ea typeface="+mn-ea"/>
              </a:rPr>
              <a:t>In 1941, Germany broke the  Nazi-Soviet</a:t>
            </a:r>
            <a:r>
              <a:rPr lang="en-US" sz="3000" dirty="0" smtClean="0">
                <a:ea typeface="+mn-ea"/>
              </a:rPr>
              <a:t> </a:t>
            </a:r>
            <a:r>
              <a:rPr lang="en-US" dirty="0" smtClean="0">
                <a:ea typeface="+mn-ea"/>
              </a:rPr>
              <a:t>Pact</a:t>
            </a:r>
            <a:r>
              <a:rPr lang="en-US" sz="3000" dirty="0" smtClean="0">
                <a:ea typeface="+mn-ea"/>
              </a:rPr>
              <a:t> </a:t>
            </a:r>
            <a:r>
              <a:rPr lang="en-US" dirty="0" smtClean="0">
                <a:ea typeface="+mn-ea"/>
              </a:rPr>
              <a:t>&amp;</a:t>
            </a:r>
            <a:r>
              <a:rPr lang="en-US" sz="3000" dirty="0" smtClean="0">
                <a:ea typeface="+mn-ea"/>
              </a:rPr>
              <a:t> </a:t>
            </a:r>
            <a:r>
              <a:rPr lang="en-US" dirty="0" smtClean="0">
                <a:ea typeface="+mn-ea"/>
              </a:rPr>
              <a:t>invaded</a:t>
            </a:r>
            <a:r>
              <a:rPr lang="en-US" sz="3000" dirty="0" smtClean="0">
                <a:ea typeface="+mn-ea"/>
              </a:rPr>
              <a:t> </a:t>
            </a:r>
            <a:r>
              <a:rPr lang="en-US" dirty="0" smtClean="0">
                <a:ea typeface="+mn-ea"/>
              </a:rPr>
              <a:t>Russia</a:t>
            </a:r>
          </a:p>
        </p:txBody>
      </p:sp>
    </p:spTree>
    <p:extLst>
      <p:ext uri="{BB962C8B-B14F-4D97-AF65-F5344CB8AC3E}">
        <p14:creationId xmlns:p14="http://schemas.microsoft.com/office/powerpoint/2010/main" val="19450445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normAutofit fontScale="90000"/>
          </a:bodyPr>
          <a:lstStyle/>
          <a:p>
            <a:pPr eaLnBrk="1" fontAlgn="auto" hangingPunct="1">
              <a:spcAft>
                <a:spcPts val="0"/>
              </a:spcAft>
              <a:defRPr/>
            </a:pPr>
            <a:r>
              <a:rPr lang="en-US" dirty="0" smtClean="0">
                <a:ea typeface="+mj-ea"/>
              </a:rPr>
              <a:t>From Neutrality to Undeclared War</a:t>
            </a:r>
          </a:p>
        </p:txBody>
      </p:sp>
      <p:sp>
        <p:nvSpPr>
          <p:cNvPr id="31747" name="Rectangle 3"/>
          <p:cNvSpPr>
            <a:spLocks noGrp="1" noChangeArrowheads="1"/>
          </p:cNvSpPr>
          <p:nvPr>
            <p:ph idx="1"/>
          </p:nvPr>
        </p:nvSpPr>
        <p:spPr>
          <a:xfrm>
            <a:off x="0" y="1371600"/>
            <a:ext cx="9144000" cy="5867400"/>
          </a:xfrm>
        </p:spPr>
        <p:txBody>
          <a:bodyPr/>
          <a:lstStyle/>
          <a:p>
            <a:pPr eaLnBrk="1" hangingPunct="1"/>
            <a:r>
              <a:rPr lang="en-US" sz="3600" dirty="0">
                <a:latin typeface="Rockwell"/>
                <a:cs typeface="Rockwell"/>
              </a:rPr>
              <a:t>FDR brought U.S. to the brink of war &amp; opened himself to criticism:  </a:t>
            </a:r>
          </a:p>
          <a:p>
            <a:pPr lvl="1" eaLnBrk="1" hangingPunct="1"/>
            <a:r>
              <a:rPr lang="en-US" sz="3200" dirty="0">
                <a:latin typeface="Rockwell"/>
                <a:cs typeface="Rockwell"/>
              </a:rPr>
              <a:t>In Sept 1941, polls showed  80% of Americans supported remaining neutral in WW2</a:t>
            </a:r>
          </a:p>
          <a:p>
            <a:pPr lvl="1" eaLnBrk="1" hangingPunct="1"/>
            <a:r>
              <a:rPr lang="en-US" sz="3200" dirty="0">
                <a:latin typeface="Rockwell"/>
                <a:cs typeface="Rockwell"/>
              </a:rPr>
              <a:t>FDR had to wait for the Axis to make a decisive move…which Japan delivered on Dec 7, 1941</a:t>
            </a:r>
          </a:p>
        </p:txBody>
      </p:sp>
    </p:spTree>
    <p:extLst>
      <p:ext uri="{BB962C8B-B14F-4D97-AF65-F5344CB8AC3E}">
        <p14:creationId xmlns:p14="http://schemas.microsoft.com/office/powerpoint/2010/main" val="24796347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4"/>
          <p:cNvSpPr>
            <a:spLocks noGrp="1" noChangeArrowheads="1"/>
          </p:cNvSpPr>
          <p:nvPr>
            <p:ph type="title"/>
          </p:nvPr>
        </p:nvSpPr>
        <p:spPr>
          <a:xfrm>
            <a:off x="161636" y="0"/>
            <a:ext cx="8753764" cy="838200"/>
          </a:xfrm>
        </p:spPr>
        <p:txBody>
          <a:bodyPr lIns="90488" tIns="44450" rIns="90488" bIns="44450"/>
          <a:lstStyle/>
          <a:p>
            <a:pPr eaLnBrk="1" fontAlgn="auto" hangingPunct="1">
              <a:spcAft>
                <a:spcPts val="0"/>
              </a:spcAft>
              <a:defRPr/>
            </a:pPr>
            <a:r>
              <a:rPr lang="en-US" dirty="0" smtClean="0">
                <a:ea typeface="+mj-ea"/>
              </a:rPr>
              <a:t>Showdown in the Pacific</a:t>
            </a:r>
          </a:p>
        </p:txBody>
      </p:sp>
      <p:sp>
        <p:nvSpPr>
          <p:cNvPr id="26629" name="Rectangle 5"/>
          <p:cNvSpPr>
            <a:spLocks noGrp="1" noChangeArrowheads="1"/>
          </p:cNvSpPr>
          <p:nvPr>
            <p:ph idx="1"/>
          </p:nvPr>
        </p:nvSpPr>
        <p:spPr>
          <a:xfrm>
            <a:off x="381000" y="1295400"/>
            <a:ext cx="8305800" cy="6019800"/>
          </a:xfrm>
        </p:spPr>
        <p:txBody>
          <a:bodyPr lIns="90488" tIns="44450" rIns="90488" bIns="44450">
            <a:normAutofit/>
          </a:bodyPr>
          <a:lstStyle/>
          <a:p>
            <a:pPr eaLnBrk="1" fontAlgn="auto" hangingPunct="1">
              <a:lnSpc>
                <a:spcPct val="95000"/>
              </a:lnSpc>
              <a:spcAft>
                <a:spcPts val="0"/>
              </a:spcAft>
              <a:buFont typeface="Wingdings 2"/>
              <a:buChar char=""/>
              <a:defRPr/>
            </a:pPr>
            <a:r>
              <a:rPr lang="en-US" sz="3600" dirty="0" smtClean="0">
                <a:ea typeface="+mn-ea"/>
              </a:rPr>
              <a:t>Japan took full advantage of the European war to expand in Asia:</a:t>
            </a:r>
          </a:p>
          <a:p>
            <a:pPr lvl="1" eaLnBrk="1" fontAlgn="auto" hangingPunct="1">
              <a:lnSpc>
                <a:spcPct val="95000"/>
              </a:lnSpc>
              <a:spcAft>
                <a:spcPts val="0"/>
              </a:spcAft>
              <a:buFont typeface="Wingdings 2"/>
              <a:buChar char=""/>
              <a:defRPr/>
            </a:pPr>
            <a:r>
              <a:rPr lang="en-US" sz="3200" dirty="0" smtClean="0">
                <a:ea typeface="+mn-ea"/>
              </a:rPr>
              <a:t>Attacked coastal China</a:t>
            </a:r>
          </a:p>
          <a:p>
            <a:pPr lvl="1" eaLnBrk="1" fontAlgn="auto" hangingPunct="1">
              <a:lnSpc>
                <a:spcPct val="95000"/>
              </a:lnSpc>
              <a:spcAft>
                <a:spcPts val="0"/>
              </a:spcAft>
              <a:buFont typeface="Wingdings 2"/>
              <a:buChar char=""/>
              <a:defRPr/>
            </a:pPr>
            <a:r>
              <a:rPr lang="en-US" sz="3200" dirty="0" smtClean="0">
                <a:ea typeface="+mn-ea"/>
              </a:rPr>
              <a:t>Seized French &amp; Dutch colonies in East Indies &amp; Indochina </a:t>
            </a:r>
          </a:p>
          <a:p>
            <a:pPr lvl="1" eaLnBrk="1" fontAlgn="auto" hangingPunct="1">
              <a:lnSpc>
                <a:spcPct val="95000"/>
              </a:lnSpc>
              <a:spcAft>
                <a:spcPts val="0"/>
              </a:spcAft>
              <a:buFont typeface="Wingdings 2"/>
              <a:buChar char=""/>
              <a:defRPr/>
            </a:pPr>
            <a:r>
              <a:rPr lang="en-US" sz="3200" dirty="0" smtClean="0">
                <a:ea typeface="+mn-ea"/>
              </a:rPr>
              <a:t>Signed the </a:t>
            </a:r>
            <a:r>
              <a:rPr lang="en-US" sz="3200" u="sng" dirty="0" smtClean="0">
                <a:effectLst>
                  <a:outerShdw blurRad="38100" dist="38100" dir="2700000" algn="tl">
                    <a:srgbClr val="C0C0C0"/>
                  </a:outerShdw>
                </a:effectLst>
                <a:ea typeface="+mn-ea"/>
              </a:rPr>
              <a:t>Tripartite Pact</a:t>
            </a:r>
            <a:r>
              <a:rPr lang="en-US" sz="3200" dirty="0" smtClean="0">
                <a:ea typeface="+mn-ea"/>
              </a:rPr>
              <a:t> with Germany &amp; Italy in 1940</a:t>
            </a:r>
          </a:p>
          <a:p>
            <a:pPr eaLnBrk="1" fontAlgn="auto" hangingPunct="1">
              <a:lnSpc>
                <a:spcPct val="95000"/>
              </a:lnSpc>
              <a:spcAft>
                <a:spcPts val="0"/>
              </a:spcAft>
              <a:buFont typeface="Wingdings 2"/>
              <a:buChar char=""/>
              <a:defRPr/>
            </a:pPr>
            <a:r>
              <a:rPr lang="en-US" sz="3600" dirty="0" smtClean="0">
                <a:ea typeface="+mn-ea"/>
              </a:rPr>
              <a:t>FDR retaliated against Japan </a:t>
            </a:r>
            <a:r>
              <a:rPr lang="en-US" sz="3600" dirty="0" smtClean="0">
                <a:ea typeface="+mn-ea"/>
              </a:rPr>
              <a:t>with </a:t>
            </a:r>
            <a:r>
              <a:rPr lang="en-US" sz="3600" dirty="0" smtClean="0">
                <a:ea typeface="+mn-ea"/>
              </a:rPr>
              <a:t>fuel, iron, &amp; oil sanctions</a:t>
            </a:r>
          </a:p>
        </p:txBody>
      </p:sp>
      <p:sp>
        <p:nvSpPr>
          <p:cNvPr id="45062" name="AutoShape 1030"/>
          <p:cNvSpPr>
            <a:spLocks noChangeArrowheads="1"/>
          </p:cNvSpPr>
          <p:nvPr/>
        </p:nvSpPr>
        <p:spPr bwMode="auto">
          <a:xfrm>
            <a:off x="3810000" y="838200"/>
            <a:ext cx="4724400" cy="990600"/>
          </a:xfrm>
          <a:prstGeom prst="wedgeRectCallout">
            <a:avLst>
              <a:gd name="adj1" fmla="val -27519"/>
              <a:gd name="adj2" fmla="val 253847"/>
            </a:avLst>
          </a:prstGeom>
          <a:solidFill>
            <a:srgbClr val="CCFFFF"/>
          </a:solidFill>
          <a:ln w="38100" cap="sq">
            <a:solidFill>
              <a:schemeClr val="tx1"/>
            </a:solidFill>
            <a:miter lim="800000"/>
            <a:headEnd type="none" w="sm" len="sm"/>
            <a:tailEnd type="none" w="sm" len="sm"/>
          </a:ln>
        </p:spPr>
        <p:txBody>
          <a:bodyPr/>
          <a:lstStyle/>
          <a:p>
            <a:pPr algn="ctr">
              <a:lnSpc>
                <a:spcPct val="80000"/>
              </a:lnSpc>
            </a:pPr>
            <a:r>
              <a:rPr lang="en-US" sz="2800" dirty="0">
                <a:solidFill>
                  <a:srgbClr val="000000"/>
                </a:solidFill>
              </a:rPr>
              <a:t>The U.S. now faced a possible 2-ocean war…</a:t>
            </a:r>
          </a:p>
        </p:txBody>
      </p:sp>
      <p:sp>
        <p:nvSpPr>
          <p:cNvPr id="45063" name="AutoShape 1031"/>
          <p:cNvSpPr>
            <a:spLocks noChangeArrowheads="1"/>
          </p:cNvSpPr>
          <p:nvPr/>
        </p:nvSpPr>
        <p:spPr bwMode="auto">
          <a:xfrm>
            <a:off x="3429000" y="1981200"/>
            <a:ext cx="5334000" cy="990600"/>
          </a:xfrm>
          <a:prstGeom prst="wedgeRectCallout">
            <a:avLst>
              <a:gd name="adj1" fmla="val -33597"/>
              <a:gd name="adj2" fmla="val 142787"/>
            </a:avLst>
          </a:prstGeom>
          <a:solidFill>
            <a:srgbClr val="FFFF99"/>
          </a:solidFill>
          <a:ln w="38100" cap="sq">
            <a:solidFill>
              <a:schemeClr val="tx1"/>
            </a:solidFill>
            <a:miter lim="800000"/>
            <a:headEnd type="none" w="sm" len="sm"/>
            <a:tailEnd type="none" w="sm" len="sm"/>
          </a:ln>
        </p:spPr>
        <p:txBody>
          <a:bodyPr/>
          <a:lstStyle/>
          <a:p>
            <a:pPr algn="ctr">
              <a:lnSpc>
                <a:spcPct val="80000"/>
              </a:lnSpc>
            </a:pPr>
            <a:r>
              <a:rPr lang="en-US" sz="2800">
                <a:solidFill>
                  <a:srgbClr val="000000"/>
                </a:solidFill>
              </a:rPr>
              <a:t>…but Germany was still seen as the </a:t>
            </a:r>
            <a:r>
              <a:rPr lang="en-US" sz="2800" i="1">
                <a:solidFill>
                  <a:srgbClr val="000000"/>
                </a:solidFill>
              </a:rPr>
              <a:t>primary</a:t>
            </a:r>
            <a:r>
              <a:rPr lang="en-US" sz="2800">
                <a:solidFill>
                  <a:srgbClr val="000000"/>
                </a:solidFill>
              </a:rPr>
              <a:t> danger</a:t>
            </a:r>
          </a:p>
        </p:txBody>
      </p:sp>
    </p:spTree>
    <p:extLst>
      <p:ext uri="{BB962C8B-B14F-4D97-AF65-F5344CB8AC3E}">
        <p14:creationId xmlns:p14="http://schemas.microsoft.com/office/powerpoint/2010/main" val="38669351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fill="hold"/>
                                        <p:tgtEl>
                                          <p:spTgt spid="45062"/>
                                        </p:tgtEl>
                                        <p:attrNameLst>
                                          <p:attrName>ppt_w</p:attrName>
                                        </p:attrNameLst>
                                      </p:cBhvr>
                                      <p:tavLst>
                                        <p:tav tm="0">
                                          <p:val>
                                            <p:fltVal val="0"/>
                                          </p:val>
                                        </p:tav>
                                        <p:tav tm="100000">
                                          <p:val>
                                            <p:strVal val="#ppt_w"/>
                                          </p:val>
                                        </p:tav>
                                      </p:tavLst>
                                    </p:anim>
                                    <p:anim calcmode="lin" valueType="num">
                                      <p:cBhvr>
                                        <p:cTn id="8" dur="500" fill="hold"/>
                                        <p:tgtEl>
                                          <p:spTgt spid="45062"/>
                                        </p:tgtEl>
                                        <p:attrNameLst>
                                          <p:attrName>ppt_h</p:attrName>
                                        </p:attrNameLst>
                                      </p:cBhvr>
                                      <p:tavLst>
                                        <p:tav tm="0">
                                          <p:val>
                                            <p:fltVal val="0"/>
                                          </p:val>
                                        </p:tav>
                                        <p:tav tm="100000">
                                          <p:val>
                                            <p:strVal val="#ppt_h"/>
                                          </p:val>
                                        </p:tav>
                                      </p:tavLst>
                                    </p:anim>
                                    <p:animEffect transition="in" filter="fade">
                                      <p:cBhvr>
                                        <p:cTn id="9" dur="500"/>
                                        <p:tgtEl>
                                          <p:spTgt spid="450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63"/>
                                        </p:tgtEl>
                                        <p:attrNameLst>
                                          <p:attrName>style.visibility</p:attrName>
                                        </p:attrNameLst>
                                      </p:cBhvr>
                                      <p:to>
                                        <p:strVal val="visible"/>
                                      </p:to>
                                    </p:set>
                                    <p:anim calcmode="lin" valueType="num">
                                      <p:cBhvr>
                                        <p:cTn id="14" dur="500" fill="hold"/>
                                        <p:tgtEl>
                                          <p:spTgt spid="45063"/>
                                        </p:tgtEl>
                                        <p:attrNameLst>
                                          <p:attrName>ppt_w</p:attrName>
                                        </p:attrNameLst>
                                      </p:cBhvr>
                                      <p:tavLst>
                                        <p:tav tm="0">
                                          <p:val>
                                            <p:fltVal val="0"/>
                                          </p:val>
                                        </p:tav>
                                        <p:tav tm="100000">
                                          <p:val>
                                            <p:strVal val="#ppt_w"/>
                                          </p:val>
                                        </p:tav>
                                      </p:tavLst>
                                    </p:anim>
                                    <p:anim calcmode="lin" valueType="num">
                                      <p:cBhvr>
                                        <p:cTn id="15" dur="500" fill="hold"/>
                                        <p:tgtEl>
                                          <p:spTgt spid="45063"/>
                                        </p:tgtEl>
                                        <p:attrNameLst>
                                          <p:attrName>ppt_h</p:attrName>
                                        </p:attrNameLst>
                                      </p:cBhvr>
                                      <p:tavLst>
                                        <p:tav tm="0">
                                          <p:val>
                                            <p:fltVal val="0"/>
                                          </p:val>
                                        </p:tav>
                                        <p:tav tm="100000">
                                          <p:val>
                                            <p:strVal val="#ppt_h"/>
                                          </p:val>
                                        </p:tav>
                                      </p:tavLst>
                                    </p:anim>
                                    <p:animEffect transition="in" filter="fade">
                                      <p:cBhvr>
                                        <p:cTn id="16"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04800" y="76200"/>
            <a:ext cx="8540750" cy="685800"/>
          </a:xfrm>
        </p:spPr>
        <p:txBody>
          <a:bodyPr>
            <a:normAutofit fontScale="90000"/>
          </a:bodyPr>
          <a:lstStyle/>
          <a:p>
            <a:pPr eaLnBrk="1" hangingPunct="1">
              <a:defRPr/>
            </a:pPr>
            <a:r>
              <a:rPr lang="en-US" dirty="0">
                <a:latin typeface="Rockwell"/>
                <a:cs typeface="Rockwell"/>
              </a:rPr>
              <a:t>Pearl Harbor</a:t>
            </a:r>
          </a:p>
        </p:txBody>
      </p:sp>
      <p:sp>
        <p:nvSpPr>
          <p:cNvPr id="61443" name="Rectangle 3"/>
          <p:cNvSpPr>
            <a:spLocks noGrp="1" noRot="1" noChangeArrowheads="1"/>
          </p:cNvSpPr>
          <p:nvPr>
            <p:ph type="body" sz="half" idx="1"/>
          </p:nvPr>
        </p:nvSpPr>
        <p:spPr>
          <a:xfrm>
            <a:off x="0" y="990600"/>
            <a:ext cx="4267200" cy="5867400"/>
          </a:xfrm>
        </p:spPr>
        <p:txBody>
          <a:bodyPr>
            <a:normAutofit fontScale="92500"/>
          </a:bodyPr>
          <a:lstStyle/>
          <a:p>
            <a:pPr eaLnBrk="1" hangingPunct="1">
              <a:lnSpc>
                <a:spcPct val="90000"/>
              </a:lnSpc>
              <a:defRPr/>
            </a:pPr>
            <a:r>
              <a:rPr lang="en-US" sz="2000" dirty="0">
                <a:latin typeface="Rockwell"/>
                <a:cs typeface="Rockwell"/>
              </a:rPr>
              <a:t>U.S. Embargoes on Japan</a:t>
            </a:r>
            <a:endParaRPr lang="en-US" sz="1800" dirty="0">
              <a:latin typeface="Rockwell"/>
              <a:cs typeface="Rockwell"/>
            </a:endParaRPr>
          </a:p>
          <a:p>
            <a:pPr lvl="1" eaLnBrk="1" hangingPunct="1">
              <a:lnSpc>
                <a:spcPct val="90000"/>
              </a:lnSpc>
              <a:defRPr/>
            </a:pPr>
            <a:r>
              <a:rPr lang="en-US" sz="1800" dirty="0">
                <a:latin typeface="Rockwell"/>
                <a:cs typeface="Rockwell"/>
              </a:rPr>
              <a:t>Prohibited trade of steel and oil</a:t>
            </a:r>
          </a:p>
          <a:p>
            <a:pPr lvl="1" eaLnBrk="1" hangingPunct="1">
              <a:lnSpc>
                <a:spcPct val="90000"/>
              </a:lnSpc>
              <a:defRPr/>
            </a:pPr>
            <a:r>
              <a:rPr lang="en-US" sz="1800" dirty="0">
                <a:latin typeface="Rockwell"/>
                <a:cs typeface="Rockwell"/>
              </a:rPr>
              <a:t>Required Japan</a:t>
            </a:r>
            <a:r>
              <a:rPr lang="ja-JP" altLang="en-US" sz="1800" dirty="0">
                <a:latin typeface="Rockwell"/>
                <a:cs typeface="Rockwell"/>
              </a:rPr>
              <a:t>’</a:t>
            </a:r>
            <a:r>
              <a:rPr lang="en-US" sz="1800" dirty="0">
                <a:latin typeface="Rockwell"/>
                <a:cs typeface="Rockwell"/>
              </a:rPr>
              <a:t>s halt on expansion and removal from China</a:t>
            </a:r>
          </a:p>
          <a:p>
            <a:pPr eaLnBrk="1" hangingPunct="1">
              <a:lnSpc>
                <a:spcPct val="90000"/>
              </a:lnSpc>
              <a:defRPr/>
            </a:pPr>
            <a:r>
              <a:rPr lang="en-US" sz="2000" b="1" dirty="0">
                <a:latin typeface="Rockwell"/>
                <a:cs typeface="Rockwell"/>
                <a:hlinkClick r:id="rId2"/>
              </a:rPr>
              <a:t>December 7, 1941</a:t>
            </a:r>
            <a:endParaRPr lang="en-US" sz="1800" dirty="0">
              <a:latin typeface="Rockwell"/>
              <a:cs typeface="Rockwell"/>
            </a:endParaRPr>
          </a:p>
          <a:p>
            <a:pPr lvl="1" eaLnBrk="1" hangingPunct="1">
              <a:lnSpc>
                <a:spcPct val="90000"/>
              </a:lnSpc>
              <a:defRPr/>
            </a:pPr>
            <a:r>
              <a:rPr lang="en-US" sz="1800" dirty="0">
                <a:latin typeface="Rockwell"/>
                <a:cs typeface="Rockwell"/>
              </a:rPr>
              <a:t>Japanese surprise attack on U.S. naval base at Pearl Harbor in Hawaii</a:t>
            </a:r>
          </a:p>
          <a:p>
            <a:pPr lvl="1" eaLnBrk="1" hangingPunct="1">
              <a:lnSpc>
                <a:spcPct val="90000"/>
              </a:lnSpc>
              <a:defRPr/>
            </a:pPr>
            <a:r>
              <a:rPr lang="en-US" sz="1800" dirty="0">
                <a:latin typeface="Rockwell"/>
                <a:cs typeface="Rockwell"/>
              </a:rPr>
              <a:t>2,400 Americans killed</a:t>
            </a:r>
          </a:p>
          <a:p>
            <a:pPr lvl="1" eaLnBrk="1" hangingPunct="1">
              <a:lnSpc>
                <a:spcPct val="90000"/>
              </a:lnSpc>
              <a:defRPr/>
            </a:pPr>
            <a:r>
              <a:rPr lang="ja-JP" altLang="en-US" sz="1600" b="1" dirty="0">
                <a:latin typeface="Rockwell"/>
                <a:cs typeface="Rockwell"/>
                <a:hlinkClick r:id="rId3"/>
              </a:rPr>
              <a:t>“</a:t>
            </a:r>
            <a:r>
              <a:rPr lang="en-US" sz="1600" b="1" dirty="0">
                <a:latin typeface="Rockwell"/>
                <a:cs typeface="Rockwell"/>
                <a:hlinkClick r:id="rId3"/>
              </a:rPr>
              <a:t>a date that will live in infamy</a:t>
            </a:r>
            <a:r>
              <a:rPr lang="ja-JP" altLang="en-US" sz="1600" b="1" dirty="0">
                <a:latin typeface="Rockwell"/>
                <a:cs typeface="Rockwell"/>
                <a:hlinkClick r:id="rId3"/>
              </a:rPr>
              <a:t>”</a:t>
            </a:r>
            <a:endParaRPr lang="en-US" sz="1800" dirty="0">
              <a:latin typeface="Rockwell"/>
              <a:cs typeface="Rockwell"/>
            </a:endParaRPr>
          </a:p>
          <a:p>
            <a:pPr eaLnBrk="1" hangingPunct="1">
              <a:lnSpc>
                <a:spcPct val="90000"/>
              </a:lnSpc>
              <a:defRPr/>
            </a:pPr>
            <a:r>
              <a:rPr lang="en-US" sz="2000" dirty="0">
                <a:latin typeface="Rockwell"/>
                <a:cs typeface="Rockwell"/>
              </a:rPr>
              <a:t>United States enters WWII</a:t>
            </a:r>
            <a:endParaRPr lang="en-US" sz="1800" b="1" dirty="0">
              <a:latin typeface="Rockwell"/>
              <a:cs typeface="Rockwell"/>
            </a:endParaRPr>
          </a:p>
          <a:p>
            <a:pPr lvl="1" eaLnBrk="1" hangingPunct="1">
              <a:lnSpc>
                <a:spcPct val="90000"/>
              </a:lnSpc>
              <a:defRPr/>
            </a:pPr>
            <a:r>
              <a:rPr lang="en-US" sz="1600" dirty="0">
                <a:latin typeface="Rockwell"/>
                <a:cs typeface="Rockwell"/>
              </a:rPr>
              <a:t>U.S. declares war on Japan (12/8/41)</a:t>
            </a:r>
          </a:p>
          <a:p>
            <a:pPr lvl="1" eaLnBrk="1" hangingPunct="1">
              <a:lnSpc>
                <a:spcPct val="90000"/>
              </a:lnSpc>
              <a:defRPr/>
            </a:pPr>
            <a:r>
              <a:rPr lang="en-US" sz="1600" dirty="0">
                <a:latin typeface="Rockwell"/>
                <a:cs typeface="Rockwell"/>
              </a:rPr>
              <a:t>Germany and Italy declare on U.S.</a:t>
            </a:r>
          </a:p>
          <a:p>
            <a:pPr lvl="1" eaLnBrk="1" hangingPunct="1">
              <a:lnSpc>
                <a:spcPct val="90000"/>
              </a:lnSpc>
              <a:defRPr/>
            </a:pPr>
            <a:r>
              <a:rPr lang="en-US" sz="1600" dirty="0">
                <a:latin typeface="Rockwell"/>
                <a:cs typeface="Rockwell"/>
              </a:rPr>
              <a:t>German invasion of Soviet Union (1942)</a:t>
            </a:r>
          </a:p>
          <a:p>
            <a:pPr lvl="1" eaLnBrk="1" hangingPunct="1">
              <a:lnSpc>
                <a:spcPct val="90000"/>
              </a:lnSpc>
              <a:defRPr/>
            </a:pPr>
            <a:r>
              <a:rPr lang="en-US" sz="1600" dirty="0">
                <a:latin typeface="Rockwell"/>
                <a:cs typeface="Rockwell"/>
              </a:rPr>
              <a:t>Allies</a:t>
            </a:r>
          </a:p>
          <a:p>
            <a:pPr lvl="2" eaLnBrk="1" hangingPunct="1">
              <a:lnSpc>
                <a:spcPct val="90000"/>
              </a:lnSpc>
              <a:defRPr/>
            </a:pPr>
            <a:r>
              <a:rPr lang="en-US" sz="1400" dirty="0">
                <a:latin typeface="Rockwell"/>
                <a:cs typeface="Rockwell"/>
              </a:rPr>
              <a:t>U.S., Great Britain, Soviet Union</a:t>
            </a:r>
          </a:p>
          <a:p>
            <a:pPr lvl="1" eaLnBrk="1" hangingPunct="1">
              <a:lnSpc>
                <a:spcPct val="90000"/>
              </a:lnSpc>
              <a:defRPr/>
            </a:pPr>
            <a:r>
              <a:rPr lang="en-US" sz="1600" dirty="0">
                <a:latin typeface="Rockwell"/>
                <a:cs typeface="Rockwell"/>
              </a:rPr>
              <a:t>Axis</a:t>
            </a:r>
          </a:p>
          <a:p>
            <a:pPr lvl="2" eaLnBrk="1" hangingPunct="1">
              <a:lnSpc>
                <a:spcPct val="90000"/>
              </a:lnSpc>
              <a:defRPr/>
            </a:pPr>
            <a:r>
              <a:rPr lang="en-US" sz="1400" dirty="0">
                <a:latin typeface="Rockwell"/>
                <a:cs typeface="Rockwell"/>
              </a:rPr>
              <a:t>Germany, Italy, Japan</a:t>
            </a:r>
          </a:p>
        </p:txBody>
      </p:sp>
      <p:pic>
        <p:nvPicPr>
          <p:cNvPr id="29699" name="Picture 5" descr="Pearl_harbor_destroyed.jpg                                     000AA506Macintosh HD                   C3E30A5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762000"/>
            <a:ext cx="4876800" cy="2844800"/>
          </a:xfrm>
        </p:spPr>
      </p:pic>
      <p:pic>
        <p:nvPicPr>
          <p:cNvPr id="29700" name="Picture 5" descr="T_M16_JapWW2CP300g15.gif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95688"/>
            <a:ext cx="41148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067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endParaRPr lang="en-US" smtClean="0">
              <a:ea typeface="+mj-ea"/>
            </a:endParaRPr>
          </a:p>
        </p:txBody>
      </p:sp>
      <p:sp>
        <p:nvSpPr>
          <p:cNvPr id="35843" name="Rectangle 3"/>
          <p:cNvSpPr>
            <a:spLocks noGrp="1" noChangeArrowheads="1"/>
          </p:cNvSpPr>
          <p:nvPr>
            <p:ph idx="1"/>
          </p:nvPr>
        </p:nvSpPr>
        <p:spPr/>
        <p:txBody>
          <a:bodyPr/>
          <a:lstStyle/>
          <a:p>
            <a:pPr eaLnBrk="1" hangingPunct="1"/>
            <a:endParaRPr lang="en-US">
              <a:latin typeface="Franklin Gothic Book" charset="0"/>
            </a:endParaRPr>
          </a:p>
        </p:txBody>
      </p:sp>
      <p:pic>
        <p:nvPicPr>
          <p:cNvPr id="35844" name="Picture 5" descr="pearl-harb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11"/>
          <p:cNvSpPr txBox="1">
            <a:spLocks noChangeArrowheads="1"/>
          </p:cNvSpPr>
          <p:nvPr/>
        </p:nvSpPr>
        <p:spPr bwMode="auto">
          <a:xfrm>
            <a:off x="0" y="76200"/>
            <a:ext cx="9144000" cy="1140825"/>
          </a:xfrm>
          <a:prstGeom prst="rect">
            <a:avLst/>
          </a:prstGeom>
          <a:solidFill>
            <a:srgbClr val="CCCCFF"/>
          </a:solidFill>
          <a:ln w="38100" cap="sq">
            <a:solidFill>
              <a:schemeClr val="tx1"/>
            </a:solidFill>
            <a:miter lim="800000"/>
            <a:headEnd type="none" w="sm" len="sm"/>
            <a:tailEnd type="none" w="sm" len="sm"/>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30000"/>
              </a:spcBef>
            </a:pPr>
            <a:r>
              <a:rPr lang="en-US" sz="2800" dirty="0">
                <a:solidFill>
                  <a:srgbClr val="000000"/>
                </a:solidFill>
                <a:latin typeface="Rockwell"/>
                <a:cs typeface="Rockwell"/>
              </a:rPr>
              <a:t>On Dec 7, 1941, the U.S. naval fleet in the Pacific was crippled by the attack; 8 battleships were sunk &amp; 2,400 Americans were killed</a:t>
            </a:r>
          </a:p>
        </p:txBody>
      </p:sp>
      <p:pic>
        <p:nvPicPr>
          <p:cNvPr id="32778" name="Picture 10" descr="http://upload.wikimedia.org/wikipedia/commons/f/fe/Pearl_harbor_attack_Japanese_recon_photo_of_battleship_row_80G305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8458200"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http://timenewsfeed.files.wordpress.com/2011/12/newsfeed_pearl_harbor_1206111.jpg?w=600&amp;h=400&amp;c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history.navy.mil/photos/images/h86000/h861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0"/>
            <a:ext cx="8153400"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http://t1.gstatic.com/images?q=tbn:ANd9GcSoNZv2fXtB_jSQInCd2I4fI1HixN_Hax2a4diel1XGLPdgprY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609600"/>
            <a:ext cx="868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79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7"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4"/>
          <p:cNvSpPr>
            <a:spLocks noGrp="1" noChangeArrowheads="1"/>
          </p:cNvSpPr>
          <p:nvPr>
            <p:ph type="title"/>
          </p:nvPr>
        </p:nvSpPr>
        <p:spPr>
          <a:xfrm>
            <a:off x="457200" y="228600"/>
            <a:ext cx="8305800" cy="838200"/>
          </a:xfrm>
        </p:spPr>
        <p:txBody>
          <a:bodyPr lIns="90488" tIns="44450" rIns="90488" bIns="44450"/>
          <a:lstStyle/>
          <a:p>
            <a:pPr eaLnBrk="1" fontAlgn="auto" hangingPunct="1">
              <a:spcAft>
                <a:spcPts val="0"/>
              </a:spcAft>
              <a:defRPr/>
            </a:pPr>
            <a:r>
              <a:rPr lang="en-US" dirty="0" smtClean="0">
                <a:latin typeface="Rockwell"/>
                <a:ea typeface="+mj-ea"/>
                <a:cs typeface="Rockwell"/>
              </a:rPr>
              <a:t>Showdown in the Pacific</a:t>
            </a:r>
          </a:p>
        </p:txBody>
      </p:sp>
      <p:sp>
        <p:nvSpPr>
          <p:cNvPr id="36869" name="Rectangle 5"/>
          <p:cNvSpPr>
            <a:spLocks noGrp="1" noChangeArrowheads="1"/>
          </p:cNvSpPr>
          <p:nvPr>
            <p:ph idx="1"/>
          </p:nvPr>
        </p:nvSpPr>
        <p:spPr>
          <a:xfrm>
            <a:off x="457200" y="1219200"/>
            <a:ext cx="8305800" cy="6019800"/>
          </a:xfrm>
        </p:spPr>
        <p:txBody>
          <a:bodyPr lIns="90488" tIns="44450" rIns="90488" bIns="44450"/>
          <a:lstStyle/>
          <a:p>
            <a:pPr eaLnBrk="1" hangingPunct="1"/>
            <a:r>
              <a:rPr lang="en-US" dirty="0">
                <a:latin typeface="Rockwell"/>
                <a:cs typeface="Rockwell"/>
              </a:rPr>
              <a:t>After Pearl Harbor:</a:t>
            </a:r>
          </a:p>
          <a:p>
            <a:pPr lvl="1" eaLnBrk="1" hangingPunct="1"/>
            <a:r>
              <a:rPr lang="en-US" dirty="0">
                <a:latin typeface="Rockwell"/>
                <a:cs typeface="Rockwell"/>
              </a:rPr>
              <a:t>Congress declared war against Japan on Dec 8, 1941</a:t>
            </a:r>
          </a:p>
          <a:p>
            <a:pPr lvl="1" eaLnBrk="1" hangingPunct="1"/>
            <a:r>
              <a:rPr lang="en-US" dirty="0">
                <a:latin typeface="Rockwell"/>
                <a:cs typeface="Rockwell"/>
              </a:rPr>
              <a:t>Italy &amp; Germany declared war on the U.S. on Dec 11, 1941</a:t>
            </a:r>
          </a:p>
          <a:p>
            <a:pPr eaLnBrk="1" hangingPunct="1"/>
            <a:r>
              <a:rPr lang="en-US" dirty="0">
                <a:latin typeface="Rockwell"/>
                <a:cs typeface="Rockwell"/>
              </a:rPr>
              <a:t>American public opinion was now fully behind the war effort to defeat the fascist threat in Europe &amp; to seek revenge against Japan</a:t>
            </a:r>
          </a:p>
        </p:txBody>
      </p:sp>
    </p:spTree>
    <p:extLst>
      <p:ext uri="{BB962C8B-B14F-4D97-AF65-F5344CB8AC3E}">
        <p14:creationId xmlns:p14="http://schemas.microsoft.com/office/powerpoint/2010/main" val="4184224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4"/>
          <p:cNvSpPr>
            <a:spLocks noGrp="1" noChangeArrowheads="1"/>
          </p:cNvSpPr>
          <p:nvPr>
            <p:ph type="title"/>
          </p:nvPr>
        </p:nvSpPr>
        <p:spPr>
          <a:xfrm>
            <a:off x="1143000" y="152400"/>
            <a:ext cx="7772400" cy="762000"/>
          </a:xfrm>
        </p:spPr>
        <p:txBody>
          <a:bodyPr lIns="90488" tIns="44450" rIns="90488" bIns="44450"/>
          <a:lstStyle/>
          <a:p>
            <a:pPr eaLnBrk="1" fontAlgn="auto" hangingPunct="1">
              <a:spcAft>
                <a:spcPts val="0"/>
              </a:spcAft>
              <a:defRPr/>
            </a:pPr>
            <a:r>
              <a:rPr lang="en-US" dirty="0" smtClean="0">
                <a:ea typeface="+mj-ea"/>
              </a:rPr>
              <a:t>The Home Front</a:t>
            </a:r>
          </a:p>
        </p:txBody>
      </p:sp>
      <p:sp>
        <p:nvSpPr>
          <p:cNvPr id="38917" name="Rectangle 5"/>
          <p:cNvSpPr>
            <a:spLocks noGrp="1" noChangeArrowheads="1"/>
          </p:cNvSpPr>
          <p:nvPr>
            <p:ph idx="1"/>
          </p:nvPr>
        </p:nvSpPr>
        <p:spPr>
          <a:xfrm>
            <a:off x="381000" y="1295400"/>
            <a:ext cx="8305800" cy="6172200"/>
          </a:xfrm>
        </p:spPr>
        <p:txBody>
          <a:bodyPr lIns="90488" tIns="44450" rIns="90488" bIns="44450"/>
          <a:lstStyle/>
          <a:p>
            <a:pPr eaLnBrk="1" hangingPunct="1">
              <a:lnSpc>
                <a:spcPct val="95000"/>
              </a:lnSpc>
              <a:spcBef>
                <a:spcPct val="15000"/>
              </a:spcBef>
            </a:pPr>
            <a:r>
              <a:rPr lang="en-US" dirty="0">
                <a:latin typeface="Rockwell"/>
                <a:cs typeface="Rockwell"/>
              </a:rPr>
              <a:t>WW2 impacted all aspects of American life:</a:t>
            </a:r>
          </a:p>
          <a:p>
            <a:pPr lvl="1" eaLnBrk="1" hangingPunct="1">
              <a:lnSpc>
                <a:spcPct val="95000"/>
              </a:lnSpc>
              <a:spcBef>
                <a:spcPct val="15000"/>
              </a:spcBef>
            </a:pPr>
            <a:r>
              <a:rPr lang="en-US" dirty="0">
                <a:latin typeface="Rockwell"/>
                <a:cs typeface="Rockwell"/>
              </a:rPr>
              <a:t>FDR hoped the U.S. would be the great </a:t>
            </a:r>
            <a:r>
              <a:rPr lang="ja-JP" altLang="en-US" dirty="0">
                <a:latin typeface="Rockwell"/>
                <a:cs typeface="Rockwell"/>
              </a:rPr>
              <a:t>“</a:t>
            </a:r>
            <a:r>
              <a:rPr lang="en-US" dirty="0">
                <a:latin typeface="Rockwell"/>
                <a:cs typeface="Rockwell"/>
              </a:rPr>
              <a:t>arsenal of democracy</a:t>
            </a:r>
            <a:r>
              <a:rPr lang="ja-JP" altLang="en-US" dirty="0">
                <a:latin typeface="Rockwell"/>
                <a:cs typeface="Rockwell"/>
              </a:rPr>
              <a:t>”</a:t>
            </a:r>
            <a:r>
              <a:rPr lang="en-US" dirty="0">
                <a:latin typeface="Rockwell"/>
                <a:cs typeface="Rockwell"/>
              </a:rPr>
              <a:t> </a:t>
            </a:r>
          </a:p>
          <a:p>
            <a:pPr lvl="1" eaLnBrk="1" hangingPunct="1">
              <a:lnSpc>
                <a:spcPct val="95000"/>
              </a:lnSpc>
              <a:spcBef>
                <a:spcPct val="15000"/>
              </a:spcBef>
            </a:pPr>
            <a:r>
              <a:rPr lang="en-US" dirty="0">
                <a:latin typeface="Rockwell"/>
                <a:cs typeface="Rockwell"/>
              </a:rPr>
              <a:t>The boost of wartime industry ended the Great Depression</a:t>
            </a:r>
          </a:p>
          <a:p>
            <a:pPr lvl="1" eaLnBrk="1" hangingPunct="1">
              <a:lnSpc>
                <a:spcPct val="95000"/>
              </a:lnSpc>
              <a:spcBef>
                <a:spcPct val="15000"/>
              </a:spcBef>
            </a:pPr>
            <a:r>
              <a:rPr lang="en-US" dirty="0">
                <a:latin typeface="Rockwell"/>
                <a:cs typeface="Rockwell"/>
              </a:rPr>
              <a:t>The war altered the lives of women, African-Americans, Japanese-Americans, &amp; Mexican-Americans</a:t>
            </a:r>
          </a:p>
        </p:txBody>
      </p:sp>
    </p:spTree>
    <p:extLst>
      <p:ext uri="{BB962C8B-B14F-4D97-AF65-F5344CB8AC3E}">
        <p14:creationId xmlns:p14="http://schemas.microsoft.com/office/powerpoint/2010/main" val="319864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534400" cy="914400"/>
          </a:xfrm>
        </p:spPr>
        <p:txBody>
          <a:bodyPr/>
          <a:lstStyle/>
          <a:p>
            <a:pPr eaLnBrk="1" fontAlgn="auto" hangingPunct="1">
              <a:spcAft>
                <a:spcPts val="0"/>
              </a:spcAft>
              <a:defRPr/>
            </a:pPr>
            <a:r>
              <a:rPr lang="en-US" sz="4000" dirty="0" smtClean="0">
                <a:solidFill>
                  <a:srgbClr val="FFFFFF"/>
                </a:solidFill>
                <a:ea typeface="+mj-ea"/>
              </a:rPr>
              <a:t>Mobilization</a:t>
            </a:r>
          </a:p>
        </p:txBody>
      </p:sp>
      <p:sp>
        <p:nvSpPr>
          <p:cNvPr id="202755" name="Rectangle 3"/>
          <p:cNvSpPr>
            <a:spLocks noGrp="1" noChangeArrowheads="1"/>
          </p:cNvSpPr>
          <p:nvPr>
            <p:ph idx="1"/>
          </p:nvPr>
        </p:nvSpPr>
        <p:spPr>
          <a:xfrm>
            <a:off x="381000" y="1371600"/>
            <a:ext cx="8305800" cy="6019800"/>
          </a:xfrm>
        </p:spPr>
        <p:txBody>
          <a:bodyPr>
            <a:normAutofit/>
          </a:bodyPr>
          <a:lstStyle/>
          <a:p>
            <a:pPr eaLnBrk="1" hangingPunct="1">
              <a:buFont typeface="Arial" charset="0"/>
              <a:buChar char="■"/>
            </a:pPr>
            <a:r>
              <a:rPr lang="en-US" sz="3600" dirty="0">
                <a:latin typeface="Rockwell"/>
                <a:cs typeface="Rockwell"/>
              </a:rPr>
              <a:t>To win wars in Asia &amp; Europe &amp; meet civilian demands, the U.S.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grew to its largest size ever:</a:t>
            </a:r>
          </a:p>
          <a:p>
            <a:pPr lvl="1" eaLnBrk="1" hangingPunct="1">
              <a:buFont typeface="Arial" charset="0"/>
              <a:buChar char="–"/>
            </a:pPr>
            <a:r>
              <a:rPr lang="en-US" sz="3200" dirty="0">
                <a:latin typeface="Rockwell"/>
                <a:cs typeface="Rockwell"/>
              </a:rPr>
              <a:t>The </a:t>
            </a:r>
            <a:r>
              <a:rPr lang="en-US" sz="3200" u="sng" dirty="0">
                <a:latin typeface="Rockwell"/>
                <a:cs typeface="Rockwell"/>
              </a:rPr>
              <a:t>War Powers Act</a:t>
            </a:r>
            <a:r>
              <a:rPr lang="en-US" sz="3200" dirty="0">
                <a:latin typeface="Rockwell"/>
                <a:cs typeface="Rockwell"/>
              </a:rPr>
              <a:t> gave the president unprecedented power</a:t>
            </a:r>
          </a:p>
          <a:p>
            <a:pPr lvl="1" eaLnBrk="1" hangingPunct="1">
              <a:buFont typeface="Arial" charset="0"/>
              <a:buChar char="–"/>
            </a:pPr>
            <a:r>
              <a:rPr lang="en-US" sz="3200" dirty="0">
                <a:latin typeface="Rockwell"/>
                <a:cs typeface="Rockwell"/>
              </a:rPr>
              <a:t>New bureaucracies were formed to direct the economy, create propaganda, sell war bonds, &amp; prevent enemy subversion </a:t>
            </a:r>
          </a:p>
        </p:txBody>
      </p:sp>
      <p:sp>
        <p:nvSpPr>
          <p:cNvPr id="202756" name="AutoShape 4"/>
          <p:cNvSpPr>
            <a:spLocks noChangeArrowheads="1"/>
          </p:cNvSpPr>
          <p:nvPr/>
        </p:nvSpPr>
        <p:spPr bwMode="auto">
          <a:xfrm>
            <a:off x="533400" y="228600"/>
            <a:ext cx="3886200" cy="1066800"/>
          </a:xfrm>
          <a:prstGeom prst="wedgeRectCallout">
            <a:avLst>
              <a:gd name="adj1" fmla="val 50532"/>
              <a:gd name="adj2" fmla="val 204611"/>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The power to create new </a:t>
            </a:r>
            <a:r>
              <a:rPr lang="en-US" sz="2800" dirty="0" err="1">
                <a:solidFill>
                  <a:schemeClr val="bg1"/>
                </a:solidFill>
              </a:rPr>
              <a:t>gov</a:t>
            </a:r>
            <a:r>
              <a:rPr lang="ja-JP" altLang="en-US" sz="2800" dirty="0">
                <a:solidFill>
                  <a:schemeClr val="bg1"/>
                </a:solidFill>
              </a:rPr>
              <a:t>’</a:t>
            </a:r>
            <a:r>
              <a:rPr lang="en-US" sz="2800" dirty="0">
                <a:solidFill>
                  <a:schemeClr val="bg1"/>
                </a:solidFill>
              </a:rPr>
              <a:t>t agencies </a:t>
            </a:r>
          </a:p>
        </p:txBody>
      </p:sp>
      <p:sp>
        <p:nvSpPr>
          <p:cNvPr id="202757" name="AutoShape 5"/>
          <p:cNvSpPr>
            <a:spLocks noChangeArrowheads="1"/>
          </p:cNvSpPr>
          <p:nvPr/>
        </p:nvSpPr>
        <p:spPr bwMode="auto">
          <a:xfrm>
            <a:off x="5257800" y="228600"/>
            <a:ext cx="3657600" cy="533400"/>
          </a:xfrm>
          <a:prstGeom prst="wedgeRectCallout">
            <a:avLst>
              <a:gd name="adj1" fmla="val -66972"/>
              <a:gd name="adj2" fmla="val 449704"/>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to censor the press</a:t>
            </a:r>
            <a:endParaRPr lang="en-US" sz="1600">
              <a:solidFill>
                <a:schemeClr val="bg1"/>
              </a:solidFill>
            </a:endParaRPr>
          </a:p>
        </p:txBody>
      </p:sp>
      <p:sp>
        <p:nvSpPr>
          <p:cNvPr id="202758" name="AutoShape 6"/>
          <p:cNvSpPr>
            <a:spLocks noChangeArrowheads="1"/>
          </p:cNvSpPr>
          <p:nvPr/>
        </p:nvSpPr>
        <p:spPr bwMode="auto">
          <a:xfrm>
            <a:off x="4343400" y="914400"/>
            <a:ext cx="4648200" cy="1066800"/>
          </a:xfrm>
          <a:prstGeom prst="wedgeRectCallout">
            <a:avLst>
              <a:gd name="adj1" fmla="val -36236"/>
              <a:gd name="adj2" fmla="val 143454"/>
            </a:avLst>
          </a:prstGeom>
          <a:solidFill>
            <a:srgbClr val="CCFFFF"/>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to limit civil liberties &amp; seize personal property</a:t>
            </a:r>
          </a:p>
        </p:txBody>
      </p:sp>
      <p:sp>
        <p:nvSpPr>
          <p:cNvPr id="12" name="AutoShape 7"/>
          <p:cNvSpPr>
            <a:spLocks noChangeArrowheads="1"/>
          </p:cNvSpPr>
          <p:nvPr/>
        </p:nvSpPr>
        <p:spPr bwMode="auto">
          <a:xfrm>
            <a:off x="3962400" y="381000"/>
            <a:ext cx="5105400" cy="1905000"/>
          </a:xfrm>
          <a:prstGeom prst="wedgeRectCallout">
            <a:avLst>
              <a:gd name="adj1" fmla="val -34486"/>
              <a:gd name="adj2" fmla="val 188000"/>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3000">
                <a:solidFill>
                  <a:schemeClr val="bg1"/>
                </a:solidFill>
              </a:rPr>
              <a:t>The </a:t>
            </a:r>
            <a:r>
              <a:rPr lang="en-US" sz="3000" u="sng">
                <a:solidFill>
                  <a:schemeClr val="bg1"/>
                </a:solidFill>
              </a:rPr>
              <a:t>Office of War Mobilization</a:t>
            </a:r>
            <a:r>
              <a:rPr lang="en-US" sz="3000">
                <a:solidFill>
                  <a:schemeClr val="bg1"/>
                </a:solidFill>
              </a:rPr>
              <a:t> coordinated the draft, consumer prices, &amp; the labor force</a:t>
            </a:r>
          </a:p>
        </p:txBody>
      </p:sp>
      <p:sp>
        <p:nvSpPr>
          <p:cNvPr id="13" name="AutoShape 8"/>
          <p:cNvSpPr>
            <a:spLocks noChangeArrowheads="1"/>
          </p:cNvSpPr>
          <p:nvPr/>
        </p:nvSpPr>
        <p:spPr bwMode="auto">
          <a:xfrm>
            <a:off x="152400" y="152400"/>
            <a:ext cx="3733800" cy="2362200"/>
          </a:xfrm>
          <a:prstGeom prst="wedgeRectCallout">
            <a:avLst>
              <a:gd name="adj1" fmla="val 11736"/>
              <a:gd name="adj2" fmla="val 173856"/>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3200" dirty="0">
                <a:solidFill>
                  <a:schemeClr val="bg1"/>
                </a:solidFill>
              </a:rPr>
              <a:t>The </a:t>
            </a:r>
            <a:r>
              <a:rPr lang="en-US" sz="3200" u="sng" dirty="0">
                <a:solidFill>
                  <a:schemeClr val="bg1"/>
                </a:solidFill>
              </a:rPr>
              <a:t>Office of War Information</a:t>
            </a:r>
            <a:r>
              <a:rPr lang="en-US" sz="3200" dirty="0">
                <a:solidFill>
                  <a:schemeClr val="bg1"/>
                </a:solidFill>
              </a:rPr>
              <a:t> directed press, print, radio, &amp; </a:t>
            </a:r>
            <a:r>
              <a:rPr lang="en-US" sz="3200" dirty="0">
                <a:solidFill>
                  <a:schemeClr val="bg1"/>
                </a:solidFill>
                <a:hlinkClick r:id="rId2"/>
              </a:rPr>
              <a:t>film propaganda</a:t>
            </a:r>
            <a:endParaRPr lang="en-US" sz="3200" dirty="0">
              <a:solidFill>
                <a:schemeClr val="bg1"/>
              </a:solidFill>
            </a:endParaRPr>
          </a:p>
        </p:txBody>
      </p:sp>
      <p:sp>
        <p:nvSpPr>
          <p:cNvPr id="14" name="AutoShape 9"/>
          <p:cNvSpPr>
            <a:spLocks noChangeArrowheads="1"/>
          </p:cNvSpPr>
          <p:nvPr/>
        </p:nvSpPr>
        <p:spPr bwMode="auto">
          <a:xfrm>
            <a:off x="304800" y="2667000"/>
            <a:ext cx="8534400" cy="990600"/>
          </a:xfrm>
          <a:prstGeom prst="wedgeRectCallout">
            <a:avLst>
              <a:gd name="adj1" fmla="val 21838"/>
              <a:gd name="adj2" fmla="val 289264"/>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3000" dirty="0">
                <a:solidFill>
                  <a:schemeClr val="bg1"/>
                </a:solidFill>
              </a:rPr>
              <a:t>The </a:t>
            </a:r>
            <a:r>
              <a:rPr lang="en-US" sz="3000" u="sng" dirty="0">
                <a:solidFill>
                  <a:schemeClr val="bg1"/>
                </a:solidFill>
              </a:rPr>
              <a:t>Office of Strategic Services</a:t>
            </a:r>
            <a:r>
              <a:rPr lang="en-US" sz="3000" dirty="0">
                <a:solidFill>
                  <a:schemeClr val="bg1"/>
                </a:solidFill>
              </a:rPr>
              <a:t> gathered enemy intelligence &amp; conducted espionage</a:t>
            </a:r>
          </a:p>
        </p:txBody>
      </p:sp>
      <p:sp>
        <p:nvSpPr>
          <p:cNvPr id="202764" name="AutoShape 12"/>
          <p:cNvSpPr>
            <a:spLocks noChangeArrowheads="1"/>
          </p:cNvSpPr>
          <p:nvPr/>
        </p:nvSpPr>
        <p:spPr bwMode="auto">
          <a:xfrm>
            <a:off x="1371600" y="4724400"/>
            <a:ext cx="6781800" cy="1066800"/>
          </a:xfrm>
          <a:prstGeom prst="wedgeRectCallout">
            <a:avLst>
              <a:gd name="adj1" fmla="val -16022"/>
              <a:gd name="adj2" fmla="val -102796"/>
            </a:avLst>
          </a:prstGeom>
          <a:solidFill>
            <a:srgbClr val="CCFFFF"/>
          </a:solidFill>
          <a:ln w="38100">
            <a:solidFill>
              <a:schemeClr val="tx1"/>
            </a:solidFill>
            <a:miter lim="800000"/>
            <a:headEnd/>
            <a:tailEnd/>
          </a:ln>
        </p:spPr>
        <p:txBody>
          <a:bodyPr/>
          <a:lstStyle/>
          <a:p>
            <a:pPr algn="ctr">
              <a:lnSpc>
                <a:spcPct val="80000"/>
              </a:lnSpc>
              <a:spcBef>
                <a:spcPct val="10000"/>
              </a:spcBef>
            </a:pPr>
            <a:r>
              <a:rPr lang="en-US" sz="3000" dirty="0">
                <a:solidFill>
                  <a:schemeClr val="bg1"/>
                </a:solidFill>
              </a:rPr>
              <a:t>   The U.S. </a:t>
            </a:r>
            <a:r>
              <a:rPr lang="en-US" sz="3000" dirty="0" smtClean="0">
                <a:solidFill>
                  <a:schemeClr val="bg1"/>
                </a:solidFill>
              </a:rPr>
              <a:t>gov</a:t>
            </a:r>
            <a:r>
              <a:rPr lang="en-US" sz="3000" dirty="0" smtClean="0">
                <a:solidFill>
                  <a:schemeClr val="bg1"/>
                </a:solidFill>
              </a:rPr>
              <a:t>’</a:t>
            </a:r>
            <a:r>
              <a:rPr lang="en-US" sz="3000" dirty="0" smtClean="0">
                <a:solidFill>
                  <a:schemeClr val="bg1"/>
                </a:solidFill>
              </a:rPr>
              <a:t>t </a:t>
            </a:r>
            <a:r>
              <a:rPr lang="en-US" sz="3000" dirty="0">
                <a:solidFill>
                  <a:schemeClr val="bg1"/>
                </a:solidFill>
              </a:rPr>
              <a:t>spent $250 million per day from 1941 to 1945</a:t>
            </a:r>
          </a:p>
        </p:txBody>
      </p:sp>
    </p:spTree>
    <p:extLst>
      <p:ext uri="{BB962C8B-B14F-4D97-AF65-F5344CB8AC3E}">
        <p14:creationId xmlns:p14="http://schemas.microsoft.com/office/powerpoint/2010/main" val="31331519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animEffect transition="in" filter="fade">
                                      <p:cBhvr>
                                        <p:cTn id="9" dur="500"/>
                                        <p:tgtEl>
                                          <p:spTgt spid="20275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p:cTn id="13" dur="500" fill="hold"/>
                                        <p:tgtEl>
                                          <p:spTgt spid="202757"/>
                                        </p:tgtEl>
                                        <p:attrNameLst>
                                          <p:attrName>ppt_w</p:attrName>
                                        </p:attrNameLst>
                                      </p:cBhvr>
                                      <p:tavLst>
                                        <p:tav tm="0">
                                          <p:val>
                                            <p:fltVal val="0"/>
                                          </p:val>
                                        </p:tav>
                                        <p:tav tm="100000">
                                          <p:val>
                                            <p:strVal val="#ppt_w"/>
                                          </p:val>
                                        </p:tav>
                                      </p:tavLst>
                                    </p:anim>
                                    <p:anim calcmode="lin" valueType="num">
                                      <p:cBhvr>
                                        <p:cTn id="14" dur="500" fill="hold"/>
                                        <p:tgtEl>
                                          <p:spTgt spid="202757"/>
                                        </p:tgtEl>
                                        <p:attrNameLst>
                                          <p:attrName>ppt_h</p:attrName>
                                        </p:attrNameLst>
                                      </p:cBhvr>
                                      <p:tavLst>
                                        <p:tav tm="0">
                                          <p:val>
                                            <p:fltVal val="0"/>
                                          </p:val>
                                        </p:tav>
                                        <p:tav tm="100000">
                                          <p:val>
                                            <p:strVal val="#ppt_h"/>
                                          </p:val>
                                        </p:tav>
                                      </p:tavLst>
                                    </p:anim>
                                    <p:animEffect transition="in" filter="fade">
                                      <p:cBhvr>
                                        <p:cTn id="15" dur="500"/>
                                        <p:tgtEl>
                                          <p:spTgt spid="20275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02758"/>
                                        </p:tgtEl>
                                        <p:attrNameLst>
                                          <p:attrName>style.visibility</p:attrName>
                                        </p:attrNameLst>
                                      </p:cBhvr>
                                      <p:to>
                                        <p:strVal val="visible"/>
                                      </p:to>
                                    </p:set>
                                    <p:anim calcmode="lin" valueType="num">
                                      <p:cBhvr>
                                        <p:cTn id="19" dur="500" fill="hold"/>
                                        <p:tgtEl>
                                          <p:spTgt spid="202758"/>
                                        </p:tgtEl>
                                        <p:attrNameLst>
                                          <p:attrName>ppt_w</p:attrName>
                                        </p:attrNameLst>
                                      </p:cBhvr>
                                      <p:tavLst>
                                        <p:tav tm="0">
                                          <p:val>
                                            <p:fltVal val="0"/>
                                          </p:val>
                                        </p:tav>
                                        <p:tav tm="100000">
                                          <p:val>
                                            <p:strVal val="#ppt_w"/>
                                          </p:val>
                                        </p:tav>
                                      </p:tavLst>
                                    </p:anim>
                                    <p:anim calcmode="lin" valueType="num">
                                      <p:cBhvr>
                                        <p:cTn id="20" dur="500" fill="hold"/>
                                        <p:tgtEl>
                                          <p:spTgt spid="202758"/>
                                        </p:tgtEl>
                                        <p:attrNameLst>
                                          <p:attrName>ppt_h</p:attrName>
                                        </p:attrNameLst>
                                      </p:cBhvr>
                                      <p:tavLst>
                                        <p:tav tm="0">
                                          <p:val>
                                            <p:fltVal val="0"/>
                                          </p:val>
                                        </p:tav>
                                        <p:tav tm="100000">
                                          <p:val>
                                            <p:strVal val="#ppt_h"/>
                                          </p:val>
                                        </p:tav>
                                      </p:tavLst>
                                    </p:anim>
                                    <p:animEffect transition="in" filter="fade">
                                      <p:cBhvr>
                                        <p:cTn id="21" dur="500"/>
                                        <p:tgtEl>
                                          <p:spTgt spid="2027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202757"/>
                                        </p:tgtEl>
                                        <p:attrNameLst>
                                          <p:attrName>ppt_w</p:attrName>
                                        </p:attrNameLst>
                                      </p:cBhvr>
                                      <p:tavLst>
                                        <p:tav tm="0">
                                          <p:val>
                                            <p:strVal val="ppt_w"/>
                                          </p:val>
                                        </p:tav>
                                        <p:tav tm="100000">
                                          <p:val>
                                            <p:fltVal val="0"/>
                                          </p:val>
                                        </p:tav>
                                      </p:tavLst>
                                    </p:anim>
                                    <p:anim calcmode="lin" valueType="num">
                                      <p:cBhvr>
                                        <p:cTn id="26" dur="500"/>
                                        <p:tgtEl>
                                          <p:spTgt spid="202757"/>
                                        </p:tgtEl>
                                        <p:attrNameLst>
                                          <p:attrName>ppt_h</p:attrName>
                                        </p:attrNameLst>
                                      </p:cBhvr>
                                      <p:tavLst>
                                        <p:tav tm="0">
                                          <p:val>
                                            <p:strVal val="ppt_h"/>
                                          </p:val>
                                        </p:tav>
                                        <p:tav tm="100000">
                                          <p:val>
                                            <p:fltVal val="0"/>
                                          </p:val>
                                        </p:tav>
                                      </p:tavLst>
                                    </p:anim>
                                    <p:animEffect transition="out" filter="fade">
                                      <p:cBhvr>
                                        <p:cTn id="27" dur="500"/>
                                        <p:tgtEl>
                                          <p:spTgt spid="202757"/>
                                        </p:tgtEl>
                                      </p:cBhvr>
                                    </p:animEffect>
                                    <p:set>
                                      <p:cBhvr>
                                        <p:cTn id="28" dur="1" fill="hold">
                                          <p:stCondLst>
                                            <p:cond delay="499"/>
                                          </p:stCondLst>
                                        </p:cTn>
                                        <p:tgtEl>
                                          <p:spTgt spid="202757"/>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202756"/>
                                        </p:tgtEl>
                                        <p:attrNameLst>
                                          <p:attrName>ppt_w</p:attrName>
                                        </p:attrNameLst>
                                      </p:cBhvr>
                                      <p:tavLst>
                                        <p:tav tm="0">
                                          <p:val>
                                            <p:strVal val="ppt_w"/>
                                          </p:val>
                                        </p:tav>
                                        <p:tav tm="100000">
                                          <p:val>
                                            <p:fltVal val="0"/>
                                          </p:val>
                                        </p:tav>
                                      </p:tavLst>
                                    </p:anim>
                                    <p:anim calcmode="lin" valueType="num">
                                      <p:cBhvr>
                                        <p:cTn id="31" dur="500"/>
                                        <p:tgtEl>
                                          <p:spTgt spid="202756"/>
                                        </p:tgtEl>
                                        <p:attrNameLst>
                                          <p:attrName>ppt_h</p:attrName>
                                        </p:attrNameLst>
                                      </p:cBhvr>
                                      <p:tavLst>
                                        <p:tav tm="0">
                                          <p:val>
                                            <p:strVal val="ppt_h"/>
                                          </p:val>
                                        </p:tav>
                                        <p:tav tm="100000">
                                          <p:val>
                                            <p:fltVal val="0"/>
                                          </p:val>
                                        </p:tav>
                                      </p:tavLst>
                                    </p:anim>
                                    <p:animEffect transition="out" filter="fade">
                                      <p:cBhvr>
                                        <p:cTn id="32" dur="500"/>
                                        <p:tgtEl>
                                          <p:spTgt spid="202756"/>
                                        </p:tgtEl>
                                      </p:cBhvr>
                                    </p:animEffect>
                                    <p:set>
                                      <p:cBhvr>
                                        <p:cTn id="33" dur="1" fill="hold">
                                          <p:stCondLst>
                                            <p:cond delay="499"/>
                                          </p:stCondLst>
                                        </p:cTn>
                                        <p:tgtEl>
                                          <p:spTgt spid="202756"/>
                                        </p:tgtEl>
                                        <p:attrNameLst>
                                          <p:attrName>style.visibility</p:attrName>
                                        </p:attrNameLst>
                                      </p:cBhvr>
                                      <p:to>
                                        <p:strVal val="hidden"/>
                                      </p:to>
                                    </p:set>
                                  </p:childTnLst>
                                </p:cTn>
                              </p:par>
                              <p:par>
                                <p:cTn id="34" presetID="53" presetClass="exit" presetSubtype="0" fill="hold" grpId="1" nodeType="withEffect">
                                  <p:stCondLst>
                                    <p:cond delay="0"/>
                                  </p:stCondLst>
                                  <p:childTnLst>
                                    <p:anim calcmode="lin" valueType="num">
                                      <p:cBhvr>
                                        <p:cTn id="35" dur="500"/>
                                        <p:tgtEl>
                                          <p:spTgt spid="202758"/>
                                        </p:tgtEl>
                                        <p:attrNameLst>
                                          <p:attrName>ppt_w</p:attrName>
                                        </p:attrNameLst>
                                      </p:cBhvr>
                                      <p:tavLst>
                                        <p:tav tm="0">
                                          <p:val>
                                            <p:strVal val="ppt_w"/>
                                          </p:val>
                                        </p:tav>
                                        <p:tav tm="100000">
                                          <p:val>
                                            <p:fltVal val="0"/>
                                          </p:val>
                                        </p:tav>
                                      </p:tavLst>
                                    </p:anim>
                                    <p:anim calcmode="lin" valueType="num">
                                      <p:cBhvr>
                                        <p:cTn id="36" dur="500"/>
                                        <p:tgtEl>
                                          <p:spTgt spid="202758"/>
                                        </p:tgtEl>
                                        <p:attrNameLst>
                                          <p:attrName>ppt_h</p:attrName>
                                        </p:attrNameLst>
                                      </p:cBhvr>
                                      <p:tavLst>
                                        <p:tav tm="0">
                                          <p:val>
                                            <p:strVal val="ppt_h"/>
                                          </p:val>
                                        </p:tav>
                                        <p:tav tm="100000">
                                          <p:val>
                                            <p:fltVal val="0"/>
                                          </p:val>
                                        </p:tav>
                                      </p:tavLst>
                                    </p:anim>
                                    <p:animEffect transition="out" filter="fade">
                                      <p:cBhvr>
                                        <p:cTn id="37" dur="500"/>
                                        <p:tgtEl>
                                          <p:spTgt spid="202758"/>
                                        </p:tgtEl>
                                      </p:cBhvr>
                                    </p:animEffect>
                                    <p:set>
                                      <p:cBhvr>
                                        <p:cTn id="38" dur="1" fill="hold">
                                          <p:stCondLst>
                                            <p:cond delay="499"/>
                                          </p:stCondLst>
                                        </p:cTn>
                                        <p:tgtEl>
                                          <p:spTgt spid="2027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2764"/>
                                        </p:tgtEl>
                                        <p:attrNameLst>
                                          <p:attrName>style.visibility</p:attrName>
                                        </p:attrNameLst>
                                      </p:cBhvr>
                                      <p:to>
                                        <p:strVal val="visible"/>
                                      </p:to>
                                    </p:set>
                                    <p:anim calcmode="lin" valueType="num">
                                      <p:cBhvr>
                                        <p:cTn id="43" dur="500" fill="hold"/>
                                        <p:tgtEl>
                                          <p:spTgt spid="202764"/>
                                        </p:tgtEl>
                                        <p:attrNameLst>
                                          <p:attrName>ppt_w</p:attrName>
                                        </p:attrNameLst>
                                      </p:cBhvr>
                                      <p:tavLst>
                                        <p:tav tm="0">
                                          <p:val>
                                            <p:fltVal val="0"/>
                                          </p:val>
                                        </p:tav>
                                        <p:tav tm="100000">
                                          <p:val>
                                            <p:strVal val="#ppt_w"/>
                                          </p:val>
                                        </p:tav>
                                      </p:tavLst>
                                    </p:anim>
                                    <p:anim calcmode="lin" valueType="num">
                                      <p:cBhvr>
                                        <p:cTn id="44" dur="500" fill="hold"/>
                                        <p:tgtEl>
                                          <p:spTgt spid="202764"/>
                                        </p:tgtEl>
                                        <p:attrNameLst>
                                          <p:attrName>ppt_h</p:attrName>
                                        </p:attrNameLst>
                                      </p:cBhvr>
                                      <p:tavLst>
                                        <p:tav tm="0">
                                          <p:val>
                                            <p:fltVal val="0"/>
                                          </p:val>
                                        </p:tav>
                                        <p:tav tm="100000">
                                          <p:val>
                                            <p:strVal val="#ppt_h"/>
                                          </p:val>
                                        </p:tav>
                                      </p:tavLst>
                                    </p:anim>
                                    <p:animEffect transition="in" filter="fade">
                                      <p:cBhvr>
                                        <p:cTn id="45" dur="500"/>
                                        <p:tgtEl>
                                          <p:spTgt spid="20276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500"/>
                            </p:stCondLst>
                            <p:childTnLst>
                              <p:par>
                                <p:cTn id="52" presetID="53"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1000"/>
                            </p:stCondLst>
                            <p:childTnLst>
                              <p:par>
                                <p:cTn id="58" presetID="53"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0" fill="hold" grpId="1" nodeType="clickEffect">
                                  <p:stCondLst>
                                    <p:cond delay="0"/>
                                  </p:stCondLst>
                                  <p:childTnLst>
                                    <p:anim calcmode="lin" valueType="num">
                                      <p:cBhvr>
                                        <p:cTn id="66" dur="500"/>
                                        <p:tgtEl>
                                          <p:spTgt spid="12"/>
                                        </p:tgtEl>
                                        <p:attrNameLst>
                                          <p:attrName>ppt_w</p:attrName>
                                        </p:attrNameLst>
                                      </p:cBhvr>
                                      <p:tavLst>
                                        <p:tav tm="0">
                                          <p:val>
                                            <p:strVal val="ppt_w"/>
                                          </p:val>
                                        </p:tav>
                                        <p:tav tm="100000">
                                          <p:val>
                                            <p:fltVal val="0"/>
                                          </p:val>
                                        </p:tav>
                                      </p:tavLst>
                                    </p:anim>
                                    <p:anim calcmode="lin" valueType="num">
                                      <p:cBhvr>
                                        <p:cTn id="67" dur="500"/>
                                        <p:tgtEl>
                                          <p:spTgt spid="12"/>
                                        </p:tgtEl>
                                        <p:attrNameLst>
                                          <p:attrName>ppt_h</p:attrName>
                                        </p:attrNameLst>
                                      </p:cBhvr>
                                      <p:tavLst>
                                        <p:tav tm="0">
                                          <p:val>
                                            <p:strVal val="ppt_h"/>
                                          </p:val>
                                        </p:tav>
                                        <p:tav tm="100000">
                                          <p:val>
                                            <p:fltVal val="0"/>
                                          </p:val>
                                        </p:tav>
                                      </p:tavLst>
                                    </p:anim>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53" presetClass="exit" presetSubtype="0" fill="hold" grpId="1" nodeType="withEffect">
                                  <p:stCondLst>
                                    <p:cond delay="0"/>
                                  </p:stCondLst>
                                  <p:childTnLst>
                                    <p:anim calcmode="lin" valueType="num">
                                      <p:cBhvr>
                                        <p:cTn id="71" dur="500"/>
                                        <p:tgtEl>
                                          <p:spTgt spid="13"/>
                                        </p:tgtEl>
                                        <p:attrNameLst>
                                          <p:attrName>ppt_w</p:attrName>
                                        </p:attrNameLst>
                                      </p:cBhvr>
                                      <p:tavLst>
                                        <p:tav tm="0">
                                          <p:val>
                                            <p:strVal val="ppt_w"/>
                                          </p:val>
                                        </p:tav>
                                        <p:tav tm="100000">
                                          <p:val>
                                            <p:fltVal val="0"/>
                                          </p:val>
                                        </p:tav>
                                      </p:tavLst>
                                    </p:anim>
                                    <p:anim calcmode="lin" valueType="num">
                                      <p:cBhvr>
                                        <p:cTn id="72" dur="500"/>
                                        <p:tgtEl>
                                          <p:spTgt spid="13"/>
                                        </p:tgtEl>
                                        <p:attrNameLst>
                                          <p:attrName>ppt_h</p:attrName>
                                        </p:attrNameLst>
                                      </p:cBhvr>
                                      <p:tavLst>
                                        <p:tav tm="0">
                                          <p:val>
                                            <p:strVal val="ppt_h"/>
                                          </p:val>
                                        </p:tav>
                                        <p:tav tm="100000">
                                          <p:val>
                                            <p:fltVal val="0"/>
                                          </p:val>
                                        </p:tav>
                                      </p:tavLst>
                                    </p:anim>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14"/>
                                        </p:tgtEl>
                                        <p:attrNameLst>
                                          <p:attrName>ppt_w</p:attrName>
                                        </p:attrNameLst>
                                      </p:cBhvr>
                                      <p:tavLst>
                                        <p:tav tm="0">
                                          <p:val>
                                            <p:strVal val="ppt_w"/>
                                          </p:val>
                                        </p:tav>
                                        <p:tav tm="100000">
                                          <p:val>
                                            <p:fltVal val="0"/>
                                          </p:val>
                                        </p:tav>
                                      </p:tavLst>
                                    </p:anim>
                                    <p:anim calcmode="lin" valueType="num">
                                      <p:cBhvr>
                                        <p:cTn id="77" dur="500"/>
                                        <p:tgtEl>
                                          <p:spTgt spid="14"/>
                                        </p:tgtEl>
                                        <p:attrNameLst>
                                          <p:attrName>ppt_h</p:attrName>
                                        </p:attrNameLst>
                                      </p:cBhvr>
                                      <p:tavLst>
                                        <p:tav tm="0">
                                          <p:val>
                                            <p:strVal val="ppt_h"/>
                                          </p:val>
                                        </p:tav>
                                        <p:tav tm="100000">
                                          <p:val>
                                            <p:fltVal val="0"/>
                                          </p:val>
                                        </p:tav>
                                      </p:tavLst>
                                    </p:anim>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6" grpId="1" animBg="1"/>
      <p:bldP spid="202757" grpId="0" animBg="1"/>
      <p:bldP spid="202757" grpId="1" animBg="1"/>
      <p:bldP spid="202758" grpId="0" animBg="1"/>
      <p:bldP spid="202758" grpId="1" animBg="1"/>
      <p:bldP spid="12" grpId="0" animBg="1"/>
      <p:bldP spid="12" grpId="1" animBg="1"/>
      <p:bldP spid="13" grpId="0" animBg="1"/>
      <p:bldP spid="13" grpId="1" animBg="1"/>
      <p:bldP spid="14" grpId="0" animBg="1"/>
      <p:bldP spid="14" grpId="1" animBg="1"/>
      <p:bldP spid="2027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7.3.III. </a:t>
            </a:r>
          </a:p>
          <a:p>
            <a:pPr lvl="0"/>
            <a:r>
              <a:rPr lang="en-US" dirty="0" smtClean="0"/>
              <a:t>B: </a:t>
            </a:r>
            <a:r>
              <a:rPr lang="en-US" dirty="0"/>
              <a:t>The mass mobilization of American society helped end the Great Depression, and the country’s strong industrial base played a pivotal role in winning the </a:t>
            </a:r>
            <a:r>
              <a:rPr lang="en-US" dirty="0" smtClean="0"/>
              <a:t>war by </a:t>
            </a:r>
            <a:r>
              <a:rPr lang="en-US" dirty="0"/>
              <a:t>equipping and provisioning allies and millions of U.S. troops. </a:t>
            </a:r>
            <a:endParaRPr lang="en-US" dirty="0" smtClean="0"/>
          </a:p>
          <a:p>
            <a:r>
              <a:rPr lang="en-US" dirty="0" smtClean="0"/>
              <a:t>C: </a:t>
            </a:r>
            <a:r>
              <a:rPr lang="en-US" dirty="0"/>
              <a:t>Mobilization and military service provided opportunities for women and minorities to improve their socioeconomic positions for  the war’s duration, while also leading to debates over racial segregation. Wartime experiences also generated challenges to civil liberties. </a:t>
            </a:r>
          </a:p>
          <a:p>
            <a:pPr lvl="0"/>
            <a:endParaRPr lang="en-US" dirty="0"/>
          </a:p>
          <a:p>
            <a:endParaRPr lang="en-US" dirty="0"/>
          </a:p>
        </p:txBody>
      </p:sp>
    </p:spTree>
    <p:extLst>
      <p:ext uri="{BB962C8B-B14F-4D97-AF65-F5344CB8AC3E}">
        <p14:creationId xmlns:p14="http://schemas.microsoft.com/office/powerpoint/2010/main" val="12475114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sz="quarter"/>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Economic Impact of World War II</a:t>
            </a:r>
          </a:p>
        </p:txBody>
      </p:sp>
      <p:pic>
        <p:nvPicPr>
          <p:cNvPr id="17411"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525" y="4572000"/>
            <a:ext cx="3732213" cy="2286000"/>
          </a:xfrm>
        </p:spPr>
      </p:pic>
      <p:pic>
        <p:nvPicPr>
          <p:cNvPr id="17412" name="Content Placeholder 8"/>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762000"/>
            <a:ext cx="4970463" cy="2971800"/>
          </a:xfrm>
        </p:spPr>
      </p:pic>
      <p:pic>
        <p:nvPicPr>
          <p:cNvPr id="17413" name="Content Placeholder 7"/>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62538" y="762000"/>
            <a:ext cx="4060825" cy="2743200"/>
          </a:xfrm>
        </p:spPr>
      </p:pic>
      <p:pic>
        <p:nvPicPr>
          <p:cNvPr id="17414" name="Content Placeholder 9"/>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733800" y="3990975"/>
            <a:ext cx="5410200" cy="2859088"/>
          </a:xfrm>
        </p:spPr>
      </p:pic>
    </p:spTree>
    <p:extLst>
      <p:ext uri="{BB962C8B-B14F-4D97-AF65-F5344CB8AC3E}">
        <p14:creationId xmlns:p14="http://schemas.microsoft.com/office/powerpoint/2010/main" val="40197698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The Economy and World War II</a:t>
            </a:r>
          </a:p>
        </p:txBody>
      </p:sp>
      <p:sp>
        <p:nvSpPr>
          <p:cNvPr id="16387" name="Rectangle 3"/>
          <p:cNvSpPr>
            <a:spLocks noGrp="1" noRot="1" noChangeArrowheads="1"/>
          </p:cNvSpPr>
          <p:nvPr>
            <p:ph type="body" sz="half" idx="1"/>
          </p:nvPr>
        </p:nvSpPr>
        <p:spPr>
          <a:xfrm>
            <a:off x="0" y="838200"/>
            <a:ext cx="4572000" cy="6019800"/>
          </a:xfrm>
          <a:noFill/>
          <a:extLst>
            <a:ext uri="{909E8E84-426E-40dd-AFC4-6F175D3DCCD1}">
              <a14:hiddenFill xmlns:a14="http://schemas.microsoft.com/office/drawing/2010/main">
                <a:solidFill>
                  <a:srgbClr val="FFFFFF"/>
                </a:solidFill>
              </a14:hiddenFill>
            </a:ext>
          </a:extLst>
        </p:spPr>
        <p:txBody>
          <a:bodyPr/>
          <a:lstStyle/>
          <a:p>
            <a:r>
              <a:rPr lang="en-US" sz="1800" dirty="0">
                <a:effectLst/>
                <a:latin typeface="Rockwell"/>
                <a:cs typeface="Rockwell"/>
              </a:rPr>
              <a:t>Economic Recovery and Growth</a:t>
            </a:r>
          </a:p>
          <a:p>
            <a:pPr lvl="1"/>
            <a:r>
              <a:rPr lang="en-US" sz="1600" dirty="0">
                <a:effectLst/>
                <a:latin typeface="Rockwell"/>
                <a:cs typeface="Rockwell"/>
              </a:rPr>
              <a:t>GDP</a:t>
            </a:r>
          </a:p>
          <a:p>
            <a:pPr lvl="2"/>
            <a:r>
              <a:rPr lang="en-US" sz="1400" dirty="0">
                <a:effectLst/>
                <a:latin typeface="Rockwell"/>
                <a:cs typeface="Rockwell"/>
              </a:rPr>
              <a:t>$103.6B - 1929</a:t>
            </a:r>
          </a:p>
          <a:p>
            <a:pPr lvl="2"/>
            <a:r>
              <a:rPr lang="en-US" sz="1400" dirty="0">
                <a:effectLst/>
                <a:latin typeface="Rockwell"/>
                <a:cs typeface="Rockwell"/>
              </a:rPr>
              <a:t>$56.4B - 1933</a:t>
            </a:r>
          </a:p>
          <a:p>
            <a:pPr lvl="2"/>
            <a:r>
              <a:rPr lang="en-US" sz="1400" dirty="0">
                <a:effectLst/>
                <a:latin typeface="Rockwell"/>
                <a:cs typeface="Rockwell"/>
              </a:rPr>
              <a:t>$101.4B - 1940</a:t>
            </a:r>
          </a:p>
          <a:p>
            <a:pPr lvl="2"/>
            <a:r>
              <a:rPr lang="en-US" sz="1400" dirty="0">
                <a:effectLst/>
                <a:latin typeface="Rockwell"/>
                <a:cs typeface="Rockwell"/>
              </a:rPr>
              <a:t>$223.1B - 1945</a:t>
            </a:r>
          </a:p>
          <a:p>
            <a:pPr lvl="1"/>
            <a:r>
              <a:rPr lang="en-US" sz="1600" dirty="0">
                <a:effectLst/>
                <a:latin typeface="Rockwell"/>
                <a:cs typeface="Rockwell"/>
              </a:rPr>
              <a:t>Unemployment</a:t>
            </a:r>
          </a:p>
          <a:p>
            <a:pPr lvl="2"/>
            <a:r>
              <a:rPr lang="en-US" sz="1400" dirty="0">
                <a:effectLst/>
                <a:latin typeface="Rockwell"/>
                <a:cs typeface="Rockwell"/>
              </a:rPr>
              <a:t>17 million new jobs</a:t>
            </a:r>
          </a:p>
          <a:p>
            <a:pPr lvl="2"/>
            <a:r>
              <a:rPr lang="en-US" sz="1400" dirty="0">
                <a:effectLst/>
                <a:latin typeface="Rockwell"/>
                <a:cs typeface="Rockwell"/>
              </a:rPr>
              <a:t>3.2% - 1929</a:t>
            </a:r>
          </a:p>
          <a:p>
            <a:pPr lvl="2"/>
            <a:r>
              <a:rPr lang="en-US" sz="1400" dirty="0">
                <a:effectLst/>
                <a:latin typeface="Rockwell"/>
                <a:cs typeface="Rockwell"/>
              </a:rPr>
              <a:t>24.9% - 1933</a:t>
            </a:r>
          </a:p>
          <a:p>
            <a:pPr lvl="2"/>
            <a:r>
              <a:rPr lang="en-US" sz="1400" dirty="0">
                <a:effectLst/>
                <a:latin typeface="Rockwell"/>
                <a:cs typeface="Rockwell"/>
              </a:rPr>
              <a:t>14.6% - 1940</a:t>
            </a:r>
          </a:p>
          <a:p>
            <a:pPr lvl="2"/>
            <a:r>
              <a:rPr lang="en-US" sz="1400" dirty="0">
                <a:effectLst/>
                <a:latin typeface="Rockwell"/>
                <a:cs typeface="Rockwell"/>
              </a:rPr>
              <a:t>1.2% - 1944</a:t>
            </a:r>
          </a:p>
          <a:p>
            <a:r>
              <a:rPr lang="en-US" sz="1800" dirty="0">
                <a:effectLst/>
                <a:latin typeface="Rockwell"/>
                <a:cs typeface="Rockwell"/>
              </a:rPr>
              <a:t>Fiscal Policy</a:t>
            </a:r>
          </a:p>
          <a:p>
            <a:pPr lvl="1"/>
            <a:r>
              <a:rPr lang="en-US" sz="1600" dirty="0">
                <a:effectLst/>
                <a:latin typeface="Rockwell"/>
                <a:cs typeface="Rockwell"/>
              </a:rPr>
              <a:t>War cost $304B</a:t>
            </a:r>
          </a:p>
          <a:p>
            <a:pPr lvl="2"/>
            <a:r>
              <a:rPr lang="en-US" sz="1400" dirty="0">
                <a:effectLst/>
                <a:latin typeface="Rockwell"/>
                <a:cs typeface="Rockwell"/>
              </a:rPr>
              <a:t>$136B from tax revenue</a:t>
            </a:r>
          </a:p>
          <a:p>
            <a:pPr lvl="3"/>
            <a:r>
              <a:rPr lang="en-US" sz="1200" dirty="0">
                <a:effectLst/>
                <a:latin typeface="Rockwell"/>
                <a:cs typeface="Rockwell"/>
              </a:rPr>
              <a:t>Revenue Act of 1942</a:t>
            </a:r>
          </a:p>
          <a:p>
            <a:pPr lvl="2"/>
            <a:r>
              <a:rPr lang="en-US" sz="1400" dirty="0">
                <a:effectLst/>
                <a:latin typeface="Rockwell"/>
                <a:cs typeface="Rockwell"/>
              </a:rPr>
              <a:t>$168B from war bonds</a:t>
            </a:r>
          </a:p>
          <a:p>
            <a:pPr lvl="1"/>
            <a:r>
              <a:rPr lang="en-US" sz="1600" dirty="0">
                <a:effectLst/>
                <a:latin typeface="Rockwell"/>
                <a:cs typeface="Rockwell"/>
              </a:rPr>
              <a:t>National Debt</a:t>
            </a:r>
          </a:p>
          <a:p>
            <a:pPr lvl="2"/>
            <a:r>
              <a:rPr lang="en-US" sz="1400" dirty="0">
                <a:effectLst/>
                <a:latin typeface="Rockwell"/>
                <a:cs typeface="Rockwell"/>
              </a:rPr>
              <a:t>$25B in 1918</a:t>
            </a:r>
          </a:p>
          <a:p>
            <a:pPr lvl="2"/>
            <a:r>
              <a:rPr lang="en-US" sz="1400" dirty="0">
                <a:effectLst/>
                <a:latin typeface="Rockwell"/>
                <a:cs typeface="Rockwell"/>
              </a:rPr>
              <a:t>$20B in 1933</a:t>
            </a:r>
          </a:p>
          <a:p>
            <a:pPr lvl="2"/>
            <a:r>
              <a:rPr lang="en-US" sz="1400" dirty="0">
                <a:effectLst/>
                <a:latin typeface="Rockwell"/>
                <a:cs typeface="Rockwell"/>
              </a:rPr>
              <a:t>$39.65B in 1939</a:t>
            </a:r>
          </a:p>
          <a:p>
            <a:pPr lvl="2"/>
            <a:r>
              <a:rPr lang="en-US" sz="1400" dirty="0">
                <a:effectLst/>
                <a:latin typeface="Rockwell"/>
                <a:cs typeface="Rockwell"/>
              </a:rPr>
              <a:t>$251B in 1945</a:t>
            </a:r>
          </a:p>
        </p:txBody>
      </p:sp>
      <p:sp>
        <p:nvSpPr>
          <p:cNvPr id="16388" name="Rectangle 10"/>
          <p:cNvSpPr>
            <a:spLocks noGrp="1" noRot="1" noChangeArrowheads="1"/>
          </p:cNvSpPr>
          <p:nvPr>
            <p:ph type="body" sz="half" idx="2"/>
          </p:nvPr>
        </p:nvSpPr>
        <p:spPr>
          <a:xfrm>
            <a:off x="4949825" y="838200"/>
            <a:ext cx="4194175" cy="5715000"/>
          </a:xfrm>
          <a:noFill/>
          <a:extLst>
            <a:ext uri="{909E8E84-426E-40dd-AFC4-6F175D3DCCD1}">
              <a14:hiddenFill xmlns:a14="http://schemas.microsoft.com/office/drawing/2010/main">
                <a:solidFill>
                  <a:srgbClr val="FFFFFF"/>
                </a:solidFill>
              </a14:hiddenFill>
            </a:ext>
          </a:extLst>
        </p:spPr>
        <p:txBody>
          <a:bodyPr/>
          <a:lstStyle/>
          <a:p>
            <a:r>
              <a:rPr lang="en-US" sz="1800">
                <a:effectLst/>
                <a:latin typeface="Rockwell"/>
                <a:cs typeface="Rockwell"/>
              </a:rPr>
              <a:t>Industry</a:t>
            </a:r>
          </a:p>
          <a:p>
            <a:pPr lvl="1"/>
            <a:r>
              <a:rPr lang="en-US" sz="1600">
                <a:effectLst/>
                <a:latin typeface="Rockwell"/>
                <a:cs typeface="Rockwell"/>
              </a:rPr>
              <a:t>Factories converted for war production</a:t>
            </a:r>
          </a:p>
          <a:p>
            <a:pPr lvl="1"/>
            <a:r>
              <a:rPr lang="en-US" sz="1600">
                <a:effectLst/>
                <a:latin typeface="Rockwell"/>
                <a:cs typeface="Rockwell"/>
              </a:rPr>
              <a:t>Doubled industrial production</a:t>
            </a:r>
          </a:p>
          <a:p>
            <a:pPr lvl="1"/>
            <a:r>
              <a:rPr lang="en-US" sz="1600">
                <a:effectLst/>
                <a:latin typeface="Rockwell"/>
                <a:cs typeface="Rockwell"/>
              </a:rPr>
              <a:t>Real wages increased by 50%</a:t>
            </a:r>
          </a:p>
          <a:p>
            <a:r>
              <a:rPr lang="en-US" sz="1800">
                <a:effectLst/>
                <a:latin typeface="Rockwell"/>
                <a:cs typeface="Rockwell"/>
              </a:rPr>
              <a:t>Agriculture</a:t>
            </a:r>
          </a:p>
          <a:p>
            <a:pPr lvl="1"/>
            <a:r>
              <a:rPr lang="en-US" sz="1400">
                <a:effectLst/>
                <a:latin typeface="Rockwell"/>
                <a:cs typeface="Rockwell"/>
              </a:rPr>
              <a:t>Net farm income doubled</a:t>
            </a:r>
          </a:p>
          <a:p>
            <a:pPr lvl="1"/>
            <a:r>
              <a:rPr lang="en-US" sz="1400">
                <a:effectLst/>
                <a:latin typeface="Rockwell"/>
                <a:cs typeface="Rockwell"/>
              </a:rPr>
              <a:t>$20B increase in land value</a:t>
            </a:r>
          </a:p>
          <a:p>
            <a:pPr lvl="1"/>
            <a:r>
              <a:rPr lang="en-US" sz="1400">
                <a:effectLst/>
                <a:latin typeface="Rockwell"/>
                <a:cs typeface="Rockwell"/>
              </a:rPr>
              <a:t>$11B savings accumulated</a:t>
            </a:r>
          </a:p>
          <a:p>
            <a:pPr lvl="1"/>
            <a:r>
              <a:rPr lang="en-US" sz="1400">
                <a:effectLst/>
                <a:latin typeface="Rockwell"/>
                <a:cs typeface="Rockwell"/>
              </a:rPr>
              <a:t>17% decline in farm population</a:t>
            </a:r>
          </a:p>
          <a:p>
            <a:r>
              <a:rPr lang="en-US" sz="1800">
                <a:effectLst/>
                <a:latin typeface="Rockwell"/>
                <a:cs typeface="Rockwell"/>
              </a:rPr>
              <a:t>Labor Unions</a:t>
            </a:r>
          </a:p>
          <a:p>
            <a:pPr lvl="1"/>
            <a:r>
              <a:rPr lang="en-US" sz="1600">
                <a:effectLst/>
                <a:latin typeface="Rockwell"/>
                <a:cs typeface="Rockwell"/>
              </a:rPr>
              <a:t>National War Labor Board</a:t>
            </a:r>
          </a:p>
          <a:p>
            <a:pPr lvl="1"/>
            <a:r>
              <a:rPr lang="en-US" sz="1600">
                <a:effectLst/>
                <a:latin typeface="Rockwell"/>
                <a:cs typeface="Rockwell"/>
              </a:rPr>
              <a:t>Smith-Connally War Act (1943)</a:t>
            </a:r>
          </a:p>
          <a:p>
            <a:pPr lvl="1"/>
            <a:r>
              <a:rPr lang="en-US" sz="1600">
                <a:effectLst/>
                <a:latin typeface="Rockwell"/>
                <a:cs typeface="Rockwell"/>
              </a:rPr>
              <a:t>Union membership</a:t>
            </a:r>
          </a:p>
          <a:p>
            <a:pPr lvl="2"/>
            <a:r>
              <a:rPr lang="en-US" sz="1200">
                <a:effectLst/>
                <a:latin typeface="Rockwell"/>
                <a:cs typeface="Rockwell"/>
              </a:rPr>
              <a:t>9 million – 1940</a:t>
            </a:r>
          </a:p>
          <a:p>
            <a:pPr lvl="2"/>
            <a:r>
              <a:rPr lang="en-US" sz="1200">
                <a:effectLst/>
                <a:latin typeface="Rockwell"/>
                <a:cs typeface="Rockwell"/>
              </a:rPr>
              <a:t>14.8 million - 1945</a:t>
            </a:r>
          </a:p>
        </p:txBody>
      </p:sp>
    </p:spTree>
    <p:extLst>
      <p:ext uri="{BB962C8B-B14F-4D97-AF65-F5344CB8AC3E}">
        <p14:creationId xmlns:p14="http://schemas.microsoft.com/office/powerpoint/2010/main" val="13700462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
          <p:cNvSpPr>
            <a:spLocks noGrp="1" noChangeArrowheads="1"/>
          </p:cNvSpPr>
          <p:nvPr>
            <p:ph type="title"/>
          </p:nvPr>
        </p:nvSpPr>
        <p:spPr>
          <a:xfrm>
            <a:off x="301625" y="457200"/>
            <a:ext cx="8686800" cy="841375"/>
          </a:xfrm>
        </p:spPr>
        <p:txBody>
          <a:bodyPr/>
          <a:lstStyle/>
          <a:p>
            <a:pPr eaLnBrk="1" fontAlgn="auto" hangingPunct="1">
              <a:spcAft>
                <a:spcPts val="0"/>
              </a:spcAft>
              <a:defRPr/>
            </a:pPr>
            <a:endParaRPr lang="en-US" smtClean="0">
              <a:ea typeface="+mj-ea"/>
            </a:endParaRPr>
          </a:p>
        </p:txBody>
      </p:sp>
      <p:pic>
        <p:nvPicPr>
          <p:cNvPr id="41988" name="Picture 11" descr="WW2POSTER-BACK 'EM UP - EISENHOWE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01625" y="0"/>
            <a:ext cx="4668838"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Rectangle 12"/>
          <p:cNvSpPr>
            <a:spLocks noChangeArrowheads="1"/>
          </p:cNvSpPr>
          <p:nvPr/>
        </p:nvSpPr>
        <p:spPr bwMode="auto">
          <a:xfrm>
            <a:off x="5943600" y="1447800"/>
            <a:ext cx="3200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Bef>
                <a:spcPct val="10000"/>
              </a:spcBef>
            </a:pPr>
            <a:r>
              <a:rPr kumimoji="1" lang="en-US" sz="4400" dirty="0">
                <a:solidFill>
                  <a:srgbClr val="FFFFFF"/>
                </a:solidFill>
                <a:hlinkClick r:id="rId3"/>
              </a:rPr>
              <a:t>War bonds </a:t>
            </a:r>
            <a:r>
              <a:rPr kumimoji="1" lang="en-US" sz="4400" dirty="0">
                <a:solidFill>
                  <a:srgbClr val="FFFFFF"/>
                </a:solidFill>
              </a:rPr>
              <a:t>helped raise $187 billion to support the war effort</a:t>
            </a:r>
          </a:p>
        </p:txBody>
      </p:sp>
      <p:pic>
        <p:nvPicPr>
          <p:cNvPr id="5" name="Picture 9" descr="BuyBond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31051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BuyBond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165850" y="0"/>
            <a:ext cx="29781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99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00" name="Rectangle 12"/>
          <p:cNvSpPr>
            <a:spLocks noGrp="1" noChangeArrowheads="1"/>
          </p:cNvSpPr>
          <p:nvPr>
            <p:ph type="title"/>
          </p:nvPr>
        </p:nvSpPr>
        <p:spPr>
          <a:xfrm>
            <a:off x="152400" y="0"/>
            <a:ext cx="8763000" cy="609600"/>
          </a:xfrm>
          <a:solidFill>
            <a:srgbClr val="FFFF99"/>
          </a:solidFill>
          <a:ln w="38100">
            <a:solidFill>
              <a:schemeClr val="tx1"/>
            </a:solidFill>
          </a:ln>
        </p:spPr>
        <p:txBody>
          <a:bodyPr>
            <a:normAutofit fontScale="90000"/>
          </a:bodyPr>
          <a:lstStyle/>
          <a:p>
            <a:pPr eaLnBrk="1" fontAlgn="auto" hangingPunct="1">
              <a:spcAft>
                <a:spcPts val="0"/>
              </a:spcAft>
              <a:defRPr/>
            </a:pPr>
            <a:r>
              <a:rPr lang="en-US" sz="4000" dirty="0" smtClean="0">
                <a:solidFill>
                  <a:schemeClr val="bg1"/>
                </a:solidFill>
                <a:effectLst>
                  <a:outerShdw blurRad="38100" dist="38100" dir="2700000" algn="tl">
                    <a:srgbClr val="FFFFFF"/>
                  </a:outerShdw>
                </a:effectLst>
                <a:ea typeface="+mj-ea"/>
              </a:rPr>
              <a:t>Victory Gardens</a:t>
            </a:r>
            <a:r>
              <a:rPr lang="en-US" sz="4000" dirty="0" smtClean="0">
                <a:solidFill>
                  <a:schemeClr val="bg1"/>
                </a:solidFill>
                <a:ea typeface="+mj-ea"/>
              </a:rPr>
              <a:t>: Grow Your Own</a:t>
            </a:r>
          </a:p>
        </p:txBody>
      </p:sp>
      <p:sp>
        <p:nvSpPr>
          <p:cNvPr id="44035" name="Rectangle 3"/>
          <p:cNvSpPr>
            <a:spLocks noGrp="1" noChangeArrowheads="1"/>
          </p:cNvSpPr>
          <p:nvPr>
            <p:ph idx="1"/>
          </p:nvPr>
        </p:nvSpPr>
        <p:spPr/>
        <p:txBody>
          <a:bodyPr/>
          <a:lstStyle/>
          <a:p>
            <a:pPr eaLnBrk="1" hangingPunct="1"/>
            <a:endParaRPr lang="en-US">
              <a:latin typeface="Franklin Gothic Book" charset="0"/>
            </a:endParaRPr>
          </a:p>
        </p:txBody>
      </p:sp>
      <p:pic>
        <p:nvPicPr>
          <p:cNvPr id="44037" name="Picture 10" descr="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838200"/>
            <a:ext cx="3935412"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14" descr="878757a"/>
          <p:cNvPicPr>
            <a:picLocks noChangeAspect="1" noChangeArrowheads="1"/>
          </p:cNvPicPr>
          <p:nvPr/>
        </p:nvPicPr>
        <p:blipFill>
          <a:blip r:embed="rId3">
            <a:extLst>
              <a:ext uri="{28A0092B-C50C-407E-A947-70E740481C1C}">
                <a14:useLocalDpi xmlns:a14="http://schemas.microsoft.com/office/drawing/2010/main" val="0"/>
              </a:ext>
            </a:extLst>
          </a:blip>
          <a:srcRect l="30644" t="5556" r="30646" b="5556"/>
          <a:stretch>
            <a:fillRect/>
          </a:stretch>
        </p:blipFill>
        <p:spPr bwMode="auto">
          <a:xfrm>
            <a:off x="152400" y="835025"/>
            <a:ext cx="4518025" cy="602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20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838200" y="0"/>
            <a:ext cx="8305800" cy="701675"/>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algn="ctr" eaLnBrk="1" hangingPunct="1">
              <a:spcBef>
                <a:spcPct val="50000"/>
              </a:spcBef>
              <a:defRPr/>
            </a:pPr>
            <a:endParaRPr lang="en-US" sz="4000">
              <a:solidFill>
                <a:srgbClr val="D80000"/>
              </a:solidFill>
              <a:effectLst>
                <a:outerShdw blurRad="38100" dist="38100" dir="2700000" algn="tl">
                  <a:srgbClr val="C0C0C0"/>
                </a:outerShdw>
              </a:effectLst>
              <a:latin typeface="Comic Sans MS" pitchFamily="66" charset="0"/>
              <a:ea typeface="+mn-ea"/>
            </a:endParaRPr>
          </a:p>
        </p:txBody>
      </p:sp>
      <p:pic>
        <p:nvPicPr>
          <p:cNvPr id="45059" name="Picture 3" descr="WW2POSTER-GIVE EM BOTH BARRELS"/>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249363"/>
            <a:ext cx="9144000" cy="560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532" name="Rectangle 4"/>
          <p:cNvSpPr>
            <a:spLocks noGrp="1" noChangeArrowheads="1"/>
          </p:cNvSpPr>
          <p:nvPr>
            <p:ph type="title"/>
          </p:nvPr>
        </p:nvSpPr>
        <p:spPr>
          <a:xfrm>
            <a:off x="0" y="0"/>
            <a:ext cx="9144000" cy="1219200"/>
          </a:xfrm>
        </p:spPr>
        <p:txBody>
          <a:bodyPr>
            <a:normAutofit fontScale="90000"/>
          </a:bodyPr>
          <a:lstStyle/>
          <a:p>
            <a:pPr eaLnBrk="1" fontAlgn="auto" hangingPunct="1">
              <a:lnSpc>
                <a:spcPct val="90000"/>
              </a:lnSpc>
              <a:spcAft>
                <a:spcPts val="0"/>
              </a:spcAft>
              <a:defRPr/>
            </a:pPr>
            <a:r>
              <a:rPr lang="en-US" sz="4000" u="sng" dirty="0" smtClean="0">
                <a:ea typeface="+mj-ea"/>
              </a:rPr>
              <a:t>Propaganda</a:t>
            </a:r>
            <a:r>
              <a:rPr lang="en-US" sz="4000" dirty="0" smtClean="0">
                <a:ea typeface="+mj-ea"/>
              </a:rPr>
              <a:t>: Fighting the Enemy on the Battlefield &amp; on the Home Front</a:t>
            </a:r>
          </a:p>
        </p:txBody>
      </p:sp>
      <p:pic>
        <p:nvPicPr>
          <p:cNvPr id="150534" name="Picture 6" descr="9114108a"/>
          <p:cNvPicPr>
            <a:picLocks noChangeAspect="1" noChangeArrowheads="1"/>
          </p:cNvPicPr>
          <p:nvPr/>
        </p:nvPicPr>
        <p:blipFill>
          <a:blip r:embed="rId4">
            <a:extLst>
              <a:ext uri="{28A0092B-C50C-407E-A947-70E740481C1C}">
                <a14:useLocalDpi xmlns:a14="http://schemas.microsoft.com/office/drawing/2010/main" val="0"/>
              </a:ext>
            </a:extLst>
          </a:blip>
          <a:srcRect l="31250" t="14999" r="31250" b="14999"/>
          <a:stretch>
            <a:fillRect/>
          </a:stretch>
        </p:blipFill>
        <p:spPr bwMode="auto">
          <a:xfrm>
            <a:off x="0" y="1295400"/>
            <a:ext cx="41354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0" name="Picture 12" descr="9114111a"/>
          <p:cNvPicPr>
            <a:picLocks noChangeAspect="1" noChangeArrowheads="1"/>
          </p:cNvPicPr>
          <p:nvPr/>
        </p:nvPicPr>
        <p:blipFill>
          <a:blip r:embed="rId5">
            <a:extLst>
              <a:ext uri="{28A0092B-C50C-407E-A947-70E740481C1C}">
                <a14:useLocalDpi xmlns:a14="http://schemas.microsoft.com/office/drawing/2010/main" val="0"/>
              </a:ext>
            </a:extLst>
          </a:blip>
          <a:srcRect l="30000" t="7777" r="30000" b="7777"/>
          <a:stretch>
            <a:fillRect/>
          </a:stretch>
        </p:blipFill>
        <p:spPr bwMode="auto">
          <a:xfrm>
            <a:off x="4210050" y="1295400"/>
            <a:ext cx="4933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758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0534"/>
                                        </p:tgtEl>
                                        <p:attrNameLst>
                                          <p:attrName>style.visibility</p:attrName>
                                        </p:attrNameLst>
                                      </p:cBhvr>
                                      <p:to>
                                        <p:strVal val="visible"/>
                                      </p:to>
                                    </p:set>
                                    <p:anim calcmode="lin" valueType="num">
                                      <p:cBhvr>
                                        <p:cTn id="7" dur="500" fill="hold"/>
                                        <p:tgtEl>
                                          <p:spTgt spid="150534"/>
                                        </p:tgtEl>
                                        <p:attrNameLst>
                                          <p:attrName>ppt_w</p:attrName>
                                        </p:attrNameLst>
                                      </p:cBhvr>
                                      <p:tavLst>
                                        <p:tav tm="0">
                                          <p:val>
                                            <p:fltVal val="0"/>
                                          </p:val>
                                        </p:tav>
                                        <p:tav tm="100000">
                                          <p:val>
                                            <p:strVal val="#ppt_w"/>
                                          </p:val>
                                        </p:tav>
                                      </p:tavLst>
                                    </p:anim>
                                    <p:anim calcmode="lin" valueType="num">
                                      <p:cBhvr>
                                        <p:cTn id="8" dur="500" fill="hold"/>
                                        <p:tgtEl>
                                          <p:spTgt spid="150534"/>
                                        </p:tgtEl>
                                        <p:attrNameLst>
                                          <p:attrName>ppt_h</p:attrName>
                                        </p:attrNameLst>
                                      </p:cBhvr>
                                      <p:tavLst>
                                        <p:tav tm="0">
                                          <p:val>
                                            <p:fltVal val="0"/>
                                          </p:val>
                                        </p:tav>
                                        <p:tav tm="100000">
                                          <p:val>
                                            <p:strVal val="#ppt_h"/>
                                          </p:val>
                                        </p:tav>
                                      </p:tavLst>
                                    </p:anim>
                                    <p:animEffect transition="in" filter="fade">
                                      <p:cBhvr>
                                        <p:cTn id="9" dur="500"/>
                                        <p:tgtEl>
                                          <p:spTgt spid="150534"/>
                                        </p:tgtEl>
                                      </p:cBhvr>
                                    </p:animEffect>
                                  </p:childTnLst>
                                </p:cTn>
                              </p:par>
                              <p:par>
                                <p:cTn id="10" presetID="53" presetClass="entr" presetSubtype="0" fill="hold" nodeType="withEffect">
                                  <p:stCondLst>
                                    <p:cond delay="0"/>
                                  </p:stCondLst>
                                  <p:childTnLst>
                                    <p:set>
                                      <p:cBhvr>
                                        <p:cTn id="11" dur="1" fill="hold">
                                          <p:stCondLst>
                                            <p:cond delay="0"/>
                                          </p:stCondLst>
                                        </p:cTn>
                                        <p:tgtEl>
                                          <p:spTgt spid="150540"/>
                                        </p:tgtEl>
                                        <p:attrNameLst>
                                          <p:attrName>style.visibility</p:attrName>
                                        </p:attrNameLst>
                                      </p:cBhvr>
                                      <p:to>
                                        <p:strVal val="visible"/>
                                      </p:to>
                                    </p:set>
                                    <p:anim calcmode="lin" valueType="num">
                                      <p:cBhvr>
                                        <p:cTn id="12" dur="500" fill="hold"/>
                                        <p:tgtEl>
                                          <p:spTgt spid="150540"/>
                                        </p:tgtEl>
                                        <p:attrNameLst>
                                          <p:attrName>ppt_w</p:attrName>
                                        </p:attrNameLst>
                                      </p:cBhvr>
                                      <p:tavLst>
                                        <p:tav tm="0">
                                          <p:val>
                                            <p:fltVal val="0"/>
                                          </p:val>
                                        </p:tav>
                                        <p:tav tm="100000">
                                          <p:val>
                                            <p:strVal val="#ppt_w"/>
                                          </p:val>
                                        </p:tav>
                                      </p:tavLst>
                                    </p:anim>
                                    <p:anim calcmode="lin" valueType="num">
                                      <p:cBhvr>
                                        <p:cTn id="13" dur="500" fill="hold"/>
                                        <p:tgtEl>
                                          <p:spTgt spid="150540"/>
                                        </p:tgtEl>
                                        <p:attrNameLst>
                                          <p:attrName>ppt_h</p:attrName>
                                        </p:attrNameLst>
                                      </p:cBhvr>
                                      <p:tavLst>
                                        <p:tav tm="0">
                                          <p:val>
                                            <p:fltVal val="0"/>
                                          </p:val>
                                        </p:tav>
                                        <p:tav tm="100000">
                                          <p:val>
                                            <p:strVal val="#ppt_h"/>
                                          </p:val>
                                        </p:tav>
                                      </p:tavLst>
                                    </p:anim>
                                    <p:animEffect transition="in" filter="fade">
                                      <p:cBhvr>
                                        <p:cTn id="14" dur="500"/>
                                        <p:tgtEl>
                                          <p:spTgt spid="150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sz="quarter"/>
          </p:nvPr>
        </p:nvSpPr>
        <p:spPr>
          <a:xfrm>
            <a:off x="304800" y="0"/>
            <a:ext cx="8540750" cy="685800"/>
          </a:xfrm>
        </p:spPr>
        <p:txBody>
          <a:bodyPr>
            <a:normAutofit fontScale="90000"/>
          </a:bodyPr>
          <a:lstStyle/>
          <a:p>
            <a:pPr eaLnBrk="1" hangingPunct="1"/>
            <a:r>
              <a:rPr lang="en-US" sz="4000" dirty="0">
                <a:latin typeface="Rockwell"/>
                <a:cs typeface="Rockwell"/>
              </a:rPr>
              <a:t>Office of War Information</a:t>
            </a:r>
          </a:p>
        </p:txBody>
      </p:sp>
      <p:pic>
        <p:nvPicPr>
          <p:cNvPr id="20483" name="Picture 8" descr="OWI"/>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85800"/>
            <a:ext cx="2017713" cy="2819400"/>
          </a:xfrm>
          <a:noFill/>
          <a:extLst>
            <a:ext uri="{909E8E84-426E-40dd-AFC4-6F175D3DCCD1}">
              <a14:hiddenFill xmlns:a14="http://schemas.microsoft.com/office/drawing/2010/main">
                <a:solidFill>
                  <a:srgbClr val="FFFFFF"/>
                </a:solidFill>
              </a14:hiddenFill>
            </a:ext>
          </a:extLst>
        </p:spPr>
      </p:pic>
      <p:pic>
        <p:nvPicPr>
          <p:cNvPr id="20484" name="Picture 9" descr="OWI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62200" y="3581400"/>
            <a:ext cx="2520950" cy="3276600"/>
          </a:xfrm>
          <a:noFill/>
          <a:extLst>
            <a:ext uri="{909E8E84-426E-40dd-AFC4-6F175D3DCCD1}">
              <a14:hiddenFill xmlns:a14="http://schemas.microsoft.com/office/drawing/2010/main">
                <a:solidFill>
                  <a:srgbClr val="FFFFFF"/>
                </a:solidFill>
              </a14:hiddenFill>
            </a:ext>
          </a:extLst>
        </p:spPr>
      </p:pic>
      <p:pic>
        <p:nvPicPr>
          <p:cNvPr id="20485" name="Picture 10" descr="OWI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3138" y="3581400"/>
            <a:ext cx="2314575" cy="3276600"/>
          </a:xfrm>
          <a:noFill/>
          <a:extLst>
            <a:ext uri="{909E8E84-426E-40dd-AFC4-6F175D3DCCD1}">
              <a14:hiddenFill xmlns:a14="http://schemas.microsoft.com/office/drawing/2010/main">
                <a:solidFill>
                  <a:srgbClr val="FFFFFF"/>
                </a:solidFill>
              </a14:hiddenFill>
            </a:ext>
          </a:extLst>
        </p:spPr>
      </p:pic>
      <p:pic>
        <p:nvPicPr>
          <p:cNvPr id="20486" name="Picture 11" descr="OWI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132638" y="1447800"/>
            <a:ext cx="2011362" cy="2819400"/>
          </a:xfrm>
          <a:noFill/>
          <a:extLst>
            <a:ext uri="{909E8E84-426E-40dd-AFC4-6F175D3DCCD1}">
              <a14:hiddenFill xmlns:a14="http://schemas.microsoft.com/office/drawing/2010/main">
                <a:solidFill>
                  <a:srgbClr val="FFFFFF"/>
                </a:solidFill>
              </a14:hiddenFill>
            </a:ext>
          </a:extLst>
        </p:spPr>
      </p:pic>
      <p:pic>
        <p:nvPicPr>
          <p:cNvPr id="20487" name="Picture 12" descr="OWI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538" y="4191000"/>
            <a:ext cx="20494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3" descr="OWI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2459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OWI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685800"/>
            <a:ext cx="51816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5452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Office of Censorship</a:t>
            </a:r>
          </a:p>
        </p:txBody>
      </p:sp>
      <p:pic>
        <p:nvPicPr>
          <p:cNvPr id="21507" name="Picture 5" descr="ARFOS009.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54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someone_talked.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762000"/>
            <a:ext cx="31003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wanted_for_murder.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733800"/>
            <a:ext cx="21955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10;ww1647-87.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62000"/>
            <a:ext cx="21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533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609600"/>
          </a:xfrm>
        </p:spPr>
        <p:txBody>
          <a:bodyPr>
            <a:normAutofit fontScale="90000"/>
          </a:bodyPr>
          <a:lstStyle/>
          <a:p>
            <a:pPr eaLnBrk="1" fontAlgn="auto" hangingPunct="1">
              <a:spcAft>
                <a:spcPts val="0"/>
              </a:spcAft>
              <a:defRPr/>
            </a:pPr>
            <a:r>
              <a:rPr lang="en-US" sz="4000" dirty="0" smtClean="0">
                <a:ea typeface="+mj-ea"/>
              </a:rPr>
              <a:t>Fear Propaganda </a:t>
            </a:r>
          </a:p>
        </p:txBody>
      </p:sp>
      <p:sp>
        <p:nvSpPr>
          <p:cNvPr id="46083" name="Rectangle 3"/>
          <p:cNvSpPr>
            <a:spLocks noGrp="1" noChangeArrowheads="1"/>
          </p:cNvSpPr>
          <p:nvPr>
            <p:ph idx="1"/>
          </p:nvPr>
        </p:nvSpPr>
        <p:spPr/>
        <p:txBody>
          <a:bodyPr/>
          <a:lstStyle/>
          <a:p>
            <a:pPr eaLnBrk="1" hangingPunct="1"/>
            <a:endParaRPr lang="en-US">
              <a:latin typeface="Franklin Gothic Book" charset="0"/>
            </a:endParaRPr>
          </a:p>
        </p:txBody>
      </p:sp>
      <p:pic>
        <p:nvPicPr>
          <p:cNvPr id="46084" name="Picture 4" descr="warning_homes_in_d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9" y="838200"/>
            <a:ext cx="4332287" cy="579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descr="1643713a"/>
          <p:cNvPicPr>
            <a:picLocks noChangeAspect="1" noChangeArrowheads="1"/>
          </p:cNvPicPr>
          <p:nvPr/>
        </p:nvPicPr>
        <p:blipFill>
          <a:blip r:embed="rId3">
            <a:extLst>
              <a:ext uri="{28A0092B-C50C-407E-A947-70E740481C1C}">
                <a14:useLocalDpi xmlns:a14="http://schemas.microsoft.com/office/drawing/2010/main" val="0"/>
              </a:ext>
            </a:extLst>
          </a:blip>
          <a:srcRect l="30644" t="5556" r="30646" b="5556"/>
          <a:stretch>
            <a:fillRect/>
          </a:stretch>
        </p:blipFill>
        <p:spPr bwMode="auto">
          <a:xfrm>
            <a:off x="5003800" y="838200"/>
            <a:ext cx="4140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4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sz="quarter"/>
          </p:nvPr>
        </p:nvSpPr>
        <p:spPr>
          <a:xfrm>
            <a:off x="0" y="0"/>
            <a:ext cx="9144000" cy="609600"/>
          </a:xfrm>
        </p:spPr>
        <p:txBody>
          <a:bodyPr>
            <a:normAutofit fontScale="90000"/>
          </a:bodyPr>
          <a:lstStyle/>
          <a:p>
            <a:pPr eaLnBrk="1" hangingPunct="1">
              <a:defRPr/>
            </a:pPr>
            <a:r>
              <a:rPr lang="en-US" sz="2800" smtClean="0">
                <a:ea typeface="+mj-ea"/>
              </a:rPr>
              <a:t>Office of Price Administration (OPA) and Ration Books</a:t>
            </a:r>
            <a:endParaRPr lang="en-US" sz="4000" smtClean="0">
              <a:ea typeface="+mj-ea"/>
            </a:endParaRPr>
          </a:p>
        </p:txBody>
      </p:sp>
      <p:pic>
        <p:nvPicPr>
          <p:cNvPr id="22531" name="Picture 8" descr="HealthcareRationBook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589713" y="685800"/>
            <a:ext cx="2554287" cy="3886200"/>
          </a:xfrm>
          <a:noFill/>
          <a:extLst>
            <a:ext uri="{909E8E84-426E-40dd-AFC4-6F175D3DCCD1}">
              <a14:hiddenFill xmlns:a14="http://schemas.microsoft.com/office/drawing/2010/main">
                <a:solidFill>
                  <a:srgbClr val="FFFFFF"/>
                </a:solidFill>
              </a14:hiddenFill>
            </a:ext>
          </a:extLst>
        </p:spPr>
      </p:pic>
      <p:pic>
        <p:nvPicPr>
          <p:cNvPr id="22532" name="Picture 9" descr="OP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685800"/>
            <a:ext cx="3605213" cy="4648200"/>
          </a:xfrm>
          <a:noFill/>
          <a:extLst>
            <a:ext uri="{909E8E84-426E-40dd-AFC4-6F175D3DCCD1}">
              <a14:hiddenFill xmlns:a14="http://schemas.microsoft.com/office/drawing/2010/main">
                <a:solidFill>
                  <a:srgbClr val="FFFFFF"/>
                </a:solidFill>
              </a14:hiddenFill>
            </a:ext>
          </a:extLst>
        </p:spPr>
      </p:pic>
      <p:pic>
        <p:nvPicPr>
          <p:cNvPr id="22533" name="Picture 10" descr="RationBook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19800" y="4583113"/>
            <a:ext cx="3124200" cy="2274887"/>
          </a:xfrm>
          <a:noFill/>
          <a:extLst>
            <a:ext uri="{909E8E84-426E-40dd-AFC4-6F175D3DCCD1}">
              <a14:hiddenFill xmlns:a14="http://schemas.microsoft.com/office/drawing/2010/main">
                <a:solidFill>
                  <a:srgbClr val="FFFFFF"/>
                </a:solidFill>
              </a14:hiddenFill>
            </a:ext>
          </a:extLst>
        </p:spPr>
      </p:pic>
      <p:pic>
        <p:nvPicPr>
          <p:cNvPr id="22534" name="Picture 6" descr="&#10;ww1645-33.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85800"/>
            <a:ext cx="29098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5841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2400"/>
            <a:ext cx="8686800" cy="838200"/>
          </a:xfrm>
        </p:spPr>
        <p:txBody>
          <a:bodyPr/>
          <a:lstStyle/>
          <a:p>
            <a:pPr eaLnBrk="1" fontAlgn="auto" hangingPunct="1">
              <a:spcAft>
                <a:spcPts val="0"/>
              </a:spcAft>
              <a:defRPr/>
            </a:pPr>
            <a:r>
              <a:rPr lang="en-US" dirty="0" smtClean="0">
                <a:ea typeface="+mj-ea"/>
              </a:rPr>
              <a:t>War Rations</a:t>
            </a:r>
          </a:p>
        </p:txBody>
      </p:sp>
      <p:sp>
        <p:nvSpPr>
          <p:cNvPr id="43011" name="Rectangle 3"/>
          <p:cNvSpPr>
            <a:spLocks noGrp="1" noChangeArrowheads="1"/>
          </p:cNvSpPr>
          <p:nvPr>
            <p:ph idx="1"/>
          </p:nvPr>
        </p:nvSpPr>
        <p:spPr/>
        <p:txBody>
          <a:bodyPr/>
          <a:lstStyle/>
          <a:p>
            <a:pPr eaLnBrk="1" hangingPunct="1"/>
            <a:endParaRPr lang="en-US">
              <a:latin typeface="Franklin Gothic Book" charset="0"/>
            </a:endParaRPr>
          </a:p>
        </p:txBody>
      </p:sp>
      <p:pic>
        <p:nvPicPr>
          <p:cNvPr id="43012" name="Picture 4" descr="Picture of ration st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2188"/>
            <a:ext cx="91440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06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the </a:t>
            </a:r>
            <a:r>
              <a:rPr lang="en-US" dirty="0" smtClean="0"/>
              <a:t>Homefront </a:t>
            </a:r>
            <a:r>
              <a:rPr lang="en-US" dirty="0" smtClean="0"/>
              <a:t>experience during WWII expanded the freedom and opportunities available to Americans.</a:t>
            </a:r>
            <a:endParaRPr lang="en-US" dirty="0"/>
          </a:p>
        </p:txBody>
      </p:sp>
    </p:spTree>
    <p:extLst>
      <p:ext uri="{BB962C8B-B14F-4D97-AF65-F5344CB8AC3E}">
        <p14:creationId xmlns:p14="http://schemas.microsoft.com/office/powerpoint/2010/main" val="33769408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0"/>
            <a:ext cx="8534400" cy="914400"/>
          </a:xfrm>
        </p:spPr>
        <p:txBody>
          <a:bodyPr/>
          <a:lstStyle/>
          <a:p>
            <a:pPr eaLnBrk="1" fontAlgn="auto" hangingPunct="1">
              <a:spcAft>
                <a:spcPts val="0"/>
              </a:spcAft>
              <a:defRPr/>
            </a:pPr>
            <a:r>
              <a:rPr lang="en-US" dirty="0" smtClean="0">
                <a:ea typeface="+mj-ea"/>
              </a:rPr>
              <a:t>The Wartime Economy</a:t>
            </a:r>
          </a:p>
        </p:txBody>
      </p:sp>
      <p:sp>
        <p:nvSpPr>
          <p:cNvPr id="220163" name="Rectangle 3"/>
          <p:cNvSpPr>
            <a:spLocks noGrp="1" noChangeArrowheads="1"/>
          </p:cNvSpPr>
          <p:nvPr>
            <p:ph idx="1"/>
          </p:nvPr>
        </p:nvSpPr>
        <p:spPr>
          <a:xfrm>
            <a:off x="457200" y="914400"/>
            <a:ext cx="8305800" cy="6705600"/>
          </a:xfrm>
        </p:spPr>
        <p:txBody>
          <a:bodyPr>
            <a:normAutofit/>
          </a:bodyPr>
          <a:lstStyle/>
          <a:p>
            <a:pPr eaLnBrk="1" hangingPunct="1">
              <a:buFont typeface="Arial" charset="0"/>
              <a:buChar char="■"/>
            </a:pPr>
            <a:r>
              <a:rPr lang="en-US" sz="3600" dirty="0">
                <a:latin typeface="Rockwell"/>
                <a:cs typeface="Rockwell"/>
              </a:rPr>
              <a:t>The most decisive factor for Allied victory was America</a:t>
            </a:r>
            <a:r>
              <a:rPr lang="ja-JP" altLang="en-US" sz="3600" dirty="0">
                <a:latin typeface="Rockwell"/>
                <a:cs typeface="Rockwell"/>
              </a:rPr>
              <a:t>’</a:t>
            </a:r>
            <a:r>
              <a:rPr lang="en-US" sz="3600" dirty="0">
                <a:latin typeface="Rockwell"/>
                <a:cs typeface="Rockwell"/>
              </a:rPr>
              <a:t>s ability to </a:t>
            </a:r>
            <a:r>
              <a:rPr lang="en-US" sz="3600" i="1" u="sng" dirty="0" smtClean="0">
                <a:latin typeface="Rockwell"/>
                <a:cs typeface="Rockwell"/>
              </a:rPr>
              <a:t>out-produce</a:t>
            </a:r>
            <a:r>
              <a:rPr lang="en-US" dirty="0" smtClean="0">
                <a:latin typeface="Rockwell"/>
                <a:cs typeface="Rockwell"/>
              </a:rPr>
              <a:t> </a:t>
            </a:r>
            <a:r>
              <a:rPr lang="en-US" sz="3600" dirty="0">
                <a:latin typeface="Rockwell"/>
                <a:cs typeface="Rockwell"/>
              </a:rPr>
              <a:t>both</a:t>
            </a:r>
            <a:r>
              <a:rPr lang="en-US" dirty="0">
                <a:latin typeface="Rockwell"/>
                <a:cs typeface="Rockwell"/>
              </a:rPr>
              <a:t> </a:t>
            </a:r>
            <a:r>
              <a:rPr lang="en-US" sz="3600" dirty="0">
                <a:latin typeface="Rockwell"/>
                <a:cs typeface="Rockwell"/>
              </a:rPr>
              <a:t>Germany</a:t>
            </a:r>
            <a:r>
              <a:rPr lang="en-US" dirty="0">
                <a:latin typeface="Rockwell"/>
                <a:cs typeface="Rockwell"/>
              </a:rPr>
              <a:t> </a:t>
            </a:r>
            <a:r>
              <a:rPr lang="en-US" sz="3600" dirty="0">
                <a:latin typeface="Rockwell"/>
                <a:cs typeface="Rockwell"/>
              </a:rPr>
              <a:t>&amp;</a:t>
            </a:r>
            <a:r>
              <a:rPr lang="en-US" dirty="0">
                <a:latin typeface="Rockwell"/>
                <a:cs typeface="Rockwell"/>
              </a:rPr>
              <a:t> </a:t>
            </a:r>
            <a:r>
              <a:rPr lang="en-US" sz="3600" dirty="0">
                <a:latin typeface="Rockwell"/>
                <a:cs typeface="Rockwell"/>
              </a:rPr>
              <a:t>Japan</a:t>
            </a:r>
          </a:p>
          <a:p>
            <a:pPr lvl="1" eaLnBrk="1" hangingPunct="1">
              <a:buFont typeface="Arial" charset="0"/>
              <a:buChar char="–"/>
            </a:pPr>
            <a:r>
              <a:rPr lang="en-US" sz="3200" dirty="0">
                <a:latin typeface="Rockwell"/>
                <a:cs typeface="Rockwell"/>
              </a:rPr>
              <a:t>Heavy industry was converted  to war &amp; was directed by the </a:t>
            </a:r>
            <a:r>
              <a:rPr lang="en-US" sz="3200" u="sng" dirty="0">
                <a:latin typeface="Rockwell"/>
                <a:cs typeface="Rockwell"/>
              </a:rPr>
              <a:t>War Production Board (WPB)</a:t>
            </a:r>
          </a:p>
          <a:p>
            <a:pPr lvl="1" eaLnBrk="1" hangingPunct="1">
              <a:buFont typeface="Arial" charset="0"/>
              <a:buChar char="–"/>
            </a:pPr>
            <a:r>
              <a:rPr lang="en-US" sz="3200" dirty="0">
                <a:latin typeface="Rockwell"/>
                <a:cs typeface="Rockwell"/>
              </a:rPr>
              <a:t>15 million U.S. soldiers fought but 60 million workers &amp; farmers supplied them with supplies </a:t>
            </a:r>
          </a:p>
        </p:txBody>
      </p:sp>
      <p:sp>
        <p:nvSpPr>
          <p:cNvPr id="220164" name="AutoShape 4"/>
          <p:cNvSpPr>
            <a:spLocks noChangeArrowheads="1"/>
          </p:cNvSpPr>
          <p:nvPr/>
        </p:nvSpPr>
        <p:spPr bwMode="auto">
          <a:xfrm>
            <a:off x="381000" y="5029200"/>
            <a:ext cx="6248400" cy="990600"/>
          </a:xfrm>
          <a:prstGeom prst="wedgeRectCallout">
            <a:avLst>
              <a:gd name="adj1" fmla="val 26014"/>
              <a:gd name="adj2" fmla="val -297435"/>
            </a:avLst>
          </a:prstGeom>
          <a:solidFill>
            <a:srgbClr val="CCFFCC"/>
          </a:solidFill>
          <a:ln w="38100">
            <a:solidFill>
              <a:schemeClr val="tx1"/>
            </a:solidFill>
            <a:miter lim="800000"/>
            <a:headEnd/>
            <a:tailEnd/>
          </a:ln>
        </p:spPr>
        <p:txBody>
          <a:bodyPr/>
          <a:lstStyle/>
          <a:p>
            <a:pPr algn="ctr">
              <a:lnSpc>
                <a:spcPct val="80000"/>
              </a:lnSpc>
            </a:pPr>
            <a:r>
              <a:rPr kumimoji="1" lang="en-US" sz="2800" dirty="0">
                <a:solidFill>
                  <a:srgbClr val="000000"/>
                </a:solidFill>
              </a:rPr>
              <a:t>U.S. made 2x more goods than Germany &amp; 5x more than Japan</a:t>
            </a:r>
          </a:p>
        </p:txBody>
      </p:sp>
    </p:spTree>
    <p:extLst>
      <p:ext uri="{BB962C8B-B14F-4D97-AF65-F5344CB8AC3E}">
        <p14:creationId xmlns:p14="http://schemas.microsoft.com/office/powerpoint/2010/main" val="641102559"/>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 calcmode="lin" valueType="num">
                                      <p:cBhvr>
                                        <p:cTn id="7" dur="500" fill="hold"/>
                                        <p:tgtEl>
                                          <p:spTgt spid="220164"/>
                                        </p:tgtEl>
                                        <p:attrNameLst>
                                          <p:attrName>ppt_w</p:attrName>
                                        </p:attrNameLst>
                                      </p:cBhvr>
                                      <p:tavLst>
                                        <p:tav tm="0">
                                          <p:val>
                                            <p:fltVal val="0"/>
                                          </p:val>
                                        </p:tav>
                                        <p:tav tm="100000">
                                          <p:val>
                                            <p:strVal val="#ppt_w"/>
                                          </p:val>
                                        </p:tav>
                                      </p:tavLst>
                                    </p:anim>
                                    <p:anim calcmode="lin" valueType="num">
                                      <p:cBhvr>
                                        <p:cTn id="8" dur="500" fill="hold"/>
                                        <p:tgtEl>
                                          <p:spTgt spid="220164"/>
                                        </p:tgtEl>
                                        <p:attrNameLst>
                                          <p:attrName>ppt_h</p:attrName>
                                        </p:attrNameLst>
                                      </p:cBhvr>
                                      <p:tavLst>
                                        <p:tav tm="0">
                                          <p:val>
                                            <p:fltVal val="0"/>
                                          </p:val>
                                        </p:tav>
                                        <p:tav tm="100000">
                                          <p:val>
                                            <p:strVal val="#ppt_h"/>
                                          </p:val>
                                        </p:tav>
                                      </p:tavLst>
                                    </p:anim>
                                    <p:animEffect transition="in" filter="fade">
                                      <p:cBhvr>
                                        <p:cTn id="9" dur="500"/>
                                        <p:tgtEl>
                                          <p:spTgt spid="220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sz="quarter"/>
          </p:nvPr>
        </p:nvSpPr>
        <p:spPr>
          <a:xfrm>
            <a:off x="304800" y="0"/>
            <a:ext cx="8540750" cy="685800"/>
          </a:xfrm>
        </p:spPr>
        <p:txBody>
          <a:bodyPr>
            <a:normAutofit fontScale="90000"/>
          </a:bodyPr>
          <a:lstStyle/>
          <a:p>
            <a:pPr eaLnBrk="1" hangingPunct="1"/>
            <a:r>
              <a:rPr lang="en-US" sz="4000" dirty="0">
                <a:latin typeface="Rockwell"/>
                <a:cs typeface="Rockwell"/>
              </a:rPr>
              <a:t>War </a:t>
            </a:r>
            <a:r>
              <a:rPr lang="en-US" sz="4000" dirty="0" smtClean="0">
                <a:latin typeface="Rockwell"/>
                <a:cs typeface="Rockwell"/>
              </a:rPr>
              <a:t>Productions </a:t>
            </a:r>
            <a:r>
              <a:rPr lang="en-US" sz="4000" dirty="0">
                <a:latin typeface="Rockwell"/>
                <a:cs typeface="Rockwell"/>
              </a:rPr>
              <a:t>Board</a:t>
            </a:r>
          </a:p>
        </p:txBody>
      </p:sp>
      <p:pic>
        <p:nvPicPr>
          <p:cNvPr id="19459" name="Picture 8" descr="WWIIPropagand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85800"/>
            <a:ext cx="2078038" cy="2971800"/>
          </a:xfrm>
          <a:noFill/>
          <a:extLst>
            <a:ext uri="{909E8E84-426E-40dd-AFC4-6F175D3DCCD1}">
              <a14:hiddenFill xmlns:a14="http://schemas.microsoft.com/office/drawing/2010/main">
                <a:solidFill>
                  <a:srgbClr val="FFFFFF"/>
                </a:solidFill>
              </a14:hiddenFill>
            </a:ext>
          </a:extLst>
        </p:spPr>
      </p:pic>
      <p:pic>
        <p:nvPicPr>
          <p:cNvPr id="19460" name="Picture 9" descr="WWIIPropaganda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16750" y="3886200"/>
            <a:ext cx="2127250" cy="2971800"/>
          </a:xfrm>
          <a:noFill/>
          <a:extLst>
            <a:ext uri="{909E8E84-426E-40dd-AFC4-6F175D3DCCD1}">
              <a14:hiddenFill xmlns:a14="http://schemas.microsoft.com/office/drawing/2010/main">
                <a:solidFill>
                  <a:srgbClr val="FFFFFF"/>
                </a:solidFill>
              </a14:hiddenFill>
            </a:ext>
          </a:extLst>
        </p:spPr>
      </p:pic>
      <p:pic>
        <p:nvPicPr>
          <p:cNvPr id="19461" name="Picture 10" descr="WWIIPropaganda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743200" y="762000"/>
            <a:ext cx="3657600" cy="3657600"/>
          </a:xfrm>
          <a:noFill/>
          <a:extLst>
            <a:ext uri="{909E8E84-426E-40dd-AFC4-6F175D3DCCD1}">
              <a14:hiddenFill xmlns:a14="http://schemas.microsoft.com/office/drawing/2010/main">
                <a:solidFill>
                  <a:srgbClr val="FFFFFF"/>
                </a:solidFill>
              </a14:hiddenFill>
            </a:ext>
          </a:extLst>
        </p:spPr>
      </p:pic>
      <p:pic>
        <p:nvPicPr>
          <p:cNvPr id="19462" name="Picture 11" descr="WWIIPropaganda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904038" y="685800"/>
            <a:ext cx="2239962" cy="3200400"/>
          </a:xfrm>
          <a:noFill/>
          <a:extLst>
            <a:ext uri="{909E8E84-426E-40dd-AFC4-6F175D3DCCD1}">
              <a14:hiddenFill xmlns:a14="http://schemas.microsoft.com/office/drawing/2010/main">
                <a:solidFill>
                  <a:srgbClr val="FFFFFF"/>
                </a:solidFill>
              </a14:hiddenFill>
            </a:ext>
          </a:extLst>
        </p:spPr>
      </p:pic>
      <p:pic>
        <p:nvPicPr>
          <p:cNvPr id="19463" name="Picture 12" descr="WWIIPropagand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57600"/>
            <a:ext cx="2509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descr="WWIIPropaganda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495800"/>
            <a:ext cx="18462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032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838200"/>
          </a:xfrm>
        </p:spPr>
        <p:txBody>
          <a:bodyPr/>
          <a:lstStyle/>
          <a:p>
            <a:pPr eaLnBrk="1" fontAlgn="auto" hangingPunct="1">
              <a:spcAft>
                <a:spcPts val="0"/>
              </a:spcAft>
              <a:defRPr/>
            </a:pPr>
            <a:r>
              <a:rPr lang="en-US" smtClean="0">
                <a:ea typeface="+mj-ea"/>
              </a:rPr>
              <a:t>Ford’s Willow Run Factory </a:t>
            </a:r>
          </a:p>
        </p:txBody>
      </p:sp>
      <p:sp>
        <p:nvSpPr>
          <p:cNvPr id="48131" name="Rectangle 5"/>
          <p:cNvSpPr>
            <a:spLocks noGrp="1" noChangeArrowheads="1"/>
          </p:cNvSpPr>
          <p:nvPr>
            <p:ph idx="1"/>
          </p:nvPr>
        </p:nvSpPr>
        <p:spPr/>
        <p:txBody>
          <a:bodyPr/>
          <a:lstStyle/>
          <a:p>
            <a:pPr eaLnBrk="1" hangingPunct="1"/>
            <a:endParaRPr lang="en-US">
              <a:latin typeface="Franklin Gothic Book" charset="0"/>
            </a:endParaRPr>
          </a:p>
        </p:txBody>
      </p:sp>
      <p:pic>
        <p:nvPicPr>
          <p:cNvPr id="48132" name="Picture 7" descr="The Ford Willow Run 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7575"/>
            <a:ext cx="9144000" cy="594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5" name="Picture 9" descr="Assembly%20lines%20at%20Ford%27s%20Willow%20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6905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7" name="Picture 11" descr="Willow%20Run_riv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25"/>
            <a:ext cx="9144000" cy="6969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468" name="Text Box 12"/>
          <p:cNvSpPr txBox="1">
            <a:spLocks noChangeArrowheads="1"/>
          </p:cNvSpPr>
          <p:nvPr/>
        </p:nvSpPr>
        <p:spPr bwMode="auto">
          <a:xfrm>
            <a:off x="457200" y="0"/>
            <a:ext cx="8229600" cy="523220"/>
          </a:xfrm>
          <a:prstGeom prst="rect">
            <a:avLst/>
          </a:prstGeom>
          <a:solidFill>
            <a:srgbClr val="CCFFFF"/>
          </a:solidFill>
          <a:ln w="38100">
            <a:solidFill>
              <a:schemeClr val="tx1"/>
            </a:solidFill>
            <a:miter lim="800000"/>
            <a:headEnd/>
            <a:tailEnd/>
          </a:ln>
        </p:spPr>
        <p:txBody>
          <a:bodyPr wrap="squar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spcBef>
                <a:spcPct val="50000"/>
              </a:spcBef>
            </a:pPr>
            <a:r>
              <a:rPr lang="en-US" sz="2800" dirty="0">
                <a:solidFill>
                  <a:srgbClr val="000000"/>
                </a:solidFill>
                <a:latin typeface="Rockwell"/>
                <a:cs typeface="Rockwell"/>
              </a:rPr>
              <a:t>Ford made one B-24 bomber every hour</a:t>
            </a:r>
          </a:p>
        </p:txBody>
      </p:sp>
    </p:spTree>
    <p:extLst>
      <p:ext uri="{BB962C8B-B14F-4D97-AF65-F5344CB8AC3E}">
        <p14:creationId xmlns:p14="http://schemas.microsoft.com/office/powerpoint/2010/main" val="31287620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7465"/>
                                        </p:tgtEl>
                                        <p:attrNameLst>
                                          <p:attrName>style.visibility</p:attrName>
                                        </p:attrNameLst>
                                      </p:cBhvr>
                                      <p:to>
                                        <p:strVal val="visible"/>
                                      </p:to>
                                    </p:set>
                                    <p:anim calcmode="lin" valueType="num">
                                      <p:cBhvr>
                                        <p:cTn id="7" dur="500" fill="hold"/>
                                        <p:tgtEl>
                                          <p:spTgt spid="147465"/>
                                        </p:tgtEl>
                                        <p:attrNameLst>
                                          <p:attrName>ppt_w</p:attrName>
                                        </p:attrNameLst>
                                      </p:cBhvr>
                                      <p:tavLst>
                                        <p:tav tm="0">
                                          <p:val>
                                            <p:fltVal val="0"/>
                                          </p:val>
                                        </p:tav>
                                        <p:tav tm="100000">
                                          <p:val>
                                            <p:strVal val="#ppt_w"/>
                                          </p:val>
                                        </p:tav>
                                      </p:tavLst>
                                    </p:anim>
                                    <p:anim calcmode="lin" valueType="num">
                                      <p:cBhvr>
                                        <p:cTn id="8" dur="500" fill="hold"/>
                                        <p:tgtEl>
                                          <p:spTgt spid="147465"/>
                                        </p:tgtEl>
                                        <p:attrNameLst>
                                          <p:attrName>ppt_h</p:attrName>
                                        </p:attrNameLst>
                                      </p:cBhvr>
                                      <p:tavLst>
                                        <p:tav tm="0">
                                          <p:val>
                                            <p:fltVal val="0"/>
                                          </p:val>
                                        </p:tav>
                                        <p:tav tm="100000">
                                          <p:val>
                                            <p:strVal val="#ppt_h"/>
                                          </p:val>
                                        </p:tav>
                                      </p:tavLst>
                                    </p:anim>
                                    <p:animEffect transition="in" filter="fade">
                                      <p:cBhvr>
                                        <p:cTn id="9" dur="500"/>
                                        <p:tgtEl>
                                          <p:spTgt spid="1474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7468"/>
                                        </p:tgtEl>
                                        <p:attrNameLst>
                                          <p:attrName>style.visibility</p:attrName>
                                        </p:attrNameLst>
                                      </p:cBhvr>
                                      <p:to>
                                        <p:strVal val="visible"/>
                                      </p:to>
                                    </p:set>
                                    <p:anim calcmode="lin" valueType="num">
                                      <p:cBhvr>
                                        <p:cTn id="14" dur="500" fill="hold"/>
                                        <p:tgtEl>
                                          <p:spTgt spid="147468"/>
                                        </p:tgtEl>
                                        <p:attrNameLst>
                                          <p:attrName>ppt_w</p:attrName>
                                        </p:attrNameLst>
                                      </p:cBhvr>
                                      <p:tavLst>
                                        <p:tav tm="0">
                                          <p:val>
                                            <p:fltVal val="0"/>
                                          </p:val>
                                        </p:tav>
                                        <p:tav tm="100000">
                                          <p:val>
                                            <p:strVal val="#ppt_w"/>
                                          </p:val>
                                        </p:tav>
                                      </p:tavLst>
                                    </p:anim>
                                    <p:anim calcmode="lin" valueType="num">
                                      <p:cBhvr>
                                        <p:cTn id="15" dur="500" fill="hold"/>
                                        <p:tgtEl>
                                          <p:spTgt spid="147468"/>
                                        </p:tgtEl>
                                        <p:attrNameLst>
                                          <p:attrName>ppt_h</p:attrName>
                                        </p:attrNameLst>
                                      </p:cBhvr>
                                      <p:tavLst>
                                        <p:tav tm="0">
                                          <p:val>
                                            <p:fltVal val="0"/>
                                          </p:val>
                                        </p:tav>
                                        <p:tav tm="100000">
                                          <p:val>
                                            <p:strVal val="#ppt_h"/>
                                          </p:val>
                                        </p:tav>
                                      </p:tavLst>
                                    </p:anim>
                                    <p:animEffect transition="in" filter="fade">
                                      <p:cBhvr>
                                        <p:cTn id="16" dur="500"/>
                                        <p:tgtEl>
                                          <p:spTgt spid="147468"/>
                                        </p:tgtEl>
                                      </p:cBhvr>
                                    </p:animEffect>
                                  </p:childTnLst>
                                </p:cTn>
                              </p:par>
                              <p:par>
                                <p:cTn id="17" presetID="53" presetClass="entr" presetSubtype="0" fill="hold" nodeType="withEffect">
                                  <p:stCondLst>
                                    <p:cond delay="0"/>
                                  </p:stCondLst>
                                  <p:childTnLst>
                                    <p:set>
                                      <p:cBhvr>
                                        <p:cTn id="18" dur="1" fill="hold">
                                          <p:stCondLst>
                                            <p:cond delay="0"/>
                                          </p:stCondLst>
                                        </p:cTn>
                                        <p:tgtEl>
                                          <p:spTgt spid="147467"/>
                                        </p:tgtEl>
                                        <p:attrNameLst>
                                          <p:attrName>style.visibility</p:attrName>
                                        </p:attrNameLst>
                                      </p:cBhvr>
                                      <p:to>
                                        <p:strVal val="visible"/>
                                      </p:to>
                                    </p:set>
                                    <p:anim calcmode="lin" valueType="num">
                                      <p:cBhvr>
                                        <p:cTn id="19" dur="500" fill="hold"/>
                                        <p:tgtEl>
                                          <p:spTgt spid="147467"/>
                                        </p:tgtEl>
                                        <p:attrNameLst>
                                          <p:attrName>ppt_w</p:attrName>
                                        </p:attrNameLst>
                                      </p:cBhvr>
                                      <p:tavLst>
                                        <p:tav tm="0">
                                          <p:val>
                                            <p:fltVal val="0"/>
                                          </p:val>
                                        </p:tav>
                                        <p:tav tm="100000">
                                          <p:val>
                                            <p:strVal val="#ppt_w"/>
                                          </p:val>
                                        </p:tav>
                                      </p:tavLst>
                                    </p:anim>
                                    <p:anim calcmode="lin" valueType="num">
                                      <p:cBhvr>
                                        <p:cTn id="20" dur="500" fill="hold"/>
                                        <p:tgtEl>
                                          <p:spTgt spid="147467"/>
                                        </p:tgtEl>
                                        <p:attrNameLst>
                                          <p:attrName>ppt_h</p:attrName>
                                        </p:attrNameLst>
                                      </p:cBhvr>
                                      <p:tavLst>
                                        <p:tav tm="0">
                                          <p:val>
                                            <p:fltVal val="0"/>
                                          </p:val>
                                        </p:tav>
                                        <p:tav tm="100000">
                                          <p:val>
                                            <p:strVal val="#ppt_h"/>
                                          </p:val>
                                        </p:tav>
                                      </p:tavLst>
                                    </p:anim>
                                    <p:animEffect transition="in" filter="fade">
                                      <p:cBhvr>
                                        <p:cTn id="21" dur="500"/>
                                        <p:tgtEl>
                                          <p:spTgt spid="14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017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7412" name="Rectangle 4"/>
          <p:cNvSpPr>
            <a:spLocks noGrp="1" noChangeArrowheads="1"/>
          </p:cNvSpPr>
          <p:nvPr>
            <p:ph type="title"/>
          </p:nvPr>
        </p:nvSpPr>
        <p:spPr>
          <a:xfrm>
            <a:off x="304800" y="0"/>
            <a:ext cx="8610600" cy="685800"/>
          </a:xfrm>
        </p:spPr>
        <p:txBody>
          <a:bodyPr lIns="90488" tIns="44450" rIns="90488" bIns="44450">
            <a:normAutofit fontScale="90000"/>
          </a:bodyPr>
          <a:lstStyle/>
          <a:p>
            <a:pPr eaLnBrk="1" fontAlgn="auto" hangingPunct="1">
              <a:spcAft>
                <a:spcPts val="0"/>
              </a:spcAft>
              <a:defRPr/>
            </a:pPr>
            <a:r>
              <a:rPr lang="en-US" dirty="0" smtClean="0">
                <a:latin typeface="Rockwell"/>
                <a:ea typeface="+mj-ea"/>
                <a:cs typeface="Rockwell"/>
              </a:rPr>
              <a:t>Women</a:t>
            </a:r>
          </a:p>
        </p:txBody>
      </p:sp>
      <p:sp>
        <p:nvSpPr>
          <p:cNvPr id="50181" name="Rectangle 5"/>
          <p:cNvSpPr>
            <a:spLocks noGrp="1" noChangeArrowheads="1"/>
          </p:cNvSpPr>
          <p:nvPr>
            <p:ph idx="1"/>
          </p:nvPr>
        </p:nvSpPr>
        <p:spPr>
          <a:xfrm>
            <a:off x="304800" y="1016000"/>
            <a:ext cx="8610600" cy="6527800"/>
          </a:xfrm>
        </p:spPr>
        <p:txBody>
          <a:bodyPr lIns="90488" tIns="44450" rIns="90488" bIns="44450"/>
          <a:lstStyle/>
          <a:p>
            <a:pPr eaLnBrk="1" hangingPunct="1"/>
            <a:r>
              <a:rPr lang="en-US" dirty="0">
                <a:latin typeface="Rockwell"/>
                <a:cs typeface="Rockwell"/>
              </a:rPr>
              <a:t>The war presented new economic opportunities for women:</a:t>
            </a:r>
          </a:p>
          <a:p>
            <a:pPr lvl="1" eaLnBrk="1" hangingPunct="1"/>
            <a:r>
              <a:rPr lang="en-US" dirty="0">
                <a:latin typeface="Rockwell"/>
                <a:cs typeface="Rockwell"/>
              </a:rPr>
              <a:t>Dramatic rise in employment (14 million to 19 million by 1945)</a:t>
            </a:r>
          </a:p>
          <a:p>
            <a:pPr lvl="1" eaLnBrk="1" hangingPunct="1"/>
            <a:r>
              <a:rPr lang="en-US" dirty="0">
                <a:latin typeface="Rockwell"/>
                <a:cs typeface="Rockwell"/>
              </a:rPr>
              <a:t>Most new female workers were married, many middle-aged</a:t>
            </a:r>
          </a:p>
          <a:p>
            <a:pPr lvl="1" eaLnBrk="1" hangingPunct="1"/>
            <a:r>
              <a:rPr lang="en-US" dirty="0">
                <a:latin typeface="Rockwell"/>
                <a:cs typeface="Rockwell"/>
              </a:rPr>
              <a:t>Entered </a:t>
            </a:r>
            <a:r>
              <a:rPr lang="ja-JP" altLang="en-US" dirty="0">
                <a:latin typeface="Rockwell"/>
                <a:cs typeface="Rockwell"/>
              </a:rPr>
              <a:t>“</a:t>
            </a:r>
            <a:r>
              <a:rPr lang="en-US" dirty="0">
                <a:latin typeface="Rockwell"/>
                <a:cs typeface="Rockwell"/>
              </a:rPr>
              <a:t>exclusively male</a:t>
            </a:r>
            <a:r>
              <a:rPr lang="ja-JP" altLang="en-US" dirty="0">
                <a:latin typeface="Rockwell"/>
                <a:cs typeface="Rockwell"/>
              </a:rPr>
              <a:t>”</a:t>
            </a:r>
            <a:r>
              <a:rPr lang="en-US" dirty="0">
                <a:latin typeface="Rockwell"/>
                <a:cs typeface="Rockwell"/>
              </a:rPr>
              <a:t> fields</a:t>
            </a:r>
          </a:p>
          <a:p>
            <a:pPr lvl="1" eaLnBrk="1" hangingPunct="1"/>
            <a:r>
              <a:rPr lang="en-US" dirty="0">
                <a:latin typeface="Rockwell"/>
                <a:cs typeface="Rockwell"/>
              </a:rPr>
              <a:t>Temporarily redefined </a:t>
            </a:r>
            <a:r>
              <a:rPr lang="ja-JP" altLang="en-US" dirty="0">
                <a:latin typeface="Rockwell"/>
                <a:cs typeface="Rockwell"/>
              </a:rPr>
              <a:t>“</a:t>
            </a:r>
            <a:r>
              <a:rPr lang="en-US" dirty="0">
                <a:latin typeface="Rockwell"/>
                <a:cs typeface="Rockwell"/>
              </a:rPr>
              <a:t>woman</a:t>
            </a:r>
            <a:r>
              <a:rPr lang="ja-JP" altLang="en-US" dirty="0">
                <a:latin typeface="Rockwell"/>
                <a:cs typeface="Rockwell"/>
              </a:rPr>
              <a:t>’</a:t>
            </a:r>
            <a:r>
              <a:rPr lang="en-US" dirty="0">
                <a:latin typeface="Rockwell"/>
                <a:cs typeface="Rockwell"/>
              </a:rPr>
              <a:t>s sphere</a:t>
            </a:r>
            <a:r>
              <a:rPr lang="ja-JP" altLang="en-US" dirty="0">
                <a:latin typeface="Rockwell"/>
                <a:cs typeface="Rockwell"/>
              </a:rPr>
              <a:t>”</a:t>
            </a:r>
            <a:r>
              <a:rPr lang="en-US" dirty="0">
                <a:latin typeface="Rockwell"/>
                <a:cs typeface="Rockwell"/>
              </a:rPr>
              <a:t> from </a:t>
            </a:r>
            <a:r>
              <a:rPr lang="ja-JP" altLang="en-US" dirty="0">
                <a:latin typeface="Rockwell"/>
                <a:cs typeface="Rockwell"/>
              </a:rPr>
              <a:t>“</a:t>
            </a:r>
            <a:r>
              <a:rPr lang="en-US" dirty="0">
                <a:latin typeface="Rockwell"/>
                <a:cs typeface="Rockwell"/>
              </a:rPr>
              <a:t>just at home</a:t>
            </a:r>
            <a:r>
              <a:rPr lang="ja-JP" altLang="en-US" dirty="0" smtClean="0">
                <a:latin typeface="Rockwell"/>
                <a:cs typeface="Rockwell"/>
              </a:rPr>
              <a:t>”</a:t>
            </a:r>
            <a:endParaRPr lang="en-US" altLang="ja-JP" dirty="0" smtClean="0">
              <a:latin typeface="Rockwell"/>
              <a:cs typeface="Rockwell"/>
            </a:endParaRPr>
          </a:p>
          <a:p>
            <a:pPr lvl="1"/>
            <a:r>
              <a:rPr lang="en-US" dirty="0">
                <a:latin typeface="Rockwell"/>
                <a:cs typeface="Rockwell"/>
              </a:rPr>
              <a:t>Earned 65% of what men earned</a:t>
            </a:r>
          </a:p>
          <a:p>
            <a:pPr lvl="1" eaLnBrk="1" hangingPunct="1"/>
            <a:endParaRPr lang="en-US" dirty="0">
              <a:latin typeface="Rockwell"/>
              <a:cs typeface="Rockwell"/>
            </a:endParaRPr>
          </a:p>
        </p:txBody>
      </p:sp>
    </p:spTree>
    <p:extLst>
      <p:ext uri="{BB962C8B-B14F-4D97-AF65-F5344CB8AC3E}">
        <p14:creationId xmlns:p14="http://schemas.microsoft.com/office/powerpoint/2010/main" val="1769512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762000"/>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pPr>
            <a:r>
              <a:rPr lang="ja-JP" altLang="en-US" sz="4400" dirty="0">
                <a:latin typeface="Rockwell"/>
                <a:cs typeface="Rockwell"/>
              </a:rPr>
              <a:t>“</a:t>
            </a:r>
            <a:r>
              <a:rPr lang="en-US" sz="4400" dirty="0">
                <a:latin typeface="Rockwell"/>
                <a:cs typeface="Rockwell"/>
              </a:rPr>
              <a:t>Rosie, the Riveter</a:t>
            </a:r>
            <a:r>
              <a:rPr lang="ja-JP" altLang="en-US" sz="4400" dirty="0">
                <a:latin typeface="Rockwell"/>
                <a:cs typeface="Rockwell"/>
              </a:rPr>
              <a:t>”</a:t>
            </a:r>
            <a:endParaRPr lang="en-US" sz="2400" dirty="0">
              <a:latin typeface="Rockwell"/>
              <a:cs typeface="Rockwell"/>
            </a:endParaRPr>
          </a:p>
        </p:txBody>
      </p:sp>
      <p:pic>
        <p:nvPicPr>
          <p:cNvPr id="51203" name="Picture 4" descr="Rosie the Riv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572000" cy="4572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7" descr="World War II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762000"/>
            <a:ext cx="4652962"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09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W2POSTER-WOMEN'S PLACE IN THE WAR - ARMY1"/>
          <p:cNvPicPr preferRelativeResize="0">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36245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1" name="Picture 3" descr="betty_bachman"/>
          <p:cNvPicPr preferRelativeResize="0">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2000" y="0"/>
            <a:ext cx="4297363"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52" name="Text Box 4"/>
          <p:cNvSpPr txBox="1">
            <a:spLocks noChangeArrowheads="1"/>
          </p:cNvSpPr>
          <p:nvPr/>
        </p:nvSpPr>
        <p:spPr bwMode="auto">
          <a:xfrm>
            <a:off x="4495800" y="5867400"/>
            <a:ext cx="4648200" cy="796115"/>
          </a:xfrm>
          <a:prstGeom prst="rect">
            <a:avLst/>
          </a:prstGeom>
          <a:noFill/>
          <a:ln w="38100">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lnSpc>
                <a:spcPct val="80000"/>
              </a:lnSpc>
              <a:spcBef>
                <a:spcPct val="50000"/>
              </a:spcBef>
            </a:pPr>
            <a:r>
              <a:rPr lang="en-US" sz="2800">
                <a:solidFill>
                  <a:schemeClr val="bg1"/>
                </a:solidFill>
                <a:effectLst>
                  <a:outerShdw blurRad="38100" dist="38100" dir="2700000" algn="tl">
                    <a:srgbClr val="DDDDDD"/>
                  </a:outerShdw>
                </a:effectLst>
                <a:latin typeface="Rockwell"/>
                <a:cs typeface="Rockwell"/>
              </a:rPr>
              <a:t>Women</a:t>
            </a:r>
            <a:r>
              <a:rPr lang="ja-JP" altLang="en-US" sz="2800">
                <a:solidFill>
                  <a:schemeClr val="bg1"/>
                </a:solidFill>
                <a:effectLst>
                  <a:outerShdw blurRad="38100" dist="38100" dir="2700000" algn="tl">
                    <a:srgbClr val="DDDDDD"/>
                  </a:outerShdw>
                </a:effectLst>
                <a:latin typeface="Rockwell"/>
                <a:cs typeface="Rockwell"/>
              </a:rPr>
              <a:t>’</a:t>
            </a:r>
            <a:r>
              <a:rPr lang="en-US" sz="2800">
                <a:solidFill>
                  <a:schemeClr val="bg1"/>
                </a:solidFill>
                <a:effectLst>
                  <a:outerShdw blurRad="38100" dist="38100" dir="2700000" algn="tl">
                    <a:srgbClr val="DDDDDD"/>
                  </a:outerShdw>
                </a:effectLst>
                <a:latin typeface="Rockwell"/>
                <a:cs typeface="Rockwell"/>
              </a:rPr>
              <a:t>s Army Air Corps Pilots</a:t>
            </a:r>
          </a:p>
        </p:txBody>
      </p:sp>
      <p:sp>
        <p:nvSpPr>
          <p:cNvPr id="155653" name="Text Box 5"/>
          <p:cNvSpPr txBox="1">
            <a:spLocks noChangeArrowheads="1"/>
          </p:cNvSpPr>
          <p:nvPr/>
        </p:nvSpPr>
        <p:spPr bwMode="auto">
          <a:xfrm>
            <a:off x="0" y="5886450"/>
            <a:ext cx="4572000" cy="796115"/>
          </a:xfrm>
          <a:prstGeom prst="rect">
            <a:avLst/>
          </a:prstGeom>
          <a:solidFill>
            <a:schemeClr val="bg1"/>
          </a:solidFill>
          <a:ln w="38100">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lnSpc>
                <a:spcPct val="80000"/>
              </a:lnSpc>
              <a:spcBef>
                <a:spcPct val="50000"/>
              </a:spcBef>
            </a:pPr>
            <a:r>
              <a:rPr lang="en-US" sz="2800">
                <a:solidFill>
                  <a:schemeClr val="bg1"/>
                </a:solidFill>
                <a:effectLst>
                  <a:outerShdw blurRad="38100" dist="38100" dir="2700000" algn="tl">
                    <a:srgbClr val="DDDDDD"/>
                  </a:outerShdw>
                </a:effectLst>
                <a:latin typeface="Rockwell"/>
                <a:cs typeface="Rockwell"/>
              </a:rPr>
              <a:t>Join the Women</a:t>
            </a:r>
            <a:r>
              <a:rPr lang="ja-JP" altLang="en-US" sz="2800">
                <a:solidFill>
                  <a:schemeClr val="bg1"/>
                </a:solidFill>
                <a:effectLst>
                  <a:outerShdw blurRad="38100" dist="38100" dir="2700000" algn="tl">
                    <a:srgbClr val="DDDDDD"/>
                  </a:outerShdw>
                </a:effectLst>
                <a:latin typeface="Rockwell"/>
                <a:cs typeface="Rockwell"/>
              </a:rPr>
              <a:t>’</a:t>
            </a:r>
            <a:r>
              <a:rPr lang="en-US" sz="2800">
                <a:solidFill>
                  <a:schemeClr val="bg1"/>
                </a:solidFill>
                <a:effectLst>
                  <a:outerShdw blurRad="38100" dist="38100" dir="2700000" algn="tl">
                    <a:srgbClr val="DDDDDD"/>
                  </a:outerShdw>
                </a:effectLst>
                <a:latin typeface="Rockwell"/>
                <a:cs typeface="Rockwell"/>
              </a:rPr>
              <a:t>s Army Corps (WACs)</a:t>
            </a:r>
          </a:p>
        </p:txBody>
      </p:sp>
      <p:pic>
        <p:nvPicPr>
          <p:cNvPr id="155656" name="Picture 8" descr="70-623-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24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59" name="Picture 11" descr="81-156-aw"/>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62" name="Text Box 14"/>
          <p:cNvSpPr txBox="1">
            <a:spLocks noChangeArrowheads="1"/>
          </p:cNvSpPr>
          <p:nvPr/>
        </p:nvSpPr>
        <p:spPr bwMode="auto">
          <a:xfrm>
            <a:off x="1371600" y="5848350"/>
            <a:ext cx="6629400" cy="796115"/>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2800" dirty="0">
                <a:solidFill>
                  <a:schemeClr val="bg1"/>
                </a:solidFill>
                <a:latin typeface="Rockwell"/>
                <a:cs typeface="Rockwell"/>
              </a:rPr>
              <a:t>Women Accepted for Volunteer Emergency Service (WAVES)</a:t>
            </a:r>
          </a:p>
        </p:txBody>
      </p:sp>
      <p:pic>
        <p:nvPicPr>
          <p:cNvPr id="155663" name="Picture 15" descr="81-156-aa"/>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3307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65" name="Picture 17" descr="81-156-l"/>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40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5656"/>
                                        </p:tgtEl>
                                        <p:attrNameLst>
                                          <p:attrName>style.visibility</p:attrName>
                                        </p:attrNameLst>
                                      </p:cBhvr>
                                      <p:to>
                                        <p:strVal val="visible"/>
                                      </p:to>
                                    </p:set>
                                    <p:anim calcmode="lin" valueType="num">
                                      <p:cBhvr>
                                        <p:cTn id="7" dur="500" fill="hold"/>
                                        <p:tgtEl>
                                          <p:spTgt spid="155656"/>
                                        </p:tgtEl>
                                        <p:attrNameLst>
                                          <p:attrName>ppt_w</p:attrName>
                                        </p:attrNameLst>
                                      </p:cBhvr>
                                      <p:tavLst>
                                        <p:tav tm="0">
                                          <p:val>
                                            <p:fltVal val="0"/>
                                          </p:val>
                                        </p:tav>
                                        <p:tav tm="100000">
                                          <p:val>
                                            <p:strVal val="#ppt_w"/>
                                          </p:val>
                                        </p:tav>
                                      </p:tavLst>
                                    </p:anim>
                                    <p:anim calcmode="lin" valueType="num">
                                      <p:cBhvr>
                                        <p:cTn id="8" dur="500" fill="hold"/>
                                        <p:tgtEl>
                                          <p:spTgt spid="155656"/>
                                        </p:tgtEl>
                                        <p:attrNameLst>
                                          <p:attrName>ppt_h</p:attrName>
                                        </p:attrNameLst>
                                      </p:cBhvr>
                                      <p:tavLst>
                                        <p:tav tm="0">
                                          <p:val>
                                            <p:fltVal val="0"/>
                                          </p:val>
                                        </p:tav>
                                        <p:tav tm="100000">
                                          <p:val>
                                            <p:strVal val="#ppt_h"/>
                                          </p:val>
                                        </p:tav>
                                      </p:tavLst>
                                    </p:anim>
                                    <p:animEffect transition="in" filter="fade">
                                      <p:cBhvr>
                                        <p:cTn id="9" dur="500"/>
                                        <p:tgtEl>
                                          <p:spTgt spid="155656"/>
                                        </p:tgtEl>
                                      </p:cBhvr>
                                    </p:animEffect>
                                  </p:childTnLst>
                                </p:cTn>
                              </p:par>
                              <p:par>
                                <p:cTn id="10" presetID="53" presetClass="entr" presetSubtype="0" fill="hold" nodeType="withEffect">
                                  <p:stCondLst>
                                    <p:cond delay="0"/>
                                  </p:stCondLst>
                                  <p:childTnLst>
                                    <p:set>
                                      <p:cBhvr>
                                        <p:cTn id="11" dur="1" fill="hold">
                                          <p:stCondLst>
                                            <p:cond delay="0"/>
                                          </p:stCondLst>
                                        </p:cTn>
                                        <p:tgtEl>
                                          <p:spTgt spid="155659"/>
                                        </p:tgtEl>
                                        <p:attrNameLst>
                                          <p:attrName>style.visibility</p:attrName>
                                        </p:attrNameLst>
                                      </p:cBhvr>
                                      <p:to>
                                        <p:strVal val="visible"/>
                                      </p:to>
                                    </p:set>
                                    <p:anim calcmode="lin" valueType="num">
                                      <p:cBhvr>
                                        <p:cTn id="12" dur="500" fill="hold"/>
                                        <p:tgtEl>
                                          <p:spTgt spid="155659"/>
                                        </p:tgtEl>
                                        <p:attrNameLst>
                                          <p:attrName>ppt_w</p:attrName>
                                        </p:attrNameLst>
                                      </p:cBhvr>
                                      <p:tavLst>
                                        <p:tav tm="0">
                                          <p:val>
                                            <p:fltVal val="0"/>
                                          </p:val>
                                        </p:tav>
                                        <p:tav tm="100000">
                                          <p:val>
                                            <p:strVal val="#ppt_w"/>
                                          </p:val>
                                        </p:tav>
                                      </p:tavLst>
                                    </p:anim>
                                    <p:anim calcmode="lin" valueType="num">
                                      <p:cBhvr>
                                        <p:cTn id="13" dur="500" fill="hold"/>
                                        <p:tgtEl>
                                          <p:spTgt spid="155659"/>
                                        </p:tgtEl>
                                        <p:attrNameLst>
                                          <p:attrName>ppt_h</p:attrName>
                                        </p:attrNameLst>
                                      </p:cBhvr>
                                      <p:tavLst>
                                        <p:tav tm="0">
                                          <p:val>
                                            <p:fltVal val="0"/>
                                          </p:val>
                                        </p:tav>
                                        <p:tav tm="100000">
                                          <p:val>
                                            <p:strVal val="#ppt_h"/>
                                          </p:val>
                                        </p:tav>
                                      </p:tavLst>
                                    </p:anim>
                                    <p:animEffect transition="in" filter="fade">
                                      <p:cBhvr>
                                        <p:cTn id="14" dur="500"/>
                                        <p:tgtEl>
                                          <p:spTgt spid="15565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5662"/>
                                        </p:tgtEl>
                                        <p:attrNameLst>
                                          <p:attrName>style.visibility</p:attrName>
                                        </p:attrNameLst>
                                      </p:cBhvr>
                                      <p:to>
                                        <p:strVal val="visible"/>
                                      </p:to>
                                    </p:set>
                                    <p:anim calcmode="lin" valueType="num">
                                      <p:cBhvr>
                                        <p:cTn id="17" dur="500" fill="hold"/>
                                        <p:tgtEl>
                                          <p:spTgt spid="155662"/>
                                        </p:tgtEl>
                                        <p:attrNameLst>
                                          <p:attrName>ppt_w</p:attrName>
                                        </p:attrNameLst>
                                      </p:cBhvr>
                                      <p:tavLst>
                                        <p:tav tm="0">
                                          <p:val>
                                            <p:fltVal val="0"/>
                                          </p:val>
                                        </p:tav>
                                        <p:tav tm="100000">
                                          <p:val>
                                            <p:strVal val="#ppt_w"/>
                                          </p:val>
                                        </p:tav>
                                      </p:tavLst>
                                    </p:anim>
                                    <p:anim calcmode="lin" valueType="num">
                                      <p:cBhvr>
                                        <p:cTn id="18" dur="500" fill="hold"/>
                                        <p:tgtEl>
                                          <p:spTgt spid="155662"/>
                                        </p:tgtEl>
                                        <p:attrNameLst>
                                          <p:attrName>ppt_h</p:attrName>
                                        </p:attrNameLst>
                                      </p:cBhvr>
                                      <p:tavLst>
                                        <p:tav tm="0">
                                          <p:val>
                                            <p:fltVal val="0"/>
                                          </p:val>
                                        </p:tav>
                                        <p:tav tm="100000">
                                          <p:val>
                                            <p:strVal val="#ppt_h"/>
                                          </p:val>
                                        </p:tav>
                                      </p:tavLst>
                                    </p:anim>
                                    <p:animEffect transition="in" filter="fade">
                                      <p:cBhvr>
                                        <p:cTn id="19" dur="500"/>
                                        <p:tgtEl>
                                          <p:spTgt spid="1556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55663"/>
                                        </p:tgtEl>
                                        <p:attrNameLst>
                                          <p:attrName>style.visibility</p:attrName>
                                        </p:attrNameLst>
                                      </p:cBhvr>
                                      <p:to>
                                        <p:strVal val="visible"/>
                                      </p:to>
                                    </p:set>
                                    <p:anim calcmode="lin" valueType="num">
                                      <p:cBhvr>
                                        <p:cTn id="24" dur="500" fill="hold"/>
                                        <p:tgtEl>
                                          <p:spTgt spid="155663"/>
                                        </p:tgtEl>
                                        <p:attrNameLst>
                                          <p:attrName>ppt_w</p:attrName>
                                        </p:attrNameLst>
                                      </p:cBhvr>
                                      <p:tavLst>
                                        <p:tav tm="0">
                                          <p:val>
                                            <p:fltVal val="0"/>
                                          </p:val>
                                        </p:tav>
                                        <p:tav tm="100000">
                                          <p:val>
                                            <p:strVal val="#ppt_w"/>
                                          </p:val>
                                        </p:tav>
                                      </p:tavLst>
                                    </p:anim>
                                    <p:anim calcmode="lin" valueType="num">
                                      <p:cBhvr>
                                        <p:cTn id="25" dur="500" fill="hold"/>
                                        <p:tgtEl>
                                          <p:spTgt spid="155663"/>
                                        </p:tgtEl>
                                        <p:attrNameLst>
                                          <p:attrName>ppt_h</p:attrName>
                                        </p:attrNameLst>
                                      </p:cBhvr>
                                      <p:tavLst>
                                        <p:tav tm="0">
                                          <p:val>
                                            <p:fltVal val="0"/>
                                          </p:val>
                                        </p:tav>
                                        <p:tav tm="100000">
                                          <p:val>
                                            <p:strVal val="#ppt_h"/>
                                          </p:val>
                                        </p:tav>
                                      </p:tavLst>
                                    </p:anim>
                                    <p:animEffect transition="in" filter="fade">
                                      <p:cBhvr>
                                        <p:cTn id="26" dur="500"/>
                                        <p:tgtEl>
                                          <p:spTgt spid="155663"/>
                                        </p:tgtEl>
                                      </p:cBhvr>
                                    </p:animEffect>
                                  </p:childTnLst>
                                </p:cTn>
                              </p:par>
                              <p:par>
                                <p:cTn id="27" presetID="53" presetClass="entr" presetSubtype="0" fill="hold" nodeType="withEffect">
                                  <p:stCondLst>
                                    <p:cond delay="0"/>
                                  </p:stCondLst>
                                  <p:childTnLst>
                                    <p:set>
                                      <p:cBhvr>
                                        <p:cTn id="28" dur="1" fill="hold">
                                          <p:stCondLst>
                                            <p:cond delay="0"/>
                                          </p:stCondLst>
                                        </p:cTn>
                                        <p:tgtEl>
                                          <p:spTgt spid="155665"/>
                                        </p:tgtEl>
                                        <p:attrNameLst>
                                          <p:attrName>style.visibility</p:attrName>
                                        </p:attrNameLst>
                                      </p:cBhvr>
                                      <p:to>
                                        <p:strVal val="visible"/>
                                      </p:to>
                                    </p:set>
                                    <p:anim calcmode="lin" valueType="num">
                                      <p:cBhvr>
                                        <p:cTn id="29" dur="500" fill="hold"/>
                                        <p:tgtEl>
                                          <p:spTgt spid="155665"/>
                                        </p:tgtEl>
                                        <p:attrNameLst>
                                          <p:attrName>ppt_w</p:attrName>
                                        </p:attrNameLst>
                                      </p:cBhvr>
                                      <p:tavLst>
                                        <p:tav tm="0">
                                          <p:val>
                                            <p:fltVal val="0"/>
                                          </p:val>
                                        </p:tav>
                                        <p:tav tm="100000">
                                          <p:val>
                                            <p:strVal val="#ppt_w"/>
                                          </p:val>
                                        </p:tav>
                                      </p:tavLst>
                                    </p:anim>
                                    <p:anim calcmode="lin" valueType="num">
                                      <p:cBhvr>
                                        <p:cTn id="30" dur="500" fill="hold"/>
                                        <p:tgtEl>
                                          <p:spTgt spid="155665"/>
                                        </p:tgtEl>
                                        <p:attrNameLst>
                                          <p:attrName>ppt_h</p:attrName>
                                        </p:attrNameLst>
                                      </p:cBhvr>
                                      <p:tavLst>
                                        <p:tav tm="0">
                                          <p:val>
                                            <p:fltVal val="0"/>
                                          </p:val>
                                        </p:tav>
                                        <p:tav tm="100000">
                                          <p:val>
                                            <p:strVal val="#ppt_h"/>
                                          </p:val>
                                        </p:tav>
                                      </p:tavLst>
                                    </p:anim>
                                    <p:animEffect transition="in" filter="fade">
                                      <p:cBhvr>
                                        <p:cTn id="31" dur="500"/>
                                        <p:tgtEl>
                                          <p:spTgt spid="155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0" y="0"/>
            <a:ext cx="9144000" cy="914400"/>
          </a:xfrm>
          <a:solidFill>
            <a:srgbClr val="FFFF99"/>
          </a:solidFill>
          <a:ln w="38100">
            <a:solidFill>
              <a:schemeClr val="tx1"/>
            </a:solidFill>
          </a:ln>
        </p:spPr>
        <p:txBody>
          <a:bodyPr>
            <a:normAutofit/>
          </a:bodyPr>
          <a:lstStyle/>
          <a:p>
            <a:pPr eaLnBrk="1" fontAlgn="auto" hangingPunct="1">
              <a:spcAft>
                <a:spcPts val="0"/>
              </a:spcAft>
              <a:defRPr/>
            </a:pPr>
            <a:r>
              <a:rPr lang="en-US" sz="3600" dirty="0" smtClean="0">
                <a:solidFill>
                  <a:srgbClr val="000000"/>
                </a:solidFill>
                <a:ea typeface="+mj-ea"/>
              </a:rPr>
              <a:t>Double V: Victory at Home &amp; Abroad</a:t>
            </a:r>
          </a:p>
        </p:txBody>
      </p:sp>
      <p:sp>
        <p:nvSpPr>
          <p:cNvPr id="56323" name="Rectangle 3"/>
          <p:cNvSpPr>
            <a:spLocks noGrp="1" noChangeArrowheads="1"/>
          </p:cNvSpPr>
          <p:nvPr>
            <p:ph idx="1"/>
          </p:nvPr>
        </p:nvSpPr>
        <p:spPr/>
        <p:txBody>
          <a:bodyPr/>
          <a:lstStyle/>
          <a:p>
            <a:pPr eaLnBrk="1" hangingPunct="1"/>
            <a:endParaRPr lang="en-US">
              <a:latin typeface="Franklin Gothic Book" charset="0"/>
            </a:endParaRPr>
          </a:p>
        </p:txBody>
      </p:sp>
      <p:pic>
        <p:nvPicPr>
          <p:cNvPr id="56324" name="Picture 5" descr="2185_randol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2175"/>
            <a:ext cx="9144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6" name="AutoShape 6"/>
          <p:cNvSpPr>
            <a:spLocks noChangeArrowheads="1"/>
          </p:cNvSpPr>
          <p:nvPr/>
        </p:nvSpPr>
        <p:spPr bwMode="auto">
          <a:xfrm>
            <a:off x="990600" y="1143000"/>
            <a:ext cx="6096000" cy="1447800"/>
          </a:xfrm>
          <a:prstGeom prst="wedgeRectCallout">
            <a:avLst>
              <a:gd name="adj1" fmla="val 17968"/>
              <a:gd name="adj2" fmla="val 192542"/>
            </a:avLst>
          </a:prstGeom>
          <a:solidFill>
            <a:srgbClr val="CCCCFF"/>
          </a:solidFill>
          <a:ln w="38100">
            <a:solidFill>
              <a:schemeClr val="tx1"/>
            </a:solidFill>
            <a:miter lim="800000"/>
            <a:headEnd/>
            <a:tailEnd/>
          </a:ln>
        </p:spPr>
        <p:txBody>
          <a:bodyPr/>
          <a:lstStyle/>
          <a:p>
            <a:pPr algn="ctr">
              <a:lnSpc>
                <a:spcPct val="80000"/>
              </a:lnSpc>
            </a:pPr>
            <a:r>
              <a:rPr lang="en-US" sz="2800" dirty="0">
                <a:solidFill>
                  <a:srgbClr val="000000"/>
                </a:solidFill>
              </a:rPr>
              <a:t>A. Philip Randolph threatened a </a:t>
            </a:r>
            <a:r>
              <a:rPr lang="ja-JP" altLang="en-US" sz="2800" dirty="0">
                <a:solidFill>
                  <a:srgbClr val="000000"/>
                </a:solidFill>
              </a:rPr>
              <a:t>“</a:t>
            </a:r>
            <a:r>
              <a:rPr lang="en-US" sz="2800" dirty="0">
                <a:solidFill>
                  <a:srgbClr val="000000"/>
                </a:solidFill>
              </a:rPr>
              <a:t>March on Washington</a:t>
            </a:r>
            <a:r>
              <a:rPr lang="ja-JP" altLang="en-US" sz="2800" dirty="0">
                <a:solidFill>
                  <a:srgbClr val="000000"/>
                </a:solidFill>
              </a:rPr>
              <a:t>”</a:t>
            </a:r>
            <a:r>
              <a:rPr lang="en-US" sz="2800" dirty="0">
                <a:solidFill>
                  <a:srgbClr val="000000"/>
                </a:solidFill>
              </a:rPr>
              <a:t> to protest war time discrimination</a:t>
            </a:r>
          </a:p>
        </p:txBody>
      </p:sp>
      <p:sp>
        <p:nvSpPr>
          <p:cNvPr id="225287" name="Text Box 7"/>
          <p:cNvSpPr txBox="1">
            <a:spLocks noChangeArrowheads="1"/>
          </p:cNvSpPr>
          <p:nvPr/>
        </p:nvSpPr>
        <p:spPr bwMode="auto">
          <a:xfrm>
            <a:off x="228600" y="5181600"/>
            <a:ext cx="8610600" cy="1140825"/>
          </a:xfrm>
          <a:prstGeom prst="rect">
            <a:avLst/>
          </a:prstGeom>
          <a:solidFill>
            <a:srgbClr val="FFCC99"/>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2800" dirty="0">
                <a:solidFill>
                  <a:srgbClr val="000000"/>
                </a:solidFill>
                <a:latin typeface="Rockwell"/>
                <a:cs typeface="Rockwell"/>
              </a:rPr>
              <a:t>Other groups, like the </a:t>
            </a:r>
            <a:r>
              <a:rPr lang="en-US" sz="2800" u="sng" dirty="0">
                <a:solidFill>
                  <a:srgbClr val="000000"/>
                </a:solidFill>
                <a:latin typeface="Rockwell"/>
                <a:cs typeface="Rockwell"/>
              </a:rPr>
              <a:t>Congress of Racial Equality</a:t>
            </a:r>
            <a:r>
              <a:rPr lang="en-US" sz="2800" dirty="0">
                <a:solidFill>
                  <a:srgbClr val="000000"/>
                </a:solidFill>
                <a:latin typeface="Rockwell"/>
                <a:cs typeface="Rockwell"/>
              </a:rPr>
              <a:t> (CORE), staged sit-ins in restaurants in major cities to protest discrimination </a:t>
            </a:r>
          </a:p>
        </p:txBody>
      </p:sp>
    </p:spTree>
    <p:extLst>
      <p:ext uri="{BB962C8B-B14F-4D97-AF65-F5344CB8AC3E}">
        <p14:creationId xmlns:p14="http://schemas.microsoft.com/office/powerpoint/2010/main" val="31974767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286"/>
                                        </p:tgtEl>
                                        <p:attrNameLst>
                                          <p:attrName>style.visibility</p:attrName>
                                        </p:attrNameLst>
                                      </p:cBhvr>
                                      <p:to>
                                        <p:strVal val="visible"/>
                                      </p:to>
                                    </p:set>
                                    <p:anim calcmode="lin" valueType="num">
                                      <p:cBhvr>
                                        <p:cTn id="7" dur="500" fill="hold"/>
                                        <p:tgtEl>
                                          <p:spTgt spid="225286"/>
                                        </p:tgtEl>
                                        <p:attrNameLst>
                                          <p:attrName>ppt_w</p:attrName>
                                        </p:attrNameLst>
                                      </p:cBhvr>
                                      <p:tavLst>
                                        <p:tav tm="0">
                                          <p:val>
                                            <p:fltVal val="0"/>
                                          </p:val>
                                        </p:tav>
                                        <p:tav tm="100000">
                                          <p:val>
                                            <p:strVal val="#ppt_w"/>
                                          </p:val>
                                        </p:tav>
                                      </p:tavLst>
                                    </p:anim>
                                    <p:anim calcmode="lin" valueType="num">
                                      <p:cBhvr>
                                        <p:cTn id="8" dur="500" fill="hold"/>
                                        <p:tgtEl>
                                          <p:spTgt spid="225286"/>
                                        </p:tgtEl>
                                        <p:attrNameLst>
                                          <p:attrName>ppt_h</p:attrName>
                                        </p:attrNameLst>
                                      </p:cBhvr>
                                      <p:tavLst>
                                        <p:tav tm="0">
                                          <p:val>
                                            <p:fltVal val="0"/>
                                          </p:val>
                                        </p:tav>
                                        <p:tav tm="100000">
                                          <p:val>
                                            <p:strVal val="#ppt_h"/>
                                          </p:val>
                                        </p:tav>
                                      </p:tavLst>
                                    </p:anim>
                                    <p:animEffect transition="in" filter="fade">
                                      <p:cBhvr>
                                        <p:cTn id="9" dur="500"/>
                                        <p:tgtEl>
                                          <p:spTgt spid="2252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5287"/>
                                        </p:tgtEl>
                                        <p:attrNameLst>
                                          <p:attrName>style.visibility</p:attrName>
                                        </p:attrNameLst>
                                      </p:cBhvr>
                                      <p:to>
                                        <p:strVal val="visible"/>
                                      </p:to>
                                    </p:set>
                                    <p:anim calcmode="lin" valueType="num">
                                      <p:cBhvr>
                                        <p:cTn id="14" dur="500" fill="hold"/>
                                        <p:tgtEl>
                                          <p:spTgt spid="225287"/>
                                        </p:tgtEl>
                                        <p:attrNameLst>
                                          <p:attrName>ppt_w</p:attrName>
                                        </p:attrNameLst>
                                      </p:cBhvr>
                                      <p:tavLst>
                                        <p:tav tm="0">
                                          <p:val>
                                            <p:fltVal val="0"/>
                                          </p:val>
                                        </p:tav>
                                        <p:tav tm="100000">
                                          <p:val>
                                            <p:strVal val="#ppt_w"/>
                                          </p:val>
                                        </p:tav>
                                      </p:tavLst>
                                    </p:anim>
                                    <p:anim calcmode="lin" valueType="num">
                                      <p:cBhvr>
                                        <p:cTn id="15" dur="500" fill="hold"/>
                                        <p:tgtEl>
                                          <p:spTgt spid="225287"/>
                                        </p:tgtEl>
                                        <p:attrNameLst>
                                          <p:attrName>ppt_h</p:attrName>
                                        </p:attrNameLst>
                                      </p:cBhvr>
                                      <p:tavLst>
                                        <p:tav tm="0">
                                          <p:val>
                                            <p:fltVal val="0"/>
                                          </p:val>
                                        </p:tav>
                                        <p:tav tm="100000">
                                          <p:val>
                                            <p:strVal val="#ppt_h"/>
                                          </p:val>
                                        </p:tav>
                                      </p:tavLst>
                                    </p:anim>
                                    <p:animEffect transition="in" filter="fade">
                                      <p:cBhvr>
                                        <p:cTn id="16" dur="500"/>
                                        <p:tgtEl>
                                          <p:spTgt spid="22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P spid="22528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0" y="152400"/>
            <a:ext cx="8991600" cy="701675"/>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pPr>
            <a:r>
              <a:rPr lang="en-US" sz="4000" dirty="0">
                <a:latin typeface="Rockwell"/>
                <a:cs typeface="Rockwell"/>
              </a:rPr>
              <a:t>Segregated units…again</a:t>
            </a:r>
            <a:endParaRPr lang="en-US" sz="6000" dirty="0">
              <a:latin typeface="Rockwell"/>
              <a:cs typeface="Rockwell"/>
            </a:endParaRPr>
          </a:p>
        </p:txBody>
      </p:sp>
      <p:pic>
        <p:nvPicPr>
          <p:cNvPr id="55299" name="Picture 3" descr="Af-Am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4419600" cy="3082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4" descr="Tuskeegee Airmen"/>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3524250"/>
            <a:ext cx="5867400" cy="3333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5" descr="Af-Amers-2"/>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0" y="914400"/>
            <a:ext cx="4953000" cy="3146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2" name="AutoShape 6"/>
          <p:cNvSpPr>
            <a:spLocks noChangeArrowheads="1"/>
          </p:cNvSpPr>
          <p:nvPr/>
        </p:nvSpPr>
        <p:spPr bwMode="auto">
          <a:xfrm>
            <a:off x="6324600" y="5029200"/>
            <a:ext cx="2286000" cy="990600"/>
          </a:xfrm>
          <a:prstGeom prst="wedgeRectCallout">
            <a:avLst>
              <a:gd name="adj1" fmla="val -92917"/>
              <a:gd name="adj2" fmla="val -47278"/>
            </a:avLst>
          </a:prstGeom>
          <a:solidFill>
            <a:srgbClr val="CCCCFF"/>
          </a:solidFill>
          <a:ln w="38100">
            <a:solidFill>
              <a:schemeClr val="tx1"/>
            </a:solidFill>
            <a:miter lim="800000"/>
            <a:headEnd/>
            <a:tailEnd/>
          </a:ln>
        </p:spPr>
        <p:txBody>
          <a:bodyPr/>
          <a:lstStyle/>
          <a:p>
            <a:pPr algn="ctr">
              <a:lnSpc>
                <a:spcPct val="85000"/>
              </a:lnSpc>
            </a:pPr>
            <a:r>
              <a:rPr lang="en-US" sz="3200" dirty="0">
                <a:solidFill>
                  <a:schemeClr val="bg1"/>
                </a:solidFill>
              </a:rPr>
              <a:t>Tuskegee Airmen</a:t>
            </a:r>
          </a:p>
        </p:txBody>
      </p:sp>
    </p:spTree>
    <p:extLst>
      <p:ext uri="{BB962C8B-B14F-4D97-AF65-F5344CB8AC3E}">
        <p14:creationId xmlns:p14="http://schemas.microsoft.com/office/powerpoint/2010/main" val="1193141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Blacks and World War II</a:t>
            </a:r>
          </a:p>
        </p:txBody>
      </p:sp>
      <p:sp>
        <p:nvSpPr>
          <p:cNvPr id="24579" name="Rectangle 3"/>
          <p:cNvSpPr>
            <a:spLocks noGrp="1" noRot="1" noChangeArrowheads="1"/>
          </p:cNvSpPr>
          <p:nvPr>
            <p:ph type="body" sz="half" idx="1"/>
          </p:nvPr>
        </p:nvSpPr>
        <p:spPr>
          <a:xfrm>
            <a:off x="0" y="914400"/>
            <a:ext cx="6248400" cy="5943600"/>
          </a:xfrm>
          <a:noFill/>
          <a:extLst>
            <a:ext uri="{909E8E84-426E-40dd-AFC4-6F175D3DCCD1}">
              <a14:hiddenFill xmlns:a14="http://schemas.microsoft.com/office/drawing/2010/main">
                <a:solidFill>
                  <a:srgbClr val="FFFFFF"/>
                </a:solidFill>
              </a14:hiddenFill>
            </a:ext>
          </a:extLst>
        </p:spPr>
        <p:txBody>
          <a:bodyPr>
            <a:normAutofit fontScale="92500"/>
          </a:bodyPr>
          <a:lstStyle/>
          <a:p>
            <a:r>
              <a:rPr lang="en-US" sz="2800" dirty="0">
                <a:effectLst/>
                <a:latin typeface="Rockwell"/>
                <a:cs typeface="Rockwell"/>
              </a:rPr>
              <a:t>1.2 million served during the war</a:t>
            </a:r>
          </a:p>
          <a:p>
            <a:r>
              <a:rPr lang="en-US" sz="2800" dirty="0">
                <a:effectLst/>
                <a:latin typeface="Rockwell"/>
                <a:cs typeface="Rockwell"/>
              </a:rPr>
              <a:t>Tuskegee Airmen</a:t>
            </a:r>
          </a:p>
          <a:p>
            <a:r>
              <a:rPr lang="en-US" sz="2800" dirty="0">
                <a:effectLst/>
                <a:latin typeface="Rockwell"/>
                <a:cs typeface="Rockwell"/>
              </a:rPr>
              <a:t>Double V Campaign</a:t>
            </a:r>
          </a:p>
          <a:p>
            <a:r>
              <a:rPr lang="en-US" sz="2800" dirty="0">
                <a:effectLst/>
                <a:latin typeface="Rockwell"/>
                <a:cs typeface="Rockwell"/>
              </a:rPr>
              <a:t>Great Migration</a:t>
            </a:r>
          </a:p>
          <a:p>
            <a:pPr lvl="1"/>
            <a:r>
              <a:rPr lang="en-US" sz="2400" dirty="0">
                <a:effectLst/>
                <a:latin typeface="Rockwell"/>
                <a:cs typeface="Rockwell"/>
              </a:rPr>
              <a:t>Detroit Race Riot (1943)</a:t>
            </a:r>
          </a:p>
          <a:p>
            <a:r>
              <a:rPr lang="en-US" sz="2800" dirty="0">
                <a:effectLst/>
                <a:latin typeface="Rockwell"/>
                <a:cs typeface="Rockwell"/>
              </a:rPr>
              <a:t>March on Washington (1941)</a:t>
            </a:r>
          </a:p>
          <a:p>
            <a:pPr lvl="1"/>
            <a:r>
              <a:rPr lang="en-US" sz="2400" dirty="0">
                <a:effectLst/>
                <a:latin typeface="Rockwell"/>
                <a:cs typeface="Rockwell"/>
              </a:rPr>
              <a:t>A. Phillip Randolph</a:t>
            </a:r>
          </a:p>
          <a:p>
            <a:pPr lvl="1"/>
            <a:r>
              <a:rPr lang="en-US" sz="2400" dirty="0">
                <a:effectLst/>
                <a:latin typeface="Rockwell"/>
                <a:cs typeface="Rockwell"/>
              </a:rPr>
              <a:t>Executive Order 8802</a:t>
            </a:r>
          </a:p>
          <a:p>
            <a:pPr lvl="2"/>
            <a:r>
              <a:rPr lang="en-US" sz="2000" dirty="0">
                <a:effectLst/>
                <a:latin typeface="Rockwell"/>
                <a:cs typeface="Rockwell"/>
              </a:rPr>
              <a:t>Desegregation of national defense industry</a:t>
            </a:r>
          </a:p>
          <a:p>
            <a:pPr lvl="1"/>
            <a:r>
              <a:rPr lang="en-US" sz="2400" dirty="0">
                <a:effectLst/>
                <a:latin typeface="Rockwell"/>
                <a:cs typeface="Rockwell"/>
              </a:rPr>
              <a:t>Committee on Fair Employment </a:t>
            </a:r>
            <a:r>
              <a:rPr lang="en-US" sz="2400" dirty="0" smtClean="0">
                <a:effectLst/>
                <a:latin typeface="Rockwell"/>
                <a:cs typeface="Rockwell"/>
              </a:rPr>
              <a:t>Practice to enforce </a:t>
            </a:r>
            <a:endParaRPr lang="en-US" sz="2400" dirty="0">
              <a:effectLst/>
              <a:latin typeface="Rockwell"/>
              <a:cs typeface="Rockwell"/>
            </a:endParaRPr>
          </a:p>
          <a:p>
            <a:r>
              <a:rPr lang="en-US" sz="2800" dirty="0">
                <a:effectLst/>
                <a:latin typeface="Rockwell"/>
                <a:cs typeface="Rockwell"/>
              </a:rPr>
              <a:t>Congress of Racial Equality (CORE)</a:t>
            </a:r>
          </a:p>
        </p:txBody>
      </p:sp>
      <p:pic>
        <p:nvPicPr>
          <p:cNvPr id="24580" name="Content Placeholder 3"/>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05600" y="762000"/>
            <a:ext cx="2438400" cy="2759075"/>
          </a:xfrm>
        </p:spPr>
      </p:pic>
      <p:pic>
        <p:nvPicPr>
          <p:cNvPr id="24581" name="Content Placeholder 4"/>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34113" y="3505200"/>
            <a:ext cx="2909887" cy="3352800"/>
          </a:xfrm>
        </p:spPr>
      </p:pic>
    </p:spTree>
    <p:extLst>
      <p:ext uri="{BB962C8B-B14F-4D97-AF65-F5344CB8AC3E}">
        <p14:creationId xmlns:p14="http://schemas.microsoft.com/office/powerpoint/2010/main" val="15483393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49" b="8173"/>
          <a:stretch/>
        </p:blipFill>
        <p:spPr bwMode="auto">
          <a:xfrm>
            <a:off x="5484" y="152400"/>
            <a:ext cx="9138516" cy="657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06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xfrm>
            <a:off x="0" y="0"/>
            <a:ext cx="9144000" cy="1447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dirty="0">
                <a:effectLst/>
                <a:latin typeface="Rockwell"/>
                <a:cs typeface="Rockwell"/>
              </a:rPr>
              <a:t>American Foreign Policy of the 1920s</a:t>
            </a:r>
            <a:br>
              <a:rPr lang="en-US" sz="4000" dirty="0">
                <a:effectLst/>
                <a:latin typeface="Rockwell"/>
                <a:cs typeface="Rockwell"/>
              </a:rPr>
            </a:br>
            <a:r>
              <a:rPr lang="en-US" sz="4000" dirty="0">
                <a:effectLst/>
                <a:latin typeface="Rockwell"/>
                <a:cs typeface="Rockwell"/>
              </a:rPr>
              <a:t>Disarmament Initiatives</a:t>
            </a:r>
            <a:endParaRPr lang="en-US" dirty="0">
              <a:effectLst/>
              <a:latin typeface="Rockwell"/>
              <a:cs typeface="Rockwell"/>
            </a:endParaRPr>
          </a:p>
        </p:txBody>
      </p:sp>
      <p:sp>
        <p:nvSpPr>
          <p:cNvPr id="19458" name="Rectangle 3"/>
          <p:cNvSpPr>
            <a:spLocks noGrp="1" noRot="1" noChangeArrowheads="1"/>
          </p:cNvSpPr>
          <p:nvPr>
            <p:ph type="body" sz="half" idx="1"/>
          </p:nvPr>
        </p:nvSpPr>
        <p:spPr>
          <a:xfrm>
            <a:off x="0" y="1600200"/>
            <a:ext cx="4495800" cy="52578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Washington Naval Conference (1921)</a:t>
            </a:r>
          </a:p>
          <a:p>
            <a:pPr lvl="1"/>
            <a:r>
              <a:rPr lang="en-US" sz="2400" dirty="0">
                <a:effectLst/>
                <a:latin typeface="Rockwell"/>
                <a:cs typeface="Rockwell"/>
              </a:rPr>
              <a:t>Five-Power Treaty</a:t>
            </a:r>
          </a:p>
          <a:p>
            <a:pPr lvl="2"/>
            <a:r>
              <a:rPr lang="en-US" sz="1800" dirty="0">
                <a:effectLst/>
                <a:latin typeface="Rockwell"/>
                <a:cs typeface="Rockwell"/>
              </a:rPr>
              <a:t>U.S.:</a:t>
            </a:r>
            <a:r>
              <a:rPr lang="en-US" sz="1800" dirty="0" err="1">
                <a:effectLst/>
                <a:latin typeface="Rockwell"/>
                <a:cs typeface="Rockwell"/>
              </a:rPr>
              <a:t>GB:Japan:France:Italy</a:t>
            </a:r>
            <a:endParaRPr lang="en-US" sz="1800" dirty="0">
              <a:effectLst/>
              <a:latin typeface="Rockwell"/>
              <a:cs typeface="Rockwell"/>
            </a:endParaRPr>
          </a:p>
          <a:p>
            <a:pPr lvl="2"/>
            <a:r>
              <a:rPr lang="en-US" sz="1800" dirty="0">
                <a:effectLst/>
                <a:latin typeface="Rockwell"/>
                <a:cs typeface="Rockwell"/>
              </a:rPr>
              <a:t>5:5:3:1.75:1.75</a:t>
            </a:r>
          </a:p>
          <a:p>
            <a:r>
              <a:rPr lang="en-US" sz="2800" dirty="0">
                <a:effectLst/>
                <a:latin typeface="Rockwell"/>
                <a:cs typeface="Rockwell"/>
              </a:rPr>
              <a:t>Kellogg-Briand Pact (1928)</a:t>
            </a:r>
          </a:p>
        </p:txBody>
      </p:sp>
      <p:pic>
        <p:nvPicPr>
          <p:cNvPr id="19459" name="Picture 5" descr="71436-050-B8A929E4.jpg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95800" y="1752600"/>
            <a:ext cx="4498975" cy="3817938"/>
          </a:xfrm>
        </p:spPr>
      </p:pic>
    </p:spTree>
    <p:extLst>
      <p:ext uri="{BB962C8B-B14F-4D97-AF65-F5344CB8AC3E}">
        <p14:creationId xmlns:p14="http://schemas.microsoft.com/office/powerpoint/2010/main" val="34570620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25400" y="0"/>
            <a:ext cx="9169400" cy="762000"/>
          </a:xfrm>
        </p:spPr>
        <p:txBody>
          <a:bodyPr/>
          <a:lstStyle/>
          <a:p>
            <a:pPr eaLnBrk="1" hangingPunct="1"/>
            <a:r>
              <a:rPr lang="en-US" dirty="0">
                <a:latin typeface="Rockwell"/>
                <a:cs typeface="Rockwell"/>
              </a:rPr>
              <a:t>Japanese in World War II</a:t>
            </a:r>
          </a:p>
        </p:txBody>
      </p:sp>
      <p:sp>
        <p:nvSpPr>
          <p:cNvPr id="74756" name="Rectangle 4"/>
          <p:cNvSpPr>
            <a:spLocks noGrp="1" noRot="1" noChangeArrowheads="1"/>
          </p:cNvSpPr>
          <p:nvPr>
            <p:ph type="body" sz="half" idx="2"/>
          </p:nvPr>
        </p:nvSpPr>
        <p:spPr>
          <a:xfrm>
            <a:off x="4343400" y="838200"/>
            <a:ext cx="4800600" cy="6019800"/>
          </a:xfrm>
        </p:spPr>
        <p:txBody>
          <a:bodyPr>
            <a:normAutofit/>
          </a:bodyPr>
          <a:lstStyle/>
          <a:p>
            <a:pPr eaLnBrk="1" hangingPunct="1"/>
            <a:r>
              <a:rPr lang="en-US" sz="2800" dirty="0">
                <a:latin typeface="Rockwell"/>
                <a:cs typeface="Rockwell"/>
              </a:rPr>
              <a:t>442nd Infantry</a:t>
            </a:r>
          </a:p>
          <a:p>
            <a:pPr eaLnBrk="1" hangingPunct="1"/>
            <a:r>
              <a:rPr lang="en-US" sz="2800" b="1" dirty="0">
                <a:latin typeface="Rockwell"/>
                <a:cs typeface="Rockwell"/>
              </a:rPr>
              <a:t>Japanese internment camps</a:t>
            </a:r>
            <a:endParaRPr lang="en-US" dirty="0">
              <a:latin typeface="Rockwell"/>
              <a:cs typeface="Rockwell"/>
            </a:endParaRPr>
          </a:p>
          <a:p>
            <a:pPr lvl="1" eaLnBrk="1" hangingPunct="1"/>
            <a:r>
              <a:rPr lang="en-US" sz="2000" b="1" dirty="0">
                <a:latin typeface="Rockwell"/>
                <a:cs typeface="Rockwell"/>
              </a:rPr>
              <a:t>Executive Order 9066</a:t>
            </a:r>
            <a:endParaRPr lang="en-US" sz="2000" dirty="0">
              <a:latin typeface="Rockwell"/>
              <a:cs typeface="Rockwell"/>
            </a:endParaRPr>
          </a:p>
          <a:p>
            <a:pPr lvl="1" eaLnBrk="1" hangingPunct="1"/>
            <a:r>
              <a:rPr lang="en-US" sz="2000" dirty="0">
                <a:latin typeface="Rockwell"/>
                <a:cs typeface="Rockwell"/>
              </a:rPr>
              <a:t>Over 100,000 Japanese immigrants (</a:t>
            </a:r>
            <a:r>
              <a:rPr lang="en-US" sz="2000" dirty="0" err="1">
                <a:latin typeface="Rockwell"/>
                <a:cs typeface="Rockwell"/>
              </a:rPr>
              <a:t>isei</a:t>
            </a:r>
            <a:r>
              <a:rPr lang="en-US" sz="2000" dirty="0">
                <a:latin typeface="Rockwell"/>
                <a:cs typeface="Rockwell"/>
              </a:rPr>
              <a:t>) and Americans (</a:t>
            </a:r>
            <a:r>
              <a:rPr lang="en-US" sz="2000" dirty="0" err="1">
                <a:latin typeface="Rockwell"/>
                <a:cs typeface="Rockwell"/>
              </a:rPr>
              <a:t>nisei</a:t>
            </a:r>
            <a:r>
              <a:rPr lang="en-US" sz="2000" dirty="0">
                <a:latin typeface="Rockwell"/>
                <a:cs typeface="Rockwell"/>
              </a:rPr>
              <a:t>)</a:t>
            </a:r>
          </a:p>
          <a:p>
            <a:pPr eaLnBrk="1" hangingPunct="1"/>
            <a:r>
              <a:rPr lang="en-US" sz="2000" b="1" i="1" dirty="0" err="1">
                <a:latin typeface="Rockwell"/>
                <a:cs typeface="Rockwell"/>
              </a:rPr>
              <a:t>Korematsu</a:t>
            </a:r>
            <a:r>
              <a:rPr lang="en-US" sz="2000" b="1" i="1" dirty="0">
                <a:latin typeface="Rockwell"/>
                <a:cs typeface="Rockwell"/>
              </a:rPr>
              <a:t> v. United States</a:t>
            </a:r>
            <a:r>
              <a:rPr lang="en-US" sz="2000" b="1" dirty="0">
                <a:latin typeface="Rockwell"/>
                <a:cs typeface="Rockwell"/>
              </a:rPr>
              <a:t> (1944)</a:t>
            </a:r>
          </a:p>
          <a:p>
            <a:pPr lvl="1" eaLnBrk="1" hangingPunct="1"/>
            <a:r>
              <a:rPr lang="en-US" sz="2000" dirty="0">
                <a:latin typeface="Rockwell"/>
                <a:cs typeface="Rockwell"/>
              </a:rPr>
              <a:t>Supreme Court ruled internment camps constitutional in wartime</a:t>
            </a:r>
          </a:p>
        </p:txBody>
      </p:sp>
      <p:pic>
        <p:nvPicPr>
          <p:cNvPr id="25604" name="Picture 5" descr="relocationMap.jpg                                              000AA506Macintosh HD                   C3E30A5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838200"/>
            <a:ext cx="4194175" cy="2871788"/>
          </a:xfrm>
        </p:spPr>
      </p:pic>
      <p:pic>
        <p:nvPicPr>
          <p:cNvPr id="25605" name="Picture 6" descr="japanese-internmen#1D6696C3.gif                                000AA506Macintosh HD                   C3E30A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51263"/>
            <a:ext cx="41910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9976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0336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Other Minorities in World War II</a:t>
            </a:r>
          </a:p>
        </p:txBody>
      </p:sp>
      <p:sp>
        <p:nvSpPr>
          <p:cNvPr id="27651" name="Rectangle 3"/>
          <p:cNvSpPr>
            <a:spLocks noGrp="1" noRot="1" noChangeArrowheads="1"/>
          </p:cNvSpPr>
          <p:nvPr>
            <p:ph type="body" sz="half" idx="1"/>
          </p:nvPr>
        </p:nvSpPr>
        <p:spPr>
          <a:xfrm>
            <a:off x="0" y="838200"/>
            <a:ext cx="5410200" cy="29718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Mexicans</a:t>
            </a:r>
          </a:p>
          <a:p>
            <a:pPr lvl="1"/>
            <a:r>
              <a:rPr lang="en-US" sz="2400" dirty="0">
                <a:effectLst/>
                <a:latin typeface="Rockwell"/>
                <a:cs typeface="Rockwell"/>
              </a:rPr>
              <a:t>Braceros program</a:t>
            </a:r>
          </a:p>
          <a:p>
            <a:pPr lvl="1"/>
            <a:r>
              <a:rPr lang="en-US" sz="2400" dirty="0">
                <a:effectLst/>
                <a:latin typeface="Rockwell"/>
                <a:cs typeface="Rockwell"/>
              </a:rPr>
              <a:t>Zoot Suit Riots (June 1943)</a:t>
            </a:r>
          </a:p>
          <a:p>
            <a:r>
              <a:rPr lang="en-US" sz="2800" dirty="0">
                <a:effectLst/>
                <a:latin typeface="Rockwell"/>
                <a:cs typeface="Rockwell"/>
              </a:rPr>
              <a:t>Natives</a:t>
            </a:r>
          </a:p>
          <a:p>
            <a:pPr lvl="1"/>
            <a:r>
              <a:rPr lang="en-US" sz="2400" dirty="0">
                <a:effectLst/>
                <a:latin typeface="Rockwell"/>
                <a:cs typeface="Rockwell"/>
              </a:rPr>
              <a:t>Navajo Code Talkers</a:t>
            </a:r>
          </a:p>
          <a:p>
            <a:pPr lvl="1"/>
            <a:r>
              <a:rPr lang="en-US" sz="2400" dirty="0">
                <a:effectLst/>
                <a:latin typeface="Rockwell"/>
                <a:cs typeface="Rockwell"/>
              </a:rPr>
              <a:t>25,000 enlisted</a:t>
            </a:r>
          </a:p>
        </p:txBody>
      </p:sp>
      <p:pic>
        <p:nvPicPr>
          <p:cNvPr id="27652" name="Content Placeholder 2"/>
          <p:cNvPicPr>
            <a:picLocks noGrp="1" noChangeAspect="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763" y="4038600"/>
            <a:ext cx="3446462" cy="2808288"/>
          </a:xfrm>
        </p:spPr>
      </p:pic>
      <p:pic>
        <p:nvPicPr>
          <p:cNvPr id="27653"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838200"/>
            <a:ext cx="3730625" cy="2895600"/>
          </a:xfrm>
        </p:spPr>
      </p:pic>
      <p:pic>
        <p:nvPicPr>
          <p:cNvPr id="276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7338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167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4"/>
          <p:cNvSpPr>
            <a:spLocks noGrp="1" noChangeArrowheads="1"/>
          </p:cNvSpPr>
          <p:nvPr>
            <p:ph type="title"/>
          </p:nvPr>
        </p:nvSpPr>
        <p:spPr>
          <a:xfrm>
            <a:off x="282222" y="0"/>
            <a:ext cx="8633178" cy="838200"/>
          </a:xfrm>
        </p:spPr>
        <p:txBody>
          <a:bodyPr lIns="90488" tIns="44450" rIns="90488" bIns="44450"/>
          <a:lstStyle/>
          <a:p>
            <a:pPr eaLnBrk="1" fontAlgn="auto" hangingPunct="1">
              <a:spcAft>
                <a:spcPts val="0"/>
              </a:spcAft>
              <a:defRPr/>
            </a:pPr>
            <a:r>
              <a:rPr lang="en-US" dirty="0" smtClean="0">
                <a:ea typeface="+mj-ea"/>
              </a:rPr>
              <a:t>Win-the-War Politics</a:t>
            </a:r>
          </a:p>
        </p:txBody>
      </p:sp>
      <p:sp>
        <p:nvSpPr>
          <p:cNvPr id="61445" name="Rectangle 5"/>
          <p:cNvSpPr>
            <a:spLocks noGrp="1" noChangeArrowheads="1"/>
          </p:cNvSpPr>
          <p:nvPr>
            <p:ph idx="1"/>
          </p:nvPr>
        </p:nvSpPr>
        <p:spPr>
          <a:xfrm>
            <a:off x="533400" y="1295400"/>
            <a:ext cx="8229600" cy="6096000"/>
          </a:xfrm>
        </p:spPr>
        <p:txBody>
          <a:bodyPr lIns="90488" tIns="44450" rIns="90488" bIns="44450"/>
          <a:lstStyle/>
          <a:p>
            <a:pPr eaLnBrk="1" hangingPunct="1">
              <a:lnSpc>
                <a:spcPct val="95000"/>
              </a:lnSpc>
              <a:spcBef>
                <a:spcPct val="10000"/>
              </a:spcBef>
            </a:pPr>
            <a:r>
              <a:rPr lang="en-US" dirty="0">
                <a:latin typeface="Rockwell"/>
                <a:cs typeface="Rockwell"/>
              </a:rPr>
              <a:t>In 1944, FDR used the war to strengthen his leadership:</a:t>
            </a:r>
          </a:p>
          <a:p>
            <a:pPr lvl="1" eaLnBrk="1" hangingPunct="1">
              <a:lnSpc>
                <a:spcPct val="95000"/>
              </a:lnSpc>
              <a:spcBef>
                <a:spcPct val="10000"/>
              </a:spcBef>
            </a:pPr>
            <a:r>
              <a:rPr lang="ja-JP" altLang="en-US" dirty="0">
                <a:latin typeface="Rockwell"/>
                <a:cs typeface="Rockwell"/>
              </a:rPr>
              <a:t>“</a:t>
            </a:r>
            <a:r>
              <a:rPr lang="en-US" dirty="0">
                <a:latin typeface="Rockwell"/>
                <a:cs typeface="Rockwell"/>
              </a:rPr>
              <a:t>Mr. New Deal</a:t>
            </a:r>
            <a:r>
              <a:rPr lang="ja-JP" altLang="en-US" dirty="0">
                <a:latin typeface="Rockwell"/>
                <a:cs typeface="Rockwell"/>
              </a:rPr>
              <a:t>”</a:t>
            </a:r>
            <a:r>
              <a:rPr lang="en-US" dirty="0">
                <a:latin typeface="Rockwell"/>
                <a:cs typeface="Rockwell"/>
              </a:rPr>
              <a:t> had shifted to </a:t>
            </a:r>
            <a:r>
              <a:rPr lang="ja-JP" altLang="en-US" dirty="0">
                <a:latin typeface="Rockwell"/>
                <a:cs typeface="Rockwell"/>
              </a:rPr>
              <a:t>“</a:t>
            </a:r>
            <a:r>
              <a:rPr lang="en-US" dirty="0">
                <a:latin typeface="Rockwell"/>
                <a:cs typeface="Rockwell"/>
              </a:rPr>
              <a:t>Mr. Win the War</a:t>
            </a:r>
            <a:r>
              <a:rPr lang="ja-JP" altLang="en-US" dirty="0">
                <a:latin typeface="Rockwell"/>
                <a:cs typeface="Rockwell"/>
              </a:rPr>
              <a:t>”</a:t>
            </a:r>
            <a:endParaRPr lang="en-US" dirty="0">
              <a:latin typeface="Rockwell"/>
              <a:cs typeface="Rockwell"/>
            </a:endParaRPr>
          </a:p>
          <a:p>
            <a:pPr lvl="1" eaLnBrk="1" hangingPunct="1">
              <a:lnSpc>
                <a:spcPct val="95000"/>
              </a:lnSpc>
              <a:spcBef>
                <a:spcPct val="10000"/>
              </a:spcBef>
            </a:pPr>
            <a:r>
              <a:rPr lang="en-US" dirty="0">
                <a:latin typeface="Rockwell"/>
                <a:cs typeface="Rockwell"/>
              </a:rPr>
              <a:t>Opponent Thomas Dewey made communism &amp; FDR</a:t>
            </a:r>
            <a:r>
              <a:rPr lang="ja-JP" altLang="en-US" dirty="0">
                <a:latin typeface="Rockwell"/>
                <a:cs typeface="Rockwell"/>
              </a:rPr>
              <a:t>’</a:t>
            </a:r>
            <a:r>
              <a:rPr lang="en-US" dirty="0">
                <a:latin typeface="Rockwell"/>
                <a:cs typeface="Rockwell"/>
              </a:rPr>
              <a:t>s health the focus of the election</a:t>
            </a:r>
          </a:p>
          <a:p>
            <a:pPr lvl="1" eaLnBrk="1" hangingPunct="1">
              <a:lnSpc>
                <a:spcPct val="95000"/>
              </a:lnSpc>
              <a:spcBef>
                <a:spcPct val="10000"/>
              </a:spcBef>
            </a:pPr>
            <a:r>
              <a:rPr lang="en-US" dirty="0">
                <a:latin typeface="Rockwell"/>
                <a:cs typeface="Rockwell"/>
              </a:rPr>
              <a:t>FDR switched VPs from liberal Henry Wallace to moderate Harry Truman to gain appeal</a:t>
            </a:r>
          </a:p>
        </p:txBody>
      </p:sp>
      <p:pic>
        <p:nvPicPr>
          <p:cNvPr id="7" name="Picture 12" descr="1944_Electoral_Map"/>
          <p:cNvPicPr>
            <a:picLocks noChangeAspect="1" noChangeArrowheads="1"/>
          </p:cNvPicPr>
          <p:nvPr/>
        </p:nvPicPr>
        <p:blipFill>
          <a:blip r:embed="rId3">
            <a:extLst>
              <a:ext uri="{28A0092B-C50C-407E-A947-70E740481C1C}">
                <a14:useLocalDpi xmlns:a14="http://schemas.microsoft.com/office/drawing/2010/main" val="0"/>
              </a:ext>
            </a:extLst>
          </a:blip>
          <a:srcRect l="6274"/>
          <a:stretch>
            <a:fillRect/>
          </a:stretch>
        </p:blipFill>
        <p:spPr bwMode="auto">
          <a:xfrm>
            <a:off x="3175" y="1143000"/>
            <a:ext cx="9140825" cy="52435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52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dirty="0">
                <a:effectLst/>
                <a:latin typeface="Rockwell"/>
                <a:cs typeface="Rockwell"/>
              </a:rPr>
              <a:t>American Foreign Policy of the 1920s</a:t>
            </a:r>
            <a:br>
              <a:rPr lang="en-US" sz="4000" dirty="0">
                <a:effectLst/>
                <a:latin typeface="Rockwell"/>
                <a:cs typeface="Rockwell"/>
              </a:rPr>
            </a:br>
            <a:r>
              <a:rPr lang="en-US" sz="4000" dirty="0">
                <a:effectLst/>
                <a:latin typeface="Rockwell"/>
                <a:cs typeface="Rockwell"/>
              </a:rPr>
              <a:t>Economic Policies</a:t>
            </a:r>
            <a:endParaRPr lang="en-US" dirty="0">
              <a:effectLst/>
              <a:latin typeface="Rockwell"/>
              <a:cs typeface="Rockwell"/>
            </a:endParaRPr>
          </a:p>
        </p:txBody>
      </p:sp>
      <p:sp>
        <p:nvSpPr>
          <p:cNvPr id="20482" name="Rectangle 3"/>
          <p:cNvSpPr>
            <a:spLocks noGrp="1" noRot="1" noChangeArrowheads="1"/>
          </p:cNvSpPr>
          <p:nvPr>
            <p:ph type="body" sz="half" idx="1"/>
          </p:nvPr>
        </p:nvSpPr>
        <p:spPr>
          <a:xfrm>
            <a:off x="0" y="1752600"/>
            <a:ext cx="4191000" cy="2895600"/>
          </a:xfrm>
          <a:noFill/>
          <a:extLst>
            <a:ext uri="{909E8E84-426E-40dd-AFC4-6F175D3DCCD1}">
              <a14:hiddenFill xmlns:a14="http://schemas.microsoft.com/office/drawing/2010/main">
                <a:solidFill>
                  <a:srgbClr val="FFFFFF"/>
                </a:solidFill>
              </a14:hiddenFill>
            </a:ext>
          </a:extLst>
        </p:spPr>
        <p:txBody>
          <a:bodyPr/>
          <a:lstStyle/>
          <a:p>
            <a:r>
              <a:rPr lang="en-US" sz="2800">
                <a:effectLst/>
                <a:latin typeface="Rockwell"/>
                <a:cs typeface="Rockwell"/>
              </a:rPr>
              <a:t>Fordney-McCumber Tariff (1922)</a:t>
            </a:r>
          </a:p>
          <a:p>
            <a:r>
              <a:rPr lang="en-US" sz="2800">
                <a:effectLst/>
                <a:latin typeface="Rockwell"/>
                <a:cs typeface="Rockwell"/>
              </a:rPr>
              <a:t>Dawes Plan (1924)</a:t>
            </a:r>
          </a:p>
        </p:txBody>
      </p:sp>
      <p:pic>
        <p:nvPicPr>
          <p:cNvPr id="20483" name="Content Placeholder 4" descr="647751423.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752600"/>
            <a:ext cx="4913313" cy="2895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2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304800" y="0"/>
            <a:ext cx="8540750" cy="685800"/>
          </a:xfrm>
        </p:spPr>
        <p:txBody>
          <a:bodyPr/>
          <a:lstStyle/>
          <a:p>
            <a:pPr eaLnBrk="1" hangingPunct="1">
              <a:defRPr/>
            </a:pPr>
            <a:r>
              <a:rPr lang="en-US" sz="3600">
                <a:latin typeface="Rockwell"/>
                <a:cs typeface="Rockwell"/>
              </a:rPr>
              <a:t>The Axis Powers and Appeasement</a:t>
            </a:r>
          </a:p>
        </p:txBody>
      </p:sp>
      <p:sp>
        <p:nvSpPr>
          <p:cNvPr id="56323" name="Rectangle 3"/>
          <p:cNvSpPr>
            <a:spLocks noGrp="1" noRot="1" noChangeArrowheads="1"/>
          </p:cNvSpPr>
          <p:nvPr>
            <p:ph type="body" idx="1"/>
          </p:nvPr>
        </p:nvSpPr>
        <p:spPr>
          <a:xfrm>
            <a:off x="0" y="990600"/>
            <a:ext cx="4114800" cy="5867400"/>
          </a:xfrm>
        </p:spPr>
        <p:txBody>
          <a:bodyPr/>
          <a:lstStyle/>
          <a:p>
            <a:pPr eaLnBrk="1" hangingPunct="1">
              <a:defRPr/>
            </a:pPr>
            <a:r>
              <a:rPr lang="en-US" sz="1800" dirty="0">
                <a:latin typeface="Rockwell"/>
                <a:cs typeface="Rockwell"/>
              </a:rPr>
              <a:t>Japan</a:t>
            </a:r>
          </a:p>
          <a:p>
            <a:pPr lvl="1" eaLnBrk="1" hangingPunct="1">
              <a:defRPr/>
            </a:pPr>
            <a:r>
              <a:rPr lang="en-US" sz="1600" dirty="0">
                <a:latin typeface="Rockwell"/>
                <a:cs typeface="Rockwell"/>
              </a:rPr>
              <a:t>Invasion of Manchuria (1931)</a:t>
            </a:r>
          </a:p>
          <a:p>
            <a:pPr lvl="1" eaLnBrk="1" hangingPunct="1">
              <a:defRPr/>
            </a:pPr>
            <a:r>
              <a:rPr lang="en-US" sz="1600" dirty="0">
                <a:latin typeface="Rockwell"/>
                <a:cs typeface="Rockwell"/>
              </a:rPr>
              <a:t>Invasion of China (1937)</a:t>
            </a:r>
            <a:endParaRPr lang="en-US" sz="1400" dirty="0">
              <a:latin typeface="Rockwell"/>
              <a:cs typeface="Rockwell"/>
            </a:endParaRPr>
          </a:p>
          <a:p>
            <a:pPr eaLnBrk="1" hangingPunct="1">
              <a:defRPr/>
            </a:pPr>
            <a:r>
              <a:rPr lang="en-US" sz="1800" dirty="0">
                <a:latin typeface="Rockwell"/>
                <a:cs typeface="Rockwell"/>
              </a:rPr>
              <a:t>Italy</a:t>
            </a:r>
          </a:p>
          <a:p>
            <a:pPr lvl="1" eaLnBrk="1" hangingPunct="1">
              <a:defRPr/>
            </a:pPr>
            <a:r>
              <a:rPr lang="en-US" sz="1600" dirty="0">
                <a:latin typeface="Rockwell"/>
                <a:cs typeface="Rockwell"/>
              </a:rPr>
              <a:t>Invasion of Ethiopia (1935)</a:t>
            </a:r>
          </a:p>
          <a:p>
            <a:pPr eaLnBrk="1" hangingPunct="1">
              <a:defRPr/>
            </a:pPr>
            <a:r>
              <a:rPr lang="en-US" sz="1800" dirty="0">
                <a:latin typeface="Rockwell"/>
                <a:cs typeface="Rockwell"/>
              </a:rPr>
              <a:t>Germany</a:t>
            </a:r>
          </a:p>
          <a:p>
            <a:pPr lvl="1" eaLnBrk="1" hangingPunct="1">
              <a:defRPr/>
            </a:pPr>
            <a:r>
              <a:rPr lang="en-US" sz="1600" dirty="0">
                <a:latin typeface="Rockwell"/>
                <a:cs typeface="Rockwell"/>
              </a:rPr>
              <a:t>Remilitarization of the Rhineland (1936)</a:t>
            </a:r>
          </a:p>
          <a:p>
            <a:pPr lvl="1" eaLnBrk="1" hangingPunct="1">
              <a:defRPr/>
            </a:pPr>
            <a:r>
              <a:rPr lang="en-US" sz="1600" dirty="0">
                <a:latin typeface="Rockwell"/>
                <a:cs typeface="Rockwell"/>
              </a:rPr>
              <a:t>Anschluss and the Sudetenland (1938)</a:t>
            </a:r>
          </a:p>
          <a:p>
            <a:pPr eaLnBrk="1" hangingPunct="1">
              <a:defRPr/>
            </a:pPr>
            <a:r>
              <a:rPr lang="en-US" sz="1800" dirty="0">
                <a:latin typeface="Rockwell"/>
                <a:cs typeface="Rockwell"/>
              </a:rPr>
              <a:t>Global Response</a:t>
            </a:r>
          </a:p>
          <a:p>
            <a:pPr lvl="1" eaLnBrk="1" hangingPunct="1">
              <a:defRPr/>
            </a:pPr>
            <a:r>
              <a:rPr lang="en-US" sz="1600" dirty="0">
                <a:latin typeface="Rockwell"/>
                <a:cs typeface="Rockwell"/>
              </a:rPr>
              <a:t>Munich Conference (1938)</a:t>
            </a:r>
          </a:p>
          <a:p>
            <a:pPr lvl="1" eaLnBrk="1" hangingPunct="1">
              <a:defRPr/>
            </a:pPr>
            <a:r>
              <a:rPr lang="en-US" sz="1600" dirty="0">
                <a:latin typeface="Rockwell"/>
                <a:cs typeface="Rockwell"/>
              </a:rPr>
              <a:t>Molotov-Ribbentrop Non-Aggression Pact (1939)</a:t>
            </a:r>
          </a:p>
          <a:p>
            <a:pPr lvl="1" eaLnBrk="1" hangingPunct="1">
              <a:defRPr/>
            </a:pPr>
            <a:r>
              <a:rPr lang="en-US" sz="1600" dirty="0">
                <a:latin typeface="Rockwell"/>
                <a:cs typeface="Rockwell"/>
              </a:rPr>
              <a:t>German invasion of Poland begins World War II in Europe (1939)</a:t>
            </a:r>
          </a:p>
        </p:txBody>
      </p:sp>
      <p:pic>
        <p:nvPicPr>
          <p:cNvPr id="23555" name="Picture 4" descr="634px-Imperial_Jap#1D4D5B13.png                                000AA506Macintosh HD                   C3E30A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14400"/>
            <a:ext cx="5029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munich_agreement.jpg                                           000AA506Macintosh HD                   C3E30A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011613"/>
            <a:ext cx="48006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410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0"/>
            <a:ext cx="9144000" cy="1219200"/>
          </a:xfrm>
        </p:spPr>
        <p:txBody>
          <a:bodyPr>
            <a:normAutofit fontScale="90000"/>
          </a:bodyPr>
          <a:lstStyle/>
          <a:p>
            <a:pPr eaLnBrk="1" hangingPunct="1">
              <a:defRPr/>
            </a:pPr>
            <a:r>
              <a:rPr lang="en-US" sz="3600" dirty="0">
                <a:latin typeface="Rockwell"/>
                <a:cs typeface="Rockwell"/>
              </a:rPr>
              <a:t>Franklin Delano Roosevelt (D) (1933-1945)</a:t>
            </a:r>
            <a:br>
              <a:rPr lang="en-US" sz="3600" dirty="0">
                <a:latin typeface="Rockwell"/>
                <a:cs typeface="Rockwell"/>
              </a:rPr>
            </a:br>
            <a:r>
              <a:rPr lang="en-US" sz="3600" dirty="0">
                <a:latin typeface="Rockwell"/>
                <a:cs typeface="Rockwell"/>
              </a:rPr>
              <a:t>Depression and Foreign Policy</a:t>
            </a:r>
            <a:endParaRPr lang="en-US" dirty="0">
              <a:latin typeface="Rockwell"/>
              <a:cs typeface="Rockwell"/>
            </a:endParaRPr>
          </a:p>
        </p:txBody>
      </p:sp>
      <p:sp>
        <p:nvSpPr>
          <p:cNvPr id="52227" name="Rectangle 3"/>
          <p:cNvSpPr>
            <a:spLocks noGrp="1" noRot="1" noChangeArrowheads="1"/>
          </p:cNvSpPr>
          <p:nvPr>
            <p:ph type="body" idx="1"/>
          </p:nvPr>
        </p:nvSpPr>
        <p:spPr>
          <a:xfrm>
            <a:off x="4114800" y="1447800"/>
            <a:ext cx="5029200" cy="5410200"/>
          </a:xfrm>
        </p:spPr>
        <p:txBody>
          <a:bodyPr/>
          <a:lstStyle/>
          <a:p>
            <a:pPr eaLnBrk="1" hangingPunct="1">
              <a:lnSpc>
                <a:spcPct val="90000"/>
              </a:lnSpc>
              <a:defRPr/>
            </a:pPr>
            <a:r>
              <a:rPr lang="en-US" sz="2800">
                <a:latin typeface="Rockwell"/>
                <a:cs typeface="Rockwell"/>
              </a:rPr>
              <a:t>Good Neighbor Policy</a:t>
            </a:r>
          </a:p>
          <a:p>
            <a:pPr lvl="1" eaLnBrk="1" hangingPunct="1">
              <a:lnSpc>
                <a:spcPct val="90000"/>
              </a:lnSpc>
              <a:defRPr/>
            </a:pPr>
            <a:r>
              <a:rPr lang="en-US" sz="2400">
                <a:latin typeface="Rockwell"/>
                <a:cs typeface="Rockwell"/>
              </a:rPr>
              <a:t>Pan-American Conferences (1933, 1936)</a:t>
            </a:r>
          </a:p>
          <a:p>
            <a:pPr eaLnBrk="1" hangingPunct="1">
              <a:lnSpc>
                <a:spcPct val="90000"/>
              </a:lnSpc>
              <a:defRPr/>
            </a:pPr>
            <a:r>
              <a:rPr lang="en-US" sz="2800">
                <a:latin typeface="Rockwell"/>
                <a:cs typeface="Rockwell"/>
              </a:rPr>
              <a:t>London Economic Conference (1933)</a:t>
            </a:r>
          </a:p>
          <a:p>
            <a:pPr eaLnBrk="1" hangingPunct="1">
              <a:lnSpc>
                <a:spcPct val="90000"/>
              </a:lnSpc>
              <a:defRPr/>
            </a:pPr>
            <a:r>
              <a:rPr lang="en-US" sz="2800">
                <a:latin typeface="Rockwell"/>
                <a:cs typeface="Rockwell"/>
              </a:rPr>
              <a:t>Reciprocal Trade Agreements</a:t>
            </a:r>
          </a:p>
        </p:txBody>
      </p:sp>
      <p:pic>
        <p:nvPicPr>
          <p:cNvPr id="22531" name="Picture 5" descr="goodneighbor.gif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371600"/>
            <a:ext cx="4097338" cy="5486400"/>
          </a:xfrm>
        </p:spPr>
      </p:pic>
    </p:spTree>
    <p:extLst>
      <p:ext uri="{BB962C8B-B14F-4D97-AF65-F5344CB8AC3E}">
        <p14:creationId xmlns:p14="http://schemas.microsoft.com/office/powerpoint/2010/main" val="2733248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0"/>
            <a:ext cx="8610600" cy="1066800"/>
          </a:xfrm>
        </p:spPr>
        <p:txBody>
          <a:bodyPr>
            <a:normAutofit fontScale="90000"/>
          </a:bodyPr>
          <a:lstStyle/>
          <a:p>
            <a:pPr eaLnBrk="1" fontAlgn="auto" hangingPunct="1">
              <a:spcAft>
                <a:spcPts val="0"/>
              </a:spcAft>
              <a:defRPr/>
            </a:pPr>
            <a:r>
              <a:rPr lang="en-US" sz="4000" dirty="0" smtClean="0">
                <a:latin typeface="Rockwell"/>
                <a:ea typeface="+mj-ea"/>
                <a:cs typeface="Rockwell"/>
              </a:rPr>
              <a:t>Foreign Policy: International Peace</a:t>
            </a:r>
          </a:p>
        </p:txBody>
      </p:sp>
      <p:sp>
        <p:nvSpPr>
          <p:cNvPr id="20483" name="Rectangle 3"/>
          <p:cNvSpPr>
            <a:spLocks noGrp="1" noChangeArrowheads="1"/>
          </p:cNvSpPr>
          <p:nvPr>
            <p:ph idx="1"/>
          </p:nvPr>
        </p:nvSpPr>
        <p:spPr>
          <a:xfrm>
            <a:off x="457200" y="1600200"/>
            <a:ext cx="8305800" cy="4419600"/>
          </a:xfrm>
        </p:spPr>
        <p:txBody>
          <a:bodyPr>
            <a:normAutofit fontScale="92500" lnSpcReduction="10000"/>
          </a:bodyPr>
          <a:lstStyle/>
          <a:p>
            <a:pPr eaLnBrk="1" hangingPunct="1"/>
            <a:r>
              <a:rPr lang="en-US" sz="3600" dirty="0">
                <a:latin typeface="Rockwell"/>
                <a:cs typeface="Rockwell"/>
              </a:rPr>
              <a:t>In the 1930s, FDR &amp; Congress were preoccupied with the Great Depression to adequately plan for new world conflicts involving totalitarian dictators </a:t>
            </a:r>
          </a:p>
          <a:p>
            <a:pPr eaLnBrk="1" hangingPunct="1"/>
            <a:r>
              <a:rPr lang="en-US" sz="3600" dirty="0">
                <a:latin typeface="Rockwell"/>
                <a:cs typeface="Rockwell"/>
              </a:rPr>
              <a:t>The rising threat of war in Europe &amp; Asia strengthened Americans</a:t>
            </a:r>
            <a:r>
              <a:rPr lang="ja-JP" altLang="en-US" sz="3600" dirty="0">
                <a:latin typeface="Rockwell"/>
                <a:cs typeface="Rockwell"/>
              </a:rPr>
              <a:t>’</a:t>
            </a:r>
            <a:r>
              <a:rPr lang="en-US" sz="3600" dirty="0">
                <a:latin typeface="Rockwell"/>
                <a:cs typeface="Rockwell"/>
              </a:rPr>
              <a:t> desire to avoid involvement in another world war</a:t>
            </a:r>
          </a:p>
        </p:txBody>
      </p:sp>
    </p:spTree>
    <p:extLst>
      <p:ext uri="{BB962C8B-B14F-4D97-AF65-F5344CB8AC3E}">
        <p14:creationId xmlns:p14="http://schemas.microsoft.com/office/powerpoint/2010/main" val="16738336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155</TotalTime>
  <Words>2244</Words>
  <Application>Microsoft Macintosh PowerPoint</Application>
  <PresentationFormat>On-screen Show (4:3)</PresentationFormat>
  <Paragraphs>263</Paragraphs>
  <Slides>53</Slides>
  <Notes>12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Theme</vt:lpstr>
      <vt:lpstr>Do Now</vt:lpstr>
      <vt:lpstr>10. The Homefront in World War II-Mobilization of a War Economy</vt:lpstr>
      <vt:lpstr>Key Concepts</vt:lpstr>
      <vt:lpstr>AP Prompt</vt:lpstr>
      <vt:lpstr>American Foreign Policy of the 1920s Disarmament Initiatives</vt:lpstr>
      <vt:lpstr>American Foreign Policy of the 1920s Economic Policies</vt:lpstr>
      <vt:lpstr>The Axis Powers and Appeasement</vt:lpstr>
      <vt:lpstr>Franklin Delano Roosevelt (D) (1933-1945) Depression and Foreign Policy</vt:lpstr>
      <vt:lpstr>Foreign Policy: International Peace</vt:lpstr>
      <vt:lpstr>The Neutrality Acts</vt:lpstr>
      <vt:lpstr>American Isolationists</vt:lpstr>
      <vt:lpstr>From Neutrality to Undeclared War</vt:lpstr>
      <vt:lpstr>Quarantine Speech</vt:lpstr>
      <vt:lpstr>PowerPoint Presentation</vt:lpstr>
      <vt:lpstr>FDR and Preparedness</vt:lpstr>
      <vt:lpstr>PowerPoint Presentation</vt:lpstr>
      <vt:lpstr>From Neutrality to Undeclared War</vt:lpstr>
      <vt:lpstr>PowerPoint Presentation</vt:lpstr>
      <vt:lpstr>PowerPoint Presentation</vt:lpstr>
      <vt:lpstr>Arsenal of Democracy</vt:lpstr>
      <vt:lpstr>PowerPoint Presentation</vt:lpstr>
      <vt:lpstr>From Neutrality to Undeclared War</vt:lpstr>
      <vt:lpstr>From Neutrality to Undeclared War</vt:lpstr>
      <vt:lpstr>Showdown in the Pacific</vt:lpstr>
      <vt:lpstr>Pearl Harbor</vt:lpstr>
      <vt:lpstr>PowerPoint Presentation</vt:lpstr>
      <vt:lpstr>Showdown in the Pacific</vt:lpstr>
      <vt:lpstr>The Home Front</vt:lpstr>
      <vt:lpstr>Mobilization</vt:lpstr>
      <vt:lpstr>Economic Impact of World War II</vt:lpstr>
      <vt:lpstr>The Economy and World War II</vt:lpstr>
      <vt:lpstr>PowerPoint Presentation</vt:lpstr>
      <vt:lpstr>Victory Gardens: Grow Your Own</vt:lpstr>
      <vt:lpstr>Propaganda: Fighting the Enemy on the Battlefield &amp; on the Home Front</vt:lpstr>
      <vt:lpstr>Office of War Information</vt:lpstr>
      <vt:lpstr>Office of Censorship</vt:lpstr>
      <vt:lpstr>Fear Propaganda </vt:lpstr>
      <vt:lpstr>Office of Price Administration (OPA) and Ration Books</vt:lpstr>
      <vt:lpstr>War Rations</vt:lpstr>
      <vt:lpstr>The Wartime Economy</vt:lpstr>
      <vt:lpstr>War Productions Board</vt:lpstr>
      <vt:lpstr>Ford’s Willow Run Factory </vt:lpstr>
      <vt:lpstr>Women</vt:lpstr>
      <vt:lpstr>PowerPoint Presentation</vt:lpstr>
      <vt:lpstr>PowerPoint Presentation</vt:lpstr>
      <vt:lpstr>Double V: Victory at Home &amp; Abroad</vt:lpstr>
      <vt:lpstr>PowerPoint Presentation</vt:lpstr>
      <vt:lpstr>Blacks and World War II</vt:lpstr>
      <vt:lpstr>PowerPoint Presentation</vt:lpstr>
      <vt:lpstr>Japanese in World War II</vt:lpstr>
      <vt:lpstr>PowerPoint Presentation</vt:lpstr>
      <vt:lpstr>Other Minorities in World War II</vt:lpstr>
      <vt:lpstr>Win-the-War Politics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28</cp:revision>
  <dcterms:created xsi:type="dcterms:W3CDTF">2018-05-15T21:37:39Z</dcterms:created>
  <dcterms:modified xsi:type="dcterms:W3CDTF">2019-02-22T17:20:26Z</dcterms:modified>
</cp:coreProperties>
</file>