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0"/>
  </p:notesMasterIdLst>
  <p:sldIdLst>
    <p:sldId id="292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2" r:id="rId14"/>
    <p:sldId id="273" r:id="rId15"/>
    <p:sldId id="298" r:id="rId16"/>
    <p:sldId id="274" r:id="rId17"/>
    <p:sldId id="275" r:id="rId18"/>
    <p:sldId id="276" r:id="rId19"/>
    <p:sldId id="277" r:id="rId20"/>
    <p:sldId id="278" r:id="rId21"/>
    <p:sldId id="299" r:id="rId22"/>
    <p:sldId id="280" r:id="rId23"/>
    <p:sldId id="297" r:id="rId24"/>
    <p:sldId id="281" r:id="rId25"/>
    <p:sldId id="295" r:id="rId26"/>
    <p:sldId id="293" r:id="rId27"/>
    <p:sldId id="30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900" dirty="0" smtClean="0">
                <a:ea typeface="+mn-ea"/>
              </a:rPr>
              <a:t>The USA never joined the League of Nations, but did play a role in attempts to avoid future wars: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sz="3900" dirty="0" smtClean="0">
                <a:ea typeface="+mn-ea"/>
              </a:rPr>
              <a:t>At the </a:t>
            </a:r>
            <a:r>
              <a:rPr lang="en-US" sz="3900" u="sng" dirty="0" smtClean="0">
                <a:ea typeface="+mn-ea"/>
              </a:rPr>
              <a:t>Washington Disarmament Conference</a:t>
            </a:r>
            <a:r>
              <a:rPr lang="en-US" sz="3900" dirty="0" smtClean="0">
                <a:ea typeface="+mn-ea"/>
              </a:rPr>
              <a:t> in 1921, world leaders agreed to disarmament, free trade, &amp; collective security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sz="3900" dirty="0" smtClean="0">
                <a:ea typeface="+mn-ea"/>
              </a:rPr>
              <a:t>In 1928, almost every nation, including the USA, signed the </a:t>
            </a:r>
            <a:r>
              <a:rPr lang="en-US" sz="3900" u="sng" dirty="0" smtClean="0">
                <a:ea typeface="+mn-ea"/>
              </a:rPr>
              <a:t>Kellogg-Briand Pact</a:t>
            </a:r>
            <a:r>
              <a:rPr lang="en-US" sz="3900" dirty="0" smtClean="0">
                <a:ea typeface="+mn-ea"/>
              </a:rPr>
              <a:t>, renouncing war as a tool of foreign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EB37A-6F0D-1044-966B-31A51BAFF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6E40D7-1A03-4047-A427-3921E5295822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7311C-C180-7844-AFFA-5EDF455E46F2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FAB137-F3FA-5949-A9DB-DC817DA4C589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43F-BDCE-0C45-A704-C82687D90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63FCD-DDBA-3D4C-B0EE-84563AA43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8A27-8E74-7840-A360-5FD029218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1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AE9C5-69D8-6B47-A671-37CF9905F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3VqQAf74f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4497GEGOOg&amp;safety_mode=true&amp;persist_safety_mode=1&amp;safe=activ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_oc5hQt-A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-PZVrWvJM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Relationship Id="rId3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3.jpeg"/><Relationship Id="rId3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7BKvlobfBY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BEFORE WWII</a:t>
            </a:r>
            <a:r>
              <a:rPr lang="mr-IN" dirty="0" smtClean="0"/>
              <a:t>…</a:t>
            </a:r>
            <a:r>
              <a:rPr lang="en-US" dirty="0" smtClean="0"/>
              <a:t> How were former wars catalysts for social progress? How were they NOT catalysts for social progress?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Rockwell"/>
                <a:cs typeface="Rockwell"/>
              </a:rPr>
              <a:t>Pearl Harbor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42672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U.S. Embargoes on Japan</a:t>
            </a:r>
            <a:endParaRPr lang="en-US" sz="18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Prohibited trade of steel and oil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Required Japan</a:t>
            </a:r>
            <a:r>
              <a:rPr lang="ja-JP" altLang="en-US" sz="1800" dirty="0">
                <a:latin typeface="Rockwell"/>
                <a:cs typeface="Rockwell"/>
              </a:rPr>
              <a:t>’</a:t>
            </a:r>
            <a:r>
              <a:rPr lang="en-US" sz="1800" dirty="0">
                <a:latin typeface="Rockwell"/>
                <a:cs typeface="Rockwell"/>
              </a:rPr>
              <a:t>s halt on expansion and removal from China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Rockwell"/>
                <a:cs typeface="Rockwell"/>
              </a:rPr>
              <a:t>December 7, 1941</a:t>
            </a:r>
            <a:endParaRPr lang="en-US" sz="18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Japanese surprise attack on U.S. naval base at Pearl Harbor in Hawaii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latin typeface="Rockwell"/>
                <a:cs typeface="Rockwell"/>
              </a:rPr>
              <a:t>2,400 Americans killed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1600" b="1" dirty="0">
                <a:latin typeface="Rockwell"/>
                <a:cs typeface="Rockwell"/>
              </a:rPr>
              <a:t>“</a:t>
            </a:r>
            <a:r>
              <a:rPr lang="en-US" sz="1600" b="1" dirty="0">
                <a:latin typeface="Rockwell"/>
                <a:cs typeface="Rockwell"/>
              </a:rPr>
              <a:t>a date that will live in infamy</a:t>
            </a:r>
            <a:r>
              <a:rPr lang="ja-JP" altLang="en-US" sz="1600" b="1" dirty="0">
                <a:latin typeface="Rockwell"/>
                <a:cs typeface="Rockwell"/>
                <a:hlinkClick r:id="rId2"/>
              </a:rPr>
              <a:t>”</a:t>
            </a:r>
            <a:endParaRPr lang="en-US" sz="18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Rockwell"/>
                <a:cs typeface="Rockwell"/>
              </a:rPr>
              <a:t>United States enters WWII</a:t>
            </a:r>
            <a:endParaRPr lang="en-US" sz="1800" b="1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U.S. declares war on Japan (12/8/41)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Germany and Italy declare on U.S.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German invasion of Soviet Union (1942)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Allies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U.S., Great Britain, Soviet Union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Axis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Germany, Italy, Japan</a:t>
            </a:r>
          </a:p>
        </p:txBody>
      </p:sp>
      <p:pic>
        <p:nvPicPr>
          <p:cNvPr id="29699" name="Picture 5" descr="Pearl_harbor_destroyed.jpg                                     000AA506Macintosh HD                   C3E30A56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762000"/>
            <a:ext cx="4876800" cy="2844800"/>
          </a:xfrm>
        </p:spPr>
      </p:pic>
      <p:pic>
        <p:nvPicPr>
          <p:cNvPr id="29700" name="Picture 5" descr="T_M16_JapWW2CP300g15.gif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95688"/>
            <a:ext cx="41148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Home Front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6172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WW2 impacted all aspects of American life: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FDR hoped the U.S. would be the great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arsenal of democracy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The boost of wartime industry ended the Great Depression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The war altered the lives of women, African-Americans, Japanese-Americans, &amp; Mexican-Americans</a:t>
            </a:r>
          </a:p>
        </p:txBody>
      </p:sp>
    </p:spTree>
    <p:extLst>
      <p:ext uri="{BB962C8B-B14F-4D97-AF65-F5344CB8AC3E}">
        <p14:creationId xmlns:p14="http://schemas.microsoft.com/office/powerpoint/2010/main" val="2786320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FF"/>
                </a:solidFill>
                <a:ea typeface="+mj-ea"/>
              </a:rPr>
              <a:t>Mobilization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6019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■"/>
            </a:pPr>
            <a:r>
              <a:rPr lang="en-US" sz="3600" dirty="0">
                <a:latin typeface="Rockwell"/>
                <a:cs typeface="Rockwell"/>
              </a:rPr>
              <a:t>To win wars in Asia &amp; Europe &amp; meet civilian demands, the U.S. </a:t>
            </a:r>
            <a:r>
              <a:rPr lang="en-US" sz="3600" dirty="0" err="1">
                <a:latin typeface="Rockwell"/>
                <a:cs typeface="Rockwell"/>
              </a:rPr>
              <a:t>gov</a:t>
            </a:r>
            <a:r>
              <a:rPr lang="ja-JP" altLang="en-US" sz="3600" dirty="0">
                <a:latin typeface="Rockwell"/>
                <a:cs typeface="Rockwell"/>
              </a:rPr>
              <a:t>’</a:t>
            </a:r>
            <a:r>
              <a:rPr lang="en-US" sz="3600" dirty="0">
                <a:latin typeface="Rockwell"/>
                <a:cs typeface="Rockwell"/>
              </a:rPr>
              <a:t>t grew to its largest size ever: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3200" dirty="0">
                <a:latin typeface="Rockwell"/>
                <a:cs typeface="Rockwell"/>
              </a:rPr>
              <a:t>The </a:t>
            </a:r>
            <a:r>
              <a:rPr lang="en-US" sz="3200" u="sng" dirty="0">
                <a:latin typeface="Rockwell"/>
                <a:cs typeface="Rockwell"/>
              </a:rPr>
              <a:t>War Powers Act</a:t>
            </a:r>
            <a:r>
              <a:rPr lang="en-US" sz="3200" dirty="0">
                <a:latin typeface="Rockwell"/>
                <a:cs typeface="Rockwell"/>
              </a:rPr>
              <a:t> gave the president unprecedented power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3200" dirty="0">
                <a:latin typeface="Rockwell"/>
                <a:cs typeface="Rockwell"/>
              </a:rPr>
              <a:t>New bureaucracies were formed to direct the economy, create propaganda, sell war bonds, &amp; prevent enemy subversion </a:t>
            </a: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533400" y="228600"/>
            <a:ext cx="3886200" cy="1066800"/>
          </a:xfrm>
          <a:prstGeom prst="wedgeRectCallout">
            <a:avLst>
              <a:gd name="adj1" fmla="val 50532"/>
              <a:gd name="adj2" fmla="val 204611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</a:rPr>
              <a:t>The power to create new </a:t>
            </a:r>
            <a:r>
              <a:rPr lang="en-US" sz="2800" dirty="0" err="1">
                <a:solidFill>
                  <a:schemeClr val="bg1"/>
                </a:solidFill>
              </a:rPr>
              <a:t>gov</a:t>
            </a:r>
            <a:r>
              <a:rPr lang="ja-JP" altLang="en-US" sz="2800" dirty="0">
                <a:solidFill>
                  <a:schemeClr val="bg1"/>
                </a:solidFill>
              </a:rPr>
              <a:t>’</a:t>
            </a:r>
            <a:r>
              <a:rPr lang="en-US" sz="2800" dirty="0">
                <a:solidFill>
                  <a:schemeClr val="bg1"/>
                </a:solidFill>
              </a:rPr>
              <a:t>t agencies 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5257800" y="228600"/>
            <a:ext cx="3657600" cy="533400"/>
          </a:xfrm>
          <a:prstGeom prst="wedgeRectCallout">
            <a:avLst>
              <a:gd name="adj1" fmla="val -66972"/>
              <a:gd name="adj2" fmla="val 449704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>
                <a:solidFill>
                  <a:schemeClr val="bg1"/>
                </a:solidFill>
              </a:rPr>
              <a:t>to censor the press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4343400" y="914400"/>
            <a:ext cx="4648200" cy="1066800"/>
          </a:xfrm>
          <a:prstGeom prst="wedgeRectCallout">
            <a:avLst>
              <a:gd name="adj1" fmla="val -36236"/>
              <a:gd name="adj2" fmla="val 14345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>
                <a:solidFill>
                  <a:schemeClr val="bg1"/>
                </a:solidFill>
              </a:rPr>
              <a:t>to limit civil liberties &amp; seize personal property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62400" y="381000"/>
            <a:ext cx="5105400" cy="1905000"/>
          </a:xfrm>
          <a:prstGeom prst="wedgeRectCallout">
            <a:avLst>
              <a:gd name="adj1" fmla="val -34486"/>
              <a:gd name="adj2" fmla="val 18800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u="sng" dirty="0">
                <a:solidFill>
                  <a:schemeClr val="bg1"/>
                </a:solidFill>
              </a:rPr>
              <a:t>Office of War Mobilization</a:t>
            </a:r>
            <a:r>
              <a:rPr lang="en-US" sz="3000" dirty="0">
                <a:solidFill>
                  <a:schemeClr val="bg1"/>
                </a:solidFill>
              </a:rPr>
              <a:t> coordinated the draft, consumer prices, &amp; the labor force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" y="152400"/>
            <a:ext cx="3733800" cy="2362200"/>
          </a:xfrm>
          <a:prstGeom prst="wedgeRectCallout">
            <a:avLst>
              <a:gd name="adj1" fmla="val 11736"/>
              <a:gd name="adj2" fmla="val 17385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u="sng" dirty="0">
                <a:solidFill>
                  <a:schemeClr val="bg1"/>
                </a:solidFill>
              </a:rPr>
              <a:t>Office of War Information</a:t>
            </a:r>
            <a:r>
              <a:rPr lang="en-US" sz="3200" dirty="0">
                <a:solidFill>
                  <a:schemeClr val="bg1"/>
                </a:solidFill>
              </a:rPr>
              <a:t> directed press, print, radio, &amp; </a:t>
            </a:r>
            <a:r>
              <a:rPr lang="en-US" sz="3200" dirty="0">
                <a:solidFill>
                  <a:schemeClr val="bg1"/>
                </a:solidFill>
                <a:hlinkClick r:id="rId2"/>
              </a:rPr>
              <a:t>film propaganda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04800" y="2667000"/>
            <a:ext cx="8534400" cy="990600"/>
          </a:xfrm>
          <a:prstGeom prst="wedgeRectCallout">
            <a:avLst>
              <a:gd name="adj1" fmla="val 21838"/>
              <a:gd name="adj2" fmla="val 28926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u="sng" dirty="0">
                <a:solidFill>
                  <a:schemeClr val="bg1"/>
                </a:solidFill>
              </a:rPr>
              <a:t>Office of Strategic Services</a:t>
            </a:r>
            <a:r>
              <a:rPr lang="en-US" sz="3000" dirty="0">
                <a:solidFill>
                  <a:schemeClr val="bg1"/>
                </a:solidFill>
              </a:rPr>
              <a:t> gathered enemy intelligence &amp; conducted espionage</a:t>
            </a:r>
          </a:p>
        </p:txBody>
      </p:sp>
      <p:sp>
        <p:nvSpPr>
          <p:cNvPr id="202764" name="AutoShape 12"/>
          <p:cNvSpPr>
            <a:spLocks noChangeArrowheads="1"/>
          </p:cNvSpPr>
          <p:nvPr/>
        </p:nvSpPr>
        <p:spPr bwMode="auto">
          <a:xfrm>
            <a:off x="1371600" y="4724400"/>
            <a:ext cx="6781800" cy="1066800"/>
          </a:xfrm>
          <a:prstGeom prst="wedgeRectCallout">
            <a:avLst>
              <a:gd name="adj1" fmla="val -16022"/>
              <a:gd name="adj2" fmla="val -102796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000" dirty="0">
                <a:solidFill>
                  <a:schemeClr val="bg1"/>
                </a:solidFill>
              </a:rPr>
              <a:t>   The U.S. </a:t>
            </a:r>
            <a:r>
              <a:rPr lang="en-US" sz="3000" dirty="0" smtClean="0">
                <a:solidFill>
                  <a:schemeClr val="bg1"/>
                </a:solidFill>
              </a:rPr>
              <a:t>gov’t </a:t>
            </a:r>
            <a:r>
              <a:rPr lang="en-US" sz="3000" dirty="0">
                <a:solidFill>
                  <a:schemeClr val="bg1"/>
                </a:solidFill>
              </a:rPr>
              <a:t>spent $250 million per day from 1941 to 1945</a:t>
            </a:r>
          </a:p>
        </p:txBody>
      </p:sp>
    </p:spTree>
    <p:extLst>
      <p:ext uri="{BB962C8B-B14F-4D97-AF65-F5344CB8AC3E}">
        <p14:creationId xmlns:p14="http://schemas.microsoft.com/office/powerpoint/2010/main" val="2776825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  <p:bldP spid="202756" grpId="1" animBg="1"/>
      <p:bldP spid="202757" grpId="0" animBg="1"/>
      <p:bldP spid="202757" grpId="1" animBg="1"/>
      <p:bldP spid="202758" grpId="0" animBg="1"/>
      <p:bldP spid="20275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27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a typeface="+mj-ea"/>
            </a:endParaRPr>
          </a:p>
        </p:txBody>
      </p:sp>
      <p:pic>
        <p:nvPicPr>
          <p:cNvPr id="41988" name="Picture 11" descr="WW2POSTER-BACK 'EM UP - EISENHOWER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0"/>
            <a:ext cx="46688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12"/>
          <p:cNvSpPr>
            <a:spLocks noChangeArrowheads="1"/>
          </p:cNvSpPr>
          <p:nvPr/>
        </p:nvSpPr>
        <p:spPr bwMode="auto">
          <a:xfrm>
            <a:off x="5943600" y="1447800"/>
            <a:ext cx="3200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4400" dirty="0">
                <a:solidFill>
                  <a:srgbClr val="FFFFFF"/>
                </a:solidFill>
                <a:hlinkClick r:id="rId3"/>
              </a:rPr>
              <a:t>War bonds </a:t>
            </a:r>
            <a:r>
              <a:rPr kumimoji="1" lang="en-US" sz="4400" dirty="0">
                <a:solidFill>
                  <a:srgbClr val="FFFFFF"/>
                </a:solidFill>
              </a:rPr>
              <a:t>helped raise $187 billion to support the war effort</a:t>
            </a:r>
          </a:p>
        </p:txBody>
      </p:sp>
      <p:pic>
        <p:nvPicPr>
          <p:cNvPr id="5" name="Picture 9" descr="BuyBond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051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BuyBond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35" y="-1"/>
            <a:ext cx="3610465" cy="50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53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0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09600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Victory Gardens</a:t>
            </a:r>
            <a:r>
              <a:rPr lang="en-US" sz="4000" dirty="0" smtClean="0">
                <a:solidFill>
                  <a:schemeClr val="bg1"/>
                </a:solidFill>
                <a:ea typeface="+mj-ea"/>
              </a:rPr>
              <a:t>: Grow Your 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pic>
        <p:nvPicPr>
          <p:cNvPr id="44037" name="Picture 10" descr="9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838200"/>
            <a:ext cx="3935412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4" descr="8787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556" r="30646" b="5556"/>
          <a:stretch>
            <a:fillRect/>
          </a:stretch>
        </p:blipFill>
        <p:spPr bwMode="auto">
          <a:xfrm>
            <a:off x="152400" y="835025"/>
            <a:ext cx="4518025" cy="602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9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2sYXHRFeJNk/S6tofCa0fkI/AAAAAAAAGHM/i0feooX26DE/s1600/Share+the+Me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42118"/>
              </a:clrFrom>
              <a:clrTo>
                <a:srgbClr val="2421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44" y="0"/>
            <a:ext cx="4952734" cy="690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33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38200" y="0"/>
            <a:ext cx="8305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4000">
              <a:solidFill>
                <a:srgbClr val="D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45059" name="Picture 3" descr="WW2POSTER-GIVE EM BOTH BARREL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3"/>
            <a:ext cx="9144000" cy="56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u="sng" dirty="0" smtClean="0">
                <a:ea typeface="+mj-ea"/>
              </a:rPr>
              <a:t>Propaganda</a:t>
            </a:r>
            <a:r>
              <a:rPr lang="en-US" sz="4000" dirty="0" smtClean="0">
                <a:ea typeface="+mj-ea"/>
              </a:rPr>
              <a:t>: Fighting the Enemy on the Battlefield &amp; on the Home Front</a:t>
            </a:r>
          </a:p>
        </p:txBody>
      </p:sp>
      <p:pic>
        <p:nvPicPr>
          <p:cNvPr id="150534" name="Picture 6" descr="91141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4999" r="31250" b="14999"/>
          <a:stretch>
            <a:fillRect/>
          </a:stretch>
        </p:blipFill>
        <p:spPr bwMode="auto">
          <a:xfrm>
            <a:off x="0" y="1295400"/>
            <a:ext cx="41354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12" descr="91141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777" r="30000" b="7777"/>
          <a:stretch>
            <a:fillRect/>
          </a:stretch>
        </p:blipFill>
        <p:spPr bwMode="auto">
          <a:xfrm>
            <a:off x="4210050" y="1295400"/>
            <a:ext cx="4933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29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4800" y="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Office of War Information</a:t>
            </a:r>
          </a:p>
        </p:txBody>
      </p:sp>
      <p:pic>
        <p:nvPicPr>
          <p:cNvPr id="20483" name="Picture 8" descr="OW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2017713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9" descr="OWI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581400"/>
            <a:ext cx="252095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10" descr="OWI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3138" y="3581400"/>
            <a:ext cx="231457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1" descr="OWI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2638" y="1447800"/>
            <a:ext cx="2011362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12" descr="OWI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191000"/>
            <a:ext cx="20494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OWI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4590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OWI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81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2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Office of Censorship</a:t>
            </a:r>
          </a:p>
        </p:txBody>
      </p:sp>
      <p:pic>
        <p:nvPicPr>
          <p:cNvPr id="21507" name="Picture 5" descr="ARFOS009.jpg 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854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someone_talked.jpg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762000"/>
            <a:ext cx="31003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wanted_for_murder.jpg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33800"/>
            <a:ext cx="21955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&#10;ww1647-87.jpg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213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1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hlinkClick r:id="rId2"/>
              </a:rPr>
              <a:t>Fear Propaganda </a:t>
            </a:r>
            <a:endParaRPr lang="en-US" sz="4000" dirty="0" smtClean="0">
              <a:ea typeface="+mj-ea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pic>
        <p:nvPicPr>
          <p:cNvPr id="46084" name="Picture 4" descr="warning_homes_in_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838200"/>
            <a:ext cx="4332287" cy="579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16437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556" r="30646" b="5556"/>
          <a:stretch>
            <a:fillRect/>
          </a:stretch>
        </p:blipFill>
        <p:spPr bwMode="auto">
          <a:xfrm>
            <a:off x="5003800" y="838200"/>
            <a:ext cx="4140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22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10. The Homefront in World War II-Mobilization of the War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ea typeface="+mj-ea"/>
              </a:rPr>
              <a:t>Office of Price Administration (OPA) and Ration Books</a:t>
            </a:r>
            <a:endParaRPr lang="en-US" sz="4000" dirty="0" smtClean="0">
              <a:ea typeface="+mj-ea"/>
            </a:endParaRPr>
          </a:p>
        </p:txBody>
      </p:sp>
      <p:pic>
        <p:nvPicPr>
          <p:cNvPr id="22531" name="Picture 8" descr="HealthcareRationBook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713" y="685800"/>
            <a:ext cx="2554287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9" descr="OP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3605213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0" descr="RationBook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583113"/>
            <a:ext cx="3124200" cy="2274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&#10;ww1645-33.jpg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9098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6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z.about.com/d/history1900s/1/0/e/Q/wwiip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75498"/>
            <a:ext cx="4284819" cy="5753902"/>
          </a:xfrm>
          <a:prstGeom prst="rect">
            <a:avLst/>
          </a:prstGeom>
          <a:noFill/>
        </p:spPr>
      </p:pic>
      <p:pic>
        <p:nvPicPr>
          <p:cNvPr id="7" name="Picture 2" descr="Waste Helps the Enemy--Conserve Mate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228599"/>
            <a:ext cx="4202348" cy="54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09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4800" y="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/>
                <a:cs typeface="Rockwell"/>
              </a:rPr>
              <a:t>War </a:t>
            </a:r>
            <a:r>
              <a:rPr lang="en-US" sz="4000" dirty="0" smtClean="0">
                <a:latin typeface="Rockwell"/>
                <a:cs typeface="Rockwell"/>
              </a:rPr>
              <a:t>Productions </a:t>
            </a:r>
            <a:r>
              <a:rPr lang="en-US" sz="4000" dirty="0">
                <a:latin typeface="Rockwell"/>
                <a:cs typeface="Rockwell"/>
              </a:rPr>
              <a:t>Board</a:t>
            </a:r>
          </a:p>
        </p:txBody>
      </p:sp>
      <p:pic>
        <p:nvPicPr>
          <p:cNvPr id="19459" name="Picture 8" descr="WWIIPropagan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2078038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9" descr="WWIIPropagand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0" y="3886200"/>
            <a:ext cx="212725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" descr="WWIIPropaganda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762000"/>
            <a:ext cx="3657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1" descr="WWIIPropaganda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38" y="685800"/>
            <a:ext cx="2239962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2" descr="WWIIPropagand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509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WWIIPropaganda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1846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3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199"/>
            <a:ext cx="4194175" cy="4498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Taft-Hartley Act</a:t>
            </a:r>
          </a:p>
          <a:p>
            <a:pPr lvl="1"/>
            <a:r>
              <a:rPr lang="en-US" dirty="0" smtClean="0"/>
              <a:t>Anti-Union Law (overturns much of the Wagner Act)</a:t>
            </a:r>
          </a:p>
          <a:p>
            <a:pPr lvl="1"/>
            <a:r>
              <a:rPr lang="en-US" dirty="0" smtClean="0"/>
              <a:t>Fear of communism (seeds of Cold War/2</a:t>
            </a:r>
            <a:r>
              <a:rPr lang="en-US" baseline="30000" dirty="0" smtClean="0"/>
              <a:t>nd</a:t>
            </a:r>
            <a:r>
              <a:rPr lang="en-US" dirty="0" smtClean="0"/>
              <a:t> Red Scare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4498974"/>
          </a:xfrm>
        </p:spPr>
        <p:txBody>
          <a:bodyPr>
            <a:normAutofit/>
          </a:bodyPr>
          <a:lstStyle/>
          <a:p>
            <a:r>
              <a:rPr lang="en-US" dirty="0" smtClean="0"/>
              <a:t>National War Labor Board</a:t>
            </a:r>
          </a:p>
          <a:p>
            <a:pPr lvl="1"/>
            <a:r>
              <a:rPr lang="en-US" dirty="0" smtClean="0"/>
              <a:t>AFL-CIO Split (1938)</a:t>
            </a:r>
          </a:p>
          <a:p>
            <a:pPr lvl="2"/>
            <a:r>
              <a:rPr lang="en-US" dirty="0" smtClean="0"/>
              <a:t>Refrained from strikes during </a:t>
            </a:r>
            <a:r>
              <a:rPr lang="en-US" dirty="0" err="1" smtClean="0"/>
              <a:t>wa</a:t>
            </a:r>
            <a:endParaRPr lang="en-US" dirty="0" smtClean="0"/>
          </a:p>
          <a:p>
            <a:pPr lvl="2"/>
            <a:r>
              <a:rPr lang="en-US" dirty="0" smtClean="0"/>
              <a:t>Reunited in 1955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Ford’s Willow Run Factory 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pic>
        <p:nvPicPr>
          <p:cNvPr id="48132" name="Picture 7" descr="The Ford Willow Run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594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5" name="Picture 9" descr="Assembly%20lines%20at%20Ford%27s%20Willow%20R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7" name="Picture 11" descr="Willow%20Run_rivi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57200" y="0"/>
            <a:ext cx="8229600" cy="52322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Ford made one B-24 bomber every hour</a:t>
            </a:r>
          </a:p>
        </p:txBody>
      </p:sp>
    </p:spTree>
    <p:extLst>
      <p:ext uri="{BB962C8B-B14F-4D97-AF65-F5344CB8AC3E}">
        <p14:creationId xmlns:p14="http://schemas.microsoft.com/office/powerpoint/2010/main" val="3801905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9144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Economic Impact of World War II</a:t>
            </a:r>
          </a:p>
        </p:txBody>
      </p:sp>
      <p:pic>
        <p:nvPicPr>
          <p:cNvPr id="17412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970463" cy="2971800"/>
          </a:xfrm>
        </p:spPr>
      </p:pic>
      <p:pic>
        <p:nvPicPr>
          <p:cNvPr id="17413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533400"/>
            <a:ext cx="4399227" cy="2971800"/>
          </a:xfrm>
        </p:spPr>
      </p:pic>
      <p:pic>
        <p:nvPicPr>
          <p:cNvPr id="17414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488" y="3505200"/>
            <a:ext cx="6048624" cy="3196471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xmlns="" id="{7E195B12-A99E-134D-B420-9F9A49696E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Women and World War II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xmlns="" id="{C7086200-7717-544F-937B-DCA7B407FCB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4114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r>
              <a:rPr lang="en-US" altLang="en-US" sz="1800" dirty="0">
                <a:effectLst/>
              </a:rPr>
              <a:t>Women in Armed Forces</a:t>
            </a:r>
          </a:p>
          <a:p>
            <a:pPr lvl="1"/>
            <a:r>
              <a:rPr lang="en-US" altLang="en-US" sz="1600" dirty="0">
                <a:effectLst/>
              </a:rPr>
              <a:t>350,000 served in military</a:t>
            </a:r>
          </a:p>
          <a:p>
            <a:pPr lvl="1"/>
            <a:r>
              <a:rPr lang="en-US" altLang="en-US" sz="1600" dirty="0">
                <a:effectLst/>
              </a:rPr>
              <a:t>Women’s Army Corps (WAC)</a:t>
            </a:r>
          </a:p>
          <a:p>
            <a:pPr lvl="1"/>
            <a:r>
              <a:rPr lang="en-US" altLang="en-US" sz="1600" dirty="0">
                <a:effectLst/>
              </a:rPr>
              <a:t>Women Appointed for Voluntary Emergency Service (WAVES)</a:t>
            </a:r>
          </a:p>
          <a:p>
            <a:r>
              <a:rPr lang="en-US" altLang="en-US" sz="1800" b="1" dirty="0">
                <a:effectLst/>
              </a:rPr>
              <a:t>“Rosie the Riveter”</a:t>
            </a:r>
          </a:p>
          <a:p>
            <a:pPr lvl="1"/>
            <a:r>
              <a:rPr lang="en-US" altLang="en-US" sz="1600" dirty="0">
                <a:effectLst/>
              </a:rPr>
              <a:t>“A woman is a substitute, like plastic instead of metal.” – War Department brochure</a:t>
            </a:r>
          </a:p>
          <a:p>
            <a:pPr lvl="1"/>
            <a:r>
              <a:rPr lang="en-US" altLang="en-US" sz="1600" dirty="0">
                <a:effectLst/>
              </a:rPr>
              <a:t>Women in the Workforce</a:t>
            </a:r>
          </a:p>
          <a:p>
            <a:pPr lvl="2"/>
            <a:r>
              <a:rPr lang="en-US" altLang="en-US" sz="1400" dirty="0">
                <a:effectLst/>
              </a:rPr>
              <a:t>1940 – 27%</a:t>
            </a:r>
          </a:p>
          <a:p>
            <a:pPr lvl="2"/>
            <a:r>
              <a:rPr lang="en-US" altLang="en-US" sz="1400" dirty="0">
                <a:effectLst/>
              </a:rPr>
              <a:t>1945 – 37%</a:t>
            </a:r>
          </a:p>
          <a:p>
            <a:pPr lvl="1"/>
            <a:r>
              <a:rPr lang="en-US" altLang="en-US" sz="1600" dirty="0">
                <a:effectLst/>
              </a:rPr>
              <a:t>Earned 65% of what men earned</a:t>
            </a:r>
          </a:p>
          <a:p>
            <a:pPr lvl="1"/>
            <a:r>
              <a:rPr lang="en-US" altLang="en-US" sz="1600" dirty="0">
                <a:effectLst/>
              </a:rPr>
              <a:t>Domestic sphere included the home front</a:t>
            </a:r>
          </a:p>
          <a:p>
            <a:r>
              <a:rPr lang="en-US" altLang="en-US" sz="1800" dirty="0">
                <a:effectLst/>
              </a:rPr>
              <a:t>American Family</a:t>
            </a:r>
          </a:p>
          <a:p>
            <a:pPr lvl="1"/>
            <a:r>
              <a:rPr lang="en-US" altLang="en-US" sz="1600" dirty="0">
                <a:effectLst/>
              </a:rPr>
              <a:t>Marriage and birth rates increased</a:t>
            </a:r>
          </a:p>
          <a:p>
            <a:pPr lvl="1"/>
            <a:r>
              <a:rPr lang="en-US" altLang="en-US" sz="1600" dirty="0">
                <a:effectLst/>
              </a:rPr>
              <a:t>Divorce rates increased</a:t>
            </a:r>
          </a:p>
          <a:p>
            <a:pPr lvl="1"/>
            <a:r>
              <a:rPr lang="en-US" altLang="en-US" sz="1600" dirty="0">
                <a:effectLst/>
              </a:rPr>
              <a:t>High school enrollment decreased</a:t>
            </a:r>
          </a:p>
          <a:p>
            <a:pPr lvl="1"/>
            <a:endParaRPr lang="en-US" altLang="en-US" sz="1800" dirty="0">
              <a:effectLst/>
            </a:endParaRPr>
          </a:p>
        </p:txBody>
      </p:sp>
      <p:pic>
        <p:nvPicPr>
          <p:cNvPr id="49155" name="Picture 4" descr=" rosie.jpg                                                      000AA506Macintosh HD                   C3E30A56:">
            <a:extLst>
              <a:ext uri="{FF2B5EF4-FFF2-40B4-BE49-F238E27FC236}">
                <a16:creationId xmlns:a16="http://schemas.microsoft.com/office/drawing/2014/main" xmlns="" id="{871C06E9-8A61-844A-8BE4-8A3D808446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838200"/>
            <a:ext cx="251142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Content Placeholder 2">
            <a:extLst>
              <a:ext uri="{FF2B5EF4-FFF2-40B4-BE49-F238E27FC236}">
                <a16:creationId xmlns:a16="http://schemas.microsoft.com/office/drawing/2014/main" xmlns="" id="{22A0BC96-CE28-8D4A-9DCE-1D0EC80F466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579813"/>
            <a:ext cx="2120900" cy="3278187"/>
          </a:xfrm>
        </p:spPr>
      </p:pic>
      <p:pic>
        <p:nvPicPr>
          <p:cNvPr id="49157" name="Picture 3">
            <a:extLst>
              <a:ext uri="{FF2B5EF4-FFF2-40B4-BE49-F238E27FC236}">
                <a16:creationId xmlns:a16="http://schemas.microsoft.com/office/drawing/2014/main" xmlns="" id="{64DAA4B6-C58F-9E49-8E34-6746120F1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29146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4">
            <a:extLst>
              <a:ext uri="{FF2B5EF4-FFF2-40B4-BE49-F238E27FC236}">
                <a16:creationId xmlns:a16="http://schemas.microsoft.com/office/drawing/2014/main" xmlns="" id="{884BBFED-1726-8B49-A2BE-F183DDC7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811213"/>
            <a:ext cx="21145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“At Boeing I found a freedom and an independence I had never known. After the war I could never go back to playing bridge again, being a clubwoman and listening to a lot of inanities when I knew there were things you could use for your mind. The war changed my life completely.” – Inez Sauer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753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52400"/>
            <a:ext cx="653415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FFFF"/>
                </a:solidFill>
              </a:rPr>
              <a:t>In a Nutshell…</a:t>
            </a:r>
          </a:p>
        </p:txBody>
      </p:sp>
      <p:pic>
        <p:nvPicPr>
          <p:cNvPr id="11" name="Picture 2" descr="http://amazingdata.com/mediadata/Image/020090625133606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238832" cy="29872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1" y="1054039"/>
            <a:ext cx="2238832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SHUT UP</a:t>
            </a:r>
          </a:p>
        </p:txBody>
      </p:sp>
      <p:pic>
        <p:nvPicPr>
          <p:cNvPr id="10" name="Picture 2" descr="File:We Can Do It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63535"/>
            <a:ext cx="2362200" cy="3056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2973915"/>
            <a:ext cx="2362200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PRODUCE</a:t>
            </a:r>
          </a:p>
        </p:txBody>
      </p:sp>
      <p:pic>
        <p:nvPicPr>
          <p:cNvPr id="9" name="Picture 2" descr="http://uki16.files.wordpress.com/2010/11/rationing-food-is-a-weap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9" y="2438400"/>
            <a:ext cx="2420261" cy="32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338" y="4142969"/>
            <a:ext cx="2420261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SACRIFICE</a:t>
            </a:r>
          </a:p>
        </p:txBody>
      </p:sp>
      <p:pic>
        <p:nvPicPr>
          <p:cNvPr id="8" name="Picture 2" descr="http://upload.wikimedia.org/wikipedia/commons/c/c4/Anti-Japa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03999"/>
            <a:ext cx="2362200" cy="3225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5089518"/>
            <a:ext cx="2362200" cy="523220"/>
          </a:xfrm>
          <a:prstGeom prst="rect">
            <a:avLst/>
          </a:prstGeom>
          <a:solidFill>
            <a:schemeClr val="bg2">
              <a:lumMod val="7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7113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4400" dirty="0">
                <a:latin typeface="Rockwell"/>
                <a:cs typeface="Rockwell"/>
              </a:rPr>
              <a:t>“</a:t>
            </a:r>
            <a:r>
              <a:rPr lang="en-US" sz="4400" dirty="0">
                <a:latin typeface="Rockwell"/>
                <a:cs typeface="Rockwell"/>
              </a:rPr>
              <a:t>Rosie, the Riveter</a:t>
            </a:r>
            <a:r>
              <a:rPr lang="ja-JP" altLang="en-US" sz="4400" dirty="0">
                <a:latin typeface="Rockwell"/>
                <a:cs typeface="Rockwell"/>
              </a:rPr>
              <a:t>”</a:t>
            </a:r>
            <a:endParaRPr lang="en-US" sz="2400" dirty="0">
              <a:latin typeface="Rockwell"/>
              <a:cs typeface="Rockwel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2E2BD4A-5699-C24F-9B32-6B3E5CF3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924" y="762000"/>
            <a:ext cx="5164622" cy="35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xmlns="" id="{35442253-6F13-084D-92B6-32E2CA21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943924" cy="60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79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ea typeface="+mj-ea"/>
              </a:rPr>
              <a:t>Double V: Victory at Home &amp; Abroad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pic>
        <p:nvPicPr>
          <p:cNvPr id="56324" name="Picture 5" descr="2185_randol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75"/>
            <a:ext cx="9144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AutoShape 6"/>
          <p:cNvSpPr>
            <a:spLocks noChangeArrowheads="1"/>
          </p:cNvSpPr>
          <p:nvPr/>
        </p:nvSpPr>
        <p:spPr bwMode="auto">
          <a:xfrm>
            <a:off x="990600" y="1143000"/>
            <a:ext cx="6096000" cy="1447800"/>
          </a:xfrm>
          <a:prstGeom prst="wedgeRectCallout">
            <a:avLst>
              <a:gd name="adj1" fmla="val 17968"/>
              <a:gd name="adj2" fmla="val 19254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A. Philip Randolph threatened a </a:t>
            </a:r>
            <a:r>
              <a:rPr lang="ja-JP" altLang="en-US" sz="2800" dirty="0">
                <a:solidFill>
                  <a:srgbClr val="000000"/>
                </a:solidFill>
              </a:rPr>
              <a:t>“</a:t>
            </a:r>
            <a:r>
              <a:rPr lang="en-US" sz="2800" dirty="0">
                <a:solidFill>
                  <a:srgbClr val="000000"/>
                </a:solidFill>
              </a:rPr>
              <a:t>March on Washington</a:t>
            </a:r>
            <a:r>
              <a:rPr lang="ja-JP" altLang="en-US" sz="2800" dirty="0">
                <a:solidFill>
                  <a:srgbClr val="000000"/>
                </a:solidFill>
              </a:rPr>
              <a:t>”</a:t>
            </a:r>
            <a:r>
              <a:rPr lang="en-US" sz="2800" dirty="0">
                <a:solidFill>
                  <a:srgbClr val="000000"/>
                </a:solidFill>
              </a:rPr>
              <a:t> to protest war time discrimination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8610600" cy="1140825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Other groups, like the </a:t>
            </a:r>
            <a:r>
              <a:rPr lang="en-US" sz="2800" u="sng" dirty="0">
                <a:solidFill>
                  <a:srgbClr val="000000"/>
                </a:solidFill>
                <a:latin typeface="Rockwell"/>
                <a:cs typeface="Rockwell"/>
              </a:rPr>
              <a:t>Congress of Racial Equality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(CORE), staged sit-ins in restaurants in major cities to protest discrimination </a:t>
            </a:r>
          </a:p>
        </p:txBody>
      </p:sp>
    </p:spTree>
    <p:extLst>
      <p:ext uri="{BB962C8B-B14F-4D97-AF65-F5344CB8AC3E}">
        <p14:creationId xmlns:p14="http://schemas.microsoft.com/office/powerpoint/2010/main" val="1789769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  <p:bldP spid="2252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the Homefront experience during WWII expanded the freedom and opportunities available to Americans.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latin typeface="Rockwell"/>
                <a:cs typeface="Rockwell"/>
              </a:rPr>
              <a:t>Segregated units…again</a:t>
            </a:r>
            <a:endParaRPr lang="en-US" sz="6000" dirty="0">
              <a:latin typeface="Rockwell"/>
              <a:cs typeface="Rockwell"/>
            </a:endParaRPr>
          </a:p>
        </p:txBody>
      </p:sp>
      <p:pic>
        <p:nvPicPr>
          <p:cNvPr id="55299" name="Picture 3" descr="Af-Amer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419600" cy="308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Tuskeegee Airmen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5867400" cy="3333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Af-Amers-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953000" cy="3146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6324600" y="5029200"/>
            <a:ext cx="2286000" cy="990600"/>
          </a:xfrm>
          <a:prstGeom prst="wedgeRectCallout">
            <a:avLst>
              <a:gd name="adj1" fmla="val -92917"/>
              <a:gd name="adj2" fmla="val -4727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chemeClr val="bg1"/>
                </a:solidFill>
              </a:rPr>
              <a:t>Tuskegee Airmen</a:t>
            </a:r>
          </a:p>
        </p:txBody>
      </p:sp>
    </p:spTree>
    <p:extLst>
      <p:ext uri="{BB962C8B-B14F-4D97-AF65-F5344CB8AC3E}">
        <p14:creationId xmlns:p14="http://schemas.microsoft.com/office/powerpoint/2010/main" val="3175763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  <a:latin typeface="Rockwell"/>
                <a:cs typeface="Rockwell"/>
              </a:rPr>
              <a:t>Blacks and </a:t>
            </a:r>
            <a:r>
              <a:rPr lang="en-US" dirty="0">
                <a:effectLst/>
                <a:latin typeface="Rockwell"/>
                <a:cs typeface="Rockwell"/>
              </a:rPr>
              <a:t>World War II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62484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/>
          </a:bodyPr>
          <a:lstStyle/>
          <a:p>
            <a:r>
              <a:rPr lang="en-US" sz="2800" dirty="0">
                <a:effectLst/>
                <a:latin typeface="Rockwell"/>
                <a:cs typeface="Rockwell"/>
              </a:rPr>
              <a:t>1.2 million served during the war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Tuskegee Airmen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Double V Campaign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Great Migration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Detroit Race Riot (1943)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March on Washington (1941)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A. Phillip Randolph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Executive Order 8802</a:t>
            </a:r>
          </a:p>
          <a:p>
            <a:pPr lvl="2"/>
            <a:r>
              <a:rPr lang="en-US" sz="2000" dirty="0">
                <a:effectLst/>
                <a:latin typeface="Rockwell"/>
                <a:cs typeface="Rockwell"/>
              </a:rPr>
              <a:t>Desegregation of national defense industry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Committee on Fair Employment </a:t>
            </a:r>
            <a:r>
              <a:rPr lang="en-US" sz="2400" dirty="0" smtClean="0">
                <a:effectLst/>
                <a:latin typeface="Rockwell"/>
                <a:cs typeface="Rockwell"/>
              </a:rPr>
              <a:t>Practice to enforce </a:t>
            </a:r>
            <a:endParaRPr lang="en-US" sz="2400" dirty="0">
              <a:effectLst/>
              <a:latin typeface="Rockwell"/>
              <a:cs typeface="Rockwell"/>
            </a:endParaRPr>
          </a:p>
          <a:p>
            <a:r>
              <a:rPr lang="en-US" sz="2800" dirty="0">
                <a:effectLst/>
                <a:latin typeface="Rockwell"/>
                <a:cs typeface="Rockwell"/>
              </a:rPr>
              <a:t>Congress of Racial Equality (CORE)</a:t>
            </a:r>
          </a:p>
        </p:txBody>
      </p:sp>
      <p:pic>
        <p:nvPicPr>
          <p:cNvPr id="24580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762000"/>
            <a:ext cx="2438400" cy="2759075"/>
          </a:xfrm>
        </p:spPr>
      </p:pic>
      <p:pic>
        <p:nvPicPr>
          <p:cNvPr id="24581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113" y="3505200"/>
            <a:ext cx="2909887" cy="3352800"/>
          </a:xfrm>
        </p:spPr>
      </p:pic>
    </p:spTree>
    <p:extLst>
      <p:ext uri="{BB962C8B-B14F-4D97-AF65-F5344CB8AC3E}">
        <p14:creationId xmlns:p14="http://schemas.microsoft.com/office/powerpoint/2010/main" val="25685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8173"/>
          <a:stretch/>
        </p:blipFill>
        <p:spPr bwMode="auto">
          <a:xfrm>
            <a:off x="5484" y="152400"/>
            <a:ext cx="9138516" cy="657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5400" y="0"/>
            <a:ext cx="9169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Japanese in World War II</a:t>
            </a:r>
          </a:p>
        </p:txBody>
      </p:sp>
      <p:sp>
        <p:nvSpPr>
          <p:cNvPr id="7475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43400" y="838200"/>
            <a:ext cx="48006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442nd Infantry</a:t>
            </a:r>
          </a:p>
          <a:p>
            <a:pPr eaLnBrk="1" hangingPunct="1"/>
            <a:r>
              <a:rPr lang="en-US" sz="2800" b="1" dirty="0">
                <a:latin typeface="Rockwell"/>
                <a:cs typeface="Rockwell"/>
              </a:rPr>
              <a:t>Japanese internment camps</a:t>
            </a:r>
            <a:endParaRPr lang="en-US" dirty="0">
              <a:latin typeface="Rockwell"/>
              <a:cs typeface="Rockwell"/>
            </a:endParaRPr>
          </a:p>
          <a:p>
            <a:pPr lvl="1" eaLnBrk="1" hangingPunct="1"/>
            <a:r>
              <a:rPr lang="en-US" sz="2000" b="1" dirty="0">
                <a:latin typeface="Rockwell"/>
                <a:cs typeface="Rockwell"/>
              </a:rPr>
              <a:t>Executive Order 9066</a:t>
            </a:r>
            <a:endParaRPr lang="en-US" sz="2000" dirty="0">
              <a:latin typeface="Rockwell"/>
              <a:cs typeface="Rockwell"/>
            </a:endParaRP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Over 100,000 Japanese immigrants (</a:t>
            </a:r>
            <a:r>
              <a:rPr lang="en-US" sz="2000" dirty="0" err="1">
                <a:latin typeface="Rockwell"/>
                <a:cs typeface="Rockwell"/>
              </a:rPr>
              <a:t>isei</a:t>
            </a:r>
            <a:r>
              <a:rPr lang="en-US" sz="2000" dirty="0">
                <a:latin typeface="Rockwell"/>
                <a:cs typeface="Rockwell"/>
              </a:rPr>
              <a:t>) and Americans (</a:t>
            </a:r>
            <a:r>
              <a:rPr lang="en-US" sz="2000" dirty="0" err="1">
                <a:latin typeface="Rockwell"/>
                <a:cs typeface="Rockwell"/>
              </a:rPr>
              <a:t>nisei</a:t>
            </a:r>
            <a:r>
              <a:rPr lang="en-US" sz="2000" dirty="0">
                <a:latin typeface="Rockwell"/>
                <a:cs typeface="Rockwell"/>
              </a:rPr>
              <a:t>)</a:t>
            </a:r>
          </a:p>
          <a:p>
            <a:pPr eaLnBrk="1" hangingPunct="1"/>
            <a:r>
              <a:rPr lang="en-US" sz="2000" b="1" i="1" dirty="0" err="1">
                <a:latin typeface="Rockwell"/>
                <a:cs typeface="Rockwell"/>
              </a:rPr>
              <a:t>Korematsu</a:t>
            </a:r>
            <a:r>
              <a:rPr lang="en-US" sz="2000" b="1" i="1" dirty="0">
                <a:latin typeface="Rockwell"/>
                <a:cs typeface="Rockwell"/>
              </a:rPr>
              <a:t> v. United States</a:t>
            </a:r>
            <a:r>
              <a:rPr lang="en-US" sz="2000" b="1" dirty="0">
                <a:latin typeface="Rockwell"/>
                <a:cs typeface="Rockwell"/>
              </a:rPr>
              <a:t> (1944)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Supreme Court ruled internment camps constitutional in wartime</a:t>
            </a:r>
          </a:p>
        </p:txBody>
      </p:sp>
      <p:pic>
        <p:nvPicPr>
          <p:cNvPr id="25604" name="Picture 5" descr="relocationMap.jpg                                              000AA506Macintosh HD                   C3E30A56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4194175" cy="2871788"/>
          </a:xfrm>
        </p:spPr>
      </p:pic>
      <p:pic>
        <p:nvPicPr>
          <p:cNvPr id="25605" name="Picture 6" descr="japanese-internmen#1D6696C3.gif                                000AA506Macintosh HD                   C3E30A5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51263"/>
            <a:ext cx="41910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5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Other Minorities in World War II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54102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Mexicans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Braceros program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Zoot Suit Riots (June 1943)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Natives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Navajo Code Talkers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25,000 enlisted</a:t>
            </a:r>
          </a:p>
        </p:txBody>
      </p:sp>
      <p:pic>
        <p:nvPicPr>
          <p:cNvPr id="27652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4038600"/>
            <a:ext cx="3446462" cy="2808288"/>
          </a:xfrm>
        </p:spPr>
      </p:pic>
      <p:pic>
        <p:nvPicPr>
          <p:cNvPr id="27653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838200"/>
            <a:ext cx="3730625" cy="2895600"/>
          </a:xfrm>
        </p:spPr>
      </p:pic>
      <p:pic>
        <p:nvPicPr>
          <p:cNvPr id="2765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7338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2222" y="0"/>
            <a:ext cx="8633178" cy="8382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Win-the-War Politics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6096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In 1944, FDR used the war to strengthen his leadership: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Mr. New Deal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had shifted to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Mr. Win the War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Opponent Thomas Dewey made communism &amp; FDR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health the focus of the election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FDR switched VPs from liberal Henry Wallace to moderate Harry Truman to gain appeal</a:t>
            </a:r>
          </a:p>
        </p:txBody>
      </p:sp>
      <p:pic>
        <p:nvPicPr>
          <p:cNvPr id="7" name="Picture 12" descr="1944_Electoral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/>
          <a:stretch>
            <a:fillRect/>
          </a:stretch>
        </p:blipFill>
        <p:spPr bwMode="auto">
          <a:xfrm>
            <a:off x="3175" y="1143000"/>
            <a:ext cx="9140825" cy="5243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1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1628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Restoration of U.S. Prosperity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23" y="1981200"/>
            <a:ext cx="8304477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World War II ended the Great Depression.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Factories run at full capacity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charset="0"/>
              </a:rPr>
              <a:t>Ford Motor Company – one bomber plane per hour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People save money (rationing) 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Army bases in South provide economic boom (most bases in South b/c of climate)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national debt grew to $260 billion (6 times its size on Dec. 7, 1941)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9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096000" cy="1066800"/>
          </a:xfrm>
        </p:spPr>
        <p:txBody>
          <a:bodyPr/>
          <a:lstStyle/>
          <a:p>
            <a:pPr algn="r" eaLnBrk="1" hangingPunct="1"/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Rockwell"/>
                <a:cs typeface="Rockwell"/>
              </a:rPr>
              <a:t>G.I. Bill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00200"/>
            <a:ext cx="4191000" cy="472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Rockwell"/>
                <a:cs typeface="Rockwell"/>
              </a:rPr>
              <a:t>Passed in 1944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latin typeface="Rockwell"/>
                <a:cs typeface="Rockwell"/>
              </a:rPr>
              <a:t>Federal aid to veterans</a:t>
            </a:r>
          </a:p>
          <a:p>
            <a:pPr marL="0" indent="0" eaLnBrk="1" hangingPunct="1"/>
            <a:r>
              <a:rPr lang="en-US" dirty="0">
                <a:latin typeface="Rockwell"/>
                <a:cs typeface="Rockwell"/>
              </a:rPr>
              <a:t>Education</a:t>
            </a:r>
          </a:p>
          <a:p>
            <a:pPr marL="0" indent="0" eaLnBrk="1" hangingPunct="1"/>
            <a:r>
              <a:rPr lang="en-US" dirty="0">
                <a:latin typeface="Rockwell"/>
                <a:cs typeface="Rockwell"/>
              </a:rPr>
              <a:t>Housing</a:t>
            </a:r>
          </a:p>
          <a:p>
            <a:pPr marL="0" indent="0" eaLnBrk="1" hangingPunct="1"/>
            <a:r>
              <a:rPr lang="en-US" dirty="0">
                <a:latin typeface="Rockwell"/>
                <a:cs typeface="Rockwell"/>
              </a:rPr>
              <a:t>Unemployment</a:t>
            </a:r>
          </a:p>
          <a:p>
            <a:pPr marL="0" indent="0" eaLnBrk="1" hangingPunct="1"/>
            <a:r>
              <a:rPr lang="en-US" dirty="0">
                <a:latin typeface="Rockwell"/>
                <a:cs typeface="Rockwell"/>
              </a:rPr>
              <a:t>“Servicemen’s Readjustment Act”</a:t>
            </a:r>
          </a:p>
        </p:txBody>
      </p:sp>
      <p:pic>
        <p:nvPicPr>
          <p:cNvPr id="37892" name="Picture 5" descr="GI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14865" r="20265" b="13513"/>
          <a:stretch>
            <a:fillRect/>
          </a:stretch>
        </p:blipFill>
        <p:spPr bwMode="auto">
          <a:xfrm rot="-252279">
            <a:off x="273928" y="137333"/>
            <a:ext cx="40259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Rockwell"/>
                <a:cs typeface="Rockwell"/>
              </a:rPr>
              <a:t>American Foreign Policy of the 1920s</a:t>
            </a:r>
            <a:br>
              <a:rPr lang="en-US" sz="4000" dirty="0">
                <a:effectLst/>
                <a:latin typeface="Rockwell"/>
                <a:cs typeface="Rockwell"/>
              </a:rPr>
            </a:br>
            <a:r>
              <a:rPr lang="en-US" sz="4000" dirty="0">
                <a:effectLst/>
                <a:latin typeface="Rockwell"/>
                <a:cs typeface="Rockwell"/>
              </a:rPr>
              <a:t>Disarmament Initiatives</a:t>
            </a:r>
            <a:endParaRPr lang="en-US" dirty="0">
              <a:effectLst/>
              <a:latin typeface="Rockwell"/>
              <a:cs typeface="Rockwell"/>
            </a:endParaRP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Rockwell"/>
                <a:cs typeface="Rockwell"/>
              </a:rPr>
              <a:t>Washington Naval Conference (1921)</a:t>
            </a:r>
          </a:p>
          <a:p>
            <a:pPr lvl="1"/>
            <a:r>
              <a:rPr lang="en-US" sz="2400" dirty="0">
                <a:effectLst/>
                <a:latin typeface="Rockwell"/>
                <a:cs typeface="Rockwell"/>
              </a:rPr>
              <a:t>Five-Power Treaty</a:t>
            </a:r>
          </a:p>
          <a:p>
            <a:pPr lvl="2"/>
            <a:r>
              <a:rPr lang="en-US" sz="1800" dirty="0">
                <a:effectLst/>
                <a:latin typeface="Rockwell"/>
                <a:cs typeface="Rockwell"/>
              </a:rPr>
              <a:t>U.S.:</a:t>
            </a:r>
            <a:r>
              <a:rPr lang="en-US" sz="1800" dirty="0" err="1">
                <a:effectLst/>
                <a:latin typeface="Rockwell"/>
                <a:cs typeface="Rockwell"/>
              </a:rPr>
              <a:t>GB:Japan:France:Italy</a:t>
            </a:r>
            <a:endParaRPr lang="en-US" sz="1800" dirty="0">
              <a:effectLst/>
              <a:latin typeface="Rockwell"/>
              <a:cs typeface="Rockwell"/>
            </a:endParaRPr>
          </a:p>
          <a:p>
            <a:pPr lvl="2"/>
            <a:r>
              <a:rPr lang="en-US" sz="1800" dirty="0">
                <a:effectLst/>
                <a:latin typeface="Rockwell"/>
                <a:cs typeface="Rockwell"/>
              </a:rPr>
              <a:t>5:5:3:1.75:1.75</a:t>
            </a:r>
          </a:p>
          <a:p>
            <a:r>
              <a:rPr lang="en-US" sz="2800" dirty="0">
                <a:effectLst/>
                <a:latin typeface="Rockwell"/>
                <a:cs typeface="Rockwell"/>
              </a:rPr>
              <a:t>Kellogg-Briand Pact (1928)</a:t>
            </a:r>
          </a:p>
        </p:txBody>
      </p:sp>
      <p:pic>
        <p:nvPicPr>
          <p:cNvPr id="19459" name="Picture 5" descr="71436-050-B8A929E4.jpg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4498975" cy="3817938"/>
          </a:xfrm>
        </p:spPr>
      </p:pic>
    </p:spTree>
    <p:extLst>
      <p:ext uri="{BB962C8B-B14F-4D97-AF65-F5344CB8AC3E}">
        <p14:creationId xmlns:p14="http://schemas.microsoft.com/office/powerpoint/2010/main" val="318955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Rockwell"/>
                <a:cs typeface="Rockwell"/>
              </a:rPr>
              <a:t>The Axis Powers and Appeasement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90600"/>
            <a:ext cx="4114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Japan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Invasion of Manchuria (1931)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Invasion of China (1937)</a:t>
            </a:r>
            <a:endParaRPr lang="en-US" sz="1400" dirty="0">
              <a:latin typeface="Rockwell"/>
              <a:cs typeface="Rockwell"/>
            </a:endParaRP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Italy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Invasion of Ethiopia (1935)</a:t>
            </a: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Germany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Remilitarization of the Rhineland (1936)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Anschluss and the Sudetenland (1938)</a:t>
            </a: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Global Response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Munich Conference (1938)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Molotov-Ribbentrop Non-Aggression Pact (1939)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German invasion of Poland begins World War II in Europe (1939)</a:t>
            </a:r>
          </a:p>
        </p:txBody>
      </p:sp>
      <p:pic>
        <p:nvPicPr>
          <p:cNvPr id="23555" name="Picture 4" descr="634px-Imperial_Jap#1D4D5B13.png                                000AA506Macintosh HD                   C3E30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5029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munich_agreement.jpg                                           000AA506Macintosh HD                   C3E30A5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11613"/>
            <a:ext cx="48006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American Isolationists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90600"/>
            <a:ext cx="5486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Rockwell"/>
                <a:cs typeface="Rockwell"/>
              </a:rPr>
              <a:t>Characteristics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Midwest region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Rural sectors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Republicans and conservatives</a:t>
            </a:r>
          </a:p>
          <a:p>
            <a:pPr eaLnBrk="1" hangingPunct="1">
              <a:defRPr/>
            </a:pPr>
            <a:r>
              <a:rPr lang="en-US" sz="2800" b="1" dirty="0">
                <a:latin typeface="Rockwell"/>
                <a:cs typeface="Rockwell"/>
              </a:rPr>
              <a:t>Nye Committee</a:t>
            </a:r>
            <a:endParaRPr lang="en-US" sz="28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ja-JP" altLang="en-US" sz="2400" dirty="0">
                <a:latin typeface="Rockwell"/>
                <a:cs typeface="Rockwell"/>
              </a:rPr>
              <a:t>“</a:t>
            </a:r>
            <a:r>
              <a:rPr lang="en-US" sz="2400" b="1" dirty="0">
                <a:latin typeface="Rockwell"/>
                <a:cs typeface="Rockwell"/>
              </a:rPr>
              <a:t>Merchants of Death</a:t>
            </a:r>
            <a:r>
              <a:rPr lang="ja-JP" altLang="en-US" sz="2400" dirty="0">
                <a:latin typeface="Rockwell"/>
                <a:cs typeface="Rockwell"/>
              </a:rPr>
              <a:t>”</a:t>
            </a:r>
            <a:endParaRPr lang="en-US" sz="2400" dirty="0">
              <a:latin typeface="Rockwell"/>
              <a:cs typeface="Rockwell"/>
            </a:endParaRPr>
          </a:p>
          <a:p>
            <a:pPr eaLnBrk="1" hangingPunct="1">
              <a:defRPr/>
            </a:pPr>
            <a:r>
              <a:rPr lang="en-US" sz="2800" b="1" dirty="0">
                <a:latin typeface="Rockwell"/>
                <a:cs typeface="Rockwell"/>
              </a:rPr>
              <a:t>America First Committee</a:t>
            </a:r>
            <a:endParaRPr lang="en-US" sz="28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Avoid possible entanglements with European affairs in WWII</a:t>
            </a:r>
          </a:p>
          <a:p>
            <a:pPr lvl="1"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Promote isolationism across the nation</a:t>
            </a:r>
          </a:p>
        </p:txBody>
      </p:sp>
      <p:pic>
        <p:nvPicPr>
          <p:cNvPr id="24579" name="Picture 4" descr="0761293891927072.jpg                                           000AA506Macintosh HD                   C3E30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4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FDR and Preparedness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441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Neutrality Acts (1935-1937)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Cash and Carry (1939)</a:t>
            </a:r>
            <a:endParaRPr lang="en-US" sz="28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Selective Service Act of 1940</a:t>
            </a:r>
            <a:endParaRPr lang="en-US" sz="28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Rockwell"/>
                <a:cs typeface="Rockwell"/>
              </a:rPr>
              <a:t>Destroyers-for-Bases (1940)</a:t>
            </a:r>
            <a:endParaRPr lang="en-US" sz="2800" dirty="0">
              <a:latin typeface="Rockwell"/>
              <a:cs typeface="Rockwell"/>
            </a:endParaRPr>
          </a:p>
        </p:txBody>
      </p:sp>
      <p:pic>
        <p:nvPicPr>
          <p:cNvPr id="25603" name="Picture 5" descr="Neutrality_Act_Theo#10186BC.jpg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95400"/>
            <a:ext cx="4724400" cy="4560888"/>
          </a:xfrm>
        </p:spPr>
      </p:pic>
    </p:spTree>
    <p:extLst>
      <p:ext uri="{BB962C8B-B14F-4D97-AF65-F5344CB8AC3E}">
        <p14:creationId xmlns:p14="http://schemas.microsoft.com/office/powerpoint/2010/main" val="188826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From Neutrality to Undeclared War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By 1940,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interventionists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had the majority of American public sentiment on their side: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in 1940, Congress appropriated $10 billion for </a:t>
            </a:r>
            <a:r>
              <a:rPr lang="en-US" u="sng" dirty="0">
                <a:latin typeface="Rockwell"/>
                <a:cs typeface="Rockwell"/>
              </a:rPr>
              <a:t>preparedness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FDR called for America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first ever </a:t>
            </a:r>
            <a:r>
              <a:rPr lang="en-US" u="sng" dirty="0">
                <a:latin typeface="Rockwell"/>
                <a:cs typeface="Rockwell"/>
              </a:rPr>
              <a:t>peacetime draft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In the election of 1940, FDR was overwhelmingly elected for an unprecedented 3</a:t>
            </a:r>
            <a:r>
              <a:rPr lang="en-US" baseline="30000" dirty="0">
                <a:latin typeface="Rockwell"/>
                <a:cs typeface="Rockwell"/>
              </a:rPr>
              <a:t>rd</a:t>
            </a:r>
            <a:r>
              <a:rPr lang="en-US" dirty="0">
                <a:latin typeface="Rockwell"/>
                <a:cs typeface="Rockwell"/>
              </a:rPr>
              <a:t> </a:t>
            </a:r>
            <a:r>
              <a:rPr lang="en-US" dirty="0" smtClean="0">
                <a:latin typeface="Rockwell"/>
                <a:cs typeface="Rockwell"/>
              </a:rPr>
              <a:t>term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2"/>
              </a:rPr>
              <a:t>Arsenal of Democracy Fireside </a:t>
            </a:r>
            <a:r>
              <a:rPr lang="en-US" dirty="0">
                <a:hlinkClick r:id="rId2"/>
              </a:rPr>
              <a:t>Chat</a:t>
            </a:r>
            <a:endParaRPr lang="en-US" dirty="0"/>
          </a:p>
        </p:txBody>
      </p:sp>
      <p:pic>
        <p:nvPicPr>
          <p:cNvPr id="5" name="Picture 12" descr="1940_Electoral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/>
          <a:stretch>
            <a:fillRect/>
          </a:stretch>
        </p:blipFill>
        <p:spPr bwMode="auto">
          <a:xfrm>
            <a:off x="0" y="240371"/>
            <a:ext cx="9144000" cy="503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ea typeface="+mj-ea"/>
              </a:rPr>
              <a:t>From Neutrality to Undeclared War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In 1941, FDR &amp; Churchill met to secretly draft the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Atlantic Charter</a:t>
            </a:r>
            <a:r>
              <a:rPr lang="en-US" dirty="0" smtClean="0">
                <a:ea typeface="+mn-ea"/>
              </a:rPr>
              <a:t>: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 U.S. &amp; Britain discussed a military strategy </a:t>
            </a:r>
            <a:r>
              <a:rPr lang="en-US" i="1" u="sng" dirty="0" smtClean="0">
                <a:ea typeface="+mn-ea"/>
              </a:rPr>
              <a:t>if</a:t>
            </a:r>
            <a:r>
              <a:rPr lang="en-US" dirty="0" smtClean="0">
                <a:ea typeface="+mn-ea"/>
              </a:rPr>
              <a:t> the USA were to enter the war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They discussed post-war goals of free trade &amp; disarmament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In 1941, Germany broke the  Nazi-Soviet</a:t>
            </a:r>
            <a:r>
              <a:rPr lang="en-US" sz="3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Pact</a:t>
            </a:r>
            <a:r>
              <a:rPr lang="en-US" sz="3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&amp;</a:t>
            </a:r>
            <a:r>
              <a:rPr lang="en-US" sz="3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invaded</a:t>
            </a:r>
            <a:r>
              <a:rPr lang="en-US" sz="3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Russia</a:t>
            </a:r>
          </a:p>
          <a:p>
            <a:pPr marL="457200" lvl="1" indent="-457200">
              <a:defRPr/>
            </a:pPr>
            <a:r>
              <a:rPr lang="en-US" sz="3200" dirty="0">
                <a:cs typeface="Rockwell"/>
              </a:rPr>
              <a:t>In Sept 1941, polls showed  80% of Americans supported remaining </a:t>
            </a:r>
            <a:r>
              <a:rPr lang="en-US" sz="3200" dirty="0" smtClean="0">
                <a:cs typeface="Rockwell"/>
              </a:rPr>
              <a:t>“neutral” </a:t>
            </a:r>
            <a:r>
              <a:rPr lang="en-US" sz="3200" dirty="0">
                <a:cs typeface="Rockwell"/>
              </a:rPr>
              <a:t>in WW2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866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1974</TotalTime>
  <Words>1341</Words>
  <Application>Microsoft Macintosh PowerPoint</Application>
  <PresentationFormat>On-screen Show (4:3)</PresentationFormat>
  <Paragraphs>185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Do Now</vt:lpstr>
      <vt:lpstr>10. The Homefront in World War II-Mobilization of the War Economy</vt:lpstr>
      <vt:lpstr>AP PROMPT</vt:lpstr>
      <vt:lpstr>American Foreign Policy of the 1920s Disarmament Initiatives</vt:lpstr>
      <vt:lpstr>The Axis Powers and Appeasement</vt:lpstr>
      <vt:lpstr>American Isolationists</vt:lpstr>
      <vt:lpstr>FDR and Preparedness</vt:lpstr>
      <vt:lpstr>From Neutrality to Undeclared War</vt:lpstr>
      <vt:lpstr>From Neutrality to Undeclared War</vt:lpstr>
      <vt:lpstr>Pearl Harbor</vt:lpstr>
      <vt:lpstr>The Home Front</vt:lpstr>
      <vt:lpstr>Mobilization</vt:lpstr>
      <vt:lpstr>PowerPoint Presentation</vt:lpstr>
      <vt:lpstr>Victory Gardens: Grow Your Own</vt:lpstr>
      <vt:lpstr>PowerPoint Presentation</vt:lpstr>
      <vt:lpstr>Propaganda: Fighting the Enemy on the Battlefield &amp; on the Home Front</vt:lpstr>
      <vt:lpstr>Office of War Information</vt:lpstr>
      <vt:lpstr>Office of Censorship</vt:lpstr>
      <vt:lpstr>Fear Propaganda </vt:lpstr>
      <vt:lpstr>Office of Price Administration (OPA) and Ration Books</vt:lpstr>
      <vt:lpstr>PowerPoint Presentation</vt:lpstr>
      <vt:lpstr>War Productions Board</vt:lpstr>
      <vt:lpstr>Labor</vt:lpstr>
      <vt:lpstr>Ford’s Willow Run Factory </vt:lpstr>
      <vt:lpstr>Economic Impact of World War II</vt:lpstr>
      <vt:lpstr>Women and World War II</vt:lpstr>
      <vt:lpstr>In a Nutshell…</vt:lpstr>
      <vt:lpstr>PowerPoint Presentation</vt:lpstr>
      <vt:lpstr>Double V: Victory at Home &amp; Abroad</vt:lpstr>
      <vt:lpstr>PowerPoint Presentation</vt:lpstr>
      <vt:lpstr>Blacks and World War II</vt:lpstr>
      <vt:lpstr>PowerPoint Presentation</vt:lpstr>
      <vt:lpstr>Japanese in World War II</vt:lpstr>
      <vt:lpstr>PowerPoint Presentation</vt:lpstr>
      <vt:lpstr>Other Minorities in World War II</vt:lpstr>
      <vt:lpstr>Win-the-War Politics</vt:lpstr>
      <vt:lpstr>Restoration of U.S. Prosperity</vt:lpstr>
      <vt:lpstr>G.I. Bill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40</cp:revision>
  <dcterms:created xsi:type="dcterms:W3CDTF">2019-12-18T18:43:13Z</dcterms:created>
  <dcterms:modified xsi:type="dcterms:W3CDTF">2020-02-25T22:33:20Z</dcterms:modified>
</cp:coreProperties>
</file>