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9"/>
  </p:notesMasterIdLst>
  <p:sldIdLst>
    <p:sldId id="256" r:id="rId2"/>
    <p:sldId id="268" r:id="rId3"/>
    <p:sldId id="269" r:id="rId4"/>
    <p:sldId id="275" r:id="rId5"/>
    <p:sldId id="276" r:id="rId6"/>
    <p:sldId id="277" r:id="rId7"/>
    <p:sldId id="271" r:id="rId8"/>
    <p:sldId id="259" r:id="rId9"/>
    <p:sldId id="260" r:id="rId10"/>
    <p:sldId id="262" r:id="rId11"/>
    <p:sldId id="274" r:id="rId12"/>
    <p:sldId id="263" r:id="rId13"/>
    <p:sldId id="264" r:id="rId14"/>
    <p:sldId id="273" r:id="rId15"/>
    <p:sldId id="266" r:id="rId16"/>
    <p:sldId id="267"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12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35D2A-43DD-5345-A59C-DFAA974D1B11}" type="datetimeFigureOut">
              <a:rPr lang="en-US" smtClean="0"/>
              <a:t>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44D42-9D98-D745-90EB-E3A876BDDD19}" type="slidenum">
              <a:rPr lang="en-US" smtClean="0"/>
              <a:t>‹#›</a:t>
            </a:fld>
            <a:endParaRPr lang="en-US"/>
          </a:p>
        </p:txBody>
      </p:sp>
    </p:spTree>
    <p:extLst>
      <p:ext uri="{BB962C8B-B14F-4D97-AF65-F5344CB8AC3E}">
        <p14:creationId xmlns:p14="http://schemas.microsoft.com/office/powerpoint/2010/main" val="4453357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9000 cases a year petitioned…reviewed by supreme court clerks…refined and then brought to justices</a:t>
            </a:r>
          </a:p>
          <a:p>
            <a:r>
              <a:rPr lang="en-US" dirty="0">
                <a:latin typeface="Calibri" charset="0"/>
              </a:rPr>
              <a:t>Writ of Certiorari</a:t>
            </a:r>
          </a:p>
          <a:p>
            <a:r>
              <a:rPr lang="en-US" dirty="0">
                <a:latin typeface="Calibri" charset="0"/>
              </a:rPr>
              <a:t>	     a.  requirements:  case must come from a U.S. Ct of Appeals, a special 3 judge district, or a state supreme court; the case must involve a federal question (interpretation of a federal law or the U.S. Constitution or conflicting interpretations of those laws)</a:t>
            </a:r>
          </a:p>
          <a:p>
            <a:endParaRPr lang="en-US" dirty="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Discuss Per Curiam decisions; </a:t>
            </a:r>
            <a:r>
              <a:rPr lang="en-US" i="1">
                <a:latin typeface="Calibri" charset="0"/>
              </a:rPr>
              <a:t>Obergefell v Hodges</a:t>
            </a:r>
            <a:r>
              <a:rPr lang="en-US">
                <a:latin typeface="Calibri" charset="0"/>
              </a:rPr>
              <a:t>,</a:t>
            </a:r>
          </a:p>
          <a:p>
            <a:endParaRPr lang="en-US">
              <a:latin typeface="Calibri" charset="0"/>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29057" indent="-280406">
              <a:defRPr>
                <a:solidFill>
                  <a:schemeClr val="tx1"/>
                </a:solidFill>
                <a:latin typeface="Arial" charset="0"/>
                <a:ea typeface="Arial" charset="0"/>
                <a:cs typeface="Arial" charset="0"/>
              </a:defRPr>
            </a:lvl2pPr>
            <a:lvl3pPr marL="1121626" indent="-224325">
              <a:defRPr>
                <a:solidFill>
                  <a:schemeClr val="tx1"/>
                </a:solidFill>
                <a:latin typeface="Arial" charset="0"/>
                <a:ea typeface="Arial" charset="0"/>
                <a:cs typeface="Arial" charset="0"/>
              </a:defRPr>
            </a:lvl3pPr>
            <a:lvl4pPr marL="1570276" indent="-224325">
              <a:defRPr>
                <a:solidFill>
                  <a:schemeClr val="tx1"/>
                </a:solidFill>
                <a:latin typeface="Arial" charset="0"/>
                <a:ea typeface="Arial" charset="0"/>
                <a:cs typeface="Arial" charset="0"/>
              </a:defRPr>
            </a:lvl4pPr>
            <a:lvl5pPr marL="2018927" indent="-224325">
              <a:defRPr>
                <a:solidFill>
                  <a:schemeClr val="tx1"/>
                </a:solidFill>
                <a:latin typeface="Arial" charset="0"/>
                <a:ea typeface="Arial" charset="0"/>
                <a:cs typeface="Arial" charset="0"/>
              </a:defRPr>
            </a:lvl5pPr>
            <a:lvl6pPr marL="2467577" indent="-224325" eaLnBrk="0" fontAlgn="base" hangingPunct="0">
              <a:spcBef>
                <a:spcPct val="0"/>
              </a:spcBef>
              <a:spcAft>
                <a:spcPct val="0"/>
              </a:spcAft>
              <a:defRPr>
                <a:solidFill>
                  <a:schemeClr val="tx1"/>
                </a:solidFill>
                <a:latin typeface="Arial" charset="0"/>
                <a:ea typeface="Arial" charset="0"/>
                <a:cs typeface="Arial" charset="0"/>
              </a:defRPr>
            </a:lvl6pPr>
            <a:lvl7pPr marL="2916227" indent="-224325" eaLnBrk="0" fontAlgn="base" hangingPunct="0">
              <a:spcBef>
                <a:spcPct val="0"/>
              </a:spcBef>
              <a:spcAft>
                <a:spcPct val="0"/>
              </a:spcAft>
              <a:defRPr>
                <a:solidFill>
                  <a:schemeClr val="tx1"/>
                </a:solidFill>
                <a:latin typeface="Arial" charset="0"/>
                <a:ea typeface="Arial" charset="0"/>
                <a:cs typeface="Arial" charset="0"/>
              </a:defRPr>
            </a:lvl7pPr>
            <a:lvl8pPr marL="3364878" indent="-224325" eaLnBrk="0" fontAlgn="base" hangingPunct="0">
              <a:spcBef>
                <a:spcPct val="0"/>
              </a:spcBef>
              <a:spcAft>
                <a:spcPct val="0"/>
              </a:spcAft>
              <a:defRPr>
                <a:solidFill>
                  <a:schemeClr val="tx1"/>
                </a:solidFill>
                <a:latin typeface="Arial" charset="0"/>
                <a:ea typeface="Arial" charset="0"/>
                <a:cs typeface="Arial" charset="0"/>
              </a:defRPr>
            </a:lvl8pPr>
            <a:lvl9pPr marL="3813528" indent="-224325" eaLnBrk="0" fontAlgn="base" hangingPunct="0">
              <a:spcBef>
                <a:spcPct val="0"/>
              </a:spcBef>
              <a:spcAft>
                <a:spcPct val="0"/>
              </a:spcAft>
              <a:defRPr>
                <a:solidFill>
                  <a:schemeClr val="tx1"/>
                </a:solidFill>
                <a:latin typeface="Arial" charset="0"/>
                <a:ea typeface="Arial" charset="0"/>
                <a:cs typeface="Arial" charset="0"/>
              </a:defRPr>
            </a:lvl9pPr>
          </a:lstStyle>
          <a:p>
            <a:fld id="{5D62617D-220E-AE4D-9695-8D5EF02CA9C4}" type="slidenum">
              <a:rPr lang="en-US">
                <a:latin typeface="Calibri" charset="0"/>
              </a:rPr>
              <a:pPr/>
              <a:t>5</a:t>
            </a:fld>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UNDUE BURDEN</a:t>
            </a:r>
            <a:endParaRPr lang="en-US" dirty="0"/>
          </a:p>
        </p:txBody>
      </p:sp>
      <p:sp>
        <p:nvSpPr>
          <p:cNvPr id="4" name="Slide Number Placeholder 3"/>
          <p:cNvSpPr>
            <a:spLocks noGrp="1"/>
          </p:cNvSpPr>
          <p:nvPr>
            <p:ph type="sldNum" sz="quarter" idx="10"/>
          </p:nvPr>
        </p:nvSpPr>
        <p:spPr/>
        <p:txBody>
          <a:bodyPr/>
          <a:lstStyle/>
          <a:p>
            <a:fld id="{E1944D42-9D98-D745-90EB-E3A876BDDD19}" type="slidenum">
              <a:rPr lang="en-US" smtClean="0"/>
              <a:t>6</a:t>
            </a:fld>
            <a:endParaRPr lang="en-US"/>
          </a:p>
        </p:txBody>
      </p:sp>
    </p:spTree>
    <p:extLst>
      <p:ext uri="{BB962C8B-B14F-4D97-AF65-F5344CB8AC3E}">
        <p14:creationId xmlns:p14="http://schemas.microsoft.com/office/powerpoint/2010/main" val="3933130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The chief justice determines which decisions the Court will discuss in conferences where the justices choose the cases they will accept for review. The chief justice also leads the private discussions on cases recently argued. After presenting the facts and issues in such a case and the relevant law, the chief justice states her or his conclusions and casts a vote. The discussion continues in order of seniority, with each associate justice presenting her or his views and vote.</a:t>
            </a:r>
          </a:p>
          <a:p>
            <a:r>
              <a:rPr lang="en-US">
                <a:latin typeface="Calibri" charset="0"/>
              </a:rPr>
              <a:t>If the chief justice is in the majority after voting has concluded, he or she assigns the writing of the opinion in the case. This critical responsibility provides the chief justice with an important opportunity to influence the out-come of the case, since he or she can assign the case to a justice who he or she believes has similar views. The chief justice may also assign the authorship of the opinion to himself or herself, as many chief justices have done in cases involving far-reaching constitutional issues. If the chief justice is not in the majority, the senior justice in the majority has the power of assignment.</a:t>
            </a:r>
          </a:p>
          <a:p>
            <a:endParaRPr lang="en-US">
              <a:latin typeface="Calibri"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29057" indent="-280406">
              <a:defRPr>
                <a:solidFill>
                  <a:schemeClr val="tx1"/>
                </a:solidFill>
                <a:latin typeface="Arial" charset="0"/>
                <a:ea typeface="Arial" charset="0"/>
                <a:cs typeface="Arial" charset="0"/>
              </a:defRPr>
            </a:lvl2pPr>
            <a:lvl3pPr marL="1121626" indent="-224325">
              <a:defRPr>
                <a:solidFill>
                  <a:schemeClr val="tx1"/>
                </a:solidFill>
                <a:latin typeface="Arial" charset="0"/>
                <a:ea typeface="Arial" charset="0"/>
                <a:cs typeface="Arial" charset="0"/>
              </a:defRPr>
            </a:lvl3pPr>
            <a:lvl4pPr marL="1570276" indent="-224325">
              <a:defRPr>
                <a:solidFill>
                  <a:schemeClr val="tx1"/>
                </a:solidFill>
                <a:latin typeface="Arial" charset="0"/>
                <a:ea typeface="Arial" charset="0"/>
                <a:cs typeface="Arial" charset="0"/>
              </a:defRPr>
            </a:lvl4pPr>
            <a:lvl5pPr marL="2018927" indent="-224325">
              <a:defRPr>
                <a:solidFill>
                  <a:schemeClr val="tx1"/>
                </a:solidFill>
                <a:latin typeface="Arial" charset="0"/>
                <a:ea typeface="Arial" charset="0"/>
                <a:cs typeface="Arial" charset="0"/>
              </a:defRPr>
            </a:lvl5pPr>
            <a:lvl6pPr marL="2467577" indent="-224325" eaLnBrk="0" fontAlgn="base" hangingPunct="0">
              <a:spcBef>
                <a:spcPct val="0"/>
              </a:spcBef>
              <a:spcAft>
                <a:spcPct val="0"/>
              </a:spcAft>
              <a:defRPr>
                <a:solidFill>
                  <a:schemeClr val="tx1"/>
                </a:solidFill>
                <a:latin typeface="Arial" charset="0"/>
                <a:ea typeface="Arial" charset="0"/>
                <a:cs typeface="Arial" charset="0"/>
              </a:defRPr>
            </a:lvl6pPr>
            <a:lvl7pPr marL="2916227" indent="-224325" eaLnBrk="0" fontAlgn="base" hangingPunct="0">
              <a:spcBef>
                <a:spcPct val="0"/>
              </a:spcBef>
              <a:spcAft>
                <a:spcPct val="0"/>
              </a:spcAft>
              <a:defRPr>
                <a:solidFill>
                  <a:schemeClr val="tx1"/>
                </a:solidFill>
                <a:latin typeface="Arial" charset="0"/>
                <a:ea typeface="Arial" charset="0"/>
                <a:cs typeface="Arial" charset="0"/>
              </a:defRPr>
            </a:lvl7pPr>
            <a:lvl8pPr marL="3364878" indent="-224325" eaLnBrk="0" fontAlgn="base" hangingPunct="0">
              <a:spcBef>
                <a:spcPct val="0"/>
              </a:spcBef>
              <a:spcAft>
                <a:spcPct val="0"/>
              </a:spcAft>
              <a:defRPr>
                <a:solidFill>
                  <a:schemeClr val="tx1"/>
                </a:solidFill>
                <a:latin typeface="Arial" charset="0"/>
                <a:ea typeface="Arial" charset="0"/>
                <a:cs typeface="Arial" charset="0"/>
              </a:defRPr>
            </a:lvl8pPr>
            <a:lvl9pPr marL="3813528" indent="-224325" eaLnBrk="0" fontAlgn="base" hangingPunct="0">
              <a:spcBef>
                <a:spcPct val="0"/>
              </a:spcBef>
              <a:spcAft>
                <a:spcPct val="0"/>
              </a:spcAft>
              <a:defRPr>
                <a:solidFill>
                  <a:schemeClr val="tx1"/>
                </a:solidFill>
                <a:latin typeface="Arial" charset="0"/>
                <a:ea typeface="Arial" charset="0"/>
                <a:cs typeface="Arial" charset="0"/>
              </a:defRPr>
            </a:lvl9pPr>
          </a:lstStyle>
          <a:p>
            <a:fld id="{127A406A-4529-5F40-BA3A-99A1468DDB8B}" type="slidenum">
              <a:rPr lang="en-US">
                <a:latin typeface="Calibri" charset="0"/>
              </a:rPr>
              <a:pPr/>
              <a:t>13</a:t>
            </a:fld>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There have been 312 innocent people exonerated in U.S. due to DNA evidence since death penalty been in effect.</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29057" indent="-280406">
              <a:defRPr>
                <a:solidFill>
                  <a:schemeClr val="tx1"/>
                </a:solidFill>
                <a:latin typeface="Arial" charset="0"/>
                <a:ea typeface="Arial" charset="0"/>
                <a:cs typeface="Arial" charset="0"/>
              </a:defRPr>
            </a:lvl2pPr>
            <a:lvl3pPr marL="1121626" indent="-224325">
              <a:defRPr>
                <a:solidFill>
                  <a:schemeClr val="tx1"/>
                </a:solidFill>
                <a:latin typeface="Arial" charset="0"/>
                <a:ea typeface="Arial" charset="0"/>
                <a:cs typeface="Arial" charset="0"/>
              </a:defRPr>
            </a:lvl3pPr>
            <a:lvl4pPr marL="1570276" indent="-224325">
              <a:defRPr>
                <a:solidFill>
                  <a:schemeClr val="tx1"/>
                </a:solidFill>
                <a:latin typeface="Arial" charset="0"/>
                <a:ea typeface="Arial" charset="0"/>
                <a:cs typeface="Arial" charset="0"/>
              </a:defRPr>
            </a:lvl4pPr>
            <a:lvl5pPr marL="2018927" indent="-224325">
              <a:defRPr>
                <a:solidFill>
                  <a:schemeClr val="tx1"/>
                </a:solidFill>
                <a:latin typeface="Arial" charset="0"/>
                <a:ea typeface="Arial" charset="0"/>
                <a:cs typeface="Arial" charset="0"/>
              </a:defRPr>
            </a:lvl5pPr>
            <a:lvl6pPr marL="2467577" indent="-224325" eaLnBrk="0" fontAlgn="base" hangingPunct="0">
              <a:spcBef>
                <a:spcPct val="0"/>
              </a:spcBef>
              <a:spcAft>
                <a:spcPct val="0"/>
              </a:spcAft>
              <a:defRPr>
                <a:solidFill>
                  <a:schemeClr val="tx1"/>
                </a:solidFill>
                <a:latin typeface="Arial" charset="0"/>
                <a:ea typeface="Arial" charset="0"/>
                <a:cs typeface="Arial" charset="0"/>
              </a:defRPr>
            </a:lvl6pPr>
            <a:lvl7pPr marL="2916227" indent="-224325" eaLnBrk="0" fontAlgn="base" hangingPunct="0">
              <a:spcBef>
                <a:spcPct val="0"/>
              </a:spcBef>
              <a:spcAft>
                <a:spcPct val="0"/>
              </a:spcAft>
              <a:defRPr>
                <a:solidFill>
                  <a:schemeClr val="tx1"/>
                </a:solidFill>
                <a:latin typeface="Arial" charset="0"/>
                <a:ea typeface="Arial" charset="0"/>
                <a:cs typeface="Arial" charset="0"/>
              </a:defRPr>
            </a:lvl7pPr>
            <a:lvl8pPr marL="3364878" indent="-224325" eaLnBrk="0" fontAlgn="base" hangingPunct="0">
              <a:spcBef>
                <a:spcPct val="0"/>
              </a:spcBef>
              <a:spcAft>
                <a:spcPct val="0"/>
              </a:spcAft>
              <a:defRPr>
                <a:solidFill>
                  <a:schemeClr val="tx1"/>
                </a:solidFill>
                <a:latin typeface="Arial" charset="0"/>
                <a:ea typeface="Arial" charset="0"/>
                <a:cs typeface="Arial" charset="0"/>
              </a:defRPr>
            </a:lvl8pPr>
            <a:lvl9pPr marL="3813528" indent="-224325" eaLnBrk="0" fontAlgn="base" hangingPunct="0">
              <a:spcBef>
                <a:spcPct val="0"/>
              </a:spcBef>
              <a:spcAft>
                <a:spcPct val="0"/>
              </a:spcAft>
              <a:defRPr>
                <a:solidFill>
                  <a:schemeClr val="tx1"/>
                </a:solidFill>
                <a:latin typeface="Arial" charset="0"/>
                <a:ea typeface="Arial" charset="0"/>
                <a:cs typeface="Arial" charset="0"/>
              </a:defRPr>
            </a:lvl9pPr>
          </a:lstStyle>
          <a:p>
            <a:fld id="{69C05DA7-81FB-E64A-BEE4-C788C4B2A2BF}" type="slidenum">
              <a:rPr lang="en-US">
                <a:latin typeface="Calibri" charset="0"/>
              </a:rPr>
              <a:pPr/>
              <a:t>16</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14368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203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6148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95515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0D979-4A4B-8847-8E6A-716D7AFAF52C}"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17482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0D979-4A4B-8847-8E6A-716D7AFAF52C}"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4244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0D979-4A4B-8847-8E6A-716D7AFAF52C}" type="datetimeFigureOut">
              <a:rPr lang="en-US" smtClean="0"/>
              <a:t>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98953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0D979-4A4B-8847-8E6A-716D7AFAF52C}" type="datetimeFigureOut">
              <a:rPr lang="en-US" smtClean="0"/>
              <a:t>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2527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0D979-4A4B-8847-8E6A-716D7AFAF52C}" type="datetimeFigureOut">
              <a:rPr lang="en-US" smtClean="0"/>
              <a:t>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1757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95022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824836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0D979-4A4B-8847-8E6A-716D7AFAF52C}" type="datetimeFigureOut">
              <a:rPr lang="en-US" smtClean="0"/>
              <a:t>3/1/19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02D32-2DBF-2A48-AD16-EC26B518CC5F}" type="slidenum">
              <a:rPr lang="en-US" smtClean="0"/>
              <a:t>‹#›</a:t>
            </a:fld>
            <a:endParaRPr lang="en-US"/>
          </a:p>
        </p:txBody>
      </p:sp>
    </p:spTree>
    <p:extLst>
      <p:ext uri="{BB962C8B-B14F-4D97-AF65-F5344CB8AC3E}">
        <p14:creationId xmlns:p14="http://schemas.microsoft.com/office/powerpoint/2010/main" val="3180398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youtube.com/watch?v=oNp0R1mAYYU" TargetMode="Externa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cc.com/video-clips/hpgzlc/the-nightly-show-with-larry-wilmore-nightly--nightly----supreme-court-abortion-showdow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1651"/>
            <a:ext cx="7772400" cy="2060395"/>
          </a:xfrm>
        </p:spPr>
        <p:txBody>
          <a:bodyPr>
            <a:normAutofit fontScale="90000"/>
          </a:bodyPr>
          <a:lstStyle/>
          <a:p>
            <a:r>
              <a:rPr lang="en-US" dirty="0" smtClean="0"/>
              <a:t>10. The Supreme Court and Checks on the Judiciary</a:t>
            </a:r>
            <a:endParaRPr lang="en-US" dirty="0"/>
          </a:p>
        </p:txBody>
      </p:sp>
      <p:sp>
        <p:nvSpPr>
          <p:cNvPr id="3" name="Subtitle 2"/>
          <p:cNvSpPr>
            <a:spLocks noGrp="1"/>
          </p:cNvSpPr>
          <p:nvPr>
            <p:ph type="subTitle" idx="1"/>
          </p:nvPr>
        </p:nvSpPr>
        <p:spPr>
          <a:xfrm>
            <a:off x="1371600" y="3886199"/>
            <a:ext cx="6400800" cy="2031445"/>
          </a:xfrm>
        </p:spPr>
        <p:txBody>
          <a:bodyPr>
            <a:normAutofit fontScale="92500" lnSpcReduction="10000"/>
          </a:bodyPr>
          <a:lstStyle/>
          <a:p>
            <a:r>
              <a:rPr lang="en-US" dirty="0" smtClean="0"/>
              <a:t>Mr. Winchell</a:t>
            </a:r>
          </a:p>
          <a:p>
            <a:r>
              <a:rPr lang="en-US" dirty="0" smtClean="0"/>
              <a:t>AP </a:t>
            </a:r>
            <a:r>
              <a:rPr lang="en-US" dirty="0" err="1" smtClean="0"/>
              <a:t>GoPo</a:t>
            </a:r>
            <a:endParaRPr lang="en-US" dirty="0" smtClean="0"/>
          </a:p>
          <a:p>
            <a:r>
              <a:rPr lang="en-US" dirty="0" smtClean="0"/>
              <a:t>Unit 2: Interactions Among Branches of Government</a:t>
            </a:r>
            <a:endParaRPr lang="en-US" dirty="0"/>
          </a:p>
        </p:txBody>
      </p:sp>
    </p:spTree>
    <p:extLst>
      <p:ext uri="{BB962C8B-B14F-4D97-AF65-F5344CB8AC3E}">
        <p14:creationId xmlns:p14="http://schemas.microsoft.com/office/powerpoint/2010/main" val="3398061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1143000"/>
          </a:xfrm>
        </p:spPr>
        <p:txBody>
          <a:bodyPr>
            <a:normAutofit fontScale="90000"/>
          </a:bodyPr>
          <a:lstStyle/>
          <a:p>
            <a:pPr eaLnBrk="1" hangingPunct="1"/>
            <a:r>
              <a:rPr lang="en-US" b="1">
                <a:latin typeface="Rockwell"/>
                <a:cs typeface="Rockwell"/>
              </a:rPr>
              <a:t>Impact of Decisions: </a:t>
            </a:r>
            <a:br>
              <a:rPr lang="en-US" b="1">
                <a:latin typeface="Rockwell"/>
                <a:cs typeface="Rockwell"/>
              </a:rPr>
            </a:br>
            <a:r>
              <a:rPr lang="en-US" b="1">
                <a:latin typeface="Rockwell"/>
                <a:cs typeface="Rockwell"/>
              </a:rPr>
              <a:t>Judicial Activism v. Restraint</a:t>
            </a:r>
          </a:p>
        </p:txBody>
      </p:sp>
      <p:sp>
        <p:nvSpPr>
          <p:cNvPr id="3" name="Content Placeholder 2"/>
          <p:cNvSpPr>
            <a:spLocks noGrp="1"/>
          </p:cNvSpPr>
          <p:nvPr>
            <p:ph idx="1"/>
          </p:nvPr>
        </p:nvSpPr>
        <p:spPr>
          <a:xfrm>
            <a:off x="381000" y="1162050"/>
            <a:ext cx="8763000" cy="4969234"/>
          </a:xfrm>
        </p:spPr>
        <p:txBody>
          <a:bodyPr>
            <a:normAutofit fontScale="85000" lnSpcReduction="10000"/>
          </a:bodyPr>
          <a:lstStyle/>
          <a:p>
            <a:pPr eaLnBrk="1" hangingPunct="1"/>
            <a:r>
              <a:rPr lang="en-US" sz="2400" dirty="0">
                <a:latin typeface="Rockwell"/>
                <a:cs typeface="Rockwell"/>
              </a:rPr>
              <a:t>Judicial Activism v. Restraint:</a:t>
            </a:r>
          </a:p>
          <a:p>
            <a:pPr lvl="1" eaLnBrk="1" hangingPunct="1"/>
            <a:r>
              <a:rPr lang="en-US" sz="2000" dirty="0">
                <a:latin typeface="Rockwell"/>
                <a:cs typeface="Rockwell"/>
              </a:rPr>
              <a:t>Refers to the process or method a judge uses to reach a particular decision, not to the political ramifications of the decision</a:t>
            </a:r>
          </a:p>
          <a:p>
            <a:pPr eaLnBrk="1" hangingPunct="1"/>
            <a:r>
              <a:rPr lang="en-US" sz="2400" dirty="0">
                <a:latin typeface="Rockwell"/>
                <a:cs typeface="Rockwell"/>
              </a:rPr>
              <a:t>Activist (Judicial Activism)</a:t>
            </a:r>
          </a:p>
          <a:p>
            <a:pPr lvl="1" eaLnBrk="1" hangingPunct="1"/>
            <a:r>
              <a:rPr lang="en-US" sz="2000" dirty="0">
                <a:latin typeface="Rockwell"/>
                <a:cs typeface="Rockwell"/>
              </a:rPr>
              <a:t>Strike down/alter acts &amp; overturn previous rulings</a:t>
            </a:r>
          </a:p>
          <a:p>
            <a:pPr lvl="1" eaLnBrk="1" hangingPunct="1"/>
            <a:r>
              <a:rPr lang="en-US" sz="2000" dirty="0">
                <a:latin typeface="Rockwell"/>
                <a:cs typeface="Rockwell"/>
              </a:rPr>
              <a:t>Influence policy</a:t>
            </a:r>
          </a:p>
          <a:p>
            <a:pPr lvl="1" eaLnBrk="1" hangingPunct="1"/>
            <a:r>
              <a:rPr lang="en-US" sz="2000" dirty="0">
                <a:latin typeface="Rockwell"/>
                <a:cs typeface="Rockwell"/>
              </a:rPr>
              <a:t>Correct injustices; Loose interpretation of Const.</a:t>
            </a:r>
          </a:p>
          <a:p>
            <a:pPr lvl="1" eaLnBrk="1" hangingPunct="1"/>
            <a:r>
              <a:rPr lang="en-US" sz="2000" dirty="0">
                <a:latin typeface="Rockwell"/>
                <a:cs typeface="Rockwell"/>
              </a:rPr>
              <a:t>Defense: merely fulfilling courts job in system of checks/balance</a:t>
            </a:r>
          </a:p>
          <a:p>
            <a:pPr lvl="1" eaLnBrk="1" hangingPunct="1"/>
            <a:r>
              <a:rPr lang="en-US" sz="2000" dirty="0">
                <a:latin typeface="Rockwell"/>
                <a:cs typeface="Rockwell"/>
              </a:rPr>
              <a:t>More likely support affirmative action; reproductive rights; equal </a:t>
            </a:r>
            <a:r>
              <a:rPr lang="en-US" sz="2000" dirty="0" smtClean="0">
                <a:latin typeface="Rockwell"/>
                <a:cs typeface="Rockwell"/>
              </a:rPr>
              <a:t>protection</a:t>
            </a:r>
          </a:p>
          <a:p>
            <a:pPr marL="457200" lvl="1" indent="0" eaLnBrk="1" hangingPunct="1">
              <a:buNone/>
            </a:pPr>
            <a:endParaRPr lang="en-US" sz="2000" dirty="0">
              <a:latin typeface="Rockwell"/>
              <a:cs typeface="Rockwell"/>
            </a:endParaRPr>
          </a:p>
          <a:p>
            <a:pPr eaLnBrk="1" hangingPunct="1"/>
            <a:r>
              <a:rPr lang="en-US" sz="2400" dirty="0">
                <a:latin typeface="Rockwell"/>
                <a:cs typeface="Rockwell"/>
              </a:rPr>
              <a:t>Restrained (Judicial Restraint)</a:t>
            </a:r>
          </a:p>
          <a:p>
            <a:pPr lvl="1" eaLnBrk="1" hangingPunct="1"/>
            <a:r>
              <a:rPr lang="en-US" sz="2000" dirty="0">
                <a:latin typeface="Rockwell"/>
                <a:cs typeface="Rockwell"/>
              </a:rPr>
              <a:t>“The Constitution is not an empty bottle……it is like a statute, and the meaning doesn’t change.” –</a:t>
            </a:r>
            <a:r>
              <a:rPr lang="en-US" sz="1600" dirty="0">
                <a:latin typeface="Rockwell"/>
                <a:cs typeface="Rockwell"/>
              </a:rPr>
              <a:t>Antonin Scalia</a:t>
            </a:r>
          </a:p>
          <a:p>
            <a:pPr lvl="2" eaLnBrk="1" hangingPunct="1"/>
            <a:r>
              <a:rPr lang="en-US" sz="1800" dirty="0">
                <a:latin typeface="Rockwell"/>
                <a:cs typeface="Rockwell"/>
              </a:rPr>
              <a:t>Strict Constructionist</a:t>
            </a:r>
          </a:p>
          <a:p>
            <a:pPr lvl="1" eaLnBrk="1" hangingPunct="1"/>
            <a:r>
              <a:rPr lang="en-US" sz="2000" dirty="0">
                <a:latin typeface="Rockwell"/>
                <a:cs typeface="Rockwell"/>
              </a:rPr>
              <a:t>Use precedent &amp; “framers intent” to decide case</a:t>
            </a:r>
          </a:p>
          <a:p>
            <a:pPr lvl="1" eaLnBrk="1" hangingPunct="1"/>
            <a:r>
              <a:rPr lang="en-US" sz="2000" dirty="0">
                <a:latin typeface="Rockwell"/>
                <a:cs typeface="Rockwell"/>
              </a:rPr>
              <a:t>Isn’t court’s job to make policy; defer to other 2 branches</a:t>
            </a:r>
          </a:p>
        </p:txBody>
      </p:sp>
    </p:spTree>
    <p:extLst>
      <p:ext uri="{BB962C8B-B14F-4D97-AF65-F5344CB8AC3E}">
        <p14:creationId xmlns:p14="http://schemas.microsoft.com/office/powerpoint/2010/main" val="4000373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extLst>
          </p:cNvPr>
          <p:cNvSpPr>
            <a:spLocks noGrp="1" noChangeArrowheads="1"/>
          </p:cNvSpPr>
          <p:nvPr>
            <p:ph type="title"/>
          </p:nvPr>
        </p:nvSpPr>
        <p:spPr>
          <a:xfrm>
            <a:off x="23813" y="0"/>
            <a:ext cx="9120187" cy="1143000"/>
          </a:xfrm>
        </p:spPr>
        <p:txBody>
          <a:bodyPr>
            <a:normAutofit fontScale="90000"/>
          </a:bodyPr>
          <a:lstStyle/>
          <a:p>
            <a:pPr eaLnBrk="1" hangingPunct="1">
              <a:defRPr/>
            </a:pPr>
            <a:r>
              <a:rPr lang="en-US" sz="4000">
                <a:latin typeface="Rockwell"/>
                <a:cs typeface="Rockwell"/>
              </a:rPr>
              <a:t>The Supreme Court</a:t>
            </a:r>
            <a:br>
              <a:rPr lang="en-US" sz="4000">
                <a:latin typeface="Rockwell"/>
                <a:cs typeface="Rockwell"/>
              </a:rPr>
            </a:br>
            <a:r>
              <a:rPr lang="en-US" sz="4000">
                <a:latin typeface="Rockwell"/>
                <a:cs typeface="Rockwell"/>
              </a:rPr>
              <a:t>Jurisprudence/Judicial Philosophy</a:t>
            </a:r>
          </a:p>
        </p:txBody>
      </p:sp>
      <p:sp>
        <p:nvSpPr>
          <p:cNvPr id="20483" name="Rectangle 3">
            <a:extLst>
              <a:ext uri="{FF2B5EF4-FFF2-40B4-BE49-F238E27FC236}"/>
            </a:extLst>
          </p:cNvPr>
          <p:cNvSpPr>
            <a:spLocks noGrp="1" noChangeArrowheads="1"/>
          </p:cNvSpPr>
          <p:nvPr>
            <p:ph sz="half" idx="1"/>
          </p:nvPr>
        </p:nvSpPr>
        <p:spPr>
          <a:xfrm>
            <a:off x="0" y="1295400"/>
            <a:ext cx="5029200" cy="5562600"/>
          </a:xfrm>
        </p:spPr>
        <p:txBody>
          <a:bodyPr>
            <a:normAutofit fontScale="92500"/>
          </a:bodyPr>
          <a:lstStyle/>
          <a:p>
            <a:pPr eaLnBrk="1" hangingPunct="1">
              <a:lnSpc>
                <a:spcPct val="80000"/>
              </a:lnSpc>
              <a:defRPr/>
            </a:pPr>
            <a:r>
              <a:rPr lang="en-US" sz="1800" b="1" dirty="0" err="1">
                <a:latin typeface="Rockwell"/>
                <a:cs typeface="Rockwell"/>
              </a:rPr>
              <a:t>Originalism</a:t>
            </a:r>
            <a:endParaRPr lang="en-US" sz="1800" b="1" dirty="0">
              <a:latin typeface="Rockwell"/>
              <a:cs typeface="Rockwell"/>
            </a:endParaRPr>
          </a:p>
          <a:p>
            <a:pPr lvl="1" eaLnBrk="1" hangingPunct="1">
              <a:lnSpc>
                <a:spcPct val="80000"/>
              </a:lnSpc>
              <a:defRPr/>
            </a:pPr>
            <a:r>
              <a:rPr lang="en-US" sz="1600" dirty="0">
                <a:latin typeface="Rockwell"/>
                <a:cs typeface="Rockwell"/>
              </a:rPr>
              <a:t>Based on </a:t>
            </a:r>
            <a:r>
              <a:rPr lang="en-US" sz="1600" u="sng" dirty="0">
                <a:latin typeface="Rockwell"/>
                <a:cs typeface="Rockwell"/>
              </a:rPr>
              <a:t>TEXT</a:t>
            </a:r>
            <a:r>
              <a:rPr lang="en-US" sz="1600" dirty="0">
                <a:latin typeface="Rockwell"/>
                <a:cs typeface="Rockwell"/>
              </a:rPr>
              <a:t>, </a:t>
            </a:r>
            <a:r>
              <a:rPr lang="en-US" sz="1600" u="sng" dirty="0">
                <a:latin typeface="Rockwell"/>
                <a:cs typeface="Rockwell"/>
              </a:rPr>
              <a:t>HISTORY</a:t>
            </a:r>
            <a:r>
              <a:rPr lang="en-US" sz="1600" dirty="0">
                <a:latin typeface="Rockwell"/>
                <a:cs typeface="Rockwell"/>
              </a:rPr>
              <a:t>, </a:t>
            </a:r>
            <a:r>
              <a:rPr lang="en-US" sz="1600" u="sng" dirty="0">
                <a:latin typeface="Rockwell"/>
                <a:cs typeface="Rockwell"/>
              </a:rPr>
              <a:t>TRADITION</a:t>
            </a:r>
            <a:r>
              <a:rPr lang="en-US" sz="1600" dirty="0">
                <a:latin typeface="Rockwell"/>
                <a:cs typeface="Rockwell"/>
              </a:rPr>
              <a:t>, </a:t>
            </a:r>
            <a:r>
              <a:rPr lang="en-US" sz="1600" u="sng" dirty="0">
                <a:latin typeface="Rockwell"/>
                <a:cs typeface="Rockwell"/>
              </a:rPr>
              <a:t>PRECEDENT</a:t>
            </a:r>
          </a:p>
          <a:p>
            <a:pPr lvl="1" eaLnBrk="1" hangingPunct="1">
              <a:lnSpc>
                <a:spcPct val="80000"/>
              </a:lnSpc>
              <a:defRPr/>
            </a:pPr>
            <a:r>
              <a:rPr lang="en-US" sz="1600" dirty="0">
                <a:latin typeface="Rockwell"/>
                <a:cs typeface="Rockwell"/>
              </a:rPr>
              <a:t>Limit the initiative on social and political questions</a:t>
            </a:r>
          </a:p>
          <a:p>
            <a:pPr lvl="1" eaLnBrk="1" hangingPunct="1">
              <a:lnSpc>
                <a:spcPct val="80000"/>
              </a:lnSpc>
              <a:defRPr/>
            </a:pPr>
            <a:r>
              <a:rPr lang="en-US" sz="1600" dirty="0">
                <a:latin typeface="Rockwell"/>
                <a:cs typeface="Rockwell"/>
              </a:rPr>
              <a:t>Passive on policymaking</a:t>
            </a:r>
          </a:p>
          <a:p>
            <a:pPr lvl="1" eaLnBrk="1" hangingPunct="1">
              <a:lnSpc>
                <a:spcPct val="80000"/>
              </a:lnSpc>
              <a:defRPr/>
            </a:pPr>
            <a:r>
              <a:rPr lang="en-US" sz="1600" dirty="0">
                <a:latin typeface="Rockwell"/>
                <a:cs typeface="Rockwell"/>
              </a:rPr>
              <a:t>Strict interpretation of the Constitution</a:t>
            </a:r>
          </a:p>
          <a:p>
            <a:pPr lvl="1" eaLnBrk="1" hangingPunct="1">
              <a:lnSpc>
                <a:spcPct val="80000"/>
              </a:lnSpc>
              <a:defRPr/>
            </a:pPr>
            <a:r>
              <a:rPr lang="ja-JP" altLang="en-US" sz="1600" dirty="0">
                <a:latin typeface="Rockwell"/>
                <a:cs typeface="Rockwell"/>
              </a:rPr>
              <a:t>“</a:t>
            </a:r>
            <a:r>
              <a:rPr lang="en-US" sz="1600" dirty="0">
                <a:latin typeface="Rockwell"/>
                <a:cs typeface="Rockwell"/>
              </a:rPr>
              <a:t>The Constitution is not an empty bottle…it is like a statue, and the meaning </a:t>
            </a:r>
            <a:r>
              <a:rPr lang="en-US" sz="1600" dirty="0" err="1">
                <a:latin typeface="Rockwell"/>
                <a:cs typeface="Rockwell"/>
              </a:rPr>
              <a:t>doesn</a:t>
            </a:r>
            <a:r>
              <a:rPr lang="ja-JP" altLang="en-US" sz="1600" dirty="0">
                <a:latin typeface="Rockwell"/>
                <a:cs typeface="Rockwell"/>
              </a:rPr>
              <a:t>’</a:t>
            </a:r>
            <a:r>
              <a:rPr lang="en-US" sz="1600" dirty="0">
                <a:latin typeface="Rockwell"/>
                <a:cs typeface="Rockwell"/>
              </a:rPr>
              <a:t>t change.</a:t>
            </a:r>
            <a:r>
              <a:rPr lang="ja-JP" altLang="en-US" sz="1600" dirty="0">
                <a:latin typeface="Rockwell"/>
                <a:cs typeface="Rockwell"/>
              </a:rPr>
              <a:t>”</a:t>
            </a:r>
            <a:r>
              <a:rPr lang="en-US" sz="1600" dirty="0">
                <a:latin typeface="Rockwell"/>
                <a:cs typeface="Rockwell"/>
              </a:rPr>
              <a:t> – Antonin Scalia</a:t>
            </a:r>
          </a:p>
          <a:p>
            <a:pPr eaLnBrk="1" hangingPunct="1">
              <a:lnSpc>
                <a:spcPct val="80000"/>
              </a:lnSpc>
              <a:defRPr/>
            </a:pPr>
            <a:r>
              <a:rPr lang="en-US" sz="1800" b="1" dirty="0">
                <a:latin typeface="Rockwell"/>
                <a:cs typeface="Rockwell"/>
              </a:rPr>
              <a:t>Living Constitution</a:t>
            </a:r>
          </a:p>
          <a:p>
            <a:pPr lvl="1" eaLnBrk="1" hangingPunct="1">
              <a:lnSpc>
                <a:spcPct val="80000"/>
              </a:lnSpc>
              <a:defRPr/>
            </a:pPr>
            <a:r>
              <a:rPr lang="en-US" sz="1600" dirty="0">
                <a:latin typeface="Rockwell"/>
                <a:cs typeface="Rockwell"/>
              </a:rPr>
              <a:t>Based on TEXT, HISTORY, TRADITION, PRECEDENT, </a:t>
            </a:r>
            <a:r>
              <a:rPr lang="en-US" sz="1600" u="sng" dirty="0">
                <a:latin typeface="Rockwell"/>
                <a:cs typeface="Rockwell"/>
              </a:rPr>
              <a:t>PURPOSE &amp; VALUES</a:t>
            </a:r>
            <a:r>
              <a:rPr lang="en-US" sz="1600" dirty="0">
                <a:latin typeface="Rockwell"/>
                <a:cs typeface="Rockwell"/>
              </a:rPr>
              <a:t>, </a:t>
            </a:r>
            <a:r>
              <a:rPr lang="en-US" sz="1600" u="sng" dirty="0">
                <a:latin typeface="Rockwell"/>
                <a:cs typeface="Rockwell"/>
              </a:rPr>
              <a:t>CONSEQUENCES</a:t>
            </a:r>
          </a:p>
          <a:p>
            <a:pPr lvl="1" eaLnBrk="1" hangingPunct="1">
              <a:lnSpc>
                <a:spcPct val="80000"/>
              </a:lnSpc>
              <a:defRPr/>
            </a:pPr>
            <a:r>
              <a:rPr lang="en-US" sz="1600" dirty="0">
                <a:latin typeface="Rockwell"/>
                <a:cs typeface="Rockwell"/>
              </a:rPr>
              <a:t>Active role in society and politics</a:t>
            </a:r>
          </a:p>
          <a:p>
            <a:pPr lvl="1" eaLnBrk="1" hangingPunct="1">
              <a:lnSpc>
                <a:spcPct val="80000"/>
              </a:lnSpc>
              <a:defRPr/>
            </a:pPr>
            <a:r>
              <a:rPr lang="en-US" sz="1600" dirty="0">
                <a:latin typeface="Rockwell"/>
                <a:cs typeface="Rockwell"/>
              </a:rPr>
              <a:t>Judicial intervention</a:t>
            </a:r>
          </a:p>
          <a:p>
            <a:pPr lvl="1" eaLnBrk="1" hangingPunct="1">
              <a:lnSpc>
                <a:spcPct val="80000"/>
              </a:lnSpc>
              <a:defRPr/>
            </a:pPr>
            <a:r>
              <a:rPr lang="en-US" sz="1600" dirty="0">
                <a:latin typeface="Rockwell"/>
                <a:cs typeface="Rockwell"/>
              </a:rPr>
              <a:t>Loose interpretation of the Constitution</a:t>
            </a:r>
          </a:p>
          <a:p>
            <a:pPr lvl="1" eaLnBrk="1" hangingPunct="1">
              <a:lnSpc>
                <a:spcPct val="80000"/>
              </a:lnSpc>
              <a:defRPr/>
            </a:pPr>
            <a:r>
              <a:rPr lang="ja-JP" altLang="en-US" sz="1600" dirty="0">
                <a:latin typeface="Rockwell"/>
                <a:cs typeface="Rockwell"/>
              </a:rPr>
              <a:t>“</a:t>
            </a:r>
            <a:r>
              <a:rPr lang="en-US" sz="1600" dirty="0">
                <a:latin typeface="Rockwell"/>
                <a:cs typeface="Rockwell"/>
              </a:rPr>
              <a:t>Provisions of the Constitution of the United States are not mathematical formulas having their essence in their form, but are organic living institutions transplanted from English soil. Their significance is not to be gathered simply from the words and a dictionary, but by considering their origin and the line of their growth</a:t>
            </a:r>
            <a:r>
              <a:rPr lang="ja-JP" altLang="en-US" sz="1600" dirty="0">
                <a:latin typeface="Rockwell"/>
                <a:cs typeface="Rockwell"/>
              </a:rPr>
              <a:t>”</a:t>
            </a:r>
            <a:r>
              <a:rPr lang="en-US" sz="1600" dirty="0">
                <a:latin typeface="Rockwell"/>
                <a:cs typeface="Rockwell"/>
              </a:rPr>
              <a:t> – Oliver Wendell Holmes</a:t>
            </a:r>
          </a:p>
        </p:txBody>
      </p:sp>
      <p:sp>
        <p:nvSpPr>
          <p:cNvPr id="2" name="Content Placeholder 1">
            <a:extLst>
              <a:ext uri="{FF2B5EF4-FFF2-40B4-BE49-F238E27FC236}"/>
            </a:extLst>
          </p:cNvPr>
          <p:cNvSpPr>
            <a:spLocks noGrp="1"/>
          </p:cNvSpPr>
          <p:nvPr>
            <p:ph sz="half" idx="2"/>
          </p:nvPr>
        </p:nvSpPr>
        <p:spPr>
          <a:xfrm>
            <a:off x="5029200" y="1295400"/>
            <a:ext cx="4114800" cy="5562600"/>
          </a:xfrm>
        </p:spPr>
        <p:txBody>
          <a:bodyPr>
            <a:normAutofit fontScale="92500"/>
          </a:bodyPr>
          <a:lstStyle/>
          <a:p>
            <a:pPr>
              <a:defRPr/>
            </a:pPr>
            <a:r>
              <a:rPr lang="en-US" sz="2400" b="1">
                <a:latin typeface="Rockwell"/>
                <a:cs typeface="Rockwell"/>
              </a:rPr>
              <a:t>Judicial Restraint</a:t>
            </a:r>
          </a:p>
          <a:p>
            <a:pPr lvl="1">
              <a:defRPr/>
            </a:pPr>
            <a:r>
              <a:rPr lang="en-US" sz="2000">
                <a:latin typeface="Rockwell"/>
                <a:cs typeface="Rockwell"/>
              </a:rPr>
              <a:t>Justices hold to legal precedent and defer to the elected legislatures</a:t>
            </a:r>
          </a:p>
          <a:p>
            <a:pPr lvl="1">
              <a:defRPr/>
            </a:pPr>
            <a:r>
              <a:rPr lang="en-US" sz="2000" b="1" i="1">
                <a:latin typeface="Rockwell"/>
                <a:cs typeface="Rockwell"/>
              </a:rPr>
              <a:t>Stare decisis</a:t>
            </a:r>
          </a:p>
          <a:p>
            <a:pPr lvl="1">
              <a:defRPr/>
            </a:pPr>
            <a:r>
              <a:rPr lang="en-US" sz="2000">
                <a:latin typeface="Rockwell"/>
                <a:cs typeface="Rockwell"/>
              </a:rPr>
              <a:t>Apply the law, not determine the law</a:t>
            </a:r>
          </a:p>
          <a:p>
            <a:pPr>
              <a:defRPr/>
            </a:pPr>
            <a:r>
              <a:rPr lang="en-US" sz="2400" b="1">
                <a:latin typeface="Rockwell"/>
                <a:cs typeface="Rockwell"/>
              </a:rPr>
              <a:t>Judicial Activism</a:t>
            </a:r>
          </a:p>
          <a:p>
            <a:pPr lvl="1">
              <a:defRPr/>
            </a:pPr>
            <a:r>
              <a:rPr lang="en-US" sz="2000">
                <a:latin typeface="Rockwell"/>
                <a:cs typeface="Rockwell"/>
              </a:rPr>
              <a:t>Development of new legal principles to preserve fundamental principles</a:t>
            </a:r>
          </a:p>
          <a:p>
            <a:pPr lvl="1">
              <a:defRPr/>
            </a:pPr>
            <a:r>
              <a:rPr lang="en-US" sz="2000">
                <a:latin typeface="Rockwell"/>
                <a:cs typeface="Rockwell"/>
              </a:rPr>
              <a:t>Conflicts with legal precedent and public policy</a:t>
            </a:r>
          </a:p>
          <a:p>
            <a:pPr lvl="1">
              <a:defRPr/>
            </a:pPr>
            <a:r>
              <a:rPr lang="en-US" sz="2000">
                <a:latin typeface="Rockwell"/>
                <a:cs typeface="Rockwell"/>
              </a:rPr>
              <a:t>Justices consider personal opinions on public policy in legal decisions</a:t>
            </a:r>
          </a:p>
        </p:txBody>
      </p:sp>
    </p:spTree>
    <p:extLst>
      <p:ext uri="{BB962C8B-B14F-4D97-AF65-F5344CB8AC3E}">
        <p14:creationId xmlns:p14="http://schemas.microsoft.com/office/powerpoint/2010/main" val="5762732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atin typeface="Rockwell"/>
                <a:cs typeface="Rockwell"/>
              </a:rPr>
              <a:t>Judicial Activism or Restraint</a:t>
            </a:r>
          </a:p>
        </p:txBody>
      </p:sp>
      <p:sp>
        <p:nvSpPr>
          <p:cNvPr id="22531" name="Content Placeholder 2"/>
          <p:cNvSpPr>
            <a:spLocks noGrp="1"/>
          </p:cNvSpPr>
          <p:nvPr>
            <p:ph idx="1"/>
          </p:nvPr>
        </p:nvSpPr>
        <p:spPr/>
        <p:txBody>
          <a:bodyPr/>
          <a:lstStyle/>
          <a:p>
            <a:r>
              <a:rPr lang="en-US" i="1" dirty="0" smtClean="0">
                <a:latin typeface="Rockwell"/>
                <a:cs typeface="Rockwell"/>
              </a:rPr>
              <a:t>Plessy </a:t>
            </a:r>
            <a:r>
              <a:rPr lang="en-US" i="1" dirty="0">
                <a:latin typeface="Rockwell"/>
                <a:cs typeface="Rockwell"/>
              </a:rPr>
              <a:t>v. Ferguson</a:t>
            </a:r>
          </a:p>
          <a:p>
            <a:r>
              <a:rPr lang="en-US" i="1" dirty="0">
                <a:latin typeface="Rockwell"/>
                <a:cs typeface="Rockwell"/>
              </a:rPr>
              <a:t>Brown v. Board of Educ.</a:t>
            </a:r>
          </a:p>
          <a:p>
            <a:r>
              <a:rPr lang="en-US" i="1" dirty="0">
                <a:latin typeface="Rockwell"/>
                <a:cs typeface="Rockwell"/>
              </a:rPr>
              <a:t>Roe v. Wade</a:t>
            </a:r>
          </a:p>
          <a:p>
            <a:r>
              <a:rPr lang="en-US" i="1" dirty="0">
                <a:latin typeface="Rockwell"/>
                <a:cs typeface="Rockwell"/>
              </a:rPr>
              <a:t>Bush v. Gore</a:t>
            </a:r>
          </a:p>
          <a:p>
            <a:r>
              <a:rPr lang="en-US" i="1" dirty="0">
                <a:latin typeface="Rockwell"/>
                <a:cs typeface="Rockwell"/>
              </a:rPr>
              <a:t>Texas v. Johnson</a:t>
            </a:r>
          </a:p>
        </p:txBody>
      </p:sp>
    </p:spTree>
    <p:extLst>
      <p:ext uri="{BB962C8B-B14F-4D97-AF65-F5344CB8AC3E}">
        <p14:creationId xmlns:p14="http://schemas.microsoft.com/office/powerpoint/2010/main" val="9615930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1143000"/>
          </a:xfrm>
        </p:spPr>
        <p:txBody>
          <a:bodyPr>
            <a:normAutofit fontScale="90000"/>
          </a:bodyPr>
          <a:lstStyle/>
          <a:p>
            <a:r>
              <a:rPr lang="en-US">
                <a:latin typeface="Rockwell"/>
                <a:cs typeface="Rockwell"/>
              </a:rPr>
              <a:t>Key Figures in the Justice Department</a:t>
            </a:r>
          </a:p>
        </p:txBody>
      </p:sp>
      <p:sp>
        <p:nvSpPr>
          <p:cNvPr id="23555" name="Content Placeholder 2"/>
          <p:cNvSpPr>
            <a:spLocks noGrp="1"/>
          </p:cNvSpPr>
          <p:nvPr>
            <p:ph idx="1"/>
          </p:nvPr>
        </p:nvSpPr>
        <p:spPr>
          <a:xfrm>
            <a:off x="0" y="1295400"/>
            <a:ext cx="9144000" cy="4953000"/>
          </a:xfrm>
        </p:spPr>
        <p:txBody>
          <a:bodyPr>
            <a:normAutofit fontScale="92500" lnSpcReduction="20000"/>
          </a:bodyPr>
          <a:lstStyle/>
          <a:p>
            <a:r>
              <a:rPr lang="en-US" sz="2800" b="1" dirty="0">
                <a:latin typeface="Rockwell"/>
                <a:cs typeface="Rockwell"/>
              </a:rPr>
              <a:t>Chief Justice</a:t>
            </a:r>
          </a:p>
          <a:p>
            <a:pPr lvl="1"/>
            <a:r>
              <a:rPr lang="en-US" sz="2400" dirty="0">
                <a:latin typeface="Rockwell"/>
                <a:cs typeface="Rockwell"/>
              </a:rPr>
              <a:t>Presides over Supreme Court cases</a:t>
            </a:r>
          </a:p>
          <a:p>
            <a:pPr lvl="1"/>
            <a:r>
              <a:rPr lang="en-US" sz="2400" dirty="0">
                <a:latin typeface="Rockwell"/>
                <a:cs typeface="Rockwell"/>
              </a:rPr>
              <a:t>Determines which decisions will be discussed in conference</a:t>
            </a:r>
          </a:p>
          <a:p>
            <a:pPr lvl="1"/>
            <a:r>
              <a:rPr lang="en-US" sz="2400" dirty="0">
                <a:latin typeface="Rockwell"/>
                <a:cs typeface="Rockwell"/>
              </a:rPr>
              <a:t>If C.J. in the majority, they get to choose who writes the majority opinion…very important…why?</a:t>
            </a:r>
          </a:p>
          <a:p>
            <a:pPr lvl="2"/>
            <a:r>
              <a:rPr lang="en-US" sz="2000" dirty="0">
                <a:latin typeface="Rockwell"/>
                <a:cs typeface="Rockwell"/>
              </a:rPr>
              <a:t>Ex. Earl Warren</a:t>
            </a:r>
          </a:p>
          <a:p>
            <a:r>
              <a:rPr lang="en-US" sz="2800" b="1" dirty="0">
                <a:latin typeface="Rockwell"/>
                <a:cs typeface="Rockwell"/>
              </a:rPr>
              <a:t>Attorney General</a:t>
            </a:r>
          </a:p>
          <a:p>
            <a:pPr lvl="1"/>
            <a:r>
              <a:rPr lang="en-US" sz="2400" dirty="0">
                <a:latin typeface="Rockwell"/>
                <a:cs typeface="Rockwell"/>
              </a:rPr>
              <a:t>Head of the Department of Justice</a:t>
            </a:r>
          </a:p>
          <a:p>
            <a:r>
              <a:rPr lang="en-US" sz="2800" b="1" dirty="0">
                <a:latin typeface="Rockwell"/>
                <a:cs typeface="Rockwell"/>
              </a:rPr>
              <a:t>Solicitor General</a:t>
            </a:r>
          </a:p>
          <a:p>
            <a:pPr lvl="1"/>
            <a:r>
              <a:rPr lang="en-US" sz="2400" dirty="0">
                <a:latin typeface="Rockwell"/>
                <a:cs typeface="Rockwell"/>
              </a:rPr>
              <a:t>Person appointed to represent the federal government of U.S. before the Supreme Court.</a:t>
            </a:r>
          </a:p>
          <a:p>
            <a:pPr lvl="1"/>
            <a:r>
              <a:rPr lang="en-US" sz="2400" dirty="0">
                <a:latin typeface="Rockwell"/>
                <a:cs typeface="Rockwell"/>
              </a:rPr>
              <a:t>Large role influencing which cases heard by supreme court</a:t>
            </a:r>
          </a:p>
          <a:p>
            <a:endParaRPr lang="en-US" dirty="0">
              <a:latin typeface="Rockwell"/>
              <a:cs typeface="Rockwell"/>
            </a:endParaRPr>
          </a:p>
        </p:txBody>
      </p:sp>
    </p:spTree>
    <p:extLst>
      <p:ext uri="{BB962C8B-B14F-4D97-AF65-F5344CB8AC3E}">
        <p14:creationId xmlns:p14="http://schemas.microsoft.com/office/powerpoint/2010/main" val="7003083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extLst>
          </p:cNvPr>
          <p:cNvSpPr>
            <a:spLocks noGrp="1" noChangeArrowheads="1"/>
          </p:cNvSpPr>
          <p:nvPr>
            <p:ph type="title"/>
          </p:nvPr>
        </p:nvSpPr>
        <p:spPr>
          <a:xfrm>
            <a:off x="0" y="0"/>
            <a:ext cx="9144000" cy="838200"/>
          </a:xfrm>
        </p:spPr>
        <p:txBody>
          <a:bodyPr/>
          <a:lstStyle/>
          <a:p>
            <a:pPr eaLnBrk="1" hangingPunct="1">
              <a:defRPr/>
            </a:pPr>
            <a:r>
              <a:rPr lang="en-US">
                <a:latin typeface="Rockwell"/>
                <a:cs typeface="Rockwell"/>
              </a:rPr>
              <a:t>Supreme Court History</a:t>
            </a:r>
          </a:p>
        </p:txBody>
      </p:sp>
      <p:sp>
        <p:nvSpPr>
          <p:cNvPr id="19459" name="Rectangle 3">
            <a:extLst>
              <a:ext uri="{FF2B5EF4-FFF2-40B4-BE49-F238E27FC236}"/>
            </a:extLst>
          </p:cNvPr>
          <p:cNvSpPr>
            <a:spLocks noGrp="1" noChangeArrowheads="1"/>
          </p:cNvSpPr>
          <p:nvPr>
            <p:ph type="body" idx="1"/>
          </p:nvPr>
        </p:nvSpPr>
        <p:spPr>
          <a:xfrm>
            <a:off x="0" y="762000"/>
            <a:ext cx="9144000" cy="6096000"/>
          </a:xfrm>
        </p:spPr>
        <p:txBody>
          <a:bodyPr>
            <a:normAutofit lnSpcReduction="10000"/>
          </a:bodyPr>
          <a:lstStyle/>
          <a:p>
            <a:pPr eaLnBrk="1" hangingPunct="1">
              <a:lnSpc>
                <a:spcPct val="80000"/>
              </a:lnSpc>
              <a:defRPr/>
            </a:pPr>
            <a:r>
              <a:rPr lang="en-US" sz="2000" b="1" u="sng" dirty="0">
                <a:latin typeface="Rockwell"/>
                <a:cs typeface="Rockwell"/>
              </a:rPr>
              <a:t>Marshall Court (early 19</a:t>
            </a:r>
            <a:r>
              <a:rPr lang="en-US" sz="2000" b="1" u="sng" baseline="30000" dirty="0">
                <a:latin typeface="Rockwell"/>
                <a:cs typeface="Rockwell"/>
              </a:rPr>
              <a:t>th</a:t>
            </a:r>
            <a:r>
              <a:rPr lang="en-US" sz="2000" b="1" u="sng" dirty="0">
                <a:latin typeface="Rockwell"/>
                <a:cs typeface="Rockwell"/>
              </a:rPr>
              <a:t> century)</a:t>
            </a:r>
          </a:p>
          <a:p>
            <a:pPr lvl="1" eaLnBrk="1" hangingPunct="1">
              <a:lnSpc>
                <a:spcPct val="80000"/>
              </a:lnSpc>
              <a:defRPr/>
            </a:pPr>
            <a:r>
              <a:rPr lang="en-US" sz="1600" b="1" i="1" dirty="0">
                <a:latin typeface="Rockwell"/>
                <a:cs typeface="Rockwell"/>
              </a:rPr>
              <a:t>Marbury v. Madison </a:t>
            </a:r>
            <a:r>
              <a:rPr lang="en-US" sz="1600" b="1" dirty="0">
                <a:latin typeface="Rockwell"/>
                <a:cs typeface="Rockwell"/>
              </a:rPr>
              <a:t>(1803) – judicial review; constitutionality of laws and policies</a:t>
            </a:r>
            <a:endParaRPr lang="en-US" sz="1600" b="1" i="1" dirty="0">
              <a:latin typeface="Rockwell"/>
              <a:cs typeface="Rockwell"/>
            </a:endParaRPr>
          </a:p>
          <a:p>
            <a:pPr lvl="1" eaLnBrk="1" hangingPunct="1">
              <a:lnSpc>
                <a:spcPct val="80000"/>
              </a:lnSpc>
              <a:defRPr/>
            </a:pPr>
            <a:r>
              <a:rPr lang="en-US" sz="1600" dirty="0">
                <a:latin typeface="Rockwell"/>
                <a:cs typeface="Rockwell"/>
              </a:rPr>
              <a:t>Pro-Federalist decisions – expansion of national government power and influence</a:t>
            </a:r>
          </a:p>
          <a:p>
            <a:pPr eaLnBrk="1" hangingPunct="1">
              <a:lnSpc>
                <a:spcPct val="80000"/>
              </a:lnSpc>
              <a:defRPr/>
            </a:pPr>
            <a:r>
              <a:rPr lang="en-US" sz="2000" b="1" u="sng" dirty="0">
                <a:latin typeface="Rockwell"/>
                <a:cs typeface="Rockwell"/>
              </a:rPr>
              <a:t>Taney Court (mid 19</a:t>
            </a:r>
            <a:r>
              <a:rPr lang="en-US" sz="2000" b="1" u="sng" baseline="30000" dirty="0">
                <a:latin typeface="Rockwell"/>
                <a:cs typeface="Rockwell"/>
              </a:rPr>
              <a:t>th</a:t>
            </a:r>
            <a:r>
              <a:rPr lang="en-US" sz="2000" b="1" u="sng" dirty="0">
                <a:latin typeface="Rockwell"/>
                <a:cs typeface="Rockwell"/>
              </a:rPr>
              <a:t> century)</a:t>
            </a:r>
          </a:p>
          <a:p>
            <a:pPr lvl="1" eaLnBrk="1" hangingPunct="1">
              <a:lnSpc>
                <a:spcPct val="80000"/>
              </a:lnSpc>
              <a:defRPr/>
            </a:pPr>
            <a:r>
              <a:rPr lang="en-US" sz="1600" b="1" i="1" dirty="0">
                <a:latin typeface="Rockwell"/>
                <a:cs typeface="Rockwell"/>
              </a:rPr>
              <a:t>Scott v. Sanford </a:t>
            </a:r>
            <a:r>
              <a:rPr lang="en-US" sz="1600" b="1" dirty="0">
                <a:latin typeface="Rockwell"/>
                <a:cs typeface="Rockwell"/>
              </a:rPr>
              <a:t>(Dred Scott decision) (1857)</a:t>
            </a:r>
          </a:p>
          <a:p>
            <a:pPr lvl="1" eaLnBrk="1" hangingPunct="1">
              <a:lnSpc>
                <a:spcPct val="80000"/>
              </a:lnSpc>
              <a:defRPr/>
            </a:pPr>
            <a:r>
              <a:rPr lang="en-US" sz="1600" dirty="0">
                <a:latin typeface="Rockwell"/>
                <a:cs typeface="Rockwell"/>
              </a:rPr>
              <a:t>Pro-Democratic decisions – states</a:t>
            </a:r>
            <a:r>
              <a:rPr lang="ja-JP" altLang="en-US" sz="1600" dirty="0">
                <a:latin typeface="Rockwell"/>
                <a:cs typeface="Rockwell"/>
              </a:rPr>
              <a:t>’</a:t>
            </a:r>
            <a:r>
              <a:rPr lang="en-US" sz="1600" dirty="0">
                <a:latin typeface="Rockwell"/>
                <a:cs typeface="Rockwell"/>
              </a:rPr>
              <a:t> rights and limited government</a:t>
            </a:r>
          </a:p>
          <a:p>
            <a:pPr eaLnBrk="1" hangingPunct="1">
              <a:lnSpc>
                <a:spcPct val="80000"/>
              </a:lnSpc>
              <a:defRPr/>
            </a:pPr>
            <a:r>
              <a:rPr lang="en-US" sz="2000" b="1" u="sng" dirty="0">
                <a:latin typeface="Rockwell"/>
                <a:cs typeface="Rockwell"/>
              </a:rPr>
              <a:t>Late 19</a:t>
            </a:r>
            <a:r>
              <a:rPr lang="en-US" sz="2000" b="1" u="sng" baseline="30000" dirty="0">
                <a:latin typeface="Rockwell"/>
                <a:cs typeface="Rockwell"/>
              </a:rPr>
              <a:t>th</a:t>
            </a:r>
            <a:r>
              <a:rPr lang="en-US" sz="2000" b="1" u="sng" dirty="0">
                <a:latin typeface="Rockwell"/>
                <a:cs typeface="Rockwell"/>
              </a:rPr>
              <a:t> Century-Early 20</a:t>
            </a:r>
            <a:r>
              <a:rPr lang="en-US" sz="2000" b="1" u="sng" baseline="30000" dirty="0">
                <a:latin typeface="Rockwell"/>
                <a:cs typeface="Rockwell"/>
              </a:rPr>
              <a:t>th</a:t>
            </a:r>
            <a:r>
              <a:rPr lang="en-US" sz="2000" b="1" u="sng" dirty="0">
                <a:latin typeface="Rockwell"/>
                <a:cs typeface="Rockwell"/>
              </a:rPr>
              <a:t> Century (</a:t>
            </a:r>
            <a:r>
              <a:rPr lang="ja-JP" altLang="en-US" sz="2000" b="1" u="sng" dirty="0">
                <a:latin typeface="Rockwell"/>
                <a:cs typeface="Rockwell"/>
              </a:rPr>
              <a:t>“</a:t>
            </a:r>
            <a:r>
              <a:rPr lang="en-US" sz="2000" b="1" u="sng" dirty="0" err="1">
                <a:latin typeface="Rockwell"/>
                <a:cs typeface="Rockwell"/>
              </a:rPr>
              <a:t>Lochner</a:t>
            </a:r>
            <a:r>
              <a:rPr lang="en-US" sz="2000" b="1" u="sng" dirty="0">
                <a:latin typeface="Rockwell"/>
                <a:cs typeface="Rockwell"/>
              </a:rPr>
              <a:t> Era</a:t>
            </a:r>
            <a:r>
              <a:rPr lang="ja-JP" altLang="en-US" sz="2000" b="1" u="sng" dirty="0">
                <a:latin typeface="Rockwell"/>
                <a:cs typeface="Rockwell"/>
              </a:rPr>
              <a:t>”</a:t>
            </a:r>
            <a:r>
              <a:rPr lang="en-US" sz="2000" b="1" u="sng" dirty="0">
                <a:latin typeface="Rockwell"/>
                <a:cs typeface="Rockwell"/>
              </a:rPr>
              <a:t>)</a:t>
            </a:r>
          </a:p>
          <a:p>
            <a:pPr lvl="1" eaLnBrk="1" hangingPunct="1">
              <a:lnSpc>
                <a:spcPct val="80000"/>
              </a:lnSpc>
              <a:defRPr/>
            </a:pPr>
            <a:r>
              <a:rPr lang="en-US" sz="1600" dirty="0">
                <a:latin typeface="Rockwell"/>
                <a:cs typeface="Rockwell"/>
              </a:rPr>
              <a:t>Wake of 14</a:t>
            </a:r>
            <a:r>
              <a:rPr lang="en-US" sz="1600" baseline="30000" dirty="0">
                <a:latin typeface="Rockwell"/>
                <a:cs typeface="Rockwell"/>
              </a:rPr>
              <a:t>th</a:t>
            </a:r>
            <a:r>
              <a:rPr lang="en-US" sz="1600" dirty="0">
                <a:latin typeface="Rockwell"/>
                <a:cs typeface="Rockwell"/>
              </a:rPr>
              <a:t> Amendment – </a:t>
            </a:r>
            <a:r>
              <a:rPr lang="en-US" sz="1600" b="1" dirty="0">
                <a:latin typeface="Rockwell"/>
                <a:cs typeface="Rockwell"/>
              </a:rPr>
              <a:t>incorporation</a:t>
            </a:r>
          </a:p>
          <a:p>
            <a:pPr lvl="1" eaLnBrk="1" hangingPunct="1">
              <a:lnSpc>
                <a:spcPct val="80000"/>
              </a:lnSpc>
              <a:defRPr/>
            </a:pPr>
            <a:r>
              <a:rPr lang="en-US" sz="1600" b="1" i="1" dirty="0">
                <a:latin typeface="Rockwell"/>
                <a:cs typeface="Rockwell"/>
              </a:rPr>
              <a:t>Plessy v. Ferguson</a:t>
            </a:r>
            <a:r>
              <a:rPr lang="en-US" sz="1600" b="1" dirty="0">
                <a:latin typeface="Rockwell"/>
                <a:cs typeface="Rockwell"/>
              </a:rPr>
              <a:t> (1896) – </a:t>
            </a:r>
            <a:r>
              <a:rPr lang="ja-JP" altLang="en-US" sz="1600" b="1" dirty="0">
                <a:latin typeface="Rockwell"/>
                <a:cs typeface="Rockwell"/>
              </a:rPr>
              <a:t>“</a:t>
            </a:r>
            <a:r>
              <a:rPr lang="en-US" sz="1600" b="1" dirty="0">
                <a:latin typeface="Rockwell"/>
                <a:cs typeface="Rockwell"/>
              </a:rPr>
              <a:t>separate but equal</a:t>
            </a:r>
            <a:r>
              <a:rPr lang="ja-JP" altLang="en-US" sz="1600" b="1" dirty="0">
                <a:latin typeface="Rockwell"/>
                <a:cs typeface="Rockwell"/>
              </a:rPr>
              <a:t>”</a:t>
            </a:r>
            <a:endParaRPr lang="en-US" sz="1600" b="1" dirty="0">
              <a:latin typeface="Rockwell"/>
              <a:cs typeface="Rockwell"/>
            </a:endParaRPr>
          </a:p>
          <a:p>
            <a:pPr lvl="1" eaLnBrk="1" hangingPunct="1">
              <a:lnSpc>
                <a:spcPct val="80000"/>
              </a:lnSpc>
              <a:defRPr/>
            </a:pPr>
            <a:r>
              <a:rPr lang="en-US" sz="1600" dirty="0">
                <a:latin typeface="Rockwell"/>
                <a:cs typeface="Rockwell"/>
              </a:rPr>
              <a:t>Pro-business, pro-laissez-faire decisions during Gilded Age/Progressive Era/1920s</a:t>
            </a:r>
          </a:p>
          <a:p>
            <a:pPr eaLnBrk="1" hangingPunct="1">
              <a:lnSpc>
                <a:spcPct val="80000"/>
              </a:lnSpc>
              <a:defRPr/>
            </a:pPr>
            <a:r>
              <a:rPr lang="en-US" sz="2000" b="1" u="sng" dirty="0">
                <a:latin typeface="Rockwell"/>
                <a:cs typeface="Rockwell"/>
              </a:rPr>
              <a:t>New Deal (1930s)</a:t>
            </a:r>
          </a:p>
          <a:p>
            <a:pPr lvl="1" eaLnBrk="1" hangingPunct="1">
              <a:lnSpc>
                <a:spcPct val="80000"/>
              </a:lnSpc>
              <a:defRPr/>
            </a:pPr>
            <a:r>
              <a:rPr lang="en-US" sz="1600" dirty="0">
                <a:latin typeface="Rockwell"/>
                <a:cs typeface="Rockwell"/>
              </a:rPr>
              <a:t>FDR</a:t>
            </a:r>
            <a:r>
              <a:rPr lang="ja-JP" altLang="en-US" sz="1600" dirty="0">
                <a:latin typeface="Rockwell"/>
                <a:cs typeface="Rockwell"/>
              </a:rPr>
              <a:t>’</a:t>
            </a:r>
            <a:r>
              <a:rPr lang="en-US" sz="1600" dirty="0">
                <a:latin typeface="Rockwell"/>
                <a:cs typeface="Rockwell"/>
              </a:rPr>
              <a:t>s </a:t>
            </a:r>
            <a:r>
              <a:rPr lang="en-US" sz="1600" b="1" dirty="0">
                <a:latin typeface="Rockwell"/>
                <a:cs typeface="Rockwell"/>
              </a:rPr>
              <a:t>court-packing</a:t>
            </a:r>
            <a:r>
              <a:rPr lang="en-US" sz="1600" dirty="0">
                <a:latin typeface="Rockwell"/>
                <a:cs typeface="Rockwell"/>
              </a:rPr>
              <a:t> to save New Deal policies from conservative rulings</a:t>
            </a:r>
          </a:p>
          <a:p>
            <a:pPr lvl="1" eaLnBrk="1" hangingPunct="1">
              <a:lnSpc>
                <a:spcPct val="80000"/>
              </a:lnSpc>
              <a:defRPr/>
            </a:pPr>
            <a:r>
              <a:rPr lang="ja-JP" altLang="en-US" sz="1600" b="1" dirty="0">
                <a:latin typeface="Rockwell"/>
                <a:cs typeface="Rockwell"/>
              </a:rPr>
              <a:t>“</a:t>
            </a:r>
            <a:r>
              <a:rPr lang="en-US" sz="1600" b="1" dirty="0">
                <a:latin typeface="Rockwell"/>
                <a:cs typeface="Rockwell"/>
              </a:rPr>
              <a:t>the switch in time to save nine</a:t>
            </a:r>
            <a:r>
              <a:rPr lang="ja-JP" altLang="en-US" sz="1600" b="1" dirty="0">
                <a:latin typeface="Rockwell"/>
                <a:cs typeface="Rockwell"/>
              </a:rPr>
              <a:t>”</a:t>
            </a:r>
            <a:endParaRPr lang="en-US" sz="1600" b="1" dirty="0">
              <a:latin typeface="Rockwell"/>
              <a:cs typeface="Rockwell"/>
            </a:endParaRPr>
          </a:p>
          <a:p>
            <a:pPr eaLnBrk="1" hangingPunct="1">
              <a:lnSpc>
                <a:spcPct val="80000"/>
              </a:lnSpc>
              <a:defRPr/>
            </a:pPr>
            <a:r>
              <a:rPr lang="en-US" sz="2000" b="1" u="sng" dirty="0">
                <a:latin typeface="Rockwell"/>
                <a:cs typeface="Rockwell"/>
              </a:rPr>
              <a:t>Warren Court (1950s-1960s)</a:t>
            </a:r>
          </a:p>
          <a:p>
            <a:pPr lvl="1" eaLnBrk="1" hangingPunct="1">
              <a:lnSpc>
                <a:spcPct val="80000"/>
              </a:lnSpc>
              <a:defRPr/>
            </a:pPr>
            <a:r>
              <a:rPr lang="en-US" sz="1600" dirty="0">
                <a:latin typeface="Rockwell"/>
                <a:cs typeface="Rockwell"/>
              </a:rPr>
              <a:t>Active in civil rights and civil liberties decisions; </a:t>
            </a:r>
            <a:r>
              <a:rPr lang="ja-JP" altLang="en-US" sz="1600" b="1" dirty="0">
                <a:latin typeface="Rockwell"/>
                <a:cs typeface="Rockwell"/>
              </a:rPr>
              <a:t>“</a:t>
            </a:r>
            <a:r>
              <a:rPr lang="en-US" sz="1600" b="1" dirty="0">
                <a:latin typeface="Rockwell"/>
                <a:cs typeface="Rockwell"/>
              </a:rPr>
              <a:t>most liberal court ever</a:t>
            </a:r>
            <a:r>
              <a:rPr lang="ja-JP" altLang="en-US" sz="1600" b="1" dirty="0">
                <a:latin typeface="Rockwell"/>
                <a:cs typeface="Rockwell"/>
              </a:rPr>
              <a:t>”</a:t>
            </a:r>
            <a:endParaRPr lang="en-US" sz="1600" b="1" dirty="0">
              <a:latin typeface="Rockwell"/>
              <a:cs typeface="Rockwell"/>
            </a:endParaRPr>
          </a:p>
          <a:p>
            <a:pPr lvl="1" eaLnBrk="1" hangingPunct="1">
              <a:lnSpc>
                <a:spcPct val="80000"/>
              </a:lnSpc>
              <a:defRPr/>
            </a:pPr>
            <a:r>
              <a:rPr lang="en-US" sz="1600" b="1" i="1" dirty="0">
                <a:latin typeface="Rockwell"/>
                <a:cs typeface="Rockwell"/>
              </a:rPr>
              <a:t>Brown v. Board of Education</a:t>
            </a:r>
            <a:r>
              <a:rPr lang="en-US" sz="1600" b="1" dirty="0">
                <a:latin typeface="Rockwell"/>
                <a:cs typeface="Rockwell"/>
              </a:rPr>
              <a:t>, </a:t>
            </a:r>
            <a:r>
              <a:rPr lang="en-US" sz="1600" b="1" i="1" dirty="0">
                <a:latin typeface="Rockwell"/>
                <a:cs typeface="Rockwell"/>
              </a:rPr>
              <a:t>Miranda v. Arizona</a:t>
            </a:r>
          </a:p>
          <a:p>
            <a:pPr eaLnBrk="1" hangingPunct="1">
              <a:lnSpc>
                <a:spcPct val="80000"/>
              </a:lnSpc>
              <a:defRPr/>
            </a:pPr>
            <a:r>
              <a:rPr lang="en-US" sz="2000" b="1" u="sng" dirty="0">
                <a:latin typeface="Rockwell"/>
                <a:cs typeface="Rockwell"/>
              </a:rPr>
              <a:t>Burger Court (late 1960s- early 1980s)</a:t>
            </a:r>
            <a:endParaRPr lang="en-US" sz="1800" b="1" u="sng" dirty="0">
              <a:latin typeface="Rockwell"/>
              <a:cs typeface="Rockwell"/>
            </a:endParaRPr>
          </a:p>
          <a:p>
            <a:pPr lvl="1" eaLnBrk="1" hangingPunct="1">
              <a:lnSpc>
                <a:spcPct val="80000"/>
              </a:lnSpc>
              <a:defRPr/>
            </a:pPr>
            <a:r>
              <a:rPr lang="en-US" sz="1600" dirty="0">
                <a:latin typeface="Rockwell"/>
                <a:cs typeface="Rockwell"/>
              </a:rPr>
              <a:t>More conservative regarding rights of defendants</a:t>
            </a:r>
          </a:p>
          <a:p>
            <a:pPr lvl="1" eaLnBrk="1" hangingPunct="1">
              <a:lnSpc>
                <a:spcPct val="80000"/>
              </a:lnSpc>
              <a:defRPr/>
            </a:pPr>
            <a:r>
              <a:rPr lang="en-US" sz="1600" b="1" i="1" dirty="0">
                <a:latin typeface="Rockwell"/>
                <a:cs typeface="Rockwell"/>
              </a:rPr>
              <a:t>Roe v. Wade</a:t>
            </a:r>
            <a:r>
              <a:rPr lang="en-US" sz="1600" b="1" dirty="0">
                <a:latin typeface="Rockwell"/>
                <a:cs typeface="Rockwell"/>
              </a:rPr>
              <a:t>, </a:t>
            </a:r>
            <a:r>
              <a:rPr lang="en-US" sz="1600" b="1" i="1" dirty="0">
                <a:latin typeface="Rockwell"/>
                <a:cs typeface="Rockwell"/>
              </a:rPr>
              <a:t>Regents of UC v. Bakke</a:t>
            </a:r>
          </a:p>
          <a:p>
            <a:pPr eaLnBrk="1" hangingPunct="1">
              <a:lnSpc>
                <a:spcPct val="80000"/>
              </a:lnSpc>
              <a:defRPr/>
            </a:pPr>
            <a:r>
              <a:rPr lang="en-US" sz="2000" b="1" u="sng" dirty="0">
                <a:latin typeface="Rockwell"/>
                <a:cs typeface="Rockwell"/>
              </a:rPr>
              <a:t>Rehnquist and Roberts Courts (late 1980s-2010s)</a:t>
            </a:r>
          </a:p>
          <a:p>
            <a:pPr lvl="1" eaLnBrk="1" hangingPunct="1">
              <a:lnSpc>
                <a:spcPct val="80000"/>
              </a:lnSpc>
              <a:defRPr/>
            </a:pPr>
            <a:r>
              <a:rPr lang="en-US" sz="1600" dirty="0">
                <a:latin typeface="Rockwell"/>
                <a:cs typeface="Rockwell"/>
              </a:rPr>
              <a:t>Continues the conservative ideology</a:t>
            </a:r>
          </a:p>
          <a:p>
            <a:pPr lvl="1" eaLnBrk="1" hangingPunct="1">
              <a:lnSpc>
                <a:spcPct val="80000"/>
              </a:lnSpc>
              <a:defRPr/>
            </a:pPr>
            <a:r>
              <a:rPr lang="en-US" sz="1600" i="1" dirty="0">
                <a:latin typeface="Rockwell"/>
                <a:cs typeface="Rockwell"/>
              </a:rPr>
              <a:t>Planned Parenthood v. </a:t>
            </a:r>
            <a:r>
              <a:rPr lang="en-US" sz="1600" dirty="0">
                <a:latin typeface="Rockwell"/>
                <a:cs typeface="Rockwell"/>
              </a:rPr>
              <a:t>Casey, McDonald</a:t>
            </a:r>
            <a:r>
              <a:rPr lang="en-US" sz="1600" i="1" dirty="0">
                <a:latin typeface="Rockwell"/>
                <a:cs typeface="Rockwell"/>
              </a:rPr>
              <a:t> v. Chicago</a:t>
            </a:r>
            <a:r>
              <a:rPr lang="en-US" sz="1600" dirty="0">
                <a:latin typeface="Rockwell"/>
                <a:cs typeface="Rockwell"/>
              </a:rPr>
              <a:t>, </a:t>
            </a:r>
            <a:r>
              <a:rPr lang="en-US" sz="1600" b="1" i="1" dirty="0">
                <a:latin typeface="Rockwell"/>
                <a:cs typeface="Rockwell"/>
              </a:rPr>
              <a:t>Citizens United v. FEC</a:t>
            </a:r>
          </a:p>
        </p:txBody>
      </p:sp>
    </p:spTree>
    <p:extLst>
      <p:ext uri="{BB962C8B-B14F-4D97-AF65-F5344CB8AC3E}">
        <p14:creationId xmlns:p14="http://schemas.microsoft.com/office/powerpoint/2010/main" val="33457601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a:latin typeface="Rockwell"/>
                <a:cs typeface="Rockwell"/>
              </a:rPr>
              <a:t>Current Chief Justice</a:t>
            </a:r>
          </a:p>
        </p:txBody>
      </p:sp>
      <p:sp>
        <p:nvSpPr>
          <p:cNvPr id="25603" name="Content Placeholder 2"/>
          <p:cNvSpPr>
            <a:spLocks noGrp="1"/>
          </p:cNvSpPr>
          <p:nvPr>
            <p:ph idx="1"/>
          </p:nvPr>
        </p:nvSpPr>
        <p:spPr>
          <a:xfrm>
            <a:off x="457200" y="1417638"/>
            <a:ext cx="8229600" cy="4251325"/>
          </a:xfrm>
        </p:spPr>
        <p:txBody>
          <a:bodyPr>
            <a:normAutofit fontScale="92500" lnSpcReduction="20000"/>
          </a:bodyPr>
          <a:lstStyle/>
          <a:p>
            <a:r>
              <a:rPr lang="en-US" dirty="0">
                <a:latin typeface="Rockwell"/>
                <a:cs typeface="Rockwell"/>
              </a:rPr>
              <a:t>Current Chief Justice: John Roberts</a:t>
            </a:r>
          </a:p>
          <a:p>
            <a:pPr lvl="1"/>
            <a:r>
              <a:rPr lang="en-US" dirty="0">
                <a:latin typeface="Rockwell"/>
                <a:cs typeface="Rockwell"/>
              </a:rPr>
              <a:t>Key Cases Under his Tenure:</a:t>
            </a:r>
          </a:p>
          <a:p>
            <a:pPr lvl="2"/>
            <a:r>
              <a:rPr lang="en-US" dirty="0">
                <a:latin typeface="Rockwell"/>
                <a:cs typeface="Rockwell"/>
              </a:rPr>
              <a:t>Voting Rights</a:t>
            </a:r>
          </a:p>
          <a:p>
            <a:pPr lvl="3"/>
            <a:r>
              <a:rPr lang="en-US" i="1" dirty="0">
                <a:latin typeface="Rockwell"/>
                <a:cs typeface="Rockwell"/>
              </a:rPr>
              <a:t>Florida v. Holder</a:t>
            </a:r>
          </a:p>
          <a:p>
            <a:pPr lvl="2"/>
            <a:r>
              <a:rPr lang="en-US" dirty="0">
                <a:latin typeface="Rockwell"/>
                <a:cs typeface="Rockwell"/>
              </a:rPr>
              <a:t>Campaign Finance:</a:t>
            </a:r>
          </a:p>
          <a:p>
            <a:pPr lvl="3"/>
            <a:r>
              <a:rPr lang="en-US" i="1" dirty="0">
                <a:latin typeface="Rockwell"/>
                <a:cs typeface="Rockwell"/>
              </a:rPr>
              <a:t>Citizens United v. FEC; McCutcheon v. FEC</a:t>
            </a:r>
          </a:p>
          <a:p>
            <a:pPr lvl="2"/>
            <a:r>
              <a:rPr lang="en-US" dirty="0">
                <a:latin typeface="Rockwell"/>
                <a:cs typeface="Rockwell"/>
              </a:rPr>
              <a:t>Healthcare:</a:t>
            </a:r>
          </a:p>
          <a:p>
            <a:pPr lvl="3"/>
            <a:r>
              <a:rPr lang="en-US" dirty="0">
                <a:latin typeface="Rockwell"/>
                <a:cs typeface="Rockwell"/>
              </a:rPr>
              <a:t>National Federation of </a:t>
            </a:r>
            <a:r>
              <a:rPr lang="en-US" dirty="0" err="1">
                <a:latin typeface="Rockwell"/>
                <a:cs typeface="Rockwell"/>
              </a:rPr>
              <a:t>Indep</a:t>
            </a:r>
            <a:r>
              <a:rPr lang="en-US" dirty="0">
                <a:latin typeface="Rockwell"/>
                <a:cs typeface="Rockwell"/>
              </a:rPr>
              <a:t>. Business v. </a:t>
            </a:r>
            <a:r>
              <a:rPr lang="en-US" dirty="0" err="1">
                <a:latin typeface="Rockwell"/>
                <a:cs typeface="Rockwell"/>
              </a:rPr>
              <a:t>Sebelius</a:t>
            </a:r>
            <a:endParaRPr lang="en-US" dirty="0">
              <a:latin typeface="Rockwell"/>
              <a:cs typeface="Rockwell"/>
            </a:endParaRPr>
          </a:p>
          <a:p>
            <a:pPr lvl="3"/>
            <a:r>
              <a:rPr lang="en-US" dirty="0">
                <a:latin typeface="Rockwell"/>
                <a:cs typeface="Rockwell"/>
              </a:rPr>
              <a:t>Burwell v. Hobby Lobby</a:t>
            </a:r>
          </a:p>
          <a:p>
            <a:pPr lvl="3"/>
            <a:r>
              <a:rPr lang="en-US" i="1" dirty="0">
                <a:latin typeface="Rockwell"/>
                <a:cs typeface="Rockwell"/>
              </a:rPr>
              <a:t>King v. Burwell</a:t>
            </a:r>
          </a:p>
          <a:p>
            <a:pPr lvl="2"/>
            <a:r>
              <a:rPr lang="en-US" dirty="0">
                <a:latin typeface="Rockwell"/>
                <a:cs typeface="Rockwell"/>
              </a:rPr>
              <a:t>Marriage Equality:</a:t>
            </a:r>
          </a:p>
          <a:p>
            <a:pPr lvl="3"/>
            <a:r>
              <a:rPr lang="en-US" i="1" dirty="0" err="1">
                <a:latin typeface="Rockwell"/>
                <a:cs typeface="Rockwell"/>
              </a:rPr>
              <a:t>Obergefelle</a:t>
            </a:r>
            <a:r>
              <a:rPr lang="en-US" i="1" dirty="0">
                <a:latin typeface="Rockwell"/>
                <a:cs typeface="Rockwell"/>
              </a:rPr>
              <a:t> v. Hodges</a:t>
            </a:r>
          </a:p>
        </p:txBody>
      </p:sp>
    </p:spTree>
    <p:extLst>
      <p:ext uri="{BB962C8B-B14F-4D97-AF65-F5344CB8AC3E}">
        <p14:creationId xmlns:p14="http://schemas.microsoft.com/office/powerpoint/2010/main" val="3666071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a:latin typeface="Calibri" charset="0"/>
            </a:endParaRPr>
          </a:p>
        </p:txBody>
      </p:sp>
      <p:sp>
        <p:nvSpPr>
          <p:cNvPr id="26627" name="Content Placeholder 2"/>
          <p:cNvSpPr>
            <a:spLocks noGrp="1"/>
          </p:cNvSpPr>
          <p:nvPr>
            <p:ph idx="1"/>
          </p:nvPr>
        </p:nvSpPr>
        <p:spPr/>
        <p:txBody>
          <a:bodyPr/>
          <a:lstStyle/>
          <a:p>
            <a:endParaRPr lang="en-US">
              <a:latin typeface="Calibri" charset="0"/>
            </a:endParaRPr>
          </a:p>
        </p:txBody>
      </p:sp>
      <p:pic>
        <p:nvPicPr>
          <p:cNvPr id="26628" name="Picture 3" descr="http://www.leftycartoons.com/wp-content/uploads/concis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9600"/>
            <a:ext cx="70104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96633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extLst>
          </p:cNvPr>
          <p:cNvSpPr>
            <a:spLocks noGrp="1" noChangeArrowheads="1"/>
          </p:cNvSpPr>
          <p:nvPr>
            <p:ph type="title"/>
          </p:nvPr>
        </p:nvSpPr>
        <p:spPr>
          <a:xfrm>
            <a:off x="11113" y="0"/>
            <a:ext cx="9132887" cy="914400"/>
          </a:xfrm>
        </p:spPr>
        <p:txBody>
          <a:bodyPr/>
          <a:lstStyle/>
          <a:p>
            <a:pPr eaLnBrk="1" hangingPunct="1">
              <a:defRPr/>
            </a:pPr>
            <a:r>
              <a:rPr lang="en-US">
                <a:latin typeface="Rockwell"/>
                <a:cs typeface="Rockwell"/>
              </a:rPr>
              <a:t>Checking and Balancing Judges</a:t>
            </a:r>
          </a:p>
        </p:txBody>
      </p:sp>
      <p:sp>
        <p:nvSpPr>
          <p:cNvPr id="13315" name="Rectangle 3">
            <a:extLst>
              <a:ext uri="{FF2B5EF4-FFF2-40B4-BE49-F238E27FC236}"/>
            </a:extLst>
          </p:cNvPr>
          <p:cNvSpPr>
            <a:spLocks noGrp="1" noChangeArrowheads="1"/>
          </p:cNvSpPr>
          <p:nvPr>
            <p:ph type="body" idx="1"/>
          </p:nvPr>
        </p:nvSpPr>
        <p:spPr>
          <a:xfrm>
            <a:off x="39688" y="1143000"/>
            <a:ext cx="9104312" cy="5715000"/>
          </a:xfrm>
        </p:spPr>
        <p:txBody>
          <a:bodyPr>
            <a:normAutofit lnSpcReduction="10000"/>
          </a:bodyPr>
          <a:lstStyle/>
          <a:p>
            <a:pPr eaLnBrk="1" hangingPunct="1">
              <a:lnSpc>
                <a:spcPct val="80000"/>
              </a:lnSpc>
              <a:defRPr/>
            </a:pPr>
            <a:r>
              <a:rPr lang="en-US" sz="2800" dirty="0">
                <a:latin typeface="Rockwell"/>
                <a:cs typeface="Rockwell"/>
              </a:rPr>
              <a:t>Adversarial System</a:t>
            </a:r>
          </a:p>
          <a:p>
            <a:pPr lvl="1" eaLnBrk="1" hangingPunct="1">
              <a:lnSpc>
                <a:spcPct val="80000"/>
              </a:lnSpc>
              <a:defRPr/>
            </a:pPr>
            <a:r>
              <a:rPr lang="en-US" sz="1800" dirty="0">
                <a:latin typeface="Rockwell"/>
                <a:cs typeface="Rockwell"/>
              </a:rPr>
              <a:t>Issue between two parties settled by an impartial judge or jury</a:t>
            </a:r>
          </a:p>
          <a:p>
            <a:pPr eaLnBrk="1" hangingPunct="1">
              <a:lnSpc>
                <a:spcPct val="80000"/>
              </a:lnSpc>
              <a:defRPr/>
            </a:pPr>
            <a:r>
              <a:rPr lang="en-US" sz="2800" dirty="0">
                <a:latin typeface="Rockwell"/>
                <a:cs typeface="Rockwell"/>
              </a:rPr>
              <a:t>Justiciable Dispute</a:t>
            </a:r>
          </a:p>
          <a:p>
            <a:pPr lvl="1" eaLnBrk="1" hangingPunct="1">
              <a:lnSpc>
                <a:spcPct val="80000"/>
              </a:lnSpc>
              <a:defRPr/>
            </a:pPr>
            <a:r>
              <a:rPr lang="en-US" sz="1800" dirty="0">
                <a:latin typeface="Rockwell"/>
                <a:cs typeface="Rockwell"/>
              </a:rPr>
              <a:t>Based on an actual situation and not a hypothetical test</a:t>
            </a:r>
          </a:p>
          <a:p>
            <a:pPr eaLnBrk="1" hangingPunct="1">
              <a:lnSpc>
                <a:spcPct val="80000"/>
              </a:lnSpc>
              <a:defRPr/>
            </a:pPr>
            <a:r>
              <a:rPr lang="en-US" sz="2800" dirty="0">
                <a:latin typeface="Rockwell"/>
                <a:cs typeface="Rockwell"/>
              </a:rPr>
              <a:t>Political Questions</a:t>
            </a:r>
          </a:p>
          <a:p>
            <a:pPr lvl="1" eaLnBrk="1" hangingPunct="1">
              <a:lnSpc>
                <a:spcPct val="80000"/>
              </a:lnSpc>
              <a:defRPr/>
            </a:pPr>
            <a:r>
              <a:rPr lang="en-US" sz="1800" dirty="0">
                <a:latin typeface="Rockwell"/>
                <a:cs typeface="Rockwell"/>
              </a:rPr>
              <a:t>Disputes between Congress and the President or a matter left to a branch of government</a:t>
            </a:r>
          </a:p>
          <a:p>
            <a:pPr eaLnBrk="1" hangingPunct="1">
              <a:lnSpc>
                <a:spcPct val="80000"/>
              </a:lnSpc>
              <a:defRPr/>
            </a:pPr>
            <a:r>
              <a:rPr lang="en-US" sz="2800" dirty="0">
                <a:latin typeface="Rockwell"/>
                <a:cs typeface="Rockwell"/>
              </a:rPr>
              <a:t>Appointments</a:t>
            </a:r>
          </a:p>
          <a:p>
            <a:pPr lvl="1" eaLnBrk="1" hangingPunct="1">
              <a:lnSpc>
                <a:spcPct val="80000"/>
              </a:lnSpc>
              <a:defRPr/>
            </a:pPr>
            <a:r>
              <a:rPr lang="en-US" sz="1800" dirty="0">
                <a:latin typeface="Rockwell"/>
                <a:cs typeface="Rockwell"/>
              </a:rPr>
              <a:t>President appoints with Senate approval</a:t>
            </a:r>
          </a:p>
          <a:p>
            <a:pPr eaLnBrk="1" hangingPunct="1">
              <a:lnSpc>
                <a:spcPct val="80000"/>
              </a:lnSpc>
              <a:defRPr/>
            </a:pPr>
            <a:r>
              <a:rPr lang="en-US" sz="2800" dirty="0">
                <a:latin typeface="Rockwell"/>
                <a:cs typeface="Rockwell"/>
              </a:rPr>
              <a:t>Impeachment</a:t>
            </a:r>
          </a:p>
          <a:p>
            <a:pPr lvl="1" eaLnBrk="1" hangingPunct="1">
              <a:lnSpc>
                <a:spcPct val="80000"/>
              </a:lnSpc>
              <a:defRPr/>
            </a:pPr>
            <a:r>
              <a:rPr lang="en-US" sz="1800" dirty="0">
                <a:latin typeface="Rockwell"/>
                <a:cs typeface="Rockwell"/>
              </a:rPr>
              <a:t>House of Representatives may impeach a federal judge and the Senate tries</a:t>
            </a:r>
          </a:p>
          <a:p>
            <a:pPr eaLnBrk="1" hangingPunct="1">
              <a:lnSpc>
                <a:spcPct val="80000"/>
              </a:lnSpc>
              <a:defRPr/>
            </a:pPr>
            <a:r>
              <a:rPr lang="en-US" sz="2800" dirty="0">
                <a:latin typeface="Rockwell"/>
                <a:cs typeface="Rockwell"/>
              </a:rPr>
              <a:t>Structure of the Courts</a:t>
            </a:r>
          </a:p>
          <a:p>
            <a:pPr lvl="1" eaLnBrk="1" hangingPunct="1">
              <a:lnSpc>
                <a:spcPct val="80000"/>
              </a:lnSpc>
              <a:defRPr/>
            </a:pPr>
            <a:r>
              <a:rPr lang="en-US" sz="1800" dirty="0">
                <a:latin typeface="Rockwell"/>
                <a:cs typeface="Rockwell"/>
              </a:rPr>
              <a:t>Congress may alter the number of district or appellate courts, number of SC justices</a:t>
            </a:r>
          </a:p>
          <a:p>
            <a:pPr eaLnBrk="1" hangingPunct="1">
              <a:lnSpc>
                <a:spcPct val="80000"/>
              </a:lnSpc>
              <a:defRPr/>
            </a:pPr>
            <a:r>
              <a:rPr lang="en-US" sz="2800" dirty="0">
                <a:latin typeface="Rockwell"/>
                <a:cs typeface="Rockwell"/>
              </a:rPr>
              <a:t>Amendments</a:t>
            </a:r>
          </a:p>
          <a:p>
            <a:pPr lvl="1" eaLnBrk="1" hangingPunct="1">
              <a:lnSpc>
                <a:spcPct val="80000"/>
              </a:lnSpc>
              <a:defRPr/>
            </a:pPr>
            <a:r>
              <a:rPr lang="en-US" sz="1800" dirty="0">
                <a:latin typeface="Rockwell"/>
                <a:cs typeface="Rockwell"/>
              </a:rPr>
              <a:t>Overrule a federal court decision by amending the Constitution or bounding the courts to the supreme law of the land</a:t>
            </a:r>
          </a:p>
        </p:txBody>
      </p:sp>
    </p:spTree>
    <p:extLst>
      <p:ext uri="{BB962C8B-B14F-4D97-AF65-F5344CB8AC3E}">
        <p14:creationId xmlns:p14="http://schemas.microsoft.com/office/powerpoint/2010/main" val="29271602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B5FF2B9D-5609-ED4C-BC01-53E6261949F9}"/>
              </a:ext>
            </a:extLst>
          </p:cNvPr>
          <p:cNvSpPr>
            <a:spLocks noGrp="1" noChangeArrowheads="1"/>
          </p:cNvSpPr>
          <p:nvPr>
            <p:ph type="title"/>
          </p:nvPr>
        </p:nvSpPr>
        <p:spPr>
          <a:xfrm>
            <a:off x="0" y="0"/>
            <a:ext cx="9144000" cy="685800"/>
          </a:xfrm>
        </p:spPr>
        <p:txBody>
          <a:bodyPr>
            <a:normAutofit fontScale="90000"/>
          </a:bodyPr>
          <a:lstStyle/>
          <a:p>
            <a:pPr eaLnBrk="1" hangingPunct="1"/>
            <a:r>
              <a:rPr lang="en-US" sz="4000">
                <a:latin typeface="Rockwell"/>
                <a:cs typeface="Rockwell"/>
              </a:rPr>
              <a:t>Nominating a Supreme Court Justice</a:t>
            </a:r>
          </a:p>
        </p:txBody>
      </p:sp>
      <p:sp>
        <p:nvSpPr>
          <p:cNvPr id="11267" name="Rectangle 3">
            <a:extLst>
              <a:ext uri="{FF2B5EF4-FFF2-40B4-BE49-F238E27FC236}">
                <a16:creationId xmlns:a16="http://schemas.microsoft.com/office/drawing/2014/main" xmlns="" id="{C1CE9A25-2E5D-3840-9BEF-27191B213F64}"/>
              </a:ext>
            </a:extLst>
          </p:cNvPr>
          <p:cNvSpPr>
            <a:spLocks noGrp="1" noChangeArrowheads="1"/>
          </p:cNvSpPr>
          <p:nvPr>
            <p:ph sz="half" idx="1"/>
          </p:nvPr>
        </p:nvSpPr>
        <p:spPr>
          <a:xfrm>
            <a:off x="0" y="990600"/>
            <a:ext cx="4572000" cy="5867400"/>
          </a:xfrm>
        </p:spPr>
        <p:txBody>
          <a:bodyPr/>
          <a:lstStyle/>
          <a:p>
            <a:pPr eaLnBrk="1" hangingPunct="1">
              <a:lnSpc>
                <a:spcPct val="80000"/>
              </a:lnSpc>
            </a:pPr>
            <a:r>
              <a:rPr lang="en-US" sz="2400" dirty="0">
                <a:latin typeface="Rockwell"/>
                <a:cs typeface="Rockwell"/>
                <a:hlinkClick r:id="rId2"/>
              </a:rPr>
              <a:t>Presidential appointments politicized</a:t>
            </a:r>
            <a:endParaRPr lang="en-US" sz="2400" dirty="0">
              <a:latin typeface="Rockwell"/>
              <a:cs typeface="Rockwell"/>
            </a:endParaRPr>
          </a:p>
          <a:p>
            <a:pPr eaLnBrk="1" hangingPunct="1">
              <a:lnSpc>
                <a:spcPct val="80000"/>
              </a:lnSpc>
            </a:pPr>
            <a:r>
              <a:rPr lang="en-US" sz="2400" dirty="0">
                <a:latin typeface="Rockwell"/>
                <a:cs typeface="Rockwell"/>
              </a:rPr>
              <a:t>Party Affiliation</a:t>
            </a:r>
          </a:p>
          <a:p>
            <a:pPr eaLnBrk="1" hangingPunct="1">
              <a:lnSpc>
                <a:spcPct val="80000"/>
              </a:lnSpc>
            </a:pPr>
            <a:r>
              <a:rPr lang="en-US" sz="2400" dirty="0">
                <a:latin typeface="Rockwell"/>
                <a:cs typeface="Rockwell"/>
              </a:rPr>
              <a:t>Political Ideology</a:t>
            </a:r>
          </a:p>
          <a:p>
            <a:pPr lvl="1" eaLnBrk="1" hangingPunct="1">
              <a:lnSpc>
                <a:spcPct val="80000"/>
              </a:lnSpc>
            </a:pPr>
            <a:r>
              <a:rPr lang="en-US" sz="2000" b="1" dirty="0">
                <a:latin typeface="Rockwell"/>
                <a:cs typeface="Rockwell"/>
              </a:rPr>
              <a:t>Litmus Test</a:t>
            </a:r>
            <a:endParaRPr lang="en-US" sz="2000" dirty="0">
              <a:latin typeface="Rockwell"/>
              <a:cs typeface="Rockwell"/>
            </a:endParaRPr>
          </a:p>
          <a:p>
            <a:pPr lvl="2" eaLnBrk="1" hangingPunct="1">
              <a:lnSpc>
                <a:spcPct val="80000"/>
              </a:lnSpc>
            </a:pPr>
            <a:r>
              <a:rPr lang="en-US" sz="1800" dirty="0">
                <a:latin typeface="Rockwell"/>
                <a:cs typeface="Rockwell"/>
              </a:rPr>
              <a:t>Asking questions about stance on major issues, i.e. abortion</a:t>
            </a:r>
          </a:p>
          <a:p>
            <a:pPr eaLnBrk="1" hangingPunct="1">
              <a:lnSpc>
                <a:spcPct val="80000"/>
              </a:lnSpc>
            </a:pPr>
            <a:r>
              <a:rPr lang="en-US" sz="2400" dirty="0">
                <a:latin typeface="Rockwell"/>
                <a:cs typeface="Rockwell"/>
              </a:rPr>
              <a:t>Race, Gender, Religion, Region</a:t>
            </a:r>
          </a:p>
          <a:p>
            <a:pPr eaLnBrk="1" hangingPunct="1">
              <a:lnSpc>
                <a:spcPct val="80000"/>
              </a:lnSpc>
            </a:pPr>
            <a:r>
              <a:rPr lang="en-US" sz="2400" dirty="0">
                <a:latin typeface="Rockwell"/>
                <a:cs typeface="Rockwell"/>
              </a:rPr>
              <a:t>Judicial and Legal Experience and Record</a:t>
            </a:r>
          </a:p>
          <a:p>
            <a:pPr eaLnBrk="1" hangingPunct="1">
              <a:lnSpc>
                <a:spcPct val="80000"/>
              </a:lnSpc>
            </a:pPr>
            <a:r>
              <a:rPr lang="en-US" sz="2400" dirty="0">
                <a:latin typeface="Rockwell"/>
                <a:cs typeface="Rockwell"/>
              </a:rPr>
              <a:t>Political Acceptability</a:t>
            </a:r>
          </a:p>
          <a:p>
            <a:pPr lvl="1" eaLnBrk="1" hangingPunct="1">
              <a:lnSpc>
                <a:spcPct val="80000"/>
              </a:lnSpc>
            </a:pPr>
            <a:r>
              <a:rPr lang="en-US" sz="2000" dirty="0">
                <a:latin typeface="Rockwell"/>
                <a:cs typeface="Rockwell"/>
              </a:rPr>
              <a:t>Legal organizations </a:t>
            </a:r>
          </a:p>
          <a:p>
            <a:pPr lvl="2" eaLnBrk="1" hangingPunct="1">
              <a:lnSpc>
                <a:spcPct val="80000"/>
              </a:lnSpc>
            </a:pPr>
            <a:r>
              <a:rPr lang="en-US" sz="1800" dirty="0">
                <a:latin typeface="Rockwell"/>
                <a:cs typeface="Rockwell"/>
              </a:rPr>
              <a:t>American Bar Association</a:t>
            </a:r>
          </a:p>
          <a:p>
            <a:pPr lvl="1" eaLnBrk="1" hangingPunct="1">
              <a:lnSpc>
                <a:spcPct val="80000"/>
              </a:lnSpc>
            </a:pPr>
            <a:r>
              <a:rPr lang="en-US" sz="2000" dirty="0">
                <a:latin typeface="Rockwell"/>
                <a:cs typeface="Rockwell"/>
              </a:rPr>
              <a:t>Interest groups</a:t>
            </a:r>
          </a:p>
          <a:p>
            <a:pPr lvl="1" eaLnBrk="1" hangingPunct="1">
              <a:lnSpc>
                <a:spcPct val="80000"/>
              </a:lnSpc>
            </a:pPr>
            <a:r>
              <a:rPr lang="en-US" sz="2000" dirty="0">
                <a:latin typeface="Rockwell"/>
                <a:cs typeface="Rockwell"/>
              </a:rPr>
              <a:t>U.S. Senate</a:t>
            </a:r>
          </a:p>
          <a:p>
            <a:pPr lvl="2" eaLnBrk="1" hangingPunct="1">
              <a:lnSpc>
                <a:spcPct val="80000"/>
              </a:lnSpc>
            </a:pPr>
            <a:r>
              <a:rPr lang="en-US" sz="1600" dirty="0">
                <a:latin typeface="Rockwell"/>
                <a:cs typeface="Rockwell"/>
              </a:rPr>
              <a:t>Simple majority required</a:t>
            </a:r>
          </a:p>
          <a:p>
            <a:pPr lvl="1" eaLnBrk="1" hangingPunct="1">
              <a:lnSpc>
                <a:spcPct val="80000"/>
              </a:lnSpc>
            </a:pPr>
            <a:r>
              <a:rPr lang="en-US" sz="2000" dirty="0">
                <a:latin typeface="Rockwell"/>
                <a:cs typeface="Rockwell"/>
              </a:rPr>
              <a:t>Other justices</a:t>
            </a:r>
          </a:p>
        </p:txBody>
      </p:sp>
      <p:pic>
        <p:nvPicPr>
          <p:cNvPr id="23555" name="Content Placeholder 4" descr="Sizing-Up-Kagan.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0" y="990600"/>
            <a:ext cx="4422775" cy="2971800"/>
          </a:xfrm>
        </p:spPr>
      </p:pic>
    </p:spTree>
    <p:extLst>
      <p:ext uri="{BB962C8B-B14F-4D97-AF65-F5344CB8AC3E}">
        <p14:creationId xmlns:p14="http://schemas.microsoft.com/office/powerpoint/2010/main" val="30599399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BB2263B6-A84F-8847-9E96-692042B3490A}"/>
              </a:ext>
            </a:extLst>
          </p:cNvPr>
          <p:cNvSpPr>
            <a:spLocks noGrp="1" noChangeArrowheads="1"/>
          </p:cNvSpPr>
          <p:nvPr>
            <p:ph type="title"/>
          </p:nvPr>
        </p:nvSpPr>
        <p:spPr>
          <a:xfrm>
            <a:off x="0" y="0"/>
            <a:ext cx="9144000" cy="1143000"/>
          </a:xfrm>
        </p:spPr>
        <p:txBody>
          <a:bodyPr>
            <a:normAutofit fontScale="90000"/>
          </a:bodyPr>
          <a:lstStyle/>
          <a:p>
            <a:pPr eaLnBrk="1" hangingPunct="1"/>
            <a:r>
              <a:rPr lang="en-US" sz="4000">
                <a:latin typeface="Rockwell"/>
                <a:cs typeface="Rockwell"/>
              </a:rPr>
              <a:t>The Supreme Court</a:t>
            </a:r>
            <a:br>
              <a:rPr lang="en-US" sz="4000">
                <a:latin typeface="Rockwell"/>
                <a:cs typeface="Rockwell"/>
              </a:rPr>
            </a:br>
            <a:r>
              <a:rPr lang="en-US" sz="4000">
                <a:latin typeface="Rockwell"/>
                <a:cs typeface="Rockwell"/>
              </a:rPr>
              <a:t>Accepting Cases</a:t>
            </a:r>
          </a:p>
        </p:txBody>
      </p:sp>
      <p:sp>
        <p:nvSpPr>
          <p:cNvPr id="14339" name="Rectangle 3">
            <a:extLst>
              <a:ext uri="{FF2B5EF4-FFF2-40B4-BE49-F238E27FC236}">
                <a16:creationId xmlns:a16="http://schemas.microsoft.com/office/drawing/2014/main" xmlns="" id="{0058E1D3-6D10-C741-B9A9-CDBD121E371C}"/>
              </a:ext>
            </a:extLst>
          </p:cNvPr>
          <p:cNvSpPr>
            <a:spLocks noGrp="1" noChangeArrowheads="1"/>
          </p:cNvSpPr>
          <p:nvPr>
            <p:ph sz="half" idx="1"/>
          </p:nvPr>
        </p:nvSpPr>
        <p:spPr>
          <a:xfrm>
            <a:off x="76200" y="1295400"/>
            <a:ext cx="5715000" cy="5410200"/>
          </a:xfrm>
        </p:spPr>
        <p:txBody>
          <a:bodyPr/>
          <a:lstStyle/>
          <a:p>
            <a:pPr eaLnBrk="1" hangingPunct="1"/>
            <a:r>
              <a:rPr lang="en-US" sz="1600" dirty="0">
                <a:latin typeface="Rockwell"/>
                <a:cs typeface="Rockwell"/>
              </a:rPr>
              <a:t>Supreme Court Sessions</a:t>
            </a:r>
          </a:p>
          <a:p>
            <a:pPr lvl="1" eaLnBrk="1" hangingPunct="1"/>
            <a:r>
              <a:rPr lang="en-US" sz="1400" dirty="0">
                <a:latin typeface="Rockwell"/>
                <a:cs typeface="Rockwell"/>
              </a:rPr>
              <a:t>Term begins on first Monday in October</a:t>
            </a:r>
          </a:p>
          <a:p>
            <a:pPr lvl="1" eaLnBrk="1" hangingPunct="1"/>
            <a:r>
              <a:rPr lang="en-US" sz="1400" dirty="0">
                <a:latin typeface="Rockwell"/>
                <a:cs typeface="Rockwell"/>
              </a:rPr>
              <a:t>Usually ends in June or July</a:t>
            </a:r>
          </a:p>
          <a:p>
            <a:pPr eaLnBrk="1" hangingPunct="1"/>
            <a:r>
              <a:rPr lang="en-US" sz="1600" dirty="0">
                <a:latin typeface="Rockwell"/>
                <a:cs typeface="Rockwell"/>
              </a:rPr>
              <a:t>Original Jurisdiction and Appellate Jurisdiction</a:t>
            </a:r>
          </a:p>
          <a:p>
            <a:pPr lvl="1" eaLnBrk="1" hangingPunct="1"/>
            <a:r>
              <a:rPr lang="en-US" sz="1400" dirty="0">
                <a:latin typeface="Rockwell"/>
                <a:cs typeface="Rockwell"/>
              </a:rPr>
              <a:t>Cases involving ambassadors, foreign ministers, consuls, or state a party</a:t>
            </a:r>
          </a:p>
          <a:p>
            <a:pPr lvl="1" eaLnBrk="1" hangingPunct="1"/>
            <a:r>
              <a:rPr lang="en-US" sz="1400" dirty="0">
                <a:latin typeface="Rockwell"/>
                <a:cs typeface="Rockwell"/>
              </a:rPr>
              <a:t>Most cases based on appellate jurisdiction</a:t>
            </a:r>
          </a:p>
          <a:p>
            <a:pPr eaLnBrk="1" hangingPunct="1"/>
            <a:r>
              <a:rPr lang="en-US" sz="1600" dirty="0">
                <a:latin typeface="Rockwell"/>
                <a:cs typeface="Rockwell"/>
              </a:rPr>
              <a:t>Very few cases are reviewed by the SC</a:t>
            </a:r>
          </a:p>
          <a:p>
            <a:pPr lvl="1" eaLnBrk="1" hangingPunct="1"/>
            <a:r>
              <a:rPr lang="en-US" sz="1400" dirty="0">
                <a:latin typeface="Rockwell"/>
                <a:cs typeface="Rockwell"/>
              </a:rPr>
              <a:t>Only a 100 out of 10,000 cases a year</a:t>
            </a:r>
          </a:p>
          <a:p>
            <a:pPr lvl="1" eaLnBrk="1" hangingPunct="1"/>
            <a:r>
              <a:rPr lang="en-US" sz="1400" dirty="0">
                <a:latin typeface="Rockwell"/>
                <a:cs typeface="Rockwell"/>
              </a:rPr>
              <a:t>Lower court decision stands if SC refuses to hear case</a:t>
            </a:r>
          </a:p>
          <a:p>
            <a:pPr lvl="1" eaLnBrk="1" hangingPunct="1"/>
            <a:r>
              <a:rPr lang="en-US" sz="1400" dirty="0">
                <a:latin typeface="Rockwell"/>
                <a:cs typeface="Rockwell"/>
              </a:rPr>
              <a:t>Justices may recuse themselves if conflict of interest</a:t>
            </a:r>
          </a:p>
          <a:p>
            <a:pPr eaLnBrk="1" hangingPunct="1"/>
            <a:r>
              <a:rPr lang="en-US" sz="1600" b="1" dirty="0">
                <a:latin typeface="Rockwell"/>
                <a:cs typeface="Rockwell"/>
              </a:rPr>
              <a:t>Writ of Certiorari</a:t>
            </a:r>
          </a:p>
          <a:p>
            <a:pPr lvl="1" eaLnBrk="1" hangingPunct="1"/>
            <a:r>
              <a:rPr lang="en-US" sz="1400" dirty="0">
                <a:latin typeface="Rockwell"/>
                <a:cs typeface="Rockwell"/>
              </a:rPr>
              <a:t>Petition the Supreme Court to review a lower court decision</a:t>
            </a:r>
          </a:p>
          <a:p>
            <a:pPr lvl="1" eaLnBrk="1" hangingPunct="1"/>
            <a:r>
              <a:rPr lang="en-US" sz="1400" dirty="0">
                <a:latin typeface="Rockwell"/>
                <a:cs typeface="Rockwell"/>
              </a:rPr>
              <a:t>SC directs lower court to provide all records regarding a case when petitioned for review</a:t>
            </a:r>
          </a:p>
          <a:p>
            <a:pPr eaLnBrk="1" hangingPunct="1"/>
            <a:r>
              <a:rPr lang="en-US" sz="1600" b="1" dirty="0">
                <a:latin typeface="Rockwell"/>
                <a:cs typeface="Rockwell"/>
              </a:rPr>
              <a:t>Rule of Four</a:t>
            </a:r>
          </a:p>
          <a:p>
            <a:pPr lvl="1" eaLnBrk="1" hangingPunct="1"/>
            <a:r>
              <a:rPr lang="en-US" sz="1400" dirty="0">
                <a:latin typeface="Rockwell"/>
                <a:cs typeface="Rockwell"/>
              </a:rPr>
              <a:t>Four of the nine justices must agree to hear/review a case</a:t>
            </a:r>
          </a:p>
        </p:txBody>
      </p:sp>
      <p:pic>
        <p:nvPicPr>
          <p:cNvPr id="26627" name="Content Placeholder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91200" y="1295400"/>
            <a:ext cx="3221038" cy="5429250"/>
          </a:xfrm>
        </p:spPr>
      </p:pic>
    </p:spTree>
    <p:extLst>
      <p:ext uri="{BB962C8B-B14F-4D97-AF65-F5344CB8AC3E}">
        <p14:creationId xmlns:p14="http://schemas.microsoft.com/office/powerpoint/2010/main" val="42734291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0"/>
            <a:ext cx="8534400" cy="1143000"/>
          </a:xfrm>
        </p:spPr>
        <p:txBody>
          <a:bodyPr>
            <a:normAutofit fontScale="90000"/>
          </a:bodyPr>
          <a:lstStyle/>
          <a:p>
            <a:pPr eaLnBrk="1" hangingPunct="1"/>
            <a:r>
              <a:rPr lang="en-US" b="1" dirty="0">
                <a:latin typeface="Rockwell"/>
                <a:cs typeface="Rockwell"/>
              </a:rPr>
              <a:t>Supreme Court—</a:t>
            </a:r>
            <a:r>
              <a:rPr lang="en-US" b="1" i="1" dirty="0">
                <a:latin typeface="Rockwell"/>
                <a:cs typeface="Rockwell"/>
              </a:rPr>
              <a:t>Certiorari </a:t>
            </a:r>
            <a:r>
              <a:rPr lang="en-US" b="1" dirty="0">
                <a:latin typeface="Rockwell"/>
                <a:cs typeface="Rockwell"/>
              </a:rPr>
              <a:t>Process</a:t>
            </a:r>
          </a:p>
        </p:txBody>
      </p:sp>
      <p:sp>
        <p:nvSpPr>
          <p:cNvPr id="3" name="Content Placeholder 2"/>
          <p:cNvSpPr>
            <a:spLocks noGrp="1"/>
          </p:cNvSpPr>
          <p:nvPr>
            <p:ph idx="1"/>
          </p:nvPr>
        </p:nvSpPr>
        <p:spPr>
          <a:xfrm>
            <a:off x="457200" y="1066800"/>
            <a:ext cx="8229600" cy="5410200"/>
          </a:xfrm>
        </p:spPr>
        <p:txBody>
          <a:bodyPr>
            <a:normAutofit fontScale="92500" lnSpcReduction="10000"/>
          </a:bodyPr>
          <a:lstStyle/>
          <a:p>
            <a:pPr eaLnBrk="1" hangingPunct="1">
              <a:lnSpc>
                <a:spcPct val="80000"/>
              </a:lnSpc>
              <a:buFont typeface="Arial" charset="0"/>
              <a:buNone/>
            </a:pPr>
            <a:r>
              <a:rPr lang="en-US" sz="3000">
                <a:latin typeface="Rockwell"/>
                <a:cs typeface="Rockwell"/>
              </a:rPr>
              <a:t>Process</a:t>
            </a:r>
          </a:p>
          <a:p>
            <a:pPr marL="971550" lvl="1" indent="-514350" eaLnBrk="1" hangingPunct="1">
              <a:lnSpc>
                <a:spcPct val="80000"/>
              </a:lnSpc>
              <a:buFont typeface="Calibri" charset="0"/>
              <a:buAutoNum type="arabicPeriod"/>
            </a:pPr>
            <a:r>
              <a:rPr lang="en-US" sz="2600">
                <a:latin typeface="Rockwell"/>
                <a:cs typeface="Rockwell"/>
              </a:rPr>
              <a:t>Petition</a:t>
            </a:r>
          </a:p>
          <a:p>
            <a:pPr marL="1371600" lvl="2" indent="-514350" eaLnBrk="1" hangingPunct="1">
              <a:lnSpc>
                <a:spcPct val="80000"/>
              </a:lnSpc>
              <a:buFont typeface="Calibri" charset="0"/>
              <a:buChar char="–"/>
            </a:pPr>
            <a:r>
              <a:rPr lang="en-US" sz="2200">
                <a:latin typeface="Rockwell"/>
                <a:cs typeface="Rockwell"/>
              </a:rPr>
              <a:t>S.C. Original Jurisdiction: state v. state; U.S. v. state; Ambassadors/Consuls</a:t>
            </a:r>
          </a:p>
          <a:p>
            <a:pPr marL="971550" lvl="1" indent="-514350" eaLnBrk="1" hangingPunct="1">
              <a:lnSpc>
                <a:spcPct val="80000"/>
              </a:lnSpc>
              <a:buFont typeface="Calibri" charset="0"/>
              <a:buAutoNum type="arabicPeriod"/>
            </a:pPr>
            <a:r>
              <a:rPr lang="en-US" sz="2600">
                <a:latin typeface="Rockwell"/>
                <a:cs typeface="Rockwell"/>
              </a:rPr>
              <a:t>Conference/Discussion List</a:t>
            </a:r>
            <a:endParaRPr lang="en-US" sz="2600" i="1">
              <a:latin typeface="Rockwell"/>
              <a:cs typeface="Rockwell"/>
            </a:endParaRPr>
          </a:p>
          <a:p>
            <a:pPr marL="971550" lvl="1" indent="-514350" eaLnBrk="1" hangingPunct="1">
              <a:lnSpc>
                <a:spcPct val="80000"/>
              </a:lnSpc>
              <a:buFont typeface="Calibri" charset="0"/>
              <a:buAutoNum type="arabicPeriod"/>
            </a:pPr>
            <a:r>
              <a:rPr lang="en-US" sz="2600" b="1" i="1">
                <a:latin typeface="Rockwell"/>
                <a:cs typeface="Rockwell"/>
              </a:rPr>
              <a:t>Writ of Certiorari</a:t>
            </a:r>
            <a:r>
              <a:rPr lang="en-US" sz="2600" i="1">
                <a:latin typeface="Rockwell"/>
                <a:cs typeface="Rockwell"/>
              </a:rPr>
              <a:t> </a:t>
            </a:r>
            <a:r>
              <a:rPr lang="en-US" sz="2600">
                <a:latin typeface="Rockwell"/>
                <a:cs typeface="Rockwell"/>
              </a:rPr>
              <a:t>(Discretionary Jurisdiction)</a:t>
            </a:r>
          </a:p>
          <a:p>
            <a:pPr marL="971550" lvl="1" indent="-514350" eaLnBrk="1" hangingPunct="1">
              <a:lnSpc>
                <a:spcPct val="80000"/>
              </a:lnSpc>
              <a:buFont typeface="Calibri" charset="0"/>
              <a:buAutoNum type="arabicPeriod"/>
            </a:pPr>
            <a:r>
              <a:rPr lang="en-US" sz="2600" b="1">
                <a:latin typeface="Rockwell"/>
                <a:cs typeface="Rockwell"/>
              </a:rPr>
              <a:t>Rule of 4</a:t>
            </a:r>
          </a:p>
          <a:p>
            <a:pPr marL="1371600" lvl="2" indent="-514350" eaLnBrk="1" hangingPunct="1">
              <a:lnSpc>
                <a:spcPct val="80000"/>
              </a:lnSpc>
              <a:buFont typeface="Calibri" charset="0"/>
              <a:buChar char="–"/>
            </a:pPr>
            <a:r>
              <a:rPr lang="en-US" sz="2200" b="1">
                <a:latin typeface="Rockwell"/>
                <a:cs typeface="Rockwell"/>
              </a:rPr>
              <a:t>If 4 justices want to hear a case; it</a:t>
            </a:r>
            <a:r>
              <a:rPr lang="ja-JP" altLang="en-US" sz="2200" b="1">
                <a:latin typeface="Rockwell"/>
                <a:cs typeface="Rockwell"/>
              </a:rPr>
              <a:t>’</a:t>
            </a:r>
            <a:r>
              <a:rPr lang="en-US" sz="2200" b="1">
                <a:latin typeface="Rockwell"/>
                <a:cs typeface="Rockwell"/>
              </a:rPr>
              <a:t>s called up to SCOTUS</a:t>
            </a:r>
          </a:p>
          <a:p>
            <a:pPr marL="1371600" lvl="2" indent="-514350" eaLnBrk="1" hangingPunct="1">
              <a:lnSpc>
                <a:spcPct val="80000"/>
              </a:lnSpc>
              <a:buFont typeface="Calibri" charset="0"/>
              <a:buChar char="–"/>
            </a:pPr>
            <a:r>
              <a:rPr lang="en-US" sz="2200" b="1">
                <a:latin typeface="Rockwell"/>
                <a:cs typeface="Rockwell"/>
              </a:rPr>
              <a:t>Solicitor General influence</a:t>
            </a:r>
            <a:endParaRPr lang="en-US" sz="2200">
              <a:latin typeface="Rockwell"/>
              <a:cs typeface="Rockwell"/>
            </a:endParaRPr>
          </a:p>
          <a:p>
            <a:pPr marL="971550" lvl="1" indent="-514350" eaLnBrk="1" hangingPunct="1">
              <a:lnSpc>
                <a:spcPct val="80000"/>
              </a:lnSpc>
              <a:buFont typeface="Calibri" charset="0"/>
              <a:buAutoNum type="arabicPeriod"/>
            </a:pPr>
            <a:r>
              <a:rPr lang="en-US" sz="2600">
                <a:latin typeface="Rockwell"/>
                <a:cs typeface="Rockwell"/>
              </a:rPr>
              <a:t>Briefs</a:t>
            </a:r>
          </a:p>
          <a:p>
            <a:pPr marL="1371600" lvl="2" indent="-514350" eaLnBrk="1" hangingPunct="1">
              <a:lnSpc>
                <a:spcPct val="80000"/>
              </a:lnSpc>
              <a:buFont typeface="Calibri" charset="0"/>
              <a:buChar char="–"/>
            </a:pPr>
            <a:r>
              <a:rPr lang="en-US" sz="2200">
                <a:latin typeface="Rockwell"/>
                <a:cs typeface="Rockwell"/>
              </a:rPr>
              <a:t>Detailed arguments arguing each side of case</a:t>
            </a:r>
          </a:p>
          <a:p>
            <a:pPr marL="1371600" lvl="2" indent="-514350" eaLnBrk="1" hangingPunct="1">
              <a:lnSpc>
                <a:spcPct val="80000"/>
              </a:lnSpc>
              <a:buFont typeface="Calibri" charset="0"/>
              <a:buChar char="–"/>
            </a:pPr>
            <a:r>
              <a:rPr lang="en-US" sz="2200">
                <a:latin typeface="Rockwell"/>
                <a:cs typeface="Rockwell"/>
              </a:rPr>
              <a:t>Cite facts, legal principles, precedents</a:t>
            </a:r>
          </a:p>
          <a:p>
            <a:pPr marL="1371600" lvl="2" indent="-514350" eaLnBrk="1" hangingPunct="1">
              <a:lnSpc>
                <a:spcPct val="80000"/>
              </a:lnSpc>
              <a:buFont typeface="Calibri" charset="0"/>
              <a:buChar char="–"/>
            </a:pPr>
            <a:r>
              <a:rPr lang="en-US" sz="2200" b="1" i="1">
                <a:latin typeface="Rockwell"/>
                <a:cs typeface="Rockwell"/>
              </a:rPr>
              <a:t>Amicus Curiae: </a:t>
            </a:r>
            <a:r>
              <a:rPr lang="en-US" sz="2200">
                <a:latin typeface="Rockwell"/>
                <a:cs typeface="Rockwell"/>
              </a:rPr>
              <a:t>Briefs submitted by interested parties (i.e. interest groups…trying to influence the court</a:t>
            </a:r>
            <a:r>
              <a:rPr lang="ja-JP" altLang="en-US" sz="2200">
                <a:latin typeface="Rockwell"/>
                <a:cs typeface="Rockwell"/>
              </a:rPr>
              <a:t>’</a:t>
            </a:r>
            <a:r>
              <a:rPr lang="en-US" sz="2200">
                <a:latin typeface="Rockwell"/>
                <a:cs typeface="Rockwell"/>
              </a:rPr>
              <a:t>s decision </a:t>
            </a:r>
            <a:endParaRPr lang="en-US" sz="2200" b="1" i="1">
              <a:latin typeface="Rockwell"/>
              <a:cs typeface="Rockwell"/>
            </a:endParaRPr>
          </a:p>
          <a:p>
            <a:pPr marL="971550" lvl="1" indent="-514350" eaLnBrk="1" hangingPunct="1">
              <a:lnSpc>
                <a:spcPct val="80000"/>
              </a:lnSpc>
              <a:buFont typeface="Calibri" charset="0"/>
              <a:buAutoNum type="arabicPeriod"/>
            </a:pPr>
            <a:r>
              <a:rPr lang="en-US" sz="2600">
                <a:latin typeface="Rockwell"/>
                <a:cs typeface="Rockwell"/>
              </a:rPr>
              <a:t>Oral Argument (2 week cycles)</a:t>
            </a:r>
          </a:p>
        </p:txBody>
      </p:sp>
      <p:sp>
        <p:nvSpPr>
          <p:cNvPr id="16388" name="Rectangle 3"/>
          <p:cNvSpPr>
            <a:spLocks noChangeArrowheads="1"/>
          </p:cNvSpPr>
          <p:nvPr/>
        </p:nvSpPr>
        <p:spPr bwMode="auto">
          <a:xfrm>
            <a:off x="1295400" y="6534150"/>
            <a:ext cx="6629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hlinkClick r:id="rId3"/>
              </a:rPr>
              <a:t>Abortion Case: Amicus Curiae Briefs</a:t>
            </a:r>
            <a:endParaRPr lang="en-US"/>
          </a:p>
          <a:p>
            <a:endParaRPr lang="en-US"/>
          </a:p>
        </p:txBody>
      </p:sp>
    </p:spTree>
    <p:extLst>
      <p:ext uri="{BB962C8B-B14F-4D97-AF65-F5344CB8AC3E}">
        <p14:creationId xmlns:p14="http://schemas.microsoft.com/office/powerpoint/2010/main" val="33158795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0"/>
            <a:ext cx="8229600" cy="1143000"/>
          </a:xfrm>
        </p:spPr>
        <p:txBody>
          <a:bodyPr/>
          <a:lstStyle/>
          <a:p>
            <a:pPr eaLnBrk="1" hangingPunct="1"/>
            <a:r>
              <a:rPr lang="en-US" b="1">
                <a:latin typeface="Rockwell"/>
                <a:cs typeface="Rockwell"/>
              </a:rPr>
              <a:t>Process Cont…</a:t>
            </a:r>
          </a:p>
        </p:txBody>
      </p:sp>
      <p:sp>
        <p:nvSpPr>
          <p:cNvPr id="17411" name="Content Placeholder 2"/>
          <p:cNvSpPr>
            <a:spLocks noGrp="1"/>
          </p:cNvSpPr>
          <p:nvPr>
            <p:ph idx="1"/>
          </p:nvPr>
        </p:nvSpPr>
        <p:spPr>
          <a:xfrm>
            <a:off x="381000" y="762000"/>
            <a:ext cx="8534400" cy="4525963"/>
          </a:xfrm>
        </p:spPr>
        <p:txBody>
          <a:bodyPr>
            <a:normAutofit fontScale="85000" lnSpcReduction="20000"/>
          </a:bodyPr>
          <a:lstStyle/>
          <a:p>
            <a:pPr eaLnBrk="1" hangingPunct="1"/>
            <a:r>
              <a:rPr lang="en-US" sz="2800" dirty="0">
                <a:latin typeface="Rockwell"/>
                <a:cs typeface="Rockwell"/>
              </a:rPr>
              <a:t>Conference</a:t>
            </a:r>
          </a:p>
          <a:p>
            <a:pPr lvl="1" eaLnBrk="1" hangingPunct="1"/>
            <a:r>
              <a:rPr lang="en-US" sz="2400" dirty="0">
                <a:latin typeface="Rockwell"/>
                <a:cs typeface="Rockwell"/>
              </a:rPr>
              <a:t>Tentative vote &amp; assign writing of the Opinion</a:t>
            </a:r>
          </a:p>
          <a:p>
            <a:pPr eaLnBrk="1" hangingPunct="1"/>
            <a:r>
              <a:rPr lang="en-US" sz="2800" b="1" dirty="0">
                <a:latin typeface="Rockwell"/>
                <a:cs typeface="Rockwell"/>
              </a:rPr>
              <a:t>Opinion: Est. Precedent for entire nation/lower courts</a:t>
            </a:r>
            <a:endParaRPr lang="en-US" sz="2800" dirty="0">
              <a:latin typeface="Rockwell"/>
              <a:cs typeface="Rockwell"/>
            </a:endParaRPr>
          </a:p>
          <a:p>
            <a:pPr lvl="1" eaLnBrk="1" hangingPunct="1"/>
            <a:r>
              <a:rPr lang="en-US" sz="2400" dirty="0">
                <a:latin typeface="Rockwell"/>
                <a:cs typeface="Rockwell"/>
              </a:rPr>
              <a:t>Majority Opinion “law of the land”</a:t>
            </a:r>
          </a:p>
          <a:p>
            <a:pPr lvl="1" eaLnBrk="1" hangingPunct="1"/>
            <a:r>
              <a:rPr lang="en-US" sz="2400" dirty="0">
                <a:latin typeface="Rockwell"/>
                <a:cs typeface="Rockwell"/>
              </a:rPr>
              <a:t>Concurring Opinion</a:t>
            </a:r>
          </a:p>
          <a:p>
            <a:pPr lvl="1" eaLnBrk="1" hangingPunct="1"/>
            <a:r>
              <a:rPr lang="en-US" sz="2400" dirty="0">
                <a:latin typeface="Rockwell"/>
                <a:cs typeface="Rockwell"/>
              </a:rPr>
              <a:t>Dissenting Opinion</a:t>
            </a:r>
          </a:p>
          <a:p>
            <a:pPr lvl="1" eaLnBrk="1" hangingPunct="1"/>
            <a:r>
              <a:rPr lang="en-US" sz="2400" dirty="0">
                <a:latin typeface="Rockwell"/>
                <a:cs typeface="Rockwell"/>
              </a:rPr>
              <a:t>Per </a:t>
            </a:r>
            <a:r>
              <a:rPr lang="en-US" sz="2400" dirty="0" err="1">
                <a:latin typeface="Rockwell"/>
                <a:cs typeface="Rockwell"/>
              </a:rPr>
              <a:t>Curiam</a:t>
            </a:r>
            <a:endParaRPr lang="en-US" sz="2400" dirty="0">
              <a:latin typeface="Rockwell"/>
              <a:cs typeface="Rockwell"/>
            </a:endParaRPr>
          </a:p>
          <a:p>
            <a:pPr lvl="2" eaLnBrk="1" hangingPunct="1"/>
            <a:r>
              <a:rPr lang="en-US" sz="2000" dirty="0">
                <a:latin typeface="Rockwell"/>
                <a:cs typeface="Rockwell"/>
              </a:rPr>
              <a:t>An opinion from an appellate/Supreme court that does not identify any specific judge who may have written the opinion</a:t>
            </a:r>
          </a:p>
          <a:p>
            <a:pPr eaLnBrk="1" hangingPunct="1"/>
            <a:r>
              <a:rPr lang="en-US" sz="2800" dirty="0">
                <a:latin typeface="Rockwell"/>
                <a:cs typeface="Rockwell"/>
              </a:rPr>
              <a:t>Most Cases Decided on Prior Precedent</a:t>
            </a:r>
          </a:p>
          <a:p>
            <a:pPr lvl="1" eaLnBrk="1" hangingPunct="1"/>
            <a:r>
              <a:rPr lang="en-US" sz="2400" b="1" i="1" dirty="0">
                <a:latin typeface="Rockwell"/>
                <a:cs typeface="Rockwell"/>
              </a:rPr>
              <a:t>Stare </a:t>
            </a:r>
            <a:r>
              <a:rPr lang="en-US" sz="2400" b="1" i="1" dirty="0" err="1">
                <a:latin typeface="Rockwell"/>
                <a:cs typeface="Rockwell"/>
              </a:rPr>
              <a:t>Decisis</a:t>
            </a:r>
            <a:r>
              <a:rPr lang="en-US" sz="2400" dirty="0">
                <a:latin typeface="Rockwell"/>
                <a:cs typeface="Rockwell"/>
              </a:rPr>
              <a:t>: “Let the decision stand”</a:t>
            </a:r>
          </a:p>
          <a:p>
            <a:pPr lvl="1" eaLnBrk="1" hangingPunct="1"/>
            <a:r>
              <a:rPr lang="en-US" sz="2400" dirty="0">
                <a:latin typeface="Rockwell"/>
                <a:cs typeface="Rockwell"/>
              </a:rPr>
              <a:t>Vast majority of cases decided on prev. precedents</a:t>
            </a:r>
          </a:p>
          <a:p>
            <a:pPr eaLnBrk="1" hangingPunct="1"/>
            <a:r>
              <a:rPr lang="en-US" sz="2800" dirty="0">
                <a:latin typeface="Rockwell"/>
                <a:cs typeface="Rockwell"/>
              </a:rPr>
              <a:t>Announce Decision</a:t>
            </a:r>
          </a:p>
        </p:txBody>
      </p:sp>
    </p:spTree>
    <p:extLst>
      <p:ext uri="{BB962C8B-B14F-4D97-AF65-F5344CB8AC3E}">
        <p14:creationId xmlns:p14="http://schemas.microsoft.com/office/powerpoint/2010/main" val="42303800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228600"/>
            <a:ext cx="8229600" cy="1143000"/>
          </a:xfrm>
        </p:spPr>
        <p:txBody>
          <a:bodyPr>
            <a:normAutofit fontScale="90000"/>
          </a:bodyPr>
          <a:lstStyle/>
          <a:p>
            <a:r>
              <a:rPr lang="en-US" dirty="0">
                <a:latin typeface="Rockwell"/>
                <a:cs typeface="Rockwell"/>
              </a:rPr>
              <a:t>Texas Abortion Law: </a:t>
            </a:r>
            <a:r>
              <a:rPr lang="en-US" i="1" dirty="0">
                <a:latin typeface="Rockwell"/>
                <a:cs typeface="Rockwell"/>
              </a:rPr>
              <a:t>Whole </a:t>
            </a:r>
            <a:r>
              <a:rPr lang="en-US" i="1" dirty="0" smtClean="0">
                <a:latin typeface="Rockwell"/>
                <a:cs typeface="Rockwell"/>
              </a:rPr>
              <a:t>Woman</a:t>
            </a:r>
            <a:r>
              <a:rPr lang="en-US" i="1" dirty="0" smtClean="0">
                <a:latin typeface="Rockwell"/>
                <a:cs typeface="Rockwell"/>
              </a:rPr>
              <a:t>’</a:t>
            </a:r>
            <a:r>
              <a:rPr lang="en-US" i="1" dirty="0" smtClean="0">
                <a:latin typeface="Rockwell"/>
                <a:cs typeface="Rockwell"/>
              </a:rPr>
              <a:t>s </a:t>
            </a:r>
            <a:r>
              <a:rPr lang="en-US" i="1" dirty="0">
                <a:latin typeface="Rockwell"/>
                <a:cs typeface="Rockwell"/>
              </a:rPr>
              <a:t>Health v. </a:t>
            </a:r>
            <a:r>
              <a:rPr lang="en-US" i="1" dirty="0" err="1">
                <a:latin typeface="Rockwell"/>
                <a:cs typeface="Rockwell"/>
              </a:rPr>
              <a:t>Hellersted</a:t>
            </a:r>
            <a:r>
              <a:rPr lang="en-US" dirty="0" err="1">
                <a:latin typeface="Rockwell"/>
                <a:cs typeface="Rockwell"/>
              </a:rPr>
              <a:t>t</a:t>
            </a:r>
            <a:endParaRPr lang="en-US" dirty="0">
              <a:latin typeface="Rockwell"/>
              <a:cs typeface="Rockwell"/>
            </a:endParaRPr>
          </a:p>
        </p:txBody>
      </p:sp>
      <p:sp>
        <p:nvSpPr>
          <p:cNvPr id="20483" name="Content Placeholder 2"/>
          <p:cNvSpPr>
            <a:spLocks noGrp="1"/>
          </p:cNvSpPr>
          <p:nvPr>
            <p:ph idx="1"/>
          </p:nvPr>
        </p:nvSpPr>
        <p:spPr>
          <a:xfrm>
            <a:off x="457200" y="1524000"/>
            <a:ext cx="8229600" cy="5135563"/>
          </a:xfrm>
        </p:spPr>
        <p:txBody>
          <a:bodyPr>
            <a:normAutofit fontScale="92500" lnSpcReduction="10000"/>
          </a:bodyPr>
          <a:lstStyle/>
          <a:p>
            <a:r>
              <a:rPr lang="en-US" sz="2000" dirty="0">
                <a:latin typeface="Rockwell"/>
                <a:cs typeface="Rockwell"/>
              </a:rPr>
              <a:t>Texas Abortion Restriction Provisions</a:t>
            </a:r>
          </a:p>
          <a:p>
            <a:pPr lvl="1"/>
            <a:r>
              <a:rPr lang="en-US" sz="2000" dirty="0">
                <a:latin typeface="Rockwell"/>
                <a:cs typeface="Rockwell"/>
              </a:rPr>
              <a:t>Requires abortion clinics to meet the same standards as hospital-like ambulatory surgical centers, which range from minimum sizes for rooms and doorways to the number of nurses required to be on duty.</a:t>
            </a:r>
          </a:p>
          <a:p>
            <a:pPr lvl="1"/>
            <a:r>
              <a:rPr lang="en-US" sz="2000" dirty="0">
                <a:latin typeface="Rockwell"/>
                <a:cs typeface="Rockwell"/>
              </a:rPr>
              <a:t>Separate provision requires doctors performing abortions to have admitting privileges at a hospital within 30 miles of an abortion clinic.</a:t>
            </a:r>
          </a:p>
          <a:p>
            <a:r>
              <a:rPr lang="en-US" sz="2000" dirty="0">
                <a:latin typeface="Rockwell"/>
                <a:cs typeface="Rockwell"/>
              </a:rPr>
              <a:t>Effects of the Texas Law (HB 2)</a:t>
            </a:r>
          </a:p>
          <a:p>
            <a:pPr lvl="1"/>
            <a:r>
              <a:rPr lang="en-US" sz="1800" dirty="0">
                <a:latin typeface="Rockwell"/>
                <a:cs typeface="Rockwell"/>
              </a:rPr>
              <a:t>Only 19 Texas clinics remain of the more than 40 that were open before HB 2 passed, The court</a:t>
            </a:r>
            <a:r>
              <a:rPr lang="ja-JP" altLang="en-US" sz="1800" dirty="0">
                <a:latin typeface="Rockwell"/>
                <a:cs typeface="Rockwell"/>
              </a:rPr>
              <a:t>’</a:t>
            </a:r>
            <a:r>
              <a:rPr lang="en-US" sz="1800" dirty="0">
                <a:latin typeface="Rockwell"/>
                <a:cs typeface="Rockwell"/>
              </a:rPr>
              <a:t>s decision in, expected sometime this summer, could leave the state with as few as 10 clinics.</a:t>
            </a:r>
          </a:p>
          <a:p>
            <a:r>
              <a:rPr lang="en-US" sz="2000" i="1" dirty="0">
                <a:latin typeface="Rockwell"/>
                <a:cs typeface="Rockwell"/>
              </a:rPr>
              <a:t>Whole Woman</a:t>
            </a:r>
            <a:r>
              <a:rPr lang="ja-JP" altLang="en-US" sz="2000" i="1" dirty="0">
                <a:latin typeface="Rockwell"/>
                <a:cs typeface="Rockwell"/>
              </a:rPr>
              <a:t>’</a:t>
            </a:r>
            <a:r>
              <a:rPr lang="en-US" sz="2000" i="1" dirty="0">
                <a:latin typeface="Rockwell"/>
                <a:cs typeface="Rockwell"/>
              </a:rPr>
              <a:t>s Health v. </a:t>
            </a:r>
            <a:r>
              <a:rPr lang="en-US" sz="2000" i="1" dirty="0" err="1">
                <a:latin typeface="Rockwell"/>
                <a:cs typeface="Rockwell"/>
              </a:rPr>
              <a:t>Hellerstedt</a:t>
            </a:r>
            <a:r>
              <a:rPr lang="en-US" sz="2000" i="1" dirty="0">
                <a:latin typeface="Rockwell"/>
                <a:cs typeface="Rockwell"/>
              </a:rPr>
              <a:t> (2016)</a:t>
            </a:r>
          </a:p>
          <a:p>
            <a:pPr lvl="1"/>
            <a:r>
              <a:rPr lang="en-US" sz="1800" dirty="0">
                <a:latin typeface="Rockwell"/>
                <a:cs typeface="Rockwell"/>
              </a:rPr>
              <a:t>Case filed in 2014 by a coalition of Texas abortion providers who argue the restrictions create substantial obstacles for Texas women seeking abortions — an "undue burden" that renders the rules unconstitutional — and do not advance the state</a:t>
            </a:r>
            <a:r>
              <a:rPr lang="ja-JP" altLang="en-US" sz="1800" dirty="0">
                <a:latin typeface="Rockwell"/>
                <a:cs typeface="Rockwell"/>
              </a:rPr>
              <a:t>’</a:t>
            </a:r>
            <a:r>
              <a:rPr lang="en-US" sz="1800" dirty="0">
                <a:latin typeface="Rockwell"/>
                <a:cs typeface="Rockwell"/>
              </a:rPr>
              <a:t>s interest in promoting health. (Planned Parenthood v. Casey)</a:t>
            </a:r>
            <a:endParaRPr lang="en-US" sz="3200" dirty="0">
              <a:latin typeface="Rockwell"/>
              <a:cs typeface="Rockwell"/>
            </a:endParaRPr>
          </a:p>
          <a:p>
            <a:endParaRPr lang="en-US" dirty="0">
              <a:latin typeface="Rockwell"/>
              <a:cs typeface="Rockwell"/>
            </a:endParaRPr>
          </a:p>
        </p:txBody>
      </p:sp>
    </p:spTree>
    <p:extLst>
      <p:ext uri="{BB962C8B-B14F-4D97-AF65-F5344CB8AC3E}">
        <p14:creationId xmlns:p14="http://schemas.microsoft.com/office/powerpoint/2010/main" val="1866736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99C676AA-6F80-F343-8B08-69B6A23F601C}"/>
              </a:ext>
            </a:extLst>
          </p:cNvPr>
          <p:cNvSpPr>
            <a:spLocks noGrp="1" noChangeArrowheads="1"/>
          </p:cNvSpPr>
          <p:nvPr>
            <p:ph type="title"/>
          </p:nvPr>
        </p:nvSpPr>
        <p:spPr>
          <a:xfrm>
            <a:off x="20638" y="0"/>
            <a:ext cx="9123362" cy="1143000"/>
          </a:xfrm>
        </p:spPr>
        <p:txBody>
          <a:bodyPr>
            <a:normAutofit fontScale="90000"/>
          </a:bodyPr>
          <a:lstStyle/>
          <a:p>
            <a:pPr eaLnBrk="1" hangingPunct="1"/>
            <a:r>
              <a:rPr lang="en-US" sz="4000">
                <a:latin typeface="Rockwell"/>
                <a:cs typeface="Rockwell"/>
              </a:rPr>
              <a:t>The Supreme Court</a:t>
            </a:r>
            <a:br>
              <a:rPr lang="en-US" sz="4000">
                <a:latin typeface="Rockwell"/>
                <a:cs typeface="Rockwell"/>
              </a:rPr>
            </a:br>
            <a:r>
              <a:rPr lang="en-US" sz="4000">
                <a:latin typeface="Rockwell"/>
                <a:cs typeface="Rockwell"/>
              </a:rPr>
              <a:t>Deciding a Case</a:t>
            </a:r>
          </a:p>
        </p:txBody>
      </p:sp>
      <p:sp>
        <p:nvSpPr>
          <p:cNvPr id="16387" name="Rectangle 3">
            <a:extLst>
              <a:ext uri="{FF2B5EF4-FFF2-40B4-BE49-F238E27FC236}">
                <a16:creationId xmlns:a16="http://schemas.microsoft.com/office/drawing/2014/main" xmlns="" id="{066A5ED5-BE2C-BF48-9E07-9A7276A52539}"/>
              </a:ext>
            </a:extLst>
          </p:cNvPr>
          <p:cNvSpPr>
            <a:spLocks noGrp="1" noChangeArrowheads="1"/>
          </p:cNvSpPr>
          <p:nvPr>
            <p:ph sz="half" idx="1"/>
          </p:nvPr>
        </p:nvSpPr>
        <p:spPr>
          <a:xfrm>
            <a:off x="0" y="1295400"/>
            <a:ext cx="4648200" cy="5562600"/>
          </a:xfrm>
        </p:spPr>
        <p:txBody>
          <a:bodyPr/>
          <a:lstStyle/>
          <a:p>
            <a:pPr eaLnBrk="1" hangingPunct="1">
              <a:lnSpc>
                <a:spcPct val="80000"/>
              </a:lnSpc>
            </a:pPr>
            <a:r>
              <a:rPr lang="en-US" sz="2400" dirty="0">
                <a:latin typeface="Rockwell"/>
                <a:cs typeface="Rockwell"/>
              </a:rPr>
              <a:t>Conferences</a:t>
            </a:r>
          </a:p>
          <a:p>
            <a:pPr lvl="1" eaLnBrk="1" hangingPunct="1">
              <a:lnSpc>
                <a:spcPct val="80000"/>
              </a:lnSpc>
            </a:pPr>
            <a:r>
              <a:rPr lang="en-US" sz="2000" dirty="0">
                <a:latin typeface="Rockwell"/>
                <a:cs typeface="Rockwell"/>
              </a:rPr>
              <a:t>Justices discuss the case on Wednesday afternoons and Fridays</a:t>
            </a:r>
          </a:p>
          <a:p>
            <a:pPr eaLnBrk="1" hangingPunct="1">
              <a:lnSpc>
                <a:spcPct val="80000"/>
              </a:lnSpc>
            </a:pPr>
            <a:r>
              <a:rPr lang="en-US" sz="2400" dirty="0">
                <a:latin typeface="Rockwell"/>
                <a:cs typeface="Rockwell"/>
              </a:rPr>
              <a:t>Writing Opinions</a:t>
            </a:r>
          </a:p>
          <a:p>
            <a:pPr lvl="1" eaLnBrk="1" hangingPunct="1">
              <a:lnSpc>
                <a:spcPct val="80000"/>
              </a:lnSpc>
            </a:pPr>
            <a:r>
              <a:rPr lang="en-US" sz="2000" dirty="0">
                <a:latin typeface="Rockwell"/>
                <a:cs typeface="Rockwell"/>
              </a:rPr>
              <a:t>Most opinions written by justice</a:t>
            </a:r>
            <a:r>
              <a:rPr lang="ja-JP" altLang="en-US" sz="2000" dirty="0">
                <a:latin typeface="Rockwell"/>
                <a:cs typeface="Rockwell"/>
              </a:rPr>
              <a:t>’</a:t>
            </a:r>
            <a:r>
              <a:rPr lang="en-US" sz="2000" dirty="0">
                <a:latin typeface="Rockwell"/>
                <a:cs typeface="Rockwell"/>
              </a:rPr>
              <a:t>s law clerks</a:t>
            </a:r>
          </a:p>
          <a:p>
            <a:pPr lvl="1" eaLnBrk="1" hangingPunct="1">
              <a:lnSpc>
                <a:spcPct val="80000"/>
              </a:lnSpc>
            </a:pPr>
            <a:r>
              <a:rPr lang="en-US" sz="2000" b="1" dirty="0">
                <a:latin typeface="Rockwell"/>
                <a:cs typeface="Rockwell"/>
              </a:rPr>
              <a:t>Majority opinion</a:t>
            </a:r>
          </a:p>
          <a:p>
            <a:pPr lvl="2" eaLnBrk="1" hangingPunct="1">
              <a:lnSpc>
                <a:spcPct val="80000"/>
              </a:lnSpc>
            </a:pPr>
            <a:r>
              <a:rPr lang="en-US" sz="1800" dirty="0">
                <a:latin typeface="Rockwell"/>
                <a:cs typeface="Rockwell"/>
              </a:rPr>
              <a:t>The official opinion of the court, the supreme ruling</a:t>
            </a:r>
          </a:p>
          <a:p>
            <a:pPr lvl="2" eaLnBrk="1" hangingPunct="1">
              <a:lnSpc>
                <a:spcPct val="80000"/>
              </a:lnSpc>
            </a:pPr>
            <a:r>
              <a:rPr lang="en-US" sz="1800" dirty="0">
                <a:latin typeface="Rockwell"/>
                <a:cs typeface="Rockwell"/>
              </a:rPr>
              <a:t>Outlined by legal reasons</a:t>
            </a:r>
          </a:p>
          <a:p>
            <a:pPr lvl="1" eaLnBrk="1" hangingPunct="1">
              <a:lnSpc>
                <a:spcPct val="80000"/>
              </a:lnSpc>
            </a:pPr>
            <a:r>
              <a:rPr lang="en-US" sz="2000" b="1" dirty="0">
                <a:latin typeface="Rockwell"/>
                <a:cs typeface="Rockwell"/>
              </a:rPr>
              <a:t>Dissenting opinion</a:t>
            </a:r>
          </a:p>
          <a:p>
            <a:pPr lvl="2" eaLnBrk="1" hangingPunct="1">
              <a:lnSpc>
                <a:spcPct val="80000"/>
              </a:lnSpc>
            </a:pPr>
            <a:r>
              <a:rPr lang="en-US" sz="1800" dirty="0">
                <a:latin typeface="Rockwell"/>
                <a:cs typeface="Rockwell"/>
              </a:rPr>
              <a:t>Justices who disagree with the majority opinion write a dissent outlined by legal reasons</a:t>
            </a:r>
          </a:p>
          <a:p>
            <a:pPr lvl="1" eaLnBrk="1" hangingPunct="1">
              <a:lnSpc>
                <a:spcPct val="80000"/>
              </a:lnSpc>
            </a:pPr>
            <a:r>
              <a:rPr lang="en-US" sz="2000" b="1" dirty="0">
                <a:latin typeface="Rockwell"/>
                <a:cs typeface="Rockwell"/>
              </a:rPr>
              <a:t>Concurring opinion</a:t>
            </a:r>
          </a:p>
          <a:p>
            <a:pPr lvl="2" eaLnBrk="1" hangingPunct="1">
              <a:lnSpc>
                <a:spcPct val="80000"/>
              </a:lnSpc>
            </a:pPr>
            <a:r>
              <a:rPr lang="en-US" sz="1800" dirty="0">
                <a:latin typeface="Rockwell"/>
                <a:cs typeface="Rockwell"/>
              </a:rPr>
              <a:t>If a justice concurs with the majority but disagrees with the legal reasons</a:t>
            </a:r>
          </a:p>
        </p:txBody>
      </p:sp>
      <p:pic>
        <p:nvPicPr>
          <p:cNvPr id="28675" name="Content Placeholder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00600" y="1447800"/>
            <a:ext cx="4240213" cy="2819400"/>
          </a:xfrm>
        </p:spPr>
      </p:pic>
    </p:spTree>
    <p:extLst>
      <p:ext uri="{BB962C8B-B14F-4D97-AF65-F5344CB8AC3E}">
        <p14:creationId xmlns:p14="http://schemas.microsoft.com/office/powerpoint/2010/main" val="8423319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atin typeface="Rockwell"/>
                <a:cs typeface="Rockwell"/>
              </a:rPr>
              <a:t>Court Docket</a:t>
            </a:r>
          </a:p>
        </p:txBody>
      </p:sp>
      <p:sp>
        <p:nvSpPr>
          <p:cNvPr id="18435" name="Content Placeholder 2"/>
          <p:cNvSpPr>
            <a:spLocks noGrp="1"/>
          </p:cNvSpPr>
          <p:nvPr>
            <p:ph idx="1"/>
          </p:nvPr>
        </p:nvSpPr>
        <p:spPr/>
        <p:txBody>
          <a:bodyPr>
            <a:normAutofit lnSpcReduction="10000"/>
          </a:bodyPr>
          <a:lstStyle/>
          <a:p>
            <a:r>
              <a:rPr lang="en-US" dirty="0">
                <a:latin typeface="Rockwell"/>
                <a:cs typeface="Rockwell"/>
              </a:rPr>
              <a:t>Cases more likely to be heard if…</a:t>
            </a:r>
          </a:p>
          <a:p>
            <a:pPr lvl="1"/>
            <a:r>
              <a:rPr lang="en-US" dirty="0">
                <a:latin typeface="Rockwell"/>
                <a:cs typeface="Rockwell"/>
              </a:rPr>
              <a:t>Court decision conflicts with precedent</a:t>
            </a:r>
          </a:p>
          <a:p>
            <a:pPr lvl="1"/>
            <a:r>
              <a:rPr lang="en-US" dirty="0">
                <a:latin typeface="Rockwell"/>
                <a:cs typeface="Rockwell"/>
              </a:rPr>
              <a:t>Ct. of appeals decision that conflicts with another court of appeals decision</a:t>
            </a:r>
          </a:p>
          <a:p>
            <a:pPr lvl="1"/>
            <a:r>
              <a:rPr lang="en-US" dirty="0">
                <a:latin typeface="Rockwell"/>
                <a:cs typeface="Rockwell"/>
              </a:rPr>
              <a:t>Inconsistency between the courts of different states</a:t>
            </a:r>
          </a:p>
          <a:p>
            <a:pPr lvl="1"/>
            <a:r>
              <a:rPr lang="en-US" dirty="0">
                <a:latin typeface="Rockwell"/>
                <a:cs typeface="Rockwell"/>
              </a:rPr>
              <a:t>Split decision in court of appeals</a:t>
            </a:r>
          </a:p>
          <a:p>
            <a:r>
              <a:rPr lang="en-US" dirty="0">
                <a:latin typeface="Rockwell"/>
                <a:cs typeface="Rockwell"/>
              </a:rPr>
              <a:t>More likely to void state and local laws than federal laws</a:t>
            </a:r>
          </a:p>
          <a:p>
            <a:endParaRPr lang="en-US" dirty="0">
              <a:latin typeface="Rockwell"/>
              <a:cs typeface="Rockwell"/>
            </a:endParaRPr>
          </a:p>
        </p:txBody>
      </p:sp>
    </p:spTree>
    <p:extLst>
      <p:ext uri="{BB962C8B-B14F-4D97-AF65-F5344CB8AC3E}">
        <p14:creationId xmlns:p14="http://schemas.microsoft.com/office/powerpoint/2010/main" val="22079864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1143000"/>
          </a:xfrm>
        </p:spPr>
        <p:txBody>
          <a:bodyPr/>
          <a:lstStyle/>
          <a:p>
            <a:pPr eaLnBrk="1" hangingPunct="1"/>
            <a:r>
              <a:rPr lang="en-US">
                <a:latin typeface="Rockwell"/>
                <a:cs typeface="Rockwell"/>
              </a:rPr>
              <a:t>Court Docket</a:t>
            </a:r>
          </a:p>
        </p:txBody>
      </p:sp>
      <p:sp>
        <p:nvSpPr>
          <p:cNvPr id="19459" name="Content Placeholder 2"/>
          <p:cNvSpPr>
            <a:spLocks noGrp="1"/>
          </p:cNvSpPr>
          <p:nvPr>
            <p:ph idx="1"/>
          </p:nvPr>
        </p:nvSpPr>
        <p:spPr>
          <a:xfrm>
            <a:off x="0" y="838200"/>
            <a:ext cx="9144000" cy="5586213"/>
          </a:xfrm>
        </p:spPr>
        <p:txBody>
          <a:bodyPr>
            <a:normAutofit fontScale="92500" lnSpcReduction="20000"/>
          </a:bodyPr>
          <a:lstStyle/>
          <a:p>
            <a:pPr eaLnBrk="1" hangingPunct="1"/>
            <a:r>
              <a:rPr lang="en-US" dirty="0">
                <a:latin typeface="Rockwell"/>
                <a:cs typeface="Rockwell"/>
              </a:rPr>
              <a:t>“Political Questions”: Doctrine developed and used as means to avoid deciding some cases (principally those involving conflicts between Pres. and Congress</a:t>
            </a:r>
          </a:p>
          <a:p>
            <a:pPr lvl="1" eaLnBrk="1" hangingPunct="1"/>
            <a:r>
              <a:rPr lang="en-US" dirty="0">
                <a:latin typeface="Rockwell"/>
                <a:cs typeface="Rockwell"/>
              </a:rPr>
              <a:t>Been construed narrowly; doesn’t stop from hearing cases like Abortion, Campaign Finance…</a:t>
            </a:r>
          </a:p>
          <a:p>
            <a:pPr lvl="1" eaLnBrk="1" hangingPunct="1"/>
            <a:r>
              <a:rPr lang="en-US" dirty="0">
                <a:latin typeface="Rockwell"/>
                <a:cs typeface="Rockwell"/>
              </a:rPr>
              <a:t>Supreme Court has held that federal courts should not hear cases which deal directly with issues that Constitution makes the sole responsibility of the other branches of government</a:t>
            </a:r>
          </a:p>
          <a:p>
            <a:pPr lvl="2" eaLnBrk="1" hangingPunct="1"/>
            <a:r>
              <a:rPr lang="en-US" dirty="0">
                <a:latin typeface="Rockwell"/>
                <a:cs typeface="Rockwell"/>
              </a:rPr>
              <a:t>Court has held that the conduct of foreign relations is the sole responsibility of the executive branch, and cases challenging the way the executive is using that power present political ?s</a:t>
            </a:r>
          </a:p>
          <a:p>
            <a:pPr eaLnBrk="1" hangingPunct="1"/>
            <a:endParaRPr lang="en-US" sz="2800" dirty="0">
              <a:latin typeface="Rockwell"/>
              <a:cs typeface="Rockwell"/>
            </a:endParaRPr>
          </a:p>
          <a:p>
            <a:pPr eaLnBrk="1" hangingPunct="1"/>
            <a:endParaRPr lang="en-US" dirty="0">
              <a:latin typeface="Rockwell"/>
              <a:cs typeface="Rockwell"/>
            </a:endParaRPr>
          </a:p>
        </p:txBody>
      </p:sp>
    </p:spTree>
    <p:extLst>
      <p:ext uri="{BB962C8B-B14F-4D97-AF65-F5344CB8AC3E}">
        <p14:creationId xmlns:p14="http://schemas.microsoft.com/office/powerpoint/2010/main" val="37316756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145</TotalTime>
  <Words>1895</Words>
  <Application>Microsoft Macintosh PowerPoint</Application>
  <PresentationFormat>On-screen Show (4:3)</PresentationFormat>
  <Paragraphs>211</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Theme</vt:lpstr>
      <vt:lpstr>10. The Supreme Court and Checks on the Judiciary</vt:lpstr>
      <vt:lpstr>Nominating a Supreme Court Justice</vt:lpstr>
      <vt:lpstr>The Supreme Court Accepting Cases</vt:lpstr>
      <vt:lpstr>Supreme Court—Certiorari Process</vt:lpstr>
      <vt:lpstr>Process Cont…</vt:lpstr>
      <vt:lpstr>Texas Abortion Law: Whole Woman’s Health v. Hellerstedt</vt:lpstr>
      <vt:lpstr>The Supreme Court Deciding a Case</vt:lpstr>
      <vt:lpstr>Court Docket</vt:lpstr>
      <vt:lpstr>Court Docket</vt:lpstr>
      <vt:lpstr>Impact of Decisions:  Judicial Activism v. Restraint</vt:lpstr>
      <vt:lpstr>The Supreme Court Jurisprudence/Judicial Philosophy</vt:lpstr>
      <vt:lpstr>Judicial Activism or Restraint</vt:lpstr>
      <vt:lpstr>Key Figures in the Justice Department</vt:lpstr>
      <vt:lpstr>Supreme Court History</vt:lpstr>
      <vt:lpstr>Current Chief Justice</vt:lpstr>
      <vt:lpstr>PowerPoint Presentation</vt:lpstr>
      <vt:lpstr>Checking and Balancing Judges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The Supreme Court and Checks on the Judiciary</dc:title>
  <dc:creator>Craig Winchell</dc:creator>
  <cp:lastModifiedBy>Craig Winchell</cp:lastModifiedBy>
  <cp:revision>6</cp:revision>
  <dcterms:created xsi:type="dcterms:W3CDTF">2019-02-27T19:02:06Z</dcterms:created>
  <dcterms:modified xsi:type="dcterms:W3CDTF">2019-03-01T20:42:09Z</dcterms:modified>
</cp:coreProperties>
</file>