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5" r:id="rId10"/>
    <p:sldId id="263" r:id="rId11"/>
    <p:sldId id="266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9">
            <a:extLst>
              <a:ext uri="{FF2B5EF4-FFF2-40B4-BE49-F238E27FC236}">
                <a16:creationId xmlns:a16="http://schemas.microsoft.com/office/drawing/2014/main" xmlns="" id="{CE3C9AEB-EC9C-374C-85CD-0C51A38DE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0">
            <a:extLst>
              <a:ext uri="{FF2B5EF4-FFF2-40B4-BE49-F238E27FC236}">
                <a16:creationId xmlns:a16="http://schemas.microsoft.com/office/drawing/2014/main" xmlns="" id="{974402B4-4131-7641-BD7C-82EE33909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1">
            <a:extLst>
              <a:ext uri="{FF2B5EF4-FFF2-40B4-BE49-F238E27FC236}">
                <a16:creationId xmlns:a16="http://schemas.microsoft.com/office/drawing/2014/main" xmlns="" id="{C970D587-7FA9-EB4E-BE0E-976E0A94B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8F7AC-B543-7945-ABA6-CB2F92DD2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7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9">
            <a:extLst>
              <a:ext uri="{FF2B5EF4-FFF2-40B4-BE49-F238E27FC236}">
                <a16:creationId xmlns:a16="http://schemas.microsoft.com/office/drawing/2014/main" xmlns="" id="{CE3C9AEB-EC9C-374C-85CD-0C51A38DE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0">
            <a:extLst>
              <a:ext uri="{FF2B5EF4-FFF2-40B4-BE49-F238E27FC236}">
                <a16:creationId xmlns:a16="http://schemas.microsoft.com/office/drawing/2014/main" xmlns="" id="{974402B4-4131-7641-BD7C-82EE33909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1">
            <a:extLst>
              <a:ext uri="{FF2B5EF4-FFF2-40B4-BE49-F238E27FC236}">
                <a16:creationId xmlns:a16="http://schemas.microsoft.com/office/drawing/2014/main" xmlns="" id="{C970D587-7FA9-EB4E-BE0E-976E0A94B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26913-5334-5041-9C06-FE7270BBF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7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IMHyPxIpo" TargetMode="External"/><Relationship Id="rId4" Type="http://schemas.openxmlformats.org/officeDocument/2006/relationships/hyperlink" Target="https://www.youtube.com/watch?v=W18m9tI_KJI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FroMQlKia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2437121"/>
          </a:xfrm>
        </p:spPr>
        <p:txBody>
          <a:bodyPr>
            <a:normAutofit/>
          </a:bodyPr>
          <a:lstStyle/>
          <a:p>
            <a:r>
              <a:rPr lang="en-US" dirty="0" smtClean="0"/>
              <a:t>2.2: The Legislative Branch: Structure and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 </a:t>
            </a:r>
            <a:r>
              <a:rPr lang="en-US" dirty="0" err="1" smtClean="0"/>
              <a:t>GoPo</a:t>
            </a:r>
            <a:endParaRPr lang="en-US" dirty="0" smtClean="0"/>
          </a:p>
          <a:p>
            <a:r>
              <a:rPr lang="en-US" dirty="0" smtClean="0"/>
              <a:t>Unit 2: Interactions Among Branches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2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279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/>
                <a:cs typeface="Rockwell"/>
              </a:rPr>
              <a:t>Exclusive Powers of House and Senate</a:t>
            </a:r>
          </a:p>
        </p:txBody>
      </p:sp>
      <p:sp>
        <p:nvSpPr>
          <p:cNvPr id="23554" name="Text Placeholder 4"/>
          <p:cNvSpPr>
            <a:spLocks noGrp="1" noChangeArrowheads="1"/>
          </p:cNvSpPr>
          <p:nvPr>
            <p:ph type="body" idx="1"/>
          </p:nvPr>
        </p:nvSpPr>
        <p:spPr>
          <a:xfrm>
            <a:off x="0" y="1267701"/>
            <a:ext cx="4582373" cy="639762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/>
                <a:cs typeface="Rockwell"/>
              </a:rPr>
              <a:t>House of Representatives</a:t>
            </a:r>
          </a:p>
        </p:txBody>
      </p:sp>
      <p:sp>
        <p:nvSpPr>
          <p:cNvPr id="23555" name="Content Placeholder 5"/>
          <p:cNvSpPr>
            <a:spLocks noGrp="1" noChangeArrowheads="1"/>
          </p:cNvSpPr>
          <p:nvPr>
            <p:ph sz="half" idx="2"/>
          </p:nvPr>
        </p:nvSpPr>
        <p:spPr>
          <a:xfrm>
            <a:off x="0" y="1907463"/>
            <a:ext cx="4582373" cy="3951288"/>
          </a:xfrm>
        </p:spPr>
        <p:txBody>
          <a:bodyPr/>
          <a:lstStyle/>
          <a:p>
            <a:r>
              <a:rPr lang="en-US" dirty="0">
                <a:latin typeface="Rockwell"/>
                <a:cs typeface="Rockwell"/>
              </a:rPr>
              <a:t>Initiate revenue bills</a:t>
            </a:r>
          </a:p>
          <a:p>
            <a:r>
              <a:rPr lang="en-US" dirty="0">
                <a:latin typeface="Rockwell"/>
                <a:cs typeface="Rockwell"/>
              </a:rPr>
              <a:t>Impeach executive and judicial officials</a:t>
            </a:r>
          </a:p>
          <a:p>
            <a:r>
              <a:rPr lang="en-US" dirty="0">
                <a:latin typeface="Rockwell"/>
                <a:cs typeface="Rockwell"/>
              </a:rPr>
              <a:t>Choose president if neither candidate receives majority in Electoral College</a:t>
            </a:r>
          </a:p>
        </p:txBody>
      </p:sp>
      <p:sp>
        <p:nvSpPr>
          <p:cNvPr id="23556" name="Text Placeholder 6"/>
          <p:cNvSpPr>
            <a:spLocks noGrp="1" noChangeArrowheads="1"/>
          </p:cNvSpPr>
          <p:nvPr>
            <p:ph type="body" sz="quarter" idx="3"/>
          </p:nvPr>
        </p:nvSpPr>
        <p:spPr>
          <a:xfrm>
            <a:off x="4559680" y="1267701"/>
            <a:ext cx="4584320" cy="639762"/>
          </a:xfrm>
        </p:spPr>
        <p:txBody>
          <a:bodyPr/>
          <a:lstStyle/>
          <a:p>
            <a:r>
              <a:rPr lang="en-US">
                <a:latin typeface="Rockwell"/>
                <a:cs typeface="Rockwell"/>
              </a:rPr>
              <a:t>Senate</a:t>
            </a:r>
          </a:p>
        </p:txBody>
      </p:sp>
      <p:sp>
        <p:nvSpPr>
          <p:cNvPr id="23557" name="Content Placeholder 7"/>
          <p:cNvSpPr>
            <a:spLocks noGrp="1" noChangeArrowheads="1"/>
          </p:cNvSpPr>
          <p:nvPr>
            <p:ph sz="quarter" idx="4"/>
          </p:nvPr>
        </p:nvSpPr>
        <p:spPr>
          <a:xfrm>
            <a:off x="4559680" y="1907463"/>
            <a:ext cx="4584320" cy="395128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Rockwell"/>
                <a:cs typeface="Rockwell"/>
              </a:rPr>
              <a:t>Trial of impeached officials</a:t>
            </a:r>
          </a:p>
          <a:p>
            <a:r>
              <a:rPr lang="en-US" sz="2000" dirty="0">
                <a:latin typeface="Rockwell"/>
                <a:cs typeface="Rockwell"/>
              </a:rPr>
              <a:t>Advice and Consent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Approve presidential appointments</a:t>
            </a:r>
          </a:p>
          <a:p>
            <a:pPr lvl="2"/>
            <a:r>
              <a:rPr lang="en-US" sz="1600" dirty="0">
                <a:latin typeface="Rockwell"/>
                <a:cs typeface="Rockwell"/>
              </a:rPr>
              <a:t>Executive department heads, federal justices</a:t>
            </a:r>
          </a:p>
          <a:p>
            <a:pPr lvl="2"/>
            <a:r>
              <a:rPr lang="en-US" sz="1600" dirty="0">
                <a:latin typeface="Rockwell"/>
                <a:cs typeface="Rockwell"/>
              </a:rPr>
              <a:t>Simple majority</a:t>
            </a:r>
          </a:p>
          <a:p>
            <a:pPr lvl="1"/>
            <a:r>
              <a:rPr lang="en-US" sz="1800" dirty="0">
                <a:latin typeface="Rockwell"/>
                <a:cs typeface="Rockwell"/>
              </a:rPr>
              <a:t>Ratify treaties negotiated by president</a:t>
            </a:r>
          </a:p>
          <a:p>
            <a:pPr lvl="2"/>
            <a:r>
              <a:rPr lang="en-US" sz="1600" dirty="0">
                <a:latin typeface="Rockwell"/>
                <a:cs typeface="Rockwell"/>
              </a:rPr>
              <a:t>2/3 majority</a:t>
            </a:r>
          </a:p>
          <a:p>
            <a:r>
              <a:rPr lang="en-US" sz="2000" dirty="0">
                <a:latin typeface="Rockwell"/>
                <a:cs typeface="Rockwell"/>
              </a:rPr>
              <a:t>Choose vice president if neither candidate received majority in Electoral College</a:t>
            </a:r>
          </a:p>
        </p:txBody>
      </p:sp>
    </p:spTree>
    <p:extLst>
      <p:ext uri="{BB962C8B-B14F-4D97-AF65-F5344CB8AC3E}">
        <p14:creationId xmlns:p14="http://schemas.microsoft.com/office/powerpoint/2010/main" val="386808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 noChangeArrowheads="1"/>
          </p:cNvSpPr>
          <p:nvPr>
            <p:ph type="title"/>
          </p:nvPr>
        </p:nvSpPr>
        <p:spPr>
          <a:xfrm>
            <a:off x="1" y="-40236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Rockwell"/>
                <a:cs typeface="Rockwell"/>
              </a:rPr>
              <a:t>General Description of Congressional Chambers</a:t>
            </a:r>
          </a:p>
        </p:txBody>
      </p:sp>
      <p:sp>
        <p:nvSpPr>
          <p:cNvPr id="28674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360923" y="1189037"/>
            <a:ext cx="3735388" cy="4873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Rockwell"/>
                <a:cs typeface="Rockwell"/>
              </a:rPr>
              <a:t>House of Representatives </a:t>
            </a:r>
          </a:p>
        </p:txBody>
      </p:sp>
      <p:sp>
        <p:nvSpPr>
          <p:cNvPr id="28675" name="Content Placeholder 3"/>
          <p:cNvSpPr>
            <a:spLocks noGrp="1" noChangeArrowheads="1"/>
          </p:cNvSpPr>
          <p:nvPr>
            <p:ph sz="half" idx="2"/>
          </p:nvPr>
        </p:nvSpPr>
        <p:spPr>
          <a:xfrm>
            <a:off x="360923" y="1687512"/>
            <a:ext cx="3735388" cy="3951288"/>
          </a:xfrm>
        </p:spPr>
        <p:txBody>
          <a:bodyPr>
            <a:normAutofit fontScale="92500"/>
          </a:bodyPr>
          <a:lstStyle/>
          <a:p>
            <a:r>
              <a:rPr lang="en-US">
                <a:latin typeface="Rockwell"/>
                <a:cs typeface="Rockwell"/>
              </a:rPr>
              <a:t>More formal and descriptive rules</a:t>
            </a:r>
          </a:p>
          <a:p>
            <a:r>
              <a:rPr lang="en-US">
                <a:latin typeface="Rockwell"/>
                <a:cs typeface="Rockwell"/>
              </a:rPr>
              <a:t>Highly influenced by party politics</a:t>
            </a:r>
          </a:p>
          <a:p>
            <a:r>
              <a:rPr lang="en-US">
                <a:latin typeface="Rockwell"/>
                <a:cs typeface="Rockwell"/>
              </a:rPr>
              <a:t>More specialized in particular policy areas</a:t>
            </a:r>
          </a:p>
          <a:p>
            <a:r>
              <a:rPr lang="en-US">
                <a:latin typeface="Rockwell"/>
                <a:cs typeface="Rockwell"/>
              </a:rPr>
              <a:t>Very committee based</a:t>
            </a:r>
          </a:p>
          <a:p>
            <a:r>
              <a:rPr lang="en-US">
                <a:latin typeface="Rockwell"/>
                <a:cs typeface="Rockwell"/>
              </a:rPr>
              <a:t>Majoritarian decisions</a:t>
            </a:r>
          </a:p>
        </p:txBody>
      </p:sp>
      <p:sp>
        <p:nvSpPr>
          <p:cNvPr id="28676" name="Text Placeholder 4"/>
          <p:cNvSpPr>
            <a:spLocks noGrp="1" noChangeArrowheads="1"/>
          </p:cNvSpPr>
          <p:nvPr>
            <p:ph type="body" sz="quarter" idx="3"/>
          </p:nvPr>
        </p:nvSpPr>
        <p:spPr>
          <a:xfrm>
            <a:off x="4912410" y="1189037"/>
            <a:ext cx="3736975" cy="4222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Rockwell"/>
                <a:cs typeface="Rockwell"/>
              </a:rPr>
              <a:t>Senate</a:t>
            </a:r>
          </a:p>
        </p:txBody>
      </p:sp>
      <p:sp>
        <p:nvSpPr>
          <p:cNvPr id="28677" name="Content Placeholder 5"/>
          <p:cNvSpPr>
            <a:spLocks noGrp="1" noChangeArrowheads="1"/>
          </p:cNvSpPr>
          <p:nvPr>
            <p:ph sz="quarter" idx="4"/>
          </p:nvPr>
        </p:nvSpPr>
        <p:spPr>
          <a:xfrm>
            <a:off x="4912410" y="1611312"/>
            <a:ext cx="3736975" cy="3951288"/>
          </a:xfrm>
        </p:spPr>
        <p:txBody>
          <a:bodyPr/>
          <a:lstStyle/>
          <a:p>
            <a:r>
              <a:rPr lang="en-US">
                <a:latin typeface="Rockwell"/>
                <a:cs typeface="Rockwell"/>
              </a:rPr>
              <a:t>More bipartisanship</a:t>
            </a:r>
          </a:p>
          <a:p>
            <a:r>
              <a:rPr lang="en-US">
                <a:latin typeface="Rockwell"/>
                <a:cs typeface="Rockwell"/>
              </a:rPr>
              <a:t>Members more generalist than specialist</a:t>
            </a:r>
          </a:p>
          <a:p>
            <a:r>
              <a:rPr lang="en-US">
                <a:latin typeface="Rockwell"/>
                <a:cs typeface="Rockwell"/>
              </a:rPr>
              <a:t>Less committee based</a:t>
            </a:r>
          </a:p>
          <a:p>
            <a:r>
              <a:rPr lang="en-US">
                <a:latin typeface="Rockwell"/>
                <a:cs typeface="Rockwell"/>
              </a:rPr>
              <a:t>Decisions based more on consensus and consent</a:t>
            </a:r>
          </a:p>
        </p:txBody>
      </p:sp>
    </p:spTree>
    <p:extLst>
      <p:ext uri="{BB962C8B-B14F-4D97-AF65-F5344CB8AC3E}">
        <p14:creationId xmlns:p14="http://schemas.microsoft.com/office/powerpoint/2010/main" val="404285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cs typeface="Rockwell"/>
              </a:rPr>
              <a:t>Congressional Oversight</a:t>
            </a:r>
          </a:p>
        </p:txBody>
      </p:sp>
      <p:pic>
        <p:nvPicPr>
          <p:cNvPr id="24578" name="Content Placeholder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26342"/>
            <a:ext cx="5334000" cy="5178535"/>
          </a:xfrm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4876800" y="1511068"/>
            <a:ext cx="381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1" hangingPunct="1"/>
            <a:r>
              <a:rPr lang="en-US" sz="2000" dirty="0">
                <a:latin typeface="Rockwell"/>
                <a:cs typeface="Rockwell"/>
                <a:hlinkClick r:id="rId3"/>
              </a:rPr>
              <a:t>Senate Committee on Energy and Natural Resources and Secretary of Energy</a:t>
            </a:r>
            <a:endParaRPr lang="en-US" sz="2000" dirty="0">
              <a:latin typeface="Rockwell"/>
              <a:cs typeface="Rockwell"/>
            </a:endParaRP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5334000" y="3336426"/>
            <a:ext cx="335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Rockwell"/>
                <a:cs typeface="Rockwell"/>
                <a:hlinkClick r:id="rId4"/>
              </a:rPr>
              <a:t>Senate Judiciary Subcommittee on Crime and Terrorism</a:t>
            </a:r>
            <a:endParaRPr lang="en-US" sz="20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01807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365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Evolution of Congress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25638"/>
            <a:ext cx="9144000" cy="5632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From 1789 to 1932, Congress virtually dominated the federal government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Exceptions under Jackson, Lincoln, T. Roosevelt, and Wilson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From 1932 to the present the President has become the focus of federal government power and authority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In conjunction with expansion of government with FDR’s New Deal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Media coverage</a:t>
            </a:r>
          </a:p>
        </p:txBody>
      </p:sp>
    </p:spTree>
    <p:extLst>
      <p:ext uri="{BB962C8B-B14F-4D97-AF65-F5344CB8AC3E}">
        <p14:creationId xmlns:p14="http://schemas.microsoft.com/office/powerpoint/2010/main" val="395883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Electing the House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417637"/>
            <a:ext cx="4038600" cy="4888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Rockwell"/>
                <a:cs typeface="Rockwell"/>
              </a:rPr>
              <a:t>Directly elected by the people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Rockwell"/>
                <a:cs typeface="Rockwell"/>
              </a:rPr>
              <a:t>Two-year 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Frequency of elections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Rockwell"/>
                <a:cs typeface="Rockwell"/>
              </a:rPr>
              <a:t>Mid-Term Elections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Non-presidential election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Low voter turnout</a:t>
            </a:r>
          </a:p>
        </p:txBody>
      </p:sp>
      <p:pic>
        <p:nvPicPr>
          <p:cNvPr id="30723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387" y="1986957"/>
            <a:ext cx="4392613" cy="3352800"/>
          </a:xfrm>
        </p:spPr>
      </p:pic>
    </p:spTree>
    <p:extLst>
      <p:ext uri="{BB962C8B-B14F-4D97-AF65-F5344CB8AC3E}">
        <p14:creationId xmlns:p14="http://schemas.microsoft.com/office/powerpoint/2010/main" val="181066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039"/>
            <a:ext cx="9144000" cy="838200"/>
          </a:xfrm>
        </p:spPr>
        <p:txBody>
          <a:bodyPr/>
          <a:lstStyle/>
          <a:p>
            <a:r>
              <a:rPr lang="en-US" sz="3200">
                <a:latin typeface="Rockwell"/>
                <a:cs typeface="Rockwell"/>
              </a:rPr>
              <a:t>Congressional Apportionment and Districts</a:t>
            </a:r>
            <a:endParaRPr lang="en-US">
              <a:latin typeface="Rockwell"/>
              <a:cs typeface="Rockwell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204838"/>
            <a:ext cx="3962400" cy="56531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Congress established number of representatives for House at 435 (1911)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Each state with at least one representative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Currently, one representative per 709,760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Rockwell"/>
                <a:cs typeface="Rockwell"/>
              </a:rPr>
              <a:t>Reapportionment</a:t>
            </a:r>
            <a:r>
              <a:rPr lang="en-US" sz="1800" dirty="0">
                <a:latin typeface="Rockwell"/>
                <a:cs typeface="Rockwell"/>
              </a:rPr>
              <a:t> every 10 years based on national census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Rockwell"/>
                <a:cs typeface="Rockwell"/>
              </a:rPr>
              <a:t>Redistricting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States draw congressional districts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Districts must be relatively equal</a:t>
            </a:r>
          </a:p>
        </p:txBody>
      </p:sp>
      <p:pic>
        <p:nvPicPr>
          <p:cNvPr id="31747" name="Content Placeholder 9" descr="2010-censu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8440" y="976238"/>
            <a:ext cx="5245560" cy="4015449"/>
          </a:xfrm>
        </p:spPr>
      </p:pic>
    </p:spTree>
    <p:extLst>
      <p:ext uri="{BB962C8B-B14F-4D97-AF65-F5344CB8AC3E}">
        <p14:creationId xmlns:p14="http://schemas.microsoft.com/office/powerpoint/2010/main" val="386373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 noChangeArrowheads="1"/>
          </p:cNvSpPr>
          <p:nvPr>
            <p:ph type="title"/>
          </p:nvPr>
        </p:nvSpPr>
        <p:spPr>
          <a:xfrm>
            <a:off x="152399" y="0"/>
            <a:ext cx="8634413" cy="533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Rockwell"/>
                <a:cs typeface="Rockwell"/>
              </a:rPr>
              <a:t>Congressional Apportionment and Districts</a:t>
            </a:r>
          </a:p>
        </p:txBody>
      </p:sp>
      <p:pic>
        <p:nvPicPr>
          <p:cNvPr id="32770" name="Picture 4" descr="Gerrymander333.jpg                                             000A84C2Macintosh HD                   C5A9507E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8825" y="1371600"/>
            <a:ext cx="4217988" cy="4038600"/>
          </a:xfrm>
        </p:spPr>
      </p:pic>
      <p:sp>
        <p:nvSpPr>
          <p:cNvPr id="32771" name="Content Placeholder 4"/>
          <p:cNvSpPr>
            <a:spLocks noGrp="1" noChangeArrowheads="1"/>
          </p:cNvSpPr>
          <p:nvPr>
            <p:ph sz="half" idx="2"/>
          </p:nvPr>
        </p:nvSpPr>
        <p:spPr>
          <a:xfrm>
            <a:off x="152400" y="891373"/>
            <a:ext cx="4114800" cy="30710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Consequences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latin typeface="Rockwell"/>
                <a:cs typeface="Rockwell"/>
              </a:rPr>
              <a:t>Gerrymandering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Drawing districts to favor a political party or group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Independent commissions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Baker v. Carr (1962)</a:t>
            </a: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Rockwell"/>
                <a:cs typeface="Rockwell"/>
              </a:rPr>
              <a:t>Wesberry</a:t>
            </a:r>
            <a:r>
              <a:rPr lang="en-US" sz="1800" dirty="0">
                <a:latin typeface="Rockwell"/>
                <a:cs typeface="Rockwell"/>
              </a:rPr>
              <a:t> v. Sanders (1964)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Reynolds v. Sims (1964)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Shaw v. Reno (1993)</a:t>
            </a:r>
          </a:p>
          <a:p>
            <a:endParaRPr lang="en-US" dirty="0">
              <a:latin typeface="Rockwell"/>
              <a:cs typeface="Rockwell"/>
            </a:endParaRPr>
          </a:p>
        </p:txBody>
      </p:sp>
      <p:pic>
        <p:nvPicPr>
          <p:cNvPr id="32772" name="Picture 4" descr="imrs.ph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43576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58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Electing the Senate</a:t>
            </a:r>
          </a:p>
        </p:txBody>
      </p:sp>
      <p:sp>
        <p:nvSpPr>
          <p:cNvPr id="3789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448481"/>
            <a:ext cx="4191000" cy="5180919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Rockwell"/>
                <a:cs typeface="Rockwell"/>
              </a:rPr>
              <a:t>Staggered terms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1/3 of senators every two years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How Elected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State legislatures originally elected senators</a:t>
            </a:r>
          </a:p>
          <a:p>
            <a:pPr lvl="2" eaLnBrk="1" hangingPunct="1"/>
            <a:r>
              <a:rPr lang="en-US" sz="2000" dirty="0">
                <a:latin typeface="Rockwell"/>
                <a:cs typeface="Rockwell"/>
              </a:rPr>
              <a:t>“Millionaires’ Club”</a:t>
            </a:r>
          </a:p>
          <a:p>
            <a:pPr lvl="1" eaLnBrk="1" hangingPunct="1"/>
            <a:r>
              <a:rPr lang="en-US" sz="2400" b="1" dirty="0">
                <a:latin typeface="Rockwell"/>
                <a:cs typeface="Rockwell"/>
              </a:rPr>
              <a:t>Seventeenth Amendment</a:t>
            </a:r>
            <a:endParaRPr lang="en-US" sz="2400" dirty="0">
              <a:latin typeface="Rockwell"/>
              <a:cs typeface="Rockwell"/>
            </a:endParaRPr>
          </a:p>
          <a:p>
            <a:pPr lvl="2" eaLnBrk="1" hangingPunct="1"/>
            <a:r>
              <a:rPr lang="en-US" sz="2000" dirty="0">
                <a:latin typeface="Rockwell"/>
                <a:cs typeface="Rockwell"/>
              </a:rPr>
              <a:t>Popular election of senators</a:t>
            </a:r>
          </a:p>
        </p:txBody>
      </p:sp>
      <p:pic>
        <p:nvPicPr>
          <p:cNvPr id="37891" name="Picture 9" descr="buy-your-way-i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488" y="1342882"/>
            <a:ext cx="3543576" cy="5286518"/>
          </a:xfrm>
          <a:noFill/>
        </p:spPr>
      </p:pic>
    </p:spTree>
    <p:extLst>
      <p:ext uri="{BB962C8B-B14F-4D97-AF65-F5344CB8AC3E}">
        <p14:creationId xmlns:p14="http://schemas.microsoft.com/office/powerpoint/2010/main" val="173490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861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Incumbency Effect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447800"/>
            <a:ext cx="4267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Current office holders winning reelection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Rockwell"/>
                <a:cs typeface="Rockwell"/>
              </a:rPr>
              <a:t>Advantages</a:t>
            </a:r>
            <a:endParaRPr lang="en-US" sz="2000" dirty="0">
              <a:latin typeface="Rockwell"/>
              <a:cs typeface="Rockwell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Name recognition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Credit claiming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Casework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Visibility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Media exposure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Fund-raising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Campaign experience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Voting record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Franking privilege</a:t>
            </a:r>
            <a:endParaRPr lang="en-US" sz="1800" dirty="0">
              <a:latin typeface="Rockwell"/>
              <a:cs typeface="Rockwel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Disadvantages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Mistrust of government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Unpopular political party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Redistricting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“Held responsible”</a:t>
            </a:r>
            <a:endParaRPr lang="en-US" sz="1800" dirty="0">
              <a:latin typeface="Rockwell"/>
              <a:cs typeface="Rockwell"/>
            </a:endParaRPr>
          </a:p>
        </p:txBody>
      </p:sp>
      <p:pic>
        <p:nvPicPr>
          <p:cNvPr id="41987" name="Picture 5" descr="Incumbency1.jpg                                                000A84C2Macintosh HD                   C5A9507E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524000"/>
            <a:ext cx="4267200" cy="3124200"/>
          </a:xfrm>
        </p:spPr>
      </p:pic>
      <p:pic>
        <p:nvPicPr>
          <p:cNvPr id="41988" name="Picture 1028" descr="Franked.jpg       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0060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56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 noChangeArrowheads="1"/>
          </p:cNvSpPr>
          <p:nvPr>
            <p:ph type="title"/>
          </p:nvPr>
        </p:nvSpPr>
        <p:spPr>
          <a:xfrm>
            <a:off x="0" y="58249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ckwell"/>
                <a:cs typeface="Rockwell"/>
              </a:rPr>
              <a:t>Congressional Incumbency Rates</a:t>
            </a:r>
          </a:p>
        </p:txBody>
      </p:sp>
      <p:pic>
        <p:nvPicPr>
          <p:cNvPr id="43010" name="Content Placeholder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519" y="744049"/>
            <a:ext cx="6524087" cy="3105359"/>
          </a:xfrm>
        </p:spPr>
      </p:pic>
      <p:pic>
        <p:nvPicPr>
          <p:cNvPr id="43011" name="Content Placeholder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519" y="3793094"/>
            <a:ext cx="6524087" cy="2980769"/>
          </a:xfrm>
        </p:spPr>
      </p:pic>
    </p:spTree>
    <p:extLst>
      <p:ext uri="{BB962C8B-B14F-4D97-AF65-F5344CB8AC3E}">
        <p14:creationId xmlns:p14="http://schemas.microsoft.com/office/powerpoint/2010/main" val="364343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20700"/>
            <a:ext cx="76200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52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14216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Congressional Term Limits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114216"/>
            <a:ext cx="4648200" cy="566758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Rockwell"/>
                <a:cs typeface="Rockwell"/>
              </a:rPr>
              <a:t>Congressional members have NO term limits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May be reelected as many times as possible</a:t>
            </a:r>
          </a:p>
          <a:p>
            <a:pPr eaLnBrk="1" hangingPunct="1"/>
            <a:r>
              <a:rPr lang="en-US" sz="2400" b="1" i="1" dirty="0">
                <a:latin typeface="Rockwell"/>
                <a:cs typeface="Rockwell"/>
              </a:rPr>
              <a:t>U.S. Term Limits, Inc. v. Thornton</a:t>
            </a:r>
            <a:r>
              <a:rPr lang="en-US" sz="2400" b="1" dirty="0">
                <a:latin typeface="Rockwell"/>
                <a:cs typeface="Rockwell"/>
              </a:rPr>
              <a:t> (1995)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Supreme Court overruled Arkansas law imposing term limits on U.S. congressional representatives</a:t>
            </a:r>
          </a:p>
        </p:txBody>
      </p:sp>
      <p:pic>
        <p:nvPicPr>
          <p:cNvPr id="44035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24091"/>
            <a:ext cx="4435475" cy="3404237"/>
          </a:xfrm>
        </p:spPr>
      </p:pic>
    </p:spTree>
    <p:extLst>
      <p:ext uri="{BB962C8B-B14F-4D97-AF65-F5344CB8AC3E}">
        <p14:creationId xmlns:p14="http://schemas.microsoft.com/office/powerpoint/2010/main" val="191769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cs typeface="Rockwell"/>
              </a:rPr>
              <a:t>Congressional Agencies</a:t>
            </a:r>
          </a:p>
        </p:txBody>
      </p:sp>
      <p:sp>
        <p:nvSpPr>
          <p:cNvPr id="47106" name="Content Placeholder 4"/>
          <p:cNvSpPr>
            <a:spLocks noGrp="1" noChangeArrowheads="1"/>
          </p:cNvSpPr>
          <p:nvPr>
            <p:ph sz="half" idx="1"/>
          </p:nvPr>
        </p:nvSpPr>
        <p:spPr>
          <a:xfrm>
            <a:off x="0" y="1828800"/>
            <a:ext cx="5584825" cy="5029200"/>
          </a:xfrm>
        </p:spPr>
        <p:txBody>
          <a:bodyPr/>
          <a:lstStyle/>
          <a:p>
            <a:r>
              <a:rPr lang="en-US" sz="2400" b="1" dirty="0">
                <a:latin typeface="Rockwell"/>
                <a:cs typeface="Rockwell"/>
              </a:rPr>
              <a:t>Congressional Budget Office (CBO)</a:t>
            </a:r>
          </a:p>
          <a:p>
            <a:pPr lvl="1"/>
            <a:r>
              <a:rPr lang="en-US" sz="2000" dirty="0">
                <a:latin typeface="Rockwell"/>
                <a:cs typeface="Rockwell"/>
              </a:rPr>
              <a:t>Analyze budget and economic proposals</a:t>
            </a:r>
          </a:p>
          <a:p>
            <a:r>
              <a:rPr lang="en-US" sz="2400" b="1" dirty="0">
                <a:latin typeface="Rockwell"/>
                <a:cs typeface="Rockwell"/>
              </a:rPr>
              <a:t>Government Accountability Office (GAO)</a:t>
            </a:r>
          </a:p>
          <a:p>
            <a:pPr lvl="1"/>
            <a:r>
              <a:rPr lang="en-US" sz="2000" dirty="0">
                <a:latin typeface="Rockwell"/>
                <a:cs typeface="Rockwell"/>
              </a:rPr>
              <a:t>Audits</a:t>
            </a:r>
          </a:p>
          <a:p>
            <a:pPr lvl="1"/>
            <a:r>
              <a:rPr lang="en-US" sz="2000" dirty="0">
                <a:latin typeface="Rockwell"/>
                <a:cs typeface="Rockwell"/>
              </a:rPr>
              <a:t>Investigations</a:t>
            </a:r>
          </a:p>
          <a:p>
            <a:r>
              <a:rPr lang="en-US" sz="2400" dirty="0">
                <a:latin typeface="Rockwell"/>
                <a:cs typeface="Rockwell"/>
              </a:rPr>
              <a:t>Congressional Research Service (CRS)</a:t>
            </a:r>
          </a:p>
          <a:p>
            <a:pPr lvl="1"/>
            <a:r>
              <a:rPr lang="en-US" sz="2000" dirty="0">
                <a:latin typeface="Rockwell"/>
                <a:cs typeface="Rockwell"/>
              </a:rPr>
              <a:t>Information, history</a:t>
            </a:r>
          </a:p>
        </p:txBody>
      </p:sp>
      <p:pic>
        <p:nvPicPr>
          <p:cNvPr id="47107" name="Content Placeholder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981200"/>
            <a:ext cx="1752600" cy="1262063"/>
          </a:xfrm>
          <a:noFill/>
        </p:spPr>
      </p:pic>
      <p:pic>
        <p:nvPicPr>
          <p:cNvPr id="4710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5334000"/>
            <a:ext cx="20129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98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House Congressional Leadership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-1" y="838200"/>
            <a:ext cx="5592797" cy="6019800"/>
          </a:xfrm>
        </p:spPr>
        <p:txBody>
          <a:bodyPr/>
          <a:lstStyle/>
          <a:p>
            <a:pPr eaLnBrk="1" hangingPunct="1"/>
            <a:r>
              <a:rPr lang="en-US" sz="1600" b="1" dirty="0">
                <a:latin typeface="Rockwell"/>
                <a:cs typeface="Rockwell"/>
              </a:rPr>
              <a:t>SPEAKER OF THE HOUSE</a:t>
            </a:r>
            <a:endParaRPr lang="en-US" sz="1800" dirty="0">
              <a:latin typeface="Rockwell"/>
              <a:cs typeface="Rockwell"/>
            </a:endParaRPr>
          </a:p>
          <a:p>
            <a:pPr lvl="1" eaLnBrk="1" hangingPunct="1"/>
            <a:r>
              <a:rPr lang="en-US" sz="1400" dirty="0">
                <a:latin typeface="Rockwell"/>
                <a:cs typeface="Rockwell"/>
              </a:rPr>
              <a:t>Elected by House members; need 218 votes to be elected</a:t>
            </a:r>
          </a:p>
          <a:p>
            <a:pPr lvl="1" eaLnBrk="1" hangingPunct="1"/>
            <a:r>
              <a:rPr lang="en-US" sz="1400" dirty="0">
                <a:latin typeface="Rockwell"/>
                <a:cs typeface="Rockwell"/>
              </a:rPr>
              <a:t>Presides over the House</a:t>
            </a:r>
          </a:p>
          <a:p>
            <a:pPr lvl="1" eaLnBrk="1" hangingPunct="1"/>
            <a:r>
              <a:rPr lang="en-US" sz="1400" dirty="0">
                <a:latin typeface="Rockwell"/>
                <a:cs typeface="Rockwell"/>
              </a:rPr>
              <a:t>Most powerful person in Congress</a:t>
            </a:r>
          </a:p>
          <a:p>
            <a:pPr lvl="1" eaLnBrk="1" hangingPunct="1"/>
            <a:r>
              <a:rPr lang="en-US" sz="1400" dirty="0">
                <a:latin typeface="Rockwell"/>
                <a:cs typeface="Rockwell"/>
              </a:rPr>
              <a:t>Most powerful member from majority party</a:t>
            </a:r>
          </a:p>
          <a:p>
            <a:pPr lvl="1" eaLnBrk="1" hangingPunct="1"/>
            <a:r>
              <a:rPr lang="en-US" sz="1400" dirty="0">
                <a:latin typeface="Rockwell"/>
                <a:cs typeface="Rockwell"/>
              </a:rPr>
              <a:t>Assigns bills to committee, controls floor debate, appoints party member to committees and chairs</a:t>
            </a:r>
            <a:endParaRPr lang="en-US" sz="1600" dirty="0">
              <a:latin typeface="Rockwell"/>
              <a:cs typeface="Rockwell"/>
            </a:endParaRPr>
          </a:p>
          <a:p>
            <a:pPr eaLnBrk="1" hangingPunct="1"/>
            <a:r>
              <a:rPr lang="en-US" sz="1600" b="1" dirty="0">
                <a:latin typeface="Rockwell"/>
                <a:cs typeface="Rockwell"/>
              </a:rPr>
              <a:t>House Majority Leader</a:t>
            </a:r>
            <a:endParaRPr lang="en-US" sz="1800" b="1" dirty="0">
              <a:latin typeface="Rockwell"/>
              <a:cs typeface="Rockwell"/>
            </a:endParaRPr>
          </a:p>
          <a:p>
            <a:pPr lvl="1" eaLnBrk="1" hangingPunct="1"/>
            <a:r>
              <a:rPr lang="en-US" sz="1400" dirty="0">
                <a:latin typeface="Rockwell"/>
                <a:cs typeface="Rockwell"/>
              </a:rPr>
              <a:t>Assists Speaker of the House; second in command</a:t>
            </a:r>
          </a:p>
          <a:p>
            <a:pPr lvl="1" eaLnBrk="1" hangingPunct="1"/>
            <a:r>
              <a:rPr lang="en-US" sz="1400" dirty="0">
                <a:latin typeface="Rockwell"/>
                <a:cs typeface="Rockwell"/>
              </a:rPr>
              <a:t>Plans party’s legislative program</a:t>
            </a:r>
          </a:p>
          <a:p>
            <a:pPr lvl="1" eaLnBrk="1" hangingPunct="1"/>
            <a:r>
              <a:rPr lang="en-US" sz="1400" dirty="0">
                <a:latin typeface="Rockwell"/>
                <a:cs typeface="Rockwell"/>
              </a:rPr>
              <a:t>Directs floor debate</a:t>
            </a:r>
            <a:endParaRPr lang="en-US" sz="1600" dirty="0">
              <a:latin typeface="Rockwell"/>
              <a:cs typeface="Rockwell"/>
            </a:endParaRPr>
          </a:p>
          <a:p>
            <a:pPr eaLnBrk="1" hangingPunct="1"/>
            <a:r>
              <a:rPr lang="en-US" sz="1600" b="1" dirty="0">
                <a:latin typeface="Rockwell"/>
                <a:cs typeface="Rockwell"/>
              </a:rPr>
              <a:t>House Minority Leader</a:t>
            </a:r>
            <a:endParaRPr lang="en-US" sz="1800" b="1" dirty="0">
              <a:latin typeface="Rockwell"/>
              <a:cs typeface="Rockwell"/>
            </a:endParaRPr>
          </a:p>
          <a:p>
            <a:pPr lvl="1" eaLnBrk="1" hangingPunct="1"/>
            <a:r>
              <a:rPr lang="en-US" sz="1400" dirty="0">
                <a:latin typeface="Rockwell"/>
                <a:cs typeface="Rockwell"/>
              </a:rPr>
              <a:t>Represents House leader of opposition party</a:t>
            </a:r>
            <a:endParaRPr lang="en-US" sz="1600" dirty="0">
              <a:latin typeface="Rockwell"/>
              <a:cs typeface="Rockwell"/>
            </a:endParaRPr>
          </a:p>
          <a:p>
            <a:pPr eaLnBrk="1" hangingPunct="1"/>
            <a:r>
              <a:rPr lang="en-US" sz="1600" b="1" dirty="0">
                <a:latin typeface="Rockwell"/>
                <a:cs typeface="Rockwell"/>
              </a:rPr>
              <a:t>House Majority Whip and House Minority Whip</a:t>
            </a:r>
          </a:p>
          <a:p>
            <a:pPr lvl="1" eaLnBrk="1" hangingPunct="1"/>
            <a:r>
              <a:rPr lang="en-US" sz="1400" dirty="0">
                <a:latin typeface="Rockwell"/>
                <a:cs typeface="Rockwell"/>
              </a:rPr>
              <a:t>Assist in party voting, inform on voting, vote </a:t>
            </a:r>
            <a:endParaRPr lang="en-US" sz="1400" dirty="0" smtClean="0">
              <a:latin typeface="Rockwell"/>
              <a:cs typeface="Rockwell"/>
            </a:endParaRPr>
          </a:p>
          <a:p>
            <a:pPr marL="457200" lvl="1" indent="0" eaLnBrk="1" hangingPunct="1">
              <a:buNone/>
            </a:pPr>
            <a:r>
              <a:rPr lang="en-US" sz="1400" dirty="0" smtClean="0">
                <a:latin typeface="Rockwell"/>
                <a:cs typeface="Rockwell"/>
              </a:rPr>
              <a:t>counts</a:t>
            </a:r>
            <a:r>
              <a:rPr lang="en-US" sz="1400" dirty="0">
                <a:latin typeface="Rockwell"/>
                <a:cs typeface="Rockwell"/>
              </a:rPr>
              <a:t>, voting pressure</a:t>
            </a:r>
            <a:endParaRPr lang="en-US" sz="1600" dirty="0">
              <a:latin typeface="Rockwell"/>
              <a:cs typeface="Rockwell"/>
            </a:endParaRPr>
          </a:p>
        </p:txBody>
      </p:sp>
      <p:pic>
        <p:nvPicPr>
          <p:cNvPr id="49155" name="Content Placeholder 4" descr="484295850_d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4505325"/>
            <a:ext cx="3810000" cy="2143125"/>
          </a:xfrm>
        </p:spPr>
      </p:pic>
    </p:spTree>
    <p:extLst>
      <p:ext uri="{BB962C8B-B14F-4D97-AF65-F5344CB8AC3E}">
        <p14:creationId xmlns:p14="http://schemas.microsoft.com/office/powerpoint/2010/main" val="340341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ckwell"/>
                <a:cs typeface="Rockwell"/>
              </a:rPr>
              <a:t>Senate Congressional Leadership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181069"/>
            <a:ext cx="5029200" cy="544833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President of the Senate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Vice-President presides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Votes only to break a tie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President Pro Tempore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Majority party senior member to preside in absence of VP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dirty="0">
                <a:latin typeface="Rockwell"/>
                <a:cs typeface="Rockwell"/>
              </a:rPr>
              <a:t>Senate Majority Leader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Most powerful Senate member and party spokesperson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Senate Minority Leader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Represents Senate leader of opposition party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Senate Majority Whip and Senate Minority Whip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Rallies respective Senate party member to votes, vote counts</a:t>
            </a:r>
          </a:p>
        </p:txBody>
      </p:sp>
      <p:pic>
        <p:nvPicPr>
          <p:cNvPr id="50179" name="Content Placeholder 4" descr="cef65a145c54dbe0f1ea8ad16a331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905000"/>
            <a:ext cx="3810000" cy="2143125"/>
          </a:xfrm>
        </p:spPr>
      </p:pic>
    </p:spTree>
    <p:extLst>
      <p:ext uri="{BB962C8B-B14F-4D97-AF65-F5344CB8AC3E}">
        <p14:creationId xmlns:p14="http://schemas.microsoft.com/office/powerpoint/2010/main" val="171023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Just a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School House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7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555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Lawmaking Process</a:t>
            </a:r>
          </a:p>
        </p:txBody>
      </p:sp>
      <p:pic>
        <p:nvPicPr>
          <p:cNvPr id="53250" name="Picture 4" descr="&#10;howlaw.gif                                                     000A84C2Macintosh HD                   C5A9507E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077" y="725355"/>
            <a:ext cx="8438123" cy="6354775"/>
          </a:xfrm>
        </p:spPr>
      </p:pic>
      <p:sp>
        <p:nvSpPr>
          <p:cNvPr id="2" name="Rectangle 1"/>
          <p:cNvSpPr/>
          <p:nvPr/>
        </p:nvSpPr>
        <p:spPr>
          <a:xfrm>
            <a:off x="3408861" y="3244334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Essential Question</a:t>
            </a:r>
          </a:p>
        </p:txBody>
      </p:sp>
    </p:spTree>
    <p:extLst>
      <p:ext uri="{BB962C8B-B14F-4D97-AF65-F5344CB8AC3E}">
        <p14:creationId xmlns:p14="http://schemas.microsoft.com/office/powerpoint/2010/main" val="40677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How </a:t>
            </a:r>
            <a:r>
              <a:rPr lang="en-US" i="1" dirty="0"/>
              <a:t>do the structure and operation of the legislative branch reflect the United States’ republican ideals?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84200"/>
            <a:ext cx="7620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77800"/>
            <a:ext cx="83566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6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7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How </a:t>
            </a:r>
            <a:r>
              <a:rPr lang="en-US" i="1" dirty="0"/>
              <a:t>do the structure and operation of the legislative branch reflect the United States’ republican ideals?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7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Structure of Congress</a:t>
            </a:r>
          </a:p>
        </p:txBody>
      </p:sp>
      <p:pic>
        <p:nvPicPr>
          <p:cNvPr id="21506" name="Picture 7" descr="STRUCTURE_OF_CONGRESS_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411" y="1417637"/>
            <a:ext cx="9166411" cy="4804727"/>
          </a:xfrm>
          <a:noFill/>
        </p:spPr>
      </p:pic>
    </p:spTree>
    <p:extLst>
      <p:ext uri="{BB962C8B-B14F-4D97-AF65-F5344CB8AC3E}">
        <p14:creationId xmlns:p14="http://schemas.microsoft.com/office/powerpoint/2010/main" val="162643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Powers of Congress</a:t>
            </a:r>
            <a:br>
              <a:rPr lang="en-US" dirty="0">
                <a:latin typeface="Rockwell"/>
                <a:cs typeface="Rockwell"/>
              </a:rPr>
            </a:br>
            <a:r>
              <a:rPr lang="en-US" sz="2800" dirty="0">
                <a:latin typeface="Rockwell"/>
                <a:cs typeface="Rockwell"/>
              </a:rPr>
              <a:t>Article I, Section 8*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Lay and collect taxes*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Power of the Purse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Borrow money*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Commerce Clause*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Rockwell"/>
                <a:cs typeface="Rockwell"/>
              </a:rPr>
              <a:t>Regulate interstate and foreign commerce*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Immigration and naturalization rules*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Coin money and set its value*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Create lower federal courts*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Declare war*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Necessary and Proper Clause*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Rockwell"/>
                <a:cs typeface="Rockwell"/>
              </a:rPr>
              <a:t>aka Elastic Clause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Bankruptcy rules*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Punish counterfeiters*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Fix weights and measures*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Post office and postal roads*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Issue patents and copyrights*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Piracy laws*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Raise army and navy*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Provide for militia*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Run D.C.*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Propose amendments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Rockwell"/>
                <a:cs typeface="Rockwell"/>
              </a:rPr>
              <a:t>Congressional oversight</a:t>
            </a:r>
          </a:p>
        </p:txBody>
      </p:sp>
    </p:spTree>
    <p:extLst>
      <p:ext uri="{BB962C8B-B14F-4D97-AF65-F5344CB8AC3E}">
        <p14:creationId xmlns:p14="http://schemas.microsoft.com/office/powerpoint/2010/main" val="372121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/>
                <a:cs typeface="Rockwell"/>
              </a:rPr>
              <a:t>Meeting of Congress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Rockwell"/>
                <a:cs typeface="Rockwell"/>
              </a:rPr>
              <a:t>Both houses meet for a term of two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Makeup of congressional terms determined by congressional elections every two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Terms begin on January 3</a:t>
            </a:r>
            <a:r>
              <a:rPr lang="en-US" sz="2400" baseline="30000" dirty="0">
                <a:latin typeface="Rockwell"/>
                <a:cs typeface="Rockwell"/>
              </a:rPr>
              <a:t>rd</a:t>
            </a:r>
            <a:r>
              <a:rPr lang="en-US" sz="2400" dirty="0">
                <a:latin typeface="Rockwell"/>
                <a:cs typeface="Rockwell"/>
              </a:rPr>
              <a:t> of odd-numbered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2016 Elections in November 2016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115</a:t>
            </a:r>
            <a:r>
              <a:rPr lang="en-US" sz="2000" baseline="30000" dirty="0">
                <a:latin typeface="Rockwell"/>
                <a:cs typeface="Rockwell"/>
              </a:rPr>
              <a:t>th</a:t>
            </a:r>
            <a:r>
              <a:rPr lang="en-US" sz="2000" dirty="0">
                <a:latin typeface="Rockwell"/>
                <a:cs typeface="Rockwell"/>
              </a:rPr>
              <a:t> Congress begins term on January 3, 2017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Rockwell"/>
                <a:cs typeface="Rockwell"/>
              </a:rPr>
              <a:t>Special sessions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President may call Congress in times of emergency situations or significant political developments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Pearl Harbor in December 1941</a:t>
            </a:r>
          </a:p>
        </p:txBody>
      </p:sp>
    </p:spTree>
    <p:extLst>
      <p:ext uri="{BB962C8B-B14F-4D97-AF65-F5344CB8AC3E}">
        <p14:creationId xmlns:p14="http://schemas.microsoft.com/office/powerpoint/2010/main" val="187656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99</TotalTime>
  <Words>853</Words>
  <Application>Microsoft Macintosh PowerPoint</Application>
  <PresentationFormat>On-screen Show (4:3)</PresentationFormat>
  <Paragraphs>171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Theme</vt:lpstr>
      <vt:lpstr>2.2: The Legislative Branch: Structure and Organization</vt:lpstr>
      <vt:lpstr>PowerPoint Presentation</vt:lpstr>
      <vt:lpstr>PowerPoint Presentation</vt:lpstr>
      <vt:lpstr>PowerPoint Presentation</vt:lpstr>
      <vt:lpstr>PowerPoint Presentation</vt:lpstr>
      <vt:lpstr>Essential Question</vt:lpstr>
      <vt:lpstr>Structure of Congress</vt:lpstr>
      <vt:lpstr>Powers of Congress Article I, Section 8*</vt:lpstr>
      <vt:lpstr>Meeting of Congress</vt:lpstr>
      <vt:lpstr>Exclusive Powers of House and Senate</vt:lpstr>
      <vt:lpstr>General Description of Congressional Chambers</vt:lpstr>
      <vt:lpstr>Congressional Oversight</vt:lpstr>
      <vt:lpstr>Evolution of Congress</vt:lpstr>
      <vt:lpstr>Electing the House</vt:lpstr>
      <vt:lpstr>Congressional Apportionment and Districts</vt:lpstr>
      <vt:lpstr>Congressional Apportionment and Districts</vt:lpstr>
      <vt:lpstr>Electing the Senate</vt:lpstr>
      <vt:lpstr>Incumbency Effect</vt:lpstr>
      <vt:lpstr>Congressional Incumbency Rates</vt:lpstr>
      <vt:lpstr>Congressional Term Limits</vt:lpstr>
      <vt:lpstr>Congressional Agencies</vt:lpstr>
      <vt:lpstr>House Congressional Leadership</vt:lpstr>
      <vt:lpstr>Senate Congressional Leadership</vt:lpstr>
      <vt:lpstr>I’m Just a Bill</vt:lpstr>
      <vt:lpstr>Lawmaking Process</vt:lpstr>
      <vt:lpstr>Essential Question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2.2: Congress: Structure and Organization</dc:title>
  <dc:creator>Craig Winchell</dc:creator>
  <cp:lastModifiedBy>Craig Winchell</cp:lastModifiedBy>
  <cp:revision>11</cp:revision>
  <dcterms:created xsi:type="dcterms:W3CDTF">2019-01-08T16:36:55Z</dcterms:created>
  <dcterms:modified xsi:type="dcterms:W3CDTF">2019-01-08T18:16:28Z</dcterms:modified>
</cp:coreProperties>
</file>