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2"/>
  </p:notesMasterIdLst>
  <p:sldIdLst>
    <p:sldId id="264" r:id="rId2"/>
    <p:sldId id="273" r:id="rId3"/>
    <p:sldId id="282" r:id="rId4"/>
    <p:sldId id="283" r:id="rId5"/>
    <p:sldId id="256" r:id="rId6"/>
    <p:sldId id="285" r:id="rId7"/>
    <p:sldId id="268" r:id="rId8"/>
    <p:sldId id="275" r:id="rId9"/>
    <p:sldId id="284" r:id="rId10"/>
    <p:sldId id="278" r:id="rId11"/>
    <p:sldId id="276" r:id="rId12"/>
    <p:sldId id="281" r:id="rId13"/>
    <p:sldId id="261" r:id="rId14"/>
    <p:sldId id="262" r:id="rId15"/>
    <p:sldId id="274" r:id="rId16"/>
    <p:sldId id="272" r:id="rId17"/>
    <p:sldId id="279" r:id="rId18"/>
    <p:sldId id="280" r:id="rId19"/>
    <p:sldId id="263" r:id="rId20"/>
    <p:sldId id="25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35" autoAdjust="0"/>
  </p:normalViewPr>
  <p:slideViewPr>
    <p:cSldViewPr snapToGrid="0" snapToObjects="1">
      <p:cViewPr varScale="1">
        <p:scale>
          <a:sx n="64" d="100"/>
          <a:sy n="64" d="100"/>
        </p:scale>
        <p:origin x="-11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5BF48B-35B8-2742-867A-32BA9C6176D9}" type="datetimeFigureOut">
              <a:rPr lang="en-US" smtClean="0"/>
              <a:t>1/11/19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346E9A-1EBA-784D-95A2-60A68777552A}" type="slidenum">
              <a:rPr lang="en-US" smtClean="0"/>
              <a:t>‹#›</a:t>
            </a:fld>
            <a:endParaRPr lang="en-US"/>
          </a:p>
        </p:txBody>
      </p:sp>
    </p:spTree>
    <p:extLst>
      <p:ext uri="{BB962C8B-B14F-4D97-AF65-F5344CB8AC3E}">
        <p14:creationId xmlns:p14="http://schemas.microsoft.com/office/powerpoint/2010/main" val="15394600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Congress' formalized group include both lawmaking committees and partisan or ideological private groups. Some of the powerful committees are institutions unto themselves, as committees are where the real work of Congress is done.</a:t>
            </a:r>
          </a:p>
        </p:txBody>
      </p:sp>
      <p:sp>
        <p:nvSpPr>
          <p:cNvPr id="4" name="Slide Number Placeholder 3"/>
          <p:cNvSpPr>
            <a:spLocks noGrp="1"/>
          </p:cNvSpPr>
          <p:nvPr>
            <p:ph type="sldNum" sz="quarter" idx="10"/>
          </p:nvPr>
        </p:nvSpPr>
        <p:spPr/>
        <p:txBody>
          <a:bodyPr/>
          <a:lstStyle/>
          <a:p>
            <a:fld id="{1C7ABAE9-470D-4F34-B7FF-30CF0E2F627E}" type="slidenum">
              <a:rPr lang="en-US"/>
              <a:t>7</a:t>
            </a:fld>
            <a:endParaRPr lang="en-US"/>
          </a:p>
        </p:txBody>
      </p:sp>
    </p:spTree>
    <p:extLst>
      <p:ext uri="{BB962C8B-B14F-4D97-AF65-F5344CB8AC3E}">
        <p14:creationId xmlns:p14="http://schemas.microsoft.com/office/powerpoint/2010/main" val="2243929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3: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23:notes"/>
          <p:cNvSpPr txBox="1">
            <a:spLocks noGrp="1"/>
          </p:cNvSpPr>
          <p:nvPr>
            <p:ph type="body" idx="1"/>
          </p:nvPr>
        </p:nvSpPr>
        <p:spPr>
          <a:xfrm>
            <a:off x="685800" y="4343400"/>
            <a:ext cx="5486400" cy="4114800"/>
          </a:xfrm>
          <a:prstGeom prst="rect">
            <a:avLst/>
          </a:prstGeom>
          <a:noFill/>
          <a:ln>
            <a:noFill/>
          </a:ln>
        </p:spPr>
        <p:txBody>
          <a:bodyPr spcFirstLastPara="1" wrap="square" lIns="91421" tIns="45711" rIns="91421" bIns="45711" anchor="t" anchorCtr="0">
            <a:noAutofit/>
          </a:bodyPr>
          <a:lstStyle/>
          <a:p>
            <a:r>
              <a:rPr lang="en-US" sz="1100" dirty="0">
                <a:solidFill>
                  <a:schemeClr val="dk1"/>
                </a:solidFill>
                <a:latin typeface="Calibri"/>
                <a:ea typeface="Calibri"/>
                <a:cs typeface="Calibri"/>
                <a:sym typeface="Calibri"/>
              </a:rPr>
              <a:t>“Committee Members” link connects to </a:t>
            </a:r>
            <a:r>
              <a:rPr lang="en-US" sz="1100" dirty="0" err="1">
                <a:solidFill>
                  <a:schemeClr val="dk1"/>
                </a:solidFill>
                <a:latin typeface="Calibri"/>
                <a:ea typeface="Calibri"/>
                <a:cs typeface="Calibri"/>
                <a:sym typeface="Calibri"/>
              </a:rPr>
              <a:t>house.gov</a:t>
            </a:r>
            <a:r>
              <a:rPr lang="en-US" sz="1100" dirty="0">
                <a:solidFill>
                  <a:schemeClr val="dk1"/>
                </a:solidFill>
                <a:latin typeface="Calibri"/>
                <a:ea typeface="Calibri"/>
                <a:cs typeface="Calibri"/>
                <a:sym typeface="Calibri"/>
              </a:rPr>
              <a:t> list of all committees in the House of Representatives.  The list is also available at </a:t>
            </a:r>
            <a:r>
              <a:rPr lang="en-US" sz="1100" dirty="0" err="1">
                <a:solidFill>
                  <a:schemeClr val="dk1"/>
                </a:solidFill>
                <a:latin typeface="Calibri"/>
                <a:ea typeface="Calibri"/>
                <a:cs typeface="Calibri"/>
                <a:sym typeface="Calibri"/>
              </a:rPr>
              <a:t>senate.gov</a:t>
            </a:r>
            <a:r>
              <a:rPr lang="en-US" sz="1100" dirty="0">
                <a:solidFill>
                  <a:schemeClr val="dk1"/>
                </a:solidFill>
                <a:latin typeface="Calibri"/>
                <a:ea typeface="Calibri"/>
                <a:cs typeface="Calibri"/>
                <a:sym typeface="Calibri"/>
              </a:rPr>
              <a:t>.  Another option </a:t>
            </a:r>
            <a:r>
              <a:rPr lang="en-US" sz="1100" dirty="0" smtClean="0">
                <a:solidFill>
                  <a:schemeClr val="dk1"/>
                </a:solidFill>
                <a:latin typeface="Calibri"/>
                <a:ea typeface="Calibri"/>
                <a:cs typeface="Calibri"/>
                <a:sym typeface="Calibri"/>
              </a:rPr>
              <a:t>is </a:t>
            </a:r>
            <a:r>
              <a:rPr lang="en-US" sz="1100" dirty="0">
                <a:solidFill>
                  <a:schemeClr val="dk1"/>
                </a:solidFill>
                <a:latin typeface="Calibri"/>
                <a:ea typeface="Calibri"/>
                <a:cs typeface="Calibri"/>
                <a:sym typeface="Calibri"/>
              </a:rPr>
              <a:t>to find your congressman and see what committees they are a part of.  Ask students why your </a:t>
            </a:r>
            <a:r>
              <a:rPr lang="en-US" sz="1100" dirty="0" smtClean="0">
                <a:solidFill>
                  <a:schemeClr val="dk1"/>
                </a:solidFill>
                <a:latin typeface="Calibri"/>
                <a:ea typeface="Calibri"/>
                <a:cs typeface="Calibri"/>
                <a:sym typeface="Calibri"/>
              </a:rPr>
              <a:t>congressmen might be </a:t>
            </a:r>
            <a:r>
              <a:rPr lang="en-US" sz="1100" dirty="0">
                <a:solidFill>
                  <a:schemeClr val="dk1"/>
                </a:solidFill>
                <a:latin typeface="Calibri"/>
                <a:ea typeface="Calibri"/>
                <a:cs typeface="Calibri"/>
                <a:sym typeface="Calibri"/>
              </a:rPr>
              <a:t>assigned to these committees.  </a:t>
            </a:r>
            <a:endParaRPr dirty="0"/>
          </a:p>
          <a:p>
            <a:endParaRPr sz="1100" dirty="0">
              <a:solidFill>
                <a:schemeClr val="dk1"/>
              </a:solidFill>
              <a:latin typeface="Calibri"/>
              <a:ea typeface="Calibri"/>
              <a:cs typeface="Calibri"/>
              <a:sym typeface="Calibri"/>
            </a:endParaRPr>
          </a:p>
          <a:p>
            <a:r>
              <a:rPr lang="en-US" sz="1100"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p:txBody>
      </p:sp>
      <p:sp>
        <p:nvSpPr>
          <p:cNvPr id="452" name="Google Shape;452;p23:notes"/>
          <p:cNvSpPr txBox="1">
            <a:spLocks noGrp="1"/>
          </p:cNvSpPr>
          <p:nvPr>
            <p:ph type="sldNum" idx="12"/>
          </p:nvPr>
        </p:nvSpPr>
        <p:spPr>
          <a:xfrm>
            <a:off x="3884613" y="8685213"/>
            <a:ext cx="2971800" cy="457200"/>
          </a:xfrm>
          <a:prstGeom prst="rect">
            <a:avLst/>
          </a:prstGeom>
          <a:noFill/>
          <a:ln>
            <a:noFill/>
          </a:ln>
        </p:spPr>
        <p:txBody>
          <a:bodyPr spcFirstLastPara="1" wrap="square" lIns="91421" tIns="45711" rIns="91421" bIns="45711" anchor="b" anchorCtr="0">
            <a:noAutofit/>
          </a:bodyPr>
          <a:lstStyle/>
          <a:p>
            <a:fld id="{00000000-1234-1234-1234-123412341234}" type="slidenum">
              <a:rPr lang="en-US">
                <a:solidFill>
                  <a:schemeClr val="dk1"/>
                </a:solidFill>
                <a:latin typeface="Calibri"/>
                <a:ea typeface="Calibri"/>
                <a:cs typeface="Calibri"/>
                <a:sym typeface="Calibri"/>
              </a:rPr>
              <a:pPr/>
              <a:t>8</a:t>
            </a:fld>
            <a:endParaRPr>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46E9A-1EBA-784D-95A2-60A68777552A}" type="slidenum">
              <a:rPr lang="en-US" smtClean="0"/>
              <a:t>9</a:t>
            </a:fld>
            <a:endParaRPr lang="en-US"/>
          </a:p>
        </p:txBody>
      </p:sp>
    </p:spTree>
    <p:extLst>
      <p:ext uri="{BB962C8B-B14F-4D97-AF65-F5344CB8AC3E}">
        <p14:creationId xmlns:p14="http://schemas.microsoft.com/office/powerpoint/2010/main" val="457483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6:notes"/>
          <p:cNvSpPr txBox="1">
            <a:spLocks noGrp="1"/>
          </p:cNvSpPr>
          <p:nvPr>
            <p:ph type="body" idx="1"/>
          </p:nvPr>
        </p:nvSpPr>
        <p:spPr>
          <a:xfrm>
            <a:off x="685800" y="4343400"/>
            <a:ext cx="5486400" cy="4114800"/>
          </a:xfrm>
          <a:prstGeom prst="rect">
            <a:avLst/>
          </a:prstGeom>
        </p:spPr>
        <p:txBody>
          <a:bodyPr spcFirstLastPara="1" wrap="square" lIns="86479" tIns="86479" rIns="86479" bIns="86479" anchor="t" anchorCtr="0">
            <a:noAutofit/>
          </a:bodyPr>
          <a:lstStyle/>
          <a:p>
            <a:endParaRPr/>
          </a:p>
        </p:txBody>
      </p:sp>
      <p:sp>
        <p:nvSpPr>
          <p:cNvPr id="486" name="Google Shape;486;p26: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7:notes"/>
          <p:cNvSpPr>
            <a:spLocks noGrp="1" noRot="1" noChangeAspect="1"/>
          </p:cNvSpPr>
          <p:nvPr>
            <p:ph type="sldImg" idx="2"/>
          </p:nvPr>
        </p:nvSpPr>
        <p:spPr>
          <a:xfrm>
            <a:off x="1144588" y="685800"/>
            <a:ext cx="4570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27:notes"/>
          <p:cNvSpPr txBox="1">
            <a:spLocks noGrp="1"/>
          </p:cNvSpPr>
          <p:nvPr>
            <p:ph type="body" idx="1"/>
          </p:nvPr>
        </p:nvSpPr>
        <p:spPr>
          <a:xfrm>
            <a:off x="685800" y="4343400"/>
            <a:ext cx="5486400" cy="4114800"/>
          </a:xfrm>
          <a:prstGeom prst="rect">
            <a:avLst/>
          </a:prstGeom>
          <a:noFill/>
          <a:ln>
            <a:noFill/>
          </a:ln>
        </p:spPr>
        <p:txBody>
          <a:bodyPr spcFirstLastPara="1" wrap="square" lIns="91421" tIns="45711" rIns="91421" bIns="45711" anchor="t" anchorCtr="0">
            <a:noAutofit/>
          </a:bodyPr>
          <a:lstStyle/>
          <a:p>
            <a:endParaRPr sz="1100" dirty="0">
              <a:solidFill>
                <a:schemeClr val="dk1"/>
              </a:solidFill>
              <a:latin typeface="Calibri"/>
              <a:ea typeface="Calibri"/>
              <a:cs typeface="Calibri"/>
              <a:sym typeface="Calibri"/>
            </a:endParaRPr>
          </a:p>
        </p:txBody>
      </p:sp>
      <p:sp>
        <p:nvSpPr>
          <p:cNvPr id="502" name="Google Shape;502;p27:notes"/>
          <p:cNvSpPr txBox="1">
            <a:spLocks noGrp="1"/>
          </p:cNvSpPr>
          <p:nvPr>
            <p:ph type="sldNum" idx="12"/>
          </p:nvPr>
        </p:nvSpPr>
        <p:spPr>
          <a:xfrm>
            <a:off x="3884613" y="8685213"/>
            <a:ext cx="2971800" cy="457200"/>
          </a:xfrm>
          <a:prstGeom prst="rect">
            <a:avLst/>
          </a:prstGeom>
          <a:noFill/>
          <a:ln>
            <a:noFill/>
          </a:ln>
        </p:spPr>
        <p:txBody>
          <a:bodyPr spcFirstLastPara="1" wrap="square" lIns="91421" tIns="45711" rIns="91421" bIns="45711" anchor="b" anchorCtr="0">
            <a:noAutofit/>
          </a:bodyPr>
          <a:lstStyle/>
          <a:p>
            <a:fld id="{00000000-1234-1234-1234-123412341234}" type="slidenum">
              <a:rPr lang="en-US">
                <a:solidFill>
                  <a:schemeClr val="dk1"/>
                </a:solidFill>
                <a:latin typeface="Calibri"/>
                <a:ea typeface="Calibri"/>
                <a:cs typeface="Calibri"/>
                <a:sym typeface="Calibri"/>
              </a:rPr>
              <a:pPr/>
              <a:t>17</a:t>
            </a:fld>
            <a:endParaRPr>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838200"/>
            <a:ext cx="7772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9">
            <a:extLst>
              <a:ext uri="{FF2B5EF4-FFF2-40B4-BE49-F238E27FC236}">
                <a16:creationId xmlns="" xmlns:a16="http://schemas.microsoft.com/office/drawing/2014/main" id="{CE3C9AEB-EC9C-374C-85CD-0C51A38DE57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0">
            <a:extLst>
              <a:ext uri="{FF2B5EF4-FFF2-40B4-BE49-F238E27FC236}">
                <a16:creationId xmlns="" xmlns:a16="http://schemas.microsoft.com/office/drawing/2014/main" id="{974402B4-4131-7641-BD7C-82EE33909E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1">
            <a:extLst>
              <a:ext uri="{FF2B5EF4-FFF2-40B4-BE49-F238E27FC236}">
                <a16:creationId xmlns="" xmlns:a16="http://schemas.microsoft.com/office/drawing/2014/main" id="{C970D587-7FA9-EB4E-BE0E-976E0A94BC58}"/>
              </a:ext>
            </a:extLst>
          </p:cNvPr>
          <p:cNvSpPr>
            <a:spLocks noGrp="1" noChangeArrowheads="1"/>
          </p:cNvSpPr>
          <p:nvPr>
            <p:ph type="sldNum" sz="quarter" idx="12"/>
          </p:nvPr>
        </p:nvSpPr>
        <p:spPr>
          <a:ln/>
        </p:spPr>
        <p:txBody>
          <a:bodyPr/>
          <a:lstStyle>
            <a:lvl1pPr>
              <a:defRPr/>
            </a:lvl1pPr>
          </a:lstStyle>
          <a:p>
            <a:fld id="{7035CA68-BA23-FD44-89AE-D7DCAA628C2E}" type="slidenum">
              <a:rPr lang="en-US"/>
              <a:pPr/>
              <a:t>‹#›</a:t>
            </a:fld>
            <a:endParaRPr lang="en-US"/>
          </a:p>
        </p:txBody>
      </p:sp>
    </p:spTree>
    <p:extLst>
      <p:ext uri="{BB962C8B-B14F-4D97-AF65-F5344CB8AC3E}">
        <p14:creationId xmlns:p14="http://schemas.microsoft.com/office/powerpoint/2010/main" val="234831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span.org/video/?c4675839/history-select-committe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en.wikipedia.org/wiki/List_of_current_United_States_House_of_Representatives_committees" TargetMode="External"/><Relationship Id="rId3" Type="http://schemas.openxmlformats.org/officeDocument/2006/relationships/hyperlink" Target="https://en.wikipedia.org/wiki/List_of_current_United_States_Senate_committe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span.org/classroom/document/?876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house.gov/committe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5" descr="u2Avb_St_1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5760925"/>
          </a:xfrm>
          <a:noFill/>
        </p:spPr>
      </p:pic>
    </p:spTree>
    <p:extLst>
      <p:ext uri="{BB962C8B-B14F-4D97-AF65-F5344CB8AC3E}">
        <p14:creationId xmlns:p14="http://schemas.microsoft.com/office/powerpoint/2010/main" val="42059091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4"/>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7A9798"/>
              </a:buClr>
              <a:buFont typeface="Georgia"/>
              <a:buNone/>
            </a:pPr>
            <a:r>
              <a:rPr lang="en-US" dirty="0">
                <a:solidFill>
                  <a:srgbClr val="FFFFFF"/>
                </a:solidFill>
                <a:latin typeface="Rockwell"/>
                <a:cs typeface="Rockwell"/>
              </a:rPr>
              <a:t>Majority</a:t>
            </a:r>
            <a:r>
              <a:rPr lang="en-US" sz="3300" b="0" i="0" u="none" strike="noStrike" cap="none" dirty="0">
                <a:solidFill>
                  <a:srgbClr val="FFFFFF"/>
                </a:solidFill>
                <a:latin typeface="Rockwell"/>
                <a:ea typeface="Georgia"/>
                <a:cs typeface="Rockwell"/>
                <a:sym typeface="Georgia"/>
              </a:rPr>
              <a:t> </a:t>
            </a:r>
            <a:r>
              <a:rPr lang="en-US" dirty="0">
                <a:solidFill>
                  <a:srgbClr val="FFFFFF"/>
                </a:solidFill>
                <a:latin typeface="Rockwell"/>
                <a:cs typeface="Rockwell"/>
              </a:rPr>
              <a:t>in</a:t>
            </a:r>
            <a:r>
              <a:rPr lang="en-US" sz="3300" b="0" i="0" u="none" strike="noStrike" cap="none" dirty="0">
                <a:solidFill>
                  <a:srgbClr val="FFFFFF"/>
                </a:solidFill>
                <a:latin typeface="Rockwell"/>
                <a:ea typeface="Georgia"/>
                <a:cs typeface="Rockwell"/>
                <a:sym typeface="Georgia"/>
              </a:rPr>
              <a:t> </a:t>
            </a:r>
            <a:r>
              <a:rPr lang="en-US" b="0" i="0" u="none" strike="noStrike" cap="none" dirty="0">
                <a:solidFill>
                  <a:srgbClr val="FFFFFF"/>
                </a:solidFill>
                <a:latin typeface="Rockwell"/>
                <a:ea typeface="Georgia"/>
                <a:cs typeface="Rockwell"/>
                <a:sym typeface="Georgia"/>
              </a:rPr>
              <a:t>Congress</a:t>
            </a:r>
            <a:endParaRPr b="0" i="0" u="none" strike="noStrike" cap="none" dirty="0">
              <a:solidFill>
                <a:srgbClr val="FFFFFF"/>
              </a:solidFill>
              <a:latin typeface="Rockwell"/>
              <a:ea typeface="Georgia"/>
              <a:cs typeface="Rockwell"/>
              <a:sym typeface="Georgia"/>
            </a:endParaRPr>
          </a:p>
        </p:txBody>
      </p:sp>
      <p:sp>
        <p:nvSpPr>
          <p:cNvPr id="489" name="Google Shape;489;p44"/>
          <p:cNvSpPr txBox="1">
            <a:spLocks noGrp="1"/>
          </p:cNvSpPr>
          <p:nvPr>
            <p:ph type="body" idx="1"/>
          </p:nvPr>
        </p:nvSpPr>
        <p:spPr>
          <a:xfrm>
            <a:off x="301752" y="1527048"/>
            <a:ext cx="8503920" cy="4572000"/>
          </a:xfrm>
          <a:prstGeom prst="rect">
            <a:avLst/>
          </a:prstGeom>
          <a:noFill/>
          <a:ln>
            <a:noFill/>
          </a:ln>
        </p:spPr>
        <p:txBody>
          <a:bodyPr spcFirstLastPara="1" wrap="square" lIns="91425" tIns="45700" rIns="91425" bIns="45700" anchor="t" anchorCtr="0">
            <a:noAutofit/>
          </a:bodyPr>
          <a:lstStyle/>
          <a:p>
            <a:pPr marL="457200" marR="0" lvl="0" indent="-374332" algn="l" rtl="0">
              <a:spcBef>
                <a:spcPts val="440"/>
              </a:spcBef>
              <a:spcAft>
                <a:spcPts val="0"/>
              </a:spcAft>
              <a:buSzPts val="2295"/>
              <a:buChar char="●"/>
            </a:pPr>
            <a:r>
              <a:rPr lang="en-US">
                <a:solidFill>
                  <a:srgbClr val="FFFFFF"/>
                </a:solidFill>
                <a:latin typeface="Rockwell"/>
                <a:cs typeface="Rockwell"/>
              </a:rPr>
              <a:t>The majority party in Congress holds certain advantages:</a:t>
            </a:r>
            <a:endParaRPr>
              <a:solidFill>
                <a:srgbClr val="FFFFFF"/>
              </a:solidFill>
              <a:latin typeface="Rockwell"/>
              <a:cs typeface="Rockwell"/>
            </a:endParaRPr>
          </a:p>
          <a:p>
            <a:pPr marL="914400" marR="0" lvl="1" indent="-326390" algn="l" rtl="0">
              <a:spcBef>
                <a:spcPts val="0"/>
              </a:spcBef>
              <a:spcAft>
                <a:spcPts val="0"/>
              </a:spcAft>
              <a:buSzPts val="1540"/>
              <a:buChar char="○"/>
            </a:pPr>
            <a:r>
              <a:rPr lang="en-US">
                <a:solidFill>
                  <a:srgbClr val="FFFFFF"/>
                </a:solidFill>
                <a:latin typeface="Rockwell"/>
                <a:cs typeface="Rockwell"/>
              </a:rPr>
              <a:t>assigns Speaker of House/Senate Majority Leader</a:t>
            </a:r>
            <a:endParaRPr>
              <a:solidFill>
                <a:srgbClr val="FFFFFF"/>
              </a:solidFill>
              <a:latin typeface="Rockwell"/>
              <a:cs typeface="Rockwell"/>
            </a:endParaRPr>
          </a:p>
          <a:p>
            <a:pPr marL="914400" marR="0" lvl="1" indent="-326390" algn="l" rtl="0">
              <a:spcBef>
                <a:spcPts val="0"/>
              </a:spcBef>
              <a:spcAft>
                <a:spcPts val="0"/>
              </a:spcAft>
              <a:buSzPts val="1540"/>
              <a:buChar char="○"/>
            </a:pPr>
            <a:r>
              <a:rPr lang="en-US">
                <a:solidFill>
                  <a:srgbClr val="FFFFFF"/>
                </a:solidFill>
                <a:latin typeface="Rockwell"/>
                <a:cs typeface="Rockwell"/>
              </a:rPr>
              <a:t>holds committee chairs</a:t>
            </a:r>
            <a:endParaRPr>
              <a:solidFill>
                <a:srgbClr val="FFFFFF"/>
              </a:solidFill>
              <a:latin typeface="Rockwell"/>
              <a:cs typeface="Rockwell"/>
            </a:endParaRPr>
          </a:p>
          <a:p>
            <a:pPr marL="914400" marR="0" lvl="1" indent="-326390" algn="l" rtl="0">
              <a:spcBef>
                <a:spcPts val="0"/>
              </a:spcBef>
              <a:spcAft>
                <a:spcPts val="0"/>
              </a:spcAft>
              <a:buSzPts val="1540"/>
              <a:buChar char="○"/>
            </a:pPr>
            <a:r>
              <a:rPr lang="en-US">
                <a:solidFill>
                  <a:srgbClr val="FFFFFF"/>
                </a:solidFill>
                <a:latin typeface="Rockwell"/>
                <a:cs typeface="Rockwell"/>
              </a:rPr>
              <a:t>controls rules committees</a:t>
            </a:r>
            <a:endParaRPr>
              <a:solidFill>
                <a:srgbClr val="FFFFFF"/>
              </a:solidFill>
              <a:latin typeface="Rockwell"/>
              <a:cs typeface="Rockwell"/>
            </a:endParaRPr>
          </a:p>
          <a:p>
            <a:pPr marL="914400" marR="0" lvl="1" indent="-326390" algn="l" rtl="0">
              <a:spcBef>
                <a:spcPts val="0"/>
              </a:spcBef>
              <a:spcAft>
                <a:spcPts val="0"/>
              </a:spcAft>
              <a:buSzPts val="1540"/>
              <a:buChar char="○"/>
            </a:pPr>
            <a:r>
              <a:rPr lang="en-US">
                <a:solidFill>
                  <a:srgbClr val="FFFFFF"/>
                </a:solidFill>
                <a:latin typeface="Rockwell"/>
                <a:cs typeface="Rockwell"/>
              </a:rPr>
              <a:t>set the agenda</a:t>
            </a:r>
            <a:endParaRPr>
              <a:solidFill>
                <a:srgbClr val="FFFFFF"/>
              </a:solidFill>
              <a:latin typeface="Rockwell"/>
              <a:cs typeface="Rockwell"/>
            </a:endParaRPr>
          </a:p>
          <a:p>
            <a:pPr marL="914400" marR="0" lvl="1" indent="-326390" algn="l" rtl="0">
              <a:spcBef>
                <a:spcPts val="0"/>
              </a:spcBef>
              <a:spcAft>
                <a:spcPts val="0"/>
              </a:spcAft>
              <a:buSzPts val="1540"/>
              <a:buChar char="○"/>
            </a:pPr>
            <a:r>
              <a:rPr lang="en-US">
                <a:solidFill>
                  <a:srgbClr val="FFFFFF"/>
                </a:solidFill>
                <a:latin typeface="Rockwell"/>
                <a:cs typeface="Rockwell"/>
              </a:rPr>
              <a:t>assign bills to committees</a:t>
            </a:r>
            <a:endParaRPr>
              <a:solidFill>
                <a:srgbClr val="FFFFFF"/>
              </a:solidFill>
              <a:latin typeface="Rockwell"/>
              <a:cs typeface="Rockwell"/>
            </a:endParaRPr>
          </a:p>
          <a:p>
            <a:pPr marL="548640" marR="0" lvl="0" indent="-184150" algn="l" rtl="0">
              <a:spcBef>
                <a:spcPts val="440"/>
              </a:spcBef>
              <a:spcAft>
                <a:spcPts val="0"/>
              </a:spcAft>
              <a:buClr>
                <a:schemeClr val="dk1"/>
              </a:buClr>
              <a:buSzPts val="1100"/>
              <a:buFont typeface="Arial"/>
              <a:buNone/>
            </a:pPr>
            <a:r>
              <a:rPr lang="en-US">
                <a:solidFill>
                  <a:srgbClr val="FFFFFF"/>
                </a:solidFill>
                <a:latin typeface="Rockwell"/>
                <a:cs typeface="Rockwell"/>
              </a:rPr>
              <a:t>		 	 	 		</a:t>
            </a:r>
            <a:endParaRPr>
              <a:solidFill>
                <a:srgbClr val="FFFFFF"/>
              </a:solidFill>
              <a:latin typeface="Rockwell"/>
              <a:cs typeface="Rockwell"/>
            </a:endParaRPr>
          </a:p>
          <a:p>
            <a:pPr marL="548640" marR="0" lvl="0" indent="-184150" algn="l" rtl="0">
              <a:spcBef>
                <a:spcPts val="440"/>
              </a:spcBef>
              <a:spcAft>
                <a:spcPts val="0"/>
              </a:spcAft>
              <a:buClr>
                <a:schemeClr val="dk1"/>
              </a:buClr>
              <a:buSzPts val="1100"/>
              <a:buFont typeface="Arial"/>
              <a:buNone/>
            </a:pPr>
            <a:r>
              <a:rPr lang="en-US">
                <a:solidFill>
                  <a:srgbClr val="FFFFFF"/>
                </a:solidFill>
                <a:latin typeface="Rockwell"/>
                <a:cs typeface="Rockwell"/>
              </a:rPr>
              <a:t>			</a:t>
            </a:r>
            <a:endParaRPr>
              <a:solidFill>
                <a:srgbClr val="FFFFFF"/>
              </a:solidFill>
              <a:latin typeface="Rockwell"/>
              <a:cs typeface="Rockwell"/>
            </a:endParaRPr>
          </a:p>
          <a:p>
            <a:pPr marL="548640" marR="0" lvl="0" indent="-184150" algn="l" rtl="0">
              <a:spcBef>
                <a:spcPts val="440"/>
              </a:spcBef>
              <a:spcAft>
                <a:spcPts val="0"/>
              </a:spcAft>
              <a:buClr>
                <a:schemeClr val="dk1"/>
              </a:buClr>
              <a:buSzPts val="1100"/>
              <a:buFont typeface="Arial"/>
              <a:buNone/>
            </a:pPr>
            <a:r>
              <a:rPr lang="en-US">
                <a:solidFill>
                  <a:srgbClr val="FFFFFF"/>
                </a:solidFill>
                <a:latin typeface="Rockwell"/>
                <a:cs typeface="Rockwell"/>
              </a:rPr>
              <a:t>				</a:t>
            </a:r>
            <a:endParaRPr>
              <a:solidFill>
                <a:srgbClr val="FFFFFF"/>
              </a:solidFill>
              <a:latin typeface="Rockwell"/>
              <a:cs typeface="Rockwell"/>
            </a:endParaRPr>
          </a:p>
          <a:p>
            <a:pPr marL="548640" marR="0" lvl="0" indent="-184150" algn="l" rtl="0">
              <a:spcBef>
                <a:spcPts val="440"/>
              </a:spcBef>
              <a:spcAft>
                <a:spcPts val="0"/>
              </a:spcAft>
              <a:buClr>
                <a:schemeClr val="dk1"/>
              </a:buClr>
              <a:buSzPts val="1100"/>
              <a:buFont typeface="Arial"/>
              <a:buNone/>
            </a:pPr>
            <a:r>
              <a:rPr lang="en-US">
                <a:solidFill>
                  <a:srgbClr val="FFFFFF"/>
                </a:solidFill>
                <a:latin typeface="Rockwell"/>
                <a:cs typeface="Rockwell"/>
              </a:rPr>
              <a:t>	</a:t>
            </a:r>
            <a:endParaRPr>
              <a:solidFill>
                <a:srgbClr val="FFFFFF"/>
              </a:solidFill>
              <a:latin typeface="Rockwell"/>
              <a:cs typeface="Rockwell"/>
            </a:endParaRPr>
          </a:p>
        </p:txBody>
      </p:sp>
    </p:spTree>
    <p:extLst>
      <p:ext uri="{BB962C8B-B14F-4D97-AF65-F5344CB8AC3E}">
        <p14:creationId xmlns:p14="http://schemas.microsoft.com/office/powerpoint/2010/main" val="3901845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Committees</a:t>
            </a:r>
            <a:endParaRPr lang="en-US" dirty="0"/>
          </a:p>
        </p:txBody>
      </p:sp>
      <p:sp>
        <p:nvSpPr>
          <p:cNvPr id="3" name="Content Placeholder 2"/>
          <p:cNvSpPr>
            <a:spLocks noGrp="1"/>
          </p:cNvSpPr>
          <p:nvPr>
            <p:ph idx="1"/>
          </p:nvPr>
        </p:nvSpPr>
        <p:spPr>
          <a:xfrm>
            <a:off x="457200" y="1600200"/>
            <a:ext cx="8229600" cy="5066818"/>
          </a:xfrm>
        </p:spPr>
        <p:txBody>
          <a:bodyPr>
            <a:normAutofit fontScale="85000" lnSpcReduction="20000"/>
          </a:bodyPr>
          <a:lstStyle/>
          <a:p>
            <a:r>
              <a:rPr lang="en-US" dirty="0" smtClean="0"/>
              <a:t>Standing Committees</a:t>
            </a:r>
          </a:p>
          <a:p>
            <a:pPr lvl="1"/>
            <a:r>
              <a:rPr lang="en-US" dirty="0" smtClean="0"/>
              <a:t>Permanent, Subject Specific</a:t>
            </a:r>
          </a:p>
          <a:p>
            <a:pPr lvl="1"/>
            <a:r>
              <a:rPr lang="en-US" dirty="0" smtClean="0"/>
              <a:t>House Energy, House Commerce, Senate Judiciary, Majority Ruled</a:t>
            </a:r>
          </a:p>
          <a:p>
            <a:r>
              <a:rPr lang="en-US" dirty="0" smtClean="0"/>
              <a:t>Joint Committees</a:t>
            </a:r>
          </a:p>
          <a:p>
            <a:pPr lvl="1"/>
            <a:r>
              <a:rPr lang="en-US" dirty="0" smtClean="0"/>
              <a:t>Public Communication, Investigation</a:t>
            </a:r>
          </a:p>
          <a:p>
            <a:pPr lvl="1"/>
            <a:r>
              <a:rPr lang="en-US" dirty="0" smtClean="0"/>
              <a:t>Joint Committee on Taxation</a:t>
            </a:r>
          </a:p>
          <a:p>
            <a:r>
              <a:rPr lang="en-US" dirty="0" smtClean="0"/>
              <a:t>Select Committees</a:t>
            </a:r>
          </a:p>
          <a:p>
            <a:pPr lvl="1"/>
            <a:r>
              <a:rPr lang="en-US" dirty="0" smtClean="0"/>
              <a:t>Temporary, Special Purpose</a:t>
            </a:r>
          </a:p>
          <a:p>
            <a:pPr lvl="1"/>
            <a:r>
              <a:rPr lang="en-US" dirty="0" smtClean="0"/>
              <a:t>Watergate</a:t>
            </a:r>
          </a:p>
          <a:p>
            <a:r>
              <a:rPr lang="en-US" dirty="0" smtClean="0"/>
              <a:t>Conference Committees</a:t>
            </a:r>
          </a:p>
          <a:p>
            <a:pPr lvl="1"/>
            <a:r>
              <a:rPr lang="en-US" dirty="0" smtClean="0"/>
              <a:t>Temporary, Compromise on Specific Legislation</a:t>
            </a:r>
            <a:endParaRPr lang="en-US" dirty="0"/>
          </a:p>
        </p:txBody>
      </p:sp>
    </p:spTree>
    <p:extLst>
      <p:ext uri="{BB962C8B-B14F-4D97-AF65-F5344CB8AC3E}">
        <p14:creationId xmlns:p14="http://schemas.microsoft.com/office/powerpoint/2010/main" val="9607030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6"/>
          <p:cNvSpPr>
            <a:spLocks noGrp="1" noChangeArrowheads="1"/>
          </p:cNvSpPr>
          <p:nvPr>
            <p:ph type="title"/>
          </p:nvPr>
        </p:nvSpPr>
        <p:spPr>
          <a:xfrm>
            <a:off x="0" y="0"/>
            <a:ext cx="9144000" cy="609600"/>
          </a:xfrm>
        </p:spPr>
        <p:txBody>
          <a:bodyPr>
            <a:normAutofit fontScale="90000"/>
          </a:bodyPr>
          <a:lstStyle/>
          <a:p>
            <a:pPr eaLnBrk="1" hangingPunct="1"/>
            <a:r>
              <a:rPr lang="en-US" sz="4000" dirty="0">
                <a:latin typeface="Rockwell"/>
                <a:cs typeface="Rockwell"/>
              </a:rPr>
              <a:t>Congressional Standing Committees</a:t>
            </a:r>
          </a:p>
        </p:txBody>
      </p:sp>
      <p:sp>
        <p:nvSpPr>
          <p:cNvPr id="60418" name="Text Placeholder 7"/>
          <p:cNvSpPr>
            <a:spLocks noGrp="1" noChangeArrowheads="1"/>
          </p:cNvSpPr>
          <p:nvPr>
            <p:ph type="body" idx="1"/>
          </p:nvPr>
        </p:nvSpPr>
        <p:spPr>
          <a:xfrm>
            <a:off x="454025" y="669040"/>
            <a:ext cx="4040188" cy="381000"/>
          </a:xfrm>
        </p:spPr>
        <p:txBody>
          <a:bodyPr>
            <a:normAutofit fontScale="92500" lnSpcReduction="20000"/>
          </a:bodyPr>
          <a:lstStyle/>
          <a:p>
            <a:pPr algn="ctr" eaLnBrk="1" hangingPunct="1"/>
            <a:r>
              <a:rPr lang="en-US" u="sng" dirty="0">
                <a:latin typeface="Rockwell"/>
                <a:cs typeface="Rockwell"/>
                <a:hlinkClick r:id="rId2"/>
              </a:rPr>
              <a:t>House</a:t>
            </a:r>
            <a:endParaRPr lang="en-US" u="sng" dirty="0">
              <a:latin typeface="Rockwell"/>
              <a:cs typeface="Rockwell"/>
            </a:endParaRPr>
          </a:p>
        </p:txBody>
      </p:sp>
      <p:sp>
        <p:nvSpPr>
          <p:cNvPr id="60419" name="Content Placeholder 8"/>
          <p:cNvSpPr>
            <a:spLocks noGrp="1" noChangeArrowheads="1"/>
          </p:cNvSpPr>
          <p:nvPr>
            <p:ph sz="half" idx="2"/>
          </p:nvPr>
        </p:nvSpPr>
        <p:spPr>
          <a:xfrm>
            <a:off x="685800" y="1050040"/>
            <a:ext cx="4038600" cy="5807960"/>
          </a:xfrm>
        </p:spPr>
        <p:txBody>
          <a:bodyPr>
            <a:normAutofit lnSpcReduction="10000"/>
          </a:bodyPr>
          <a:lstStyle/>
          <a:p>
            <a:pPr eaLnBrk="1" hangingPunct="1">
              <a:buFont typeface="+mj-lt"/>
              <a:buAutoNum type="arabicPeriod"/>
            </a:pPr>
            <a:r>
              <a:rPr lang="en-US" sz="1600" b="1" dirty="0">
                <a:latin typeface="Rockwell"/>
                <a:cs typeface="Rockwell"/>
              </a:rPr>
              <a:t>Rules</a:t>
            </a:r>
          </a:p>
          <a:p>
            <a:pPr eaLnBrk="1" hangingPunct="1">
              <a:buFont typeface="+mj-lt"/>
              <a:buAutoNum type="arabicPeriod"/>
            </a:pPr>
            <a:r>
              <a:rPr lang="en-US" sz="1600" b="1" dirty="0">
                <a:latin typeface="Rockwell"/>
                <a:cs typeface="Rockwell"/>
              </a:rPr>
              <a:t>Ways and Means</a:t>
            </a:r>
          </a:p>
          <a:p>
            <a:pPr eaLnBrk="1" hangingPunct="1">
              <a:buFont typeface="+mj-lt"/>
              <a:buAutoNum type="arabicPeriod"/>
            </a:pPr>
            <a:r>
              <a:rPr lang="en-US" sz="1600" b="1" dirty="0">
                <a:latin typeface="Rockwell"/>
                <a:cs typeface="Rockwell"/>
              </a:rPr>
              <a:t>Appropriations</a:t>
            </a:r>
          </a:p>
          <a:p>
            <a:pPr eaLnBrk="1" hangingPunct="1">
              <a:buFont typeface="+mj-lt"/>
              <a:buAutoNum type="arabicPeriod"/>
            </a:pPr>
            <a:r>
              <a:rPr lang="en-US" sz="1600" b="1" dirty="0">
                <a:latin typeface="Rockwell"/>
                <a:cs typeface="Rockwell"/>
              </a:rPr>
              <a:t>Judiciary</a:t>
            </a:r>
          </a:p>
          <a:p>
            <a:pPr eaLnBrk="1" hangingPunct="1">
              <a:buFont typeface="+mj-lt"/>
              <a:buAutoNum type="arabicPeriod"/>
            </a:pPr>
            <a:r>
              <a:rPr lang="en-US" sz="1600" dirty="0">
                <a:latin typeface="Rockwell"/>
                <a:cs typeface="Rockwell"/>
              </a:rPr>
              <a:t>Agriculture</a:t>
            </a:r>
          </a:p>
          <a:p>
            <a:pPr eaLnBrk="1" hangingPunct="1">
              <a:buFont typeface="+mj-lt"/>
              <a:buAutoNum type="arabicPeriod"/>
            </a:pPr>
            <a:r>
              <a:rPr lang="en-US" sz="1600" dirty="0">
                <a:latin typeface="Rockwell"/>
                <a:cs typeface="Rockwell"/>
              </a:rPr>
              <a:t>Armed Services</a:t>
            </a:r>
          </a:p>
          <a:p>
            <a:pPr eaLnBrk="1" hangingPunct="1">
              <a:buFont typeface="+mj-lt"/>
              <a:buAutoNum type="arabicPeriod"/>
            </a:pPr>
            <a:r>
              <a:rPr lang="en-US" sz="1600" dirty="0">
                <a:latin typeface="Rockwell"/>
                <a:cs typeface="Rockwell"/>
              </a:rPr>
              <a:t>Budget</a:t>
            </a:r>
          </a:p>
          <a:p>
            <a:pPr eaLnBrk="1" hangingPunct="1">
              <a:buFont typeface="+mj-lt"/>
              <a:buAutoNum type="arabicPeriod"/>
            </a:pPr>
            <a:r>
              <a:rPr lang="en-US" sz="1600" dirty="0">
                <a:latin typeface="Rockwell"/>
                <a:cs typeface="Rockwell"/>
              </a:rPr>
              <a:t>Education and the Workforce</a:t>
            </a:r>
          </a:p>
          <a:p>
            <a:pPr eaLnBrk="1" hangingPunct="1">
              <a:buFont typeface="+mj-lt"/>
              <a:buAutoNum type="arabicPeriod"/>
            </a:pPr>
            <a:r>
              <a:rPr lang="en-US" sz="1600" dirty="0">
                <a:latin typeface="Rockwell"/>
                <a:cs typeface="Rockwell"/>
              </a:rPr>
              <a:t>Ethics</a:t>
            </a:r>
          </a:p>
          <a:p>
            <a:pPr eaLnBrk="1" hangingPunct="1">
              <a:buFont typeface="+mj-lt"/>
              <a:buAutoNum type="arabicPeriod"/>
            </a:pPr>
            <a:r>
              <a:rPr lang="en-US" sz="1600" dirty="0">
                <a:latin typeface="Rockwell"/>
                <a:cs typeface="Rockwell"/>
              </a:rPr>
              <a:t>Financial Services</a:t>
            </a:r>
          </a:p>
          <a:p>
            <a:pPr eaLnBrk="1" hangingPunct="1">
              <a:buFont typeface="+mj-lt"/>
              <a:buAutoNum type="arabicPeriod"/>
            </a:pPr>
            <a:r>
              <a:rPr lang="en-US" sz="1600" dirty="0">
                <a:latin typeface="Rockwell"/>
                <a:cs typeface="Rockwell"/>
              </a:rPr>
              <a:t>Foreign Services</a:t>
            </a:r>
          </a:p>
          <a:p>
            <a:pPr eaLnBrk="1" hangingPunct="1">
              <a:buFont typeface="+mj-lt"/>
              <a:buAutoNum type="arabicPeriod"/>
            </a:pPr>
            <a:r>
              <a:rPr lang="en-US" sz="1600" dirty="0">
                <a:latin typeface="Rockwell"/>
                <a:cs typeface="Rockwell"/>
              </a:rPr>
              <a:t>Homeland Security</a:t>
            </a:r>
          </a:p>
          <a:p>
            <a:pPr eaLnBrk="1" hangingPunct="1">
              <a:buFont typeface="+mj-lt"/>
              <a:buAutoNum type="arabicPeriod"/>
            </a:pPr>
            <a:r>
              <a:rPr lang="en-US" sz="1600" dirty="0">
                <a:latin typeface="Rockwell"/>
                <a:cs typeface="Rockwell"/>
              </a:rPr>
              <a:t>House Administration</a:t>
            </a:r>
          </a:p>
          <a:p>
            <a:pPr eaLnBrk="1" hangingPunct="1">
              <a:buFont typeface="+mj-lt"/>
              <a:buAutoNum type="arabicPeriod"/>
            </a:pPr>
            <a:r>
              <a:rPr lang="en-US" sz="1600" dirty="0">
                <a:latin typeface="Rockwell"/>
                <a:cs typeface="Rockwell"/>
              </a:rPr>
              <a:t>Energy and Commerce</a:t>
            </a:r>
          </a:p>
          <a:p>
            <a:pPr eaLnBrk="1" hangingPunct="1">
              <a:buFont typeface="+mj-lt"/>
              <a:buAutoNum type="arabicPeriod"/>
            </a:pPr>
            <a:r>
              <a:rPr lang="en-US" sz="1600" dirty="0">
                <a:latin typeface="Rockwell"/>
                <a:cs typeface="Rockwell"/>
              </a:rPr>
              <a:t>Natural Resources</a:t>
            </a:r>
          </a:p>
          <a:p>
            <a:pPr eaLnBrk="1" hangingPunct="1">
              <a:buFont typeface="+mj-lt"/>
              <a:buAutoNum type="arabicPeriod"/>
            </a:pPr>
            <a:r>
              <a:rPr lang="en-US" sz="1600" dirty="0">
                <a:latin typeface="Rockwell"/>
                <a:cs typeface="Rockwell"/>
              </a:rPr>
              <a:t>Oversight and Government Reform</a:t>
            </a:r>
          </a:p>
          <a:p>
            <a:pPr eaLnBrk="1" hangingPunct="1">
              <a:buFont typeface="+mj-lt"/>
              <a:buAutoNum type="arabicPeriod"/>
            </a:pPr>
            <a:r>
              <a:rPr lang="en-US" sz="1600" dirty="0">
                <a:latin typeface="Rockwell"/>
                <a:cs typeface="Rockwell"/>
              </a:rPr>
              <a:t>Science, Space, and Technology</a:t>
            </a:r>
          </a:p>
          <a:p>
            <a:pPr eaLnBrk="1" hangingPunct="1">
              <a:buFont typeface="+mj-lt"/>
              <a:buAutoNum type="arabicPeriod"/>
            </a:pPr>
            <a:r>
              <a:rPr lang="en-US" sz="1600" dirty="0">
                <a:latin typeface="Rockwell"/>
                <a:cs typeface="Rockwell"/>
              </a:rPr>
              <a:t>Small Business</a:t>
            </a:r>
          </a:p>
          <a:p>
            <a:pPr eaLnBrk="1" hangingPunct="1">
              <a:buFont typeface="+mj-lt"/>
              <a:buAutoNum type="arabicPeriod"/>
            </a:pPr>
            <a:r>
              <a:rPr lang="en-US" sz="1600" dirty="0">
                <a:latin typeface="Rockwell"/>
                <a:cs typeface="Rockwell"/>
              </a:rPr>
              <a:t>Transportation and Infrastructure</a:t>
            </a:r>
          </a:p>
          <a:p>
            <a:pPr eaLnBrk="1" hangingPunct="1">
              <a:buFont typeface="+mj-lt"/>
              <a:buAutoNum type="arabicPeriod"/>
            </a:pPr>
            <a:r>
              <a:rPr lang="en-US" sz="1600" dirty="0">
                <a:latin typeface="Rockwell"/>
                <a:cs typeface="Rockwell"/>
              </a:rPr>
              <a:t>Veterans’ Affairs</a:t>
            </a:r>
          </a:p>
        </p:txBody>
      </p:sp>
      <p:sp>
        <p:nvSpPr>
          <p:cNvPr id="60420" name="Text Placeholder 9"/>
          <p:cNvSpPr>
            <a:spLocks noGrp="1" noChangeArrowheads="1"/>
          </p:cNvSpPr>
          <p:nvPr>
            <p:ph type="body" sz="quarter" idx="3"/>
          </p:nvPr>
        </p:nvSpPr>
        <p:spPr>
          <a:xfrm>
            <a:off x="4645025" y="592840"/>
            <a:ext cx="4041775" cy="457200"/>
          </a:xfrm>
        </p:spPr>
        <p:txBody>
          <a:bodyPr/>
          <a:lstStyle/>
          <a:p>
            <a:pPr algn="ctr" eaLnBrk="1" hangingPunct="1"/>
            <a:r>
              <a:rPr lang="en-US" u="sng">
                <a:latin typeface="Rockwell"/>
                <a:cs typeface="Rockwell"/>
                <a:hlinkClick r:id="rId3"/>
              </a:rPr>
              <a:t>Senate</a:t>
            </a:r>
            <a:endParaRPr lang="en-US" u="sng">
              <a:latin typeface="Rockwell"/>
              <a:cs typeface="Rockwell"/>
            </a:endParaRPr>
          </a:p>
        </p:txBody>
      </p:sp>
      <p:sp>
        <p:nvSpPr>
          <p:cNvPr id="60421" name="Content Placeholder 10"/>
          <p:cNvSpPr>
            <a:spLocks noGrp="1" noChangeArrowheads="1"/>
          </p:cNvSpPr>
          <p:nvPr>
            <p:ph sz="quarter" idx="4"/>
          </p:nvPr>
        </p:nvSpPr>
        <p:spPr>
          <a:xfrm>
            <a:off x="4724400" y="1050040"/>
            <a:ext cx="3657600" cy="5807960"/>
          </a:xfrm>
        </p:spPr>
        <p:txBody>
          <a:bodyPr>
            <a:noAutofit/>
          </a:bodyPr>
          <a:lstStyle/>
          <a:p>
            <a:pPr eaLnBrk="1" hangingPunct="1">
              <a:buFont typeface="+mj-lt"/>
              <a:buAutoNum type="arabicPeriod"/>
            </a:pPr>
            <a:r>
              <a:rPr lang="en-US" sz="1550" b="1" dirty="0">
                <a:latin typeface="Rockwell"/>
                <a:cs typeface="Rockwell"/>
              </a:rPr>
              <a:t>Appropriations</a:t>
            </a:r>
          </a:p>
          <a:p>
            <a:pPr eaLnBrk="1" hangingPunct="1">
              <a:buFont typeface="+mj-lt"/>
              <a:buAutoNum type="arabicPeriod"/>
            </a:pPr>
            <a:r>
              <a:rPr lang="en-US" sz="1550" b="1" dirty="0">
                <a:latin typeface="Rockwell"/>
                <a:cs typeface="Rockwell"/>
              </a:rPr>
              <a:t>Finance</a:t>
            </a:r>
          </a:p>
          <a:p>
            <a:pPr eaLnBrk="1" hangingPunct="1">
              <a:buFont typeface="+mj-lt"/>
              <a:buAutoNum type="arabicPeriod"/>
            </a:pPr>
            <a:r>
              <a:rPr lang="en-US" sz="1550" b="1" dirty="0">
                <a:latin typeface="Rockwell"/>
                <a:cs typeface="Rockwell"/>
              </a:rPr>
              <a:t>Judiciary</a:t>
            </a:r>
          </a:p>
          <a:p>
            <a:pPr eaLnBrk="1" hangingPunct="1">
              <a:buFont typeface="+mj-lt"/>
              <a:buAutoNum type="arabicPeriod"/>
            </a:pPr>
            <a:r>
              <a:rPr lang="en-US" sz="1550" b="1" dirty="0">
                <a:latin typeface="Rockwell"/>
                <a:cs typeface="Rockwell"/>
              </a:rPr>
              <a:t>Foreign Relations</a:t>
            </a:r>
          </a:p>
          <a:p>
            <a:pPr eaLnBrk="1" hangingPunct="1">
              <a:buFont typeface="+mj-lt"/>
              <a:buAutoNum type="arabicPeriod"/>
            </a:pPr>
            <a:r>
              <a:rPr lang="en-US" sz="1550" dirty="0">
                <a:latin typeface="Rockwell"/>
                <a:cs typeface="Rockwell"/>
              </a:rPr>
              <a:t>Agriculture, Nutrition, Forestry</a:t>
            </a:r>
          </a:p>
          <a:p>
            <a:pPr eaLnBrk="1" hangingPunct="1">
              <a:buFont typeface="+mj-lt"/>
              <a:buAutoNum type="arabicPeriod"/>
            </a:pPr>
            <a:r>
              <a:rPr lang="en-US" sz="1550" dirty="0">
                <a:latin typeface="Rockwell"/>
                <a:cs typeface="Rockwell"/>
              </a:rPr>
              <a:t>Armed Services</a:t>
            </a:r>
          </a:p>
          <a:p>
            <a:pPr eaLnBrk="1" hangingPunct="1">
              <a:buFont typeface="+mj-lt"/>
              <a:buAutoNum type="arabicPeriod"/>
            </a:pPr>
            <a:r>
              <a:rPr lang="en-US" sz="1550" dirty="0">
                <a:latin typeface="Rockwell"/>
                <a:cs typeface="Rockwell"/>
              </a:rPr>
              <a:t>Banking, Housing, Urban Affairs</a:t>
            </a:r>
          </a:p>
          <a:p>
            <a:pPr eaLnBrk="1" hangingPunct="1">
              <a:buFont typeface="+mj-lt"/>
              <a:buAutoNum type="arabicPeriod"/>
            </a:pPr>
            <a:r>
              <a:rPr lang="en-US" sz="1550" dirty="0">
                <a:latin typeface="Rockwell"/>
                <a:cs typeface="Rockwell"/>
              </a:rPr>
              <a:t>Budget</a:t>
            </a:r>
          </a:p>
          <a:p>
            <a:pPr eaLnBrk="1" hangingPunct="1">
              <a:buFont typeface="+mj-lt"/>
              <a:buAutoNum type="arabicPeriod"/>
            </a:pPr>
            <a:r>
              <a:rPr lang="en-US" sz="1550" dirty="0">
                <a:latin typeface="Rockwell"/>
                <a:cs typeface="Rockwell"/>
              </a:rPr>
              <a:t>Commerce, Science, Transportation</a:t>
            </a:r>
          </a:p>
          <a:p>
            <a:pPr eaLnBrk="1" hangingPunct="1">
              <a:buFont typeface="+mj-lt"/>
              <a:buAutoNum type="arabicPeriod"/>
            </a:pPr>
            <a:r>
              <a:rPr lang="en-US" sz="1550" dirty="0">
                <a:latin typeface="Rockwell"/>
                <a:cs typeface="Rockwell"/>
              </a:rPr>
              <a:t>Energy and Natural Resources</a:t>
            </a:r>
          </a:p>
          <a:p>
            <a:pPr eaLnBrk="1" hangingPunct="1">
              <a:buFont typeface="+mj-lt"/>
              <a:buAutoNum type="arabicPeriod"/>
            </a:pPr>
            <a:r>
              <a:rPr lang="en-US" sz="1550" dirty="0">
                <a:latin typeface="Rockwell"/>
                <a:cs typeface="Rockwell"/>
              </a:rPr>
              <a:t>Environment and Public Works</a:t>
            </a:r>
          </a:p>
          <a:p>
            <a:pPr eaLnBrk="1" hangingPunct="1">
              <a:buFont typeface="+mj-lt"/>
              <a:buAutoNum type="arabicPeriod"/>
            </a:pPr>
            <a:r>
              <a:rPr lang="en-US" sz="1550" dirty="0">
                <a:latin typeface="Rockwell"/>
                <a:cs typeface="Rockwell"/>
              </a:rPr>
              <a:t>Health, Education, Labor, and Pensions</a:t>
            </a:r>
          </a:p>
          <a:p>
            <a:pPr eaLnBrk="1" hangingPunct="1">
              <a:buFont typeface="+mj-lt"/>
              <a:buAutoNum type="arabicPeriod"/>
            </a:pPr>
            <a:r>
              <a:rPr lang="en-US" sz="1550" dirty="0">
                <a:latin typeface="Rockwell"/>
                <a:cs typeface="Rockwell"/>
              </a:rPr>
              <a:t>Homeland Security and Government Affairs</a:t>
            </a:r>
          </a:p>
          <a:p>
            <a:pPr eaLnBrk="1" hangingPunct="1">
              <a:buFont typeface="+mj-lt"/>
              <a:buAutoNum type="arabicPeriod"/>
            </a:pPr>
            <a:r>
              <a:rPr lang="en-US" sz="1550" dirty="0">
                <a:latin typeface="Rockwell"/>
                <a:cs typeface="Rockwell"/>
              </a:rPr>
              <a:t>Rules and Administration</a:t>
            </a:r>
          </a:p>
          <a:p>
            <a:pPr eaLnBrk="1" hangingPunct="1">
              <a:buFont typeface="+mj-lt"/>
              <a:buAutoNum type="arabicPeriod"/>
            </a:pPr>
            <a:r>
              <a:rPr lang="en-US" sz="1550" dirty="0">
                <a:latin typeface="Rockwell"/>
                <a:cs typeface="Rockwell"/>
              </a:rPr>
              <a:t>Small Business and Entrepreneurship</a:t>
            </a:r>
          </a:p>
          <a:p>
            <a:pPr eaLnBrk="1" hangingPunct="1">
              <a:buFont typeface="+mj-lt"/>
              <a:buAutoNum type="arabicPeriod"/>
            </a:pPr>
            <a:r>
              <a:rPr lang="en-US" sz="1550" dirty="0">
                <a:latin typeface="Rockwell"/>
                <a:cs typeface="Rockwell"/>
              </a:rPr>
              <a:t>Veterans’ Affairs</a:t>
            </a:r>
          </a:p>
        </p:txBody>
      </p:sp>
    </p:spTree>
    <p:extLst>
      <p:ext uri="{BB962C8B-B14F-4D97-AF65-F5344CB8AC3E}">
        <p14:creationId xmlns:p14="http://schemas.microsoft.com/office/powerpoint/2010/main" val="4109076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DISCHARGE PETITION</a:t>
            </a:r>
          </a:p>
        </p:txBody>
      </p:sp>
      <p:sp>
        <p:nvSpPr>
          <p:cNvPr id="3" name="Content Placeholder 2"/>
          <p:cNvSpPr>
            <a:spLocks noGrp="1"/>
          </p:cNvSpPr>
          <p:nvPr>
            <p:ph idx="1"/>
          </p:nvPr>
        </p:nvSpPr>
        <p:spPr/>
        <p:txBody>
          <a:bodyPr>
            <a:normAutofit fontScale="92500" lnSpcReduction="10000"/>
          </a:bodyPr>
          <a:lstStyle/>
          <a:p>
            <a:pPr marL="705485" lvl="1" indent="-305435"/>
            <a:r>
              <a:rPr lang="en-US" dirty="0" smtClean="0"/>
              <a:t>The </a:t>
            </a:r>
            <a:r>
              <a:rPr lang="en-US" dirty="0"/>
              <a:t>discharge petition can bring a bill out of a reluctant committee. </a:t>
            </a:r>
          </a:p>
          <a:p>
            <a:pPr marL="705485" lvl="1" indent="-305435"/>
            <a:r>
              <a:rPr lang="en-US" dirty="0"/>
              <a:t>The petition's required number of signatures has altered over the years.</a:t>
            </a:r>
          </a:p>
          <a:p>
            <a:pPr marL="705485" lvl="1" indent="-305435"/>
            <a:r>
              <a:rPr lang="en-US" dirty="0"/>
              <a:t>Not it stands at a simple majority (218) to discharge a bill out of committee and onto the House floor. </a:t>
            </a:r>
          </a:p>
          <a:p>
            <a:pPr marL="705485" lvl="1" indent="-305435"/>
            <a:r>
              <a:rPr lang="en-US" dirty="0"/>
              <a:t>This measure may or may not lead to the bill's passage, but it prevents a minority from stopping a majority on advancing the bills. </a:t>
            </a:r>
          </a:p>
          <a:p>
            <a:endParaRPr lang="en-US" dirty="0"/>
          </a:p>
        </p:txBody>
      </p:sp>
    </p:spTree>
    <p:extLst>
      <p:ext uri="{BB962C8B-B14F-4D97-AF65-F5344CB8AC3E}">
        <p14:creationId xmlns:p14="http://schemas.microsoft.com/office/powerpoint/2010/main" val="37464833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Legislative Process in the Senate</a:t>
            </a:r>
            <a:endParaRPr lang="en-US" dirty="0"/>
          </a:p>
        </p:txBody>
      </p:sp>
      <p:sp>
        <p:nvSpPr>
          <p:cNvPr id="3" name="Content Placeholder 2"/>
          <p:cNvSpPr>
            <a:spLocks noGrp="1"/>
          </p:cNvSpPr>
          <p:nvPr>
            <p:ph idx="1"/>
          </p:nvPr>
        </p:nvSpPr>
        <p:spPr>
          <a:xfrm>
            <a:off x="457200" y="1600200"/>
            <a:ext cx="8229600" cy="5086660"/>
          </a:xfrm>
        </p:spPr>
        <p:txBody>
          <a:bodyPr>
            <a:normAutofit lnSpcReduction="10000"/>
          </a:bodyPr>
          <a:lstStyle/>
          <a:p>
            <a:pPr marL="305435" indent="-305435"/>
            <a:r>
              <a:rPr lang="en-US" dirty="0"/>
              <a:t>Filibuster- a lengthy speech to delay action on a bill</a:t>
            </a:r>
          </a:p>
          <a:p>
            <a:pPr marL="705485" lvl="1" indent="-305435"/>
            <a:r>
              <a:rPr lang="en-US" dirty="0"/>
              <a:t>Rule 22- Wilson called the Senate into special session. And demanded the rules change.</a:t>
            </a:r>
          </a:p>
          <a:p>
            <a:pPr marL="705485" lvl="1" indent="-305435"/>
            <a:r>
              <a:rPr lang="en-US" dirty="0"/>
              <a:t>The Senate created Rule 22, or the cloture rule, which enabled and required a two-thirds supermajority to close up or stop debate on a  bill and call for a </a:t>
            </a:r>
            <a:r>
              <a:rPr lang="en-US" dirty="0" smtClean="0"/>
              <a:t>vote.</a:t>
            </a:r>
          </a:p>
          <a:p>
            <a:pPr marL="705485" lvl="1" indent="-305435"/>
            <a:r>
              <a:rPr lang="en-US" dirty="0" smtClean="0"/>
              <a:t>In </a:t>
            </a:r>
            <a:r>
              <a:rPr lang="en-US" dirty="0"/>
              <a:t>1975, the Senate lowered the standard to three fifths (60 out 100)</a:t>
            </a:r>
          </a:p>
          <a:p>
            <a:endParaRPr lang="en-US" dirty="0"/>
          </a:p>
        </p:txBody>
      </p:sp>
    </p:spTree>
    <p:extLst>
      <p:ext uri="{BB962C8B-B14F-4D97-AF65-F5344CB8AC3E}">
        <p14:creationId xmlns:p14="http://schemas.microsoft.com/office/powerpoint/2010/main" val="765048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Caucuses </a:t>
            </a:r>
            <a:endParaRPr lang="en-US" dirty="0"/>
          </a:p>
        </p:txBody>
      </p:sp>
      <p:sp>
        <p:nvSpPr>
          <p:cNvPr id="3" name="Content Placeholder 2"/>
          <p:cNvSpPr>
            <a:spLocks noGrp="1"/>
          </p:cNvSpPr>
          <p:nvPr>
            <p:ph idx="1"/>
          </p:nvPr>
        </p:nvSpPr>
        <p:spPr/>
        <p:txBody>
          <a:bodyPr>
            <a:normAutofit lnSpcReduction="10000"/>
          </a:bodyPr>
          <a:lstStyle/>
          <a:p>
            <a:pPr marL="305435" indent="-305435">
              <a:lnSpc>
                <a:spcPct val="90000"/>
              </a:lnSpc>
            </a:pPr>
            <a:r>
              <a:rPr lang="en-US" dirty="0">
                <a:solidFill>
                  <a:srgbClr val="FFFFFF"/>
                </a:solidFill>
              </a:rPr>
              <a:t>The formal, nongovernmental groups of like-minded people organized in Congress. </a:t>
            </a:r>
          </a:p>
          <a:p>
            <a:pPr marL="305435" indent="-305435">
              <a:lnSpc>
                <a:spcPct val="90000"/>
              </a:lnSpc>
            </a:pPr>
            <a:r>
              <a:rPr lang="en-US" dirty="0">
                <a:solidFill>
                  <a:srgbClr val="FFFFFF"/>
                </a:solidFill>
              </a:rPr>
              <a:t>Small caucuses are organized around specific interests, even some cross party lines, such as agriculture, business, or women's issues. </a:t>
            </a:r>
          </a:p>
          <a:p>
            <a:pPr marL="305435" indent="-305435">
              <a:lnSpc>
                <a:spcPct val="90000"/>
              </a:lnSpc>
            </a:pPr>
            <a:r>
              <a:rPr lang="en-US" dirty="0">
                <a:solidFill>
                  <a:srgbClr val="FFFFFF"/>
                </a:solidFill>
              </a:rPr>
              <a:t>Caucuses cannot create law, but can work to enhance the chances of passing their desired policies. </a:t>
            </a:r>
          </a:p>
          <a:p>
            <a:endParaRPr lang="en-US" dirty="0">
              <a:solidFill>
                <a:srgbClr val="FFFFFF"/>
              </a:solidFill>
            </a:endParaRPr>
          </a:p>
        </p:txBody>
      </p:sp>
    </p:spTree>
    <p:extLst>
      <p:ext uri="{BB962C8B-B14F-4D97-AF65-F5344CB8AC3E}">
        <p14:creationId xmlns:p14="http://schemas.microsoft.com/office/powerpoint/2010/main" val="2174873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cell phone&#10;&#10;Description generated with very high confidence">
            <a:extLst>
              <a:ext uri="{FF2B5EF4-FFF2-40B4-BE49-F238E27FC236}">
                <a16:creationId xmlns="" xmlns:a16="http://schemas.microsoft.com/office/drawing/2014/main" id="{6FCEA192-B9EF-4551-9C6F-BCBBF8F121C7}"/>
              </a:ext>
            </a:extLst>
          </p:cNvPr>
          <p:cNvPicPr>
            <a:picLocks noGrp="1" noChangeAspect="1"/>
          </p:cNvPicPr>
          <p:nvPr>
            <p:ph sz="half" idx="1"/>
          </p:nvPr>
        </p:nvPicPr>
        <p:blipFill>
          <a:blip r:embed="rId2"/>
          <a:stretch>
            <a:fillRect/>
          </a:stretch>
        </p:blipFill>
        <p:spPr>
          <a:xfrm>
            <a:off x="174489" y="301438"/>
            <a:ext cx="3942623" cy="6796065"/>
          </a:xfrm>
          <a:prstGeom prst="rect">
            <a:avLst/>
          </a:prstGeom>
        </p:spPr>
      </p:pic>
      <p:pic>
        <p:nvPicPr>
          <p:cNvPr id="7" name="Picture 7" descr="A picture containing text, map&#10;&#10;Description generated with very high confidence">
            <a:extLst>
              <a:ext uri="{FF2B5EF4-FFF2-40B4-BE49-F238E27FC236}">
                <a16:creationId xmlns="" xmlns:a16="http://schemas.microsoft.com/office/drawing/2014/main" id="{51DE7CE1-B462-4BA9-BE8E-BBEA8A4145F0}"/>
              </a:ext>
            </a:extLst>
          </p:cNvPr>
          <p:cNvPicPr>
            <a:picLocks noChangeAspect="1"/>
          </p:cNvPicPr>
          <p:nvPr/>
        </p:nvPicPr>
        <p:blipFill>
          <a:blip r:embed="rId3"/>
          <a:stretch>
            <a:fillRect/>
          </a:stretch>
        </p:blipFill>
        <p:spPr>
          <a:xfrm>
            <a:off x="4492206" y="1026"/>
            <a:ext cx="3858162" cy="7100364"/>
          </a:xfrm>
          <a:prstGeom prst="rect">
            <a:avLst/>
          </a:prstGeom>
        </p:spPr>
      </p:pic>
    </p:spTree>
    <p:extLst>
      <p:ext uri="{BB962C8B-B14F-4D97-AF65-F5344CB8AC3E}">
        <p14:creationId xmlns:p14="http://schemas.microsoft.com/office/powerpoint/2010/main" val="38845601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46"/>
          <p:cNvSpPr txBox="1">
            <a:spLocks noGrp="1"/>
          </p:cNvSpPr>
          <p:nvPr>
            <p:ph type="title"/>
          </p:nvPr>
        </p:nvSpPr>
        <p:spPr>
          <a:xfrm>
            <a:off x="612775" y="228600"/>
            <a:ext cx="8153400" cy="990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7A9798"/>
              </a:buClr>
              <a:buFont typeface="Georgia"/>
              <a:buNone/>
            </a:pPr>
            <a:r>
              <a:rPr lang="en-US" sz="4000" b="0" i="0" u="none" strike="noStrike" cap="none" dirty="0">
                <a:solidFill>
                  <a:srgbClr val="FFFFFF"/>
                </a:solidFill>
                <a:latin typeface="Rockwell"/>
                <a:ea typeface="Georgia"/>
                <a:cs typeface="Rockwell"/>
                <a:sym typeface="Georgia"/>
              </a:rPr>
              <a:t>Voting Options as Congressmen</a:t>
            </a:r>
            <a:endParaRPr dirty="0">
              <a:solidFill>
                <a:srgbClr val="FFFFFF"/>
              </a:solidFill>
              <a:latin typeface="Rockwell"/>
              <a:cs typeface="Rockwell"/>
            </a:endParaRPr>
          </a:p>
        </p:txBody>
      </p:sp>
      <p:sp>
        <p:nvSpPr>
          <p:cNvPr id="505" name="Google Shape;505;p46"/>
          <p:cNvSpPr txBox="1">
            <a:spLocks noGrp="1"/>
          </p:cNvSpPr>
          <p:nvPr>
            <p:ph type="body" idx="1"/>
          </p:nvPr>
        </p:nvSpPr>
        <p:spPr>
          <a:xfrm>
            <a:off x="612775" y="1600200"/>
            <a:ext cx="8153400" cy="449580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295"/>
              <a:buFont typeface="Noto Sans Symbols"/>
              <a:buChar char="●"/>
            </a:pPr>
            <a:r>
              <a:rPr lang="en-US" sz="2700" b="0" i="0" u="none" strike="noStrike" cap="none" dirty="0" smtClean="0">
                <a:solidFill>
                  <a:srgbClr val="FFFFFF"/>
                </a:solidFill>
                <a:latin typeface="Rockwell"/>
                <a:ea typeface="Georgia"/>
                <a:cs typeface="Rockwell"/>
                <a:sym typeface="Georgia"/>
              </a:rPr>
              <a:t>Attitudinal/Trustee</a:t>
            </a:r>
            <a:endParaRPr dirty="0">
              <a:solidFill>
                <a:srgbClr val="FFFFFF"/>
              </a:solidFill>
              <a:latin typeface="Rockwell"/>
              <a:cs typeface="Rockwell"/>
            </a:endParaRPr>
          </a:p>
          <a:p>
            <a:pPr marL="548640" marR="0" lvl="1" indent="-281940" algn="l" rtl="0">
              <a:spcBef>
                <a:spcPts val="440"/>
              </a:spcBef>
              <a:spcAft>
                <a:spcPts val="0"/>
              </a:spcAft>
              <a:buClr>
                <a:schemeClr val="accent2"/>
              </a:buClr>
              <a:buSzPts val="1540"/>
              <a:buFont typeface="Noto Sans Symbols"/>
              <a:buChar char="○"/>
            </a:pPr>
            <a:r>
              <a:rPr lang="en-US" sz="2200" b="0" i="0" u="none" strike="noStrike" cap="none" dirty="0">
                <a:solidFill>
                  <a:srgbClr val="FFFFFF"/>
                </a:solidFill>
                <a:latin typeface="Rockwell"/>
                <a:ea typeface="Georgia"/>
                <a:cs typeface="Rockwell"/>
                <a:sym typeface="Georgia"/>
              </a:rPr>
              <a:t>Use </a:t>
            </a:r>
            <a:r>
              <a:rPr lang="en-US" sz="2200" b="0" i="0" u="none" strike="noStrike" cap="none" dirty="0" smtClean="0">
                <a:solidFill>
                  <a:srgbClr val="FFFFFF"/>
                </a:solidFill>
                <a:latin typeface="Rockwell"/>
                <a:ea typeface="Georgia"/>
                <a:cs typeface="Rockwell"/>
                <a:sym typeface="Georgia"/>
              </a:rPr>
              <a:t>their ideology and </a:t>
            </a:r>
            <a:r>
              <a:rPr lang="en-US" sz="2200" b="0" i="0" u="none" strike="noStrike" cap="none" dirty="0">
                <a:solidFill>
                  <a:srgbClr val="FFFFFF"/>
                </a:solidFill>
                <a:latin typeface="Rockwell"/>
                <a:ea typeface="Georgia"/>
                <a:cs typeface="Rockwell"/>
                <a:sym typeface="Georgia"/>
              </a:rPr>
              <a:t>conscience</a:t>
            </a:r>
            <a:endParaRPr dirty="0">
              <a:solidFill>
                <a:srgbClr val="FFFFFF"/>
              </a:solidFill>
              <a:latin typeface="Rockwell"/>
              <a:cs typeface="Rockwell"/>
            </a:endParaRPr>
          </a:p>
          <a:p>
            <a:pPr marL="274320" marR="0" lvl="0" indent="-274320" algn="l" rtl="0">
              <a:spcBef>
                <a:spcPts val="540"/>
              </a:spcBef>
              <a:spcAft>
                <a:spcPts val="0"/>
              </a:spcAft>
              <a:buClr>
                <a:schemeClr val="accent1"/>
              </a:buClr>
              <a:buSzPts val="2295"/>
              <a:buFont typeface="Noto Sans Symbols"/>
              <a:buChar char="●"/>
            </a:pPr>
            <a:r>
              <a:rPr lang="en-US" sz="2700" b="0" i="0" u="none" strike="noStrike" cap="none" dirty="0" smtClean="0">
                <a:solidFill>
                  <a:srgbClr val="FFFFFF"/>
                </a:solidFill>
                <a:latin typeface="Rockwell"/>
                <a:ea typeface="Georgia"/>
                <a:cs typeface="Rockwell"/>
                <a:sym typeface="Georgia"/>
              </a:rPr>
              <a:t>Representational/Delegate</a:t>
            </a:r>
            <a:endParaRPr dirty="0">
              <a:solidFill>
                <a:srgbClr val="FFFFFF"/>
              </a:solidFill>
              <a:latin typeface="Rockwell"/>
              <a:cs typeface="Rockwell"/>
            </a:endParaRPr>
          </a:p>
          <a:p>
            <a:pPr marL="548640" marR="0" lvl="1" indent="-281940" algn="l" rtl="0">
              <a:spcBef>
                <a:spcPts val="440"/>
              </a:spcBef>
              <a:spcAft>
                <a:spcPts val="0"/>
              </a:spcAft>
              <a:buClr>
                <a:schemeClr val="accent2"/>
              </a:buClr>
              <a:buSzPts val="1540"/>
              <a:buFont typeface="Noto Sans Symbols"/>
              <a:buChar char="○"/>
            </a:pPr>
            <a:r>
              <a:rPr lang="en-US" sz="2200" b="0" i="0" u="none" strike="noStrike" cap="none" dirty="0">
                <a:solidFill>
                  <a:srgbClr val="FFFFFF"/>
                </a:solidFill>
                <a:latin typeface="Rockwell"/>
                <a:ea typeface="Georgia"/>
                <a:cs typeface="Rockwell"/>
                <a:sym typeface="Georgia"/>
              </a:rPr>
              <a:t>Agents for those who elected </a:t>
            </a:r>
            <a:r>
              <a:rPr lang="en-US" sz="2200" b="0" i="0" u="none" strike="noStrike" cap="none" dirty="0" smtClean="0">
                <a:solidFill>
                  <a:srgbClr val="FFFFFF"/>
                </a:solidFill>
                <a:latin typeface="Rockwell"/>
                <a:ea typeface="Georgia"/>
                <a:cs typeface="Rockwell"/>
                <a:sym typeface="Georgia"/>
              </a:rPr>
              <a:t>them</a:t>
            </a:r>
          </a:p>
          <a:p>
            <a:pPr marL="548640" marR="0" lvl="1" indent="-281940" algn="l" rtl="0">
              <a:spcBef>
                <a:spcPts val="440"/>
              </a:spcBef>
              <a:spcAft>
                <a:spcPts val="0"/>
              </a:spcAft>
              <a:buClr>
                <a:schemeClr val="accent2"/>
              </a:buClr>
              <a:buSzPts val="1540"/>
              <a:buFont typeface="Noto Sans Symbols"/>
              <a:buChar char="○"/>
            </a:pPr>
            <a:r>
              <a:rPr lang="en-US" sz="2200" dirty="0" smtClean="0">
                <a:solidFill>
                  <a:srgbClr val="FFFFFF"/>
                </a:solidFill>
                <a:latin typeface="Rockwell"/>
                <a:ea typeface="Georgia"/>
                <a:cs typeface="Rockwell"/>
                <a:sym typeface="Georgia"/>
              </a:rPr>
              <a:t>Vote based on their district constituency only</a:t>
            </a:r>
            <a:endParaRPr dirty="0">
              <a:solidFill>
                <a:srgbClr val="FFFFFF"/>
              </a:solidFill>
              <a:latin typeface="Rockwell"/>
              <a:cs typeface="Rockwell"/>
            </a:endParaRPr>
          </a:p>
          <a:p>
            <a:pPr marL="274320" marR="0" lvl="0" indent="-274320" algn="l" rtl="0">
              <a:spcBef>
                <a:spcPts val="540"/>
              </a:spcBef>
              <a:spcAft>
                <a:spcPts val="0"/>
              </a:spcAft>
              <a:buClr>
                <a:schemeClr val="accent1"/>
              </a:buClr>
              <a:buSzPts val="2295"/>
              <a:buFont typeface="Noto Sans Symbols"/>
              <a:buChar char="●"/>
            </a:pPr>
            <a:r>
              <a:rPr lang="en-US" sz="2700" b="0" i="0" u="none" strike="noStrike" cap="none" dirty="0" smtClean="0">
                <a:solidFill>
                  <a:srgbClr val="FFFFFF"/>
                </a:solidFill>
                <a:latin typeface="Rockwell"/>
                <a:ea typeface="Georgia"/>
                <a:cs typeface="Rockwell"/>
                <a:sym typeface="Georgia"/>
              </a:rPr>
              <a:t>Organizational/Partisan</a:t>
            </a:r>
            <a:endParaRPr dirty="0">
              <a:solidFill>
                <a:srgbClr val="FFFFFF"/>
              </a:solidFill>
              <a:latin typeface="Rockwell"/>
              <a:cs typeface="Rockwell"/>
            </a:endParaRPr>
          </a:p>
          <a:p>
            <a:pPr marL="548640" marR="0" lvl="1" indent="-281940" algn="l" rtl="0">
              <a:spcBef>
                <a:spcPts val="440"/>
              </a:spcBef>
              <a:spcAft>
                <a:spcPts val="0"/>
              </a:spcAft>
              <a:buClr>
                <a:schemeClr val="accent2"/>
              </a:buClr>
              <a:buSzPts val="1540"/>
              <a:buFont typeface="Noto Sans Symbols"/>
              <a:buChar char="○"/>
            </a:pPr>
            <a:r>
              <a:rPr lang="en-US" sz="2200" b="0" i="0" u="none" strike="noStrike" cap="none" dirty="0">
                <a:solidFill>
                  <a:srgbClr val="FFFFFF"/>
                </a:solidFill>
                <a:latin typeface="Rockwell"/>
                <a:ea typeface="Georgia"/>
                <a:cs typeface="Rockwell"/>
                <a:sym typeface="Georgia"/>
              </a:rPr>
              <a:t>Allegiance to their </a:t>
            </a:r>
            <a:r>
              <a:rPr lang="en-US" sz="2200" b="0" i="0" u="none" strike="noStrike" cap="none" dirty="0" smtClean="0">
                <a:solidFill>
                  <a:srgbClr val="FFFFFF"/>
                </a:solidFill>
                <a:latin typeface="Rockwell"/>
                <a:ea typeface="Georgia"/>
                <a:cs typeface="Rockwell"/>
                <a:sym typeface="Georgia"/>
              </a:rPr>
              <a:t>party/caucus/PATRONAGE</a:t>
            </a:r>
            <a:endParaRPr dirty="0">
              <a:solidFill>
                <a:srgbClr val="FFFFFF"/>
              </a:solidFill>
              <a:latin typeface="Rockwell"/>
              <a:cs typeface="Rockwell"/>
            </a:endParaRPr>
          </a:p>
          <a:p>
            <a:pPr marL="274320" marR="0" lvl="0" indent="-274320" algn="l" rtl="0">
              <a:spcBef>
                <a:spcPts val="540"/>
              </a:spcBef>
              <a:spcAft>
                <a:spcPts val="0"/>
              </a:spcAft>
              <a:buClr>
                <a:schemeClr val="accent1"/>
              </a:buClr>
              <a:buSzPts val="2295"/>
              <a:buFont typeface="Noto Sans Symbols"/>
              <a:buChar char="●"/>
            </a:pPr>
            <a:r>
              <a:rPr lang="en-US" sz="2700" b="0" i="0" u="none" strike="noStrike" cap="none" dirty="0">
                <a:solidFill>
                  <a:srgbClr val="FFFFFF"/>
                </a:solidFill>
                <a:latin typeface="Rockwell"/>
                <a:ea typeface="Georgia"/>
                <a:cs typeface="Rockwell"/>
                <a:sym typeface="Georgia"/>
              </a:rPr>
              <a:t>Politicos</a:t>
            </a:r>
            <a:endParaRPr dirty="0">
              <a:solidFill>
                <a:srgbClr val="FFFFFF"/>
              </a:solidFill>
              <a:latin typeface="Rockwell"/>
              <a:cs typeface="Rockwell"/>
            </a:endParaRPr>
          </a:p>
          <a:p>
            <a:pPr marL="548640" marR="0" lvl="1" indent="-281940" algn="l" rtl="0">
              <a:spcBef>
                <a:spcPts val="440"/>
              </a:spcBef>
              <a:spcAft>
                <a:spcPts val="0"/>
              </a:spcAft>
              <a:buClr>
                <a:schemeClr val="accent2"/>
              </a:buClr>
              <a:buSzPts val="1540"/>
              <a:buFont typeface="Noto Sans Symbols"/>
              <a:buChar char="○"/>
            </a:pPr>
            <a:r>
              <a:rPr lang="en-US" sz="2200" b="0" i="0" u="none" strike="noStrike" cap="none" dirty="0">
                <a:solidFill>
                  <a:srgbClr val="FFFFFF"/>
                </a:solidFill>
                <a:latin typeface="Rockwell"/>
                <a:ea typeface="Georgia"/>
                <a:cs typeface="Rockwell"/>
                <a:sym typeface="Georgia"/>
              </a:rPr>
              <a:t>Combination of all of the </a:t>
            </a:r>
            <a:r>
              <a:rPr lang="en-US" sz="2200" b="0" i="0" u="none" strike="noStrike" cap="none" dirty="0" smtClean="0">
                <a:solidFill>
                  <a:srgbClr val="FFFFFF"/>
                </a:solidFill>
                <a:latin typeface="Rockwell"/>
                <a:ea typeface="Georgia"/>
                <a:cs typeface="Rockwell"/>
                <a:sym typeface="Georgia"/>
              </a:rPr>
              <a:t>above</a:t>
            </a:r>
          </a:p>
          <a:p>
            <a:pPr marL="548640" marR="0" lvl="1" indent="-281940" algn="l" rtl="0">
              <a:spcBef>
                <a:spcPts val="440"/>
              </a:spcBef>
              <a:spcAft>
                <a:spcPts val="0"/>
              </a:spcAft>
              <a:buClr>
                <a:schemeClr val="accent2"/>
              </a:buClr>
              <a:buSzPts val="1540"/>
              <a:buFont typeface="Noto Sans Symbols"/>
              <a:buChar char="○"/>
            </a:pPr>
            <a:r>
              <a:rPr lang="en-US" sz="2200" dirty="0" smtClean="0">
                <a:solidFill>
                  <a:srgbClr val="FFFFFF"/>
                </a:solidFill>
                <a:latin typeface="Rockwell"/>
                <a:ea typeface="Georgia"/>
                <a:cs typeface="Rockwell"/>
                <a:sym typeface="Georgia"/>
              </a:rPr>
              <a:t>TRUE politician: Make everyone happy</a:t>
            </a:r>
            <a:endParaRPr dirty="0">
              <a:solidFill>
                <a:srgbClr val="FFFFFF"/>
              </a:solidFill>
              <a:latin typeface="Rockwell"/>
              <a:cs typeface="Rockwell"/>
            </a:endParaRPr>
          </a:p>
        </p:txBody>
      </p:sp>
    </p:spTree>
    <p:extLst>
      <p:ext uri="{BB962C8B-B14F-4D97-AF65-F5344CB8AC3E}">
        <p14:creationId xmlns:p14="http://schemas.microsoft.com/office/powerpoint/2010/main" val="3149656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5">
                                            <p:txEl>
                                              <p:pRg st="0" end="0"/>
                                            </p:txEl>
                                          </p:spTgt>
                                        </p:tgtEl>
                                        <p:attrNameLst>
                                          <p:attrName>style.visibility</p:attrName>
                                        </p:attrNameLst>
                                      </p:cBhvr>
                                      <p:to>
                                        <p:strVal val="visible"/>
                                      </p:to>
                                    </p:set>
                                    <p:animEffect transition="in" filter="fade">
                                      <p:cBhvr>
                                        <p:cTn id="7" dur="500"/>
                                        <p:tgtEl>
                                          <p:spTgt spid="5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5">
                                            <p:txEl>
                                              <p:pRg st="1" end="1"/>
                                            </p:txEl>
                                          </p:spTgt>
                                        </p:tgtEl>
                                        <p:attrNameLst>
                                          <p:attrName>style.visibility</p:attrName>
                                        </p:attrNameLst>
                                      </p:cBhvr>
                                      <p:to>
                                        <p:strVal val="visible"/>
                                      </p:to>
                                    </p:set>
                                    <p:animEffect transition="in" filter="fade">
                                      <p:cBhvr>
                                        <p:cTn id="12" dur="500"/>
                                        <p:tgtEl>
                                          <p:spTgt spid="5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5">
                                            <p:txEl>
                                              <p:pRg st="2" end="2"/>
                                            </p:txEl>
                                          </p:spTgt>
                                        </p:tgtEl>
                                        <p:attrNameLst>
                                          <p:attrName>style.visibility</p:attrName>
                                        </p:attrNameLst>
                                      </p:cBhvr>
                                      <p:to>
                                        <p:strVal val="visible"/>
                                      </p:to>
                                    </p:set>
                                    <p:animEffect transition="in" filter="fade">
                                      <p:cBhvr>
                                        <p:cTn id="17" dur="500"/>
                                        <p:tgtEl>
                                          <p:spTgt spid="5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5">
                                            <p:txEl>
                                              <p:pRg st="3" end="3"/>
                                            </p:txEl>
                                          </p:spTgt>
                                        </p:tgtEl>
                                        <p:attrNameLst>
                                          <p:attrName>style.visibility</p:attrName>
                                        </p:attrNameLst>
                                      </p:cBhvr>
                                      <p:to>
                                        <p:strVal val="visible"/>
                                      </p:to>
                                    </p:set>
                                    <p:animEffect transition="in" filter="fade">
                                      <p:cBhvr>
                                        <p:cTn id="22" dur="500"/>
                                        <p:tgtEl>
                                          <p:spTgt spid="5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5">
                                            <p:txEl>
                                              <p:pRg st="4" end="4"/>
                                            </p:txEl>
                                          </p:spTgt>
                                        </p:tgtEl>
                                        <p:attrNameLst>
                                          <p:attrName>style.visibility</p:attrName>
                                        </p:attrNameLst>
                                      </p:cBhvr>
                                      <p:to>
                                        <p:strVal val="visible"/>
                                      </p:to>
                                    </p:set>
                                    <p:animEffect transition="in" filter="fade">
                                      <p:cBhvr>
                                        <p:cTn id="27" dur="500"/>
                                        <p:tgtEl>
                                          <p:spTgt spid="50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5">
                                            <p:txEl>
                                              <p:pRg st="5" end="5"/>
                                            </p:txEl>
                                          </p:spTgt>
                                        </p:tgtEl>
                                        <p:attrNameLst>
                                          <p:attrName>style.visibility</p:attrName>
                                        </p:attrNameLst>
                                      </p:cBhvr>
                                      <p:to>
                                        <p:strVal val="visible"/>
                                      </p:to>
                                    </p:set>
                                    <p:animEffect transition="in" filter="fade">
                                      <p:cBhvr>
                                        <p:cTn id="32" dur="500"/>
                                        <p:tgtEl>
                                          <p:spTgt spid="50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5">
                                            <p:txEl>
                                              <p:pRg st="6" end="6"/>
                                            </p:txEl>
                                          </p:spTgt>
                                        </p:tgtEl>
                                        <p:attrNameLst>
                                          <p:attrName>style.visibility</p:attrName>
                                        </p:attrNameLst>
                                      </p:cBhvr>
                                      <p:to>
                                        <p:strVal val="visible"/>
                                      </p:to>
                                    </p:set>
                                    <p:animEffect transition="in" filter="fade">
                                      <p:cBhvr>
                                        <p:cTn id="37" dur="500"/>
                                        <p:tgtEl>
                                          <p:spTgt spid="50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05">
                                            <p:txEl>
                                              <p:pRg st="7" end="7"/>
                                            </p:txEl>
                                          </p:spTgt>
                                        </p:tgtEl>
                                        <p:attrNameLst>
                                          <p:attrName>style.visibility</p:attrName>
                                        </p:attrNameLst>
                                      </p:cBhvr>
                                      <p:to>
                                        <p:strVal val="visible"/>
                                      </p:to>
                                    </p:set>
                                    <p:animEffect transition="in" filter="fade">
                                      <p:cBhvr>
                                        <p:cTn id="42" dur="500"/>
                                        <p:tgtEl>
                                          <p:spTgt spid="50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05">
                                            <p:txEl>
                                              <p:pRg st="8" end="8"/>
                                            </p:txEl>
                                          </p:spTgt>
                                        </p:tgtEl>
                                        <p:attrNameLst>
                                          <p:attrName>style.visibility</p:attrName>
                                        </p:attrNameLst>
                                      </p:cBhvr>
                                      <p:to>
                                        <p:strVal val="visible"/>
                                      </p:to>
                                    </p:set>
                                    <p:animEffect transition="in" filter="fade">
                                      <p:cBhvr>
                                        <p:cTn id="47" dur="500"/>
                                        <p:tgtEl>
                                          <p:spTgt spid="50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05">
                                            <p:txEl>
                                              <p:pRg st="9" end="9"/>
                                            </p:txEl>
                                          </p:spTgt>
                                        </p:tgtEl>
                                        <p:attrNameLst>
                                          <p:attrName>style.visibility</p:attrName>
                                        </p:attrNameLst>
                                      </p:cBhvr>
                                      <p:to>
                                        <p:strVal val="visible"/>
                                      </p:to>
                                    </p:set>
                                    <p:animEffect transition="in" filter="fade">
                                      <p:cBhvr>
                                        <p:cTn id="52" dur="500"/>
                                        <p:tgtEl>
                                          <p:spTgt spid="50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a:latin typeface="Rockwell"/>
                <a:cs typeface="Rockwell"/>
              </a:rPr>
              <a:t>Types of Legislative Actions</a:t>
            </a:r>
          </a:p>
        </p:txBody>
      </p:sp>
      <p:sp>
        <p:nvSpPr>
          <p:cNvPr id="56322" name="Rectangle 3"/>
          <p:cNvSpPr>
            <a:spLocks noGrp="1" noChangeArrowheads="1"/>
          </p:cNvSpPr>
          <p:nvPr>
            <p:ph type="body" idx="1"/>
          </p:nvPr>
        </p:nvSpPr>
        <p:spPr>
          <a:xfrm>
            <a:off x="685800" y="1828800"/>
            <a:ext cx="7772400" cy="5029200"/>
          </a:xfrm>
        </p:spPr>
        <p:txBody>
          <a:bodyPr>
            <a:normAutofit fontScale="92500"/>
          </a:bodyPr>
          <a:lstStyle/>
          <a:p>
            <a:pPr>
              <a:lnSpc>
                <a:spcPct val="80000"/>
              </a:lnSpc>
            </a:pPr>
            <a:r>
              <a:rPr lang="en-US" sz="2800" dirty="0">
                <a:latin typeface="Rockwell"/>
                <a:cs typeface="Rockwell"/>
              </a:rPr>
              <a:t>Distributive</a:t>
            </a:r>
          </a:p>
          <a:p>
            <a:pPr lvl="1">
              <a:lnSpc>
                <a:spcPct val="80000"/>
              </a:lnSpc>
            </a:pPr>
            <a:r>
              <a:rPr lang="en-US" sz="2400" dirty="0">
                <a:latin typeface="Rockwell"/>
                <a:cs typeface="Rockwell"/>
              </a:rPr>
              <a:t>Distribution of goods/services for general public</a:t>
            </a:r>
          </a:p>
          <a:p>
            <a:pPr lvl="1">
              <a:lnSpc>
                <a:spcPct val="80000"/>
              </a:lnSpc>
            </a:pPr>
            <a:r>
              <a:rPr lang="en-US" sz="2400" dirty="0">
                <a:latin typeface="Rockwell"/>
                <a:cs typeface="Rockwell"/>
              </a:rPr>
              <a:t>i.e. highway construction project</a:t>
            </a:r>
          </a:p>
          <a:p>
            <a:pPr>
              <a:lnSpc>
                <a:spcPct val="80000"/>
              </a:lnSpc>
            </a:pPr>
            <a:r>
              <a:rPr lang="en-US" sz="2800" dirty="0">
                <a:latin typeface="Rockwell"/>
                <a:cs typeface="Rockwell"/>
              </a:rPr>
              <a:t>Redistributive</a:t>
            </a:r>
          </a:p>
          <a:p>
            <a:pPr lvl="1">
              <a:lnSpc>
                <a:spcPct val="80000"/>
              </a:lnSpc>
            </a:pPr>
            <a:r>
              <a:rPr lang="en-US" sz="2400" dirty="0">
                <a:latin typeface="Rockwell"/>
                <a:cs typeface="Rockwell"/>
              </a:rPr>
              <a:t>Using taxes on one segment of population for entitlements on another segment</a:t>
            </a:r>
          </a:p>
          <a:p>
            <a:pPr lvl="1">
              <a:lnSpc>
                <a:spcPct val="80000"/>
              </a:lnSpc>
            </a:pPr>
            <a:r>
              <a:rPr lang="en-US" sz="2400" dirty="0">
                <a:latin typeface="Rockwell"/>
                <a:cs typeface="Rockwell"/>
              </a:rPr>
              <a:t>i.e. Social Security</a:t>
            </a:r>
          </a:p>
          <a:p>
            <a:pPr>
              <a:lnSpc>
                <a:spcPct val="80000"/>
              </a:lnSpc>
            </a:pPr>
            <a:r>
              <a:rPr lang="en-US" sz="2800" dirty="0">
                <a:latin typeface="Rockwell"/>
                <a:cs typeface="Rockwell"/>
              </a:rPr>
              <a:t>Regulatory</a:t>
            </a:r>
          </a:p>
          <a:p>
            <a:pPr lvl="1">
              <a:lnSpc>
                <a:spcPct val="80000"/>
              </a:lnSpc>
            </a:pPr>
            <a:r>
              <a:rPr lang="en-US" sz="2400" dirty="0">
                <a:latin typeface="Rockwell"/>
                <a:cs typeface="Rockwell"/>
              </a:rPr>
              <a:t>Mandates and limits on groups and individuals</a:t>
            </a:r>
          </a:p>
          <a:p>
            <a:pPr lvl="1">
              <a:lnSpc>
                <a:spcPct val="80000"/>
              </a:lnSpc>
            </a:pPr>
            <a:r>
              <a:rPr lang="en-US" sz="2400" dirty="0">
                <a:latin typeface="Rockwell"/>
                <a:cs typeface="Rockwell"/>
              </a:rPr>
              <a:t>i.e. Clean Air and Water Act</a:t>
            </a:r>
          </a:p>
          <a:p>
            <a:pPr>
              <a:lnSpc>
                <a:spcPct val="80000"/>
              </a:lnSpc>
            </a:pPr>
            <a:r>
              <a:rPr lang="en-US" sz="2800" dirty="0">
                <a:latin typeface="Rockwell"/>
                <a:cs typeface="Rockwell"/>
              </a:rPr>
              <a:t>Constituent</a:t>
            </a:r>
          </a:p>
          <a:p>
            <a:pPr lvl="1">
              <a:lnSpc>
                <a:spcPct val="80000"/>
              </a:lnSpc>
            </a:pPr>
            <a:r>
              <a:rPr lang="en-US" sz="2400" dirty="0">
                <a:latin typeface="Rockwell"/>
                <a:cs typeface="Rockwell"/>
              </a:rPr>
              <a:t>Establish executive agencies</a:t>
            </a:r>
          </a:p>
          <a:p>
            <a:pPr lvl="1">
              <a:lnSpc>
                <a:spcPct val="80000"/>
              </a:lnSpc>
            </a:pPr>
            <a:r>
              <a:rPr lang="en-US" sz="2400" dirty="0">
                <a:latin typeface="Rockwell"/>
                <a:cs typeface="Rockwell"/>
              </a:rPr>
              <a:t>i.e. Department of Homeland Security after 9/11</a:t>
            </a:r>
          </a:p>
        </p:txBody>
      </p:sp>
    </p:spTree>
    <p:extLst>
      <p:ext uri="{BB962C8B-B14F-4D97-AF65-F5344CB8AC3E}">
        <p14:creationId xmlns:p14="http://schemas.microsoft.com/office/powerpoint/2010/main" val="27941781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Pork Barrel Legislation</a:t>
            </a:r>
            <a:endParaRPr lang="en-US" dirty="0"/>
          </a:p>
        </p:txBody>
      </p:sp>
      <p:sp>
        <p:nvSpPr>
          <p:cNvPr id="3" name="Content Placeholder 2"/>
          <p:cNvSpPr>
            <a:spLocks noGrp="1"/>
          </p:cNvSpPr>
          <p:nvPr>
            <p:ph idx="1"/>
          </p:nvPr>
        </p:nvSpPr>
        <p:spPr>
          <a:xfrm>
            <a:off x="0" y="1600200"/>
            <a:ext cx="9144000" cy="4525963"/>
          </a:xfrm>
        </p:spPr>
        <p:txBody>
          <a:bodyPr>
            <a:normAutofit lnSpcReduction="10000"/>
          </a:bodyPr>
          <a:lstStyle/>
          <a:p>
            <a:pPr marL="305435" indent="-305435"/>
            <a:r>
              <a:rPr lang="en-US" dirty="0">
                <a:solidFill>
                  <a:srgbClr val="FFFFFF"/>
                </a:solidFill>
              </a:rPr>
              <a:t>One product of these add- </a:t>
            </a:r>
            <a:r>
              <a:rPr lang="en-US" dirty="0" err="1">
                <a:solidFill>
                  <a:srgbClr val="FFFFFF"/>
                </a:solidFill>
              </a:rPr>
              <a:t>ons</a:t>
            </a:r>
            <a:r>
              <a:rPr lang="en-US" dirty="0">
                <a:solidFill>
                  <a:srgbClr val="FFFFFF"/>
                </a:solidFill>
              </a:rPr>
              <a:t> is pork barrel spending</a:t>
            </a:r>
          </a:p>
          <a:p>
            <a:pPr marL="305435" indent="-305435"/>
            <a:r>
              <a:rPr lang="en-US" dirty="0">
                <a:solidFill>
                  <a:srgbClr val="FFFFFF"/>
                </a:solidFill>
              </a:rPr>
              <a:t>Members of Congress try to send federal dollars, also known as pork, back to their district.</a:t>
            </a:r>
          </a:p>
          <a:p>
            <a:pPr marL="305435" indent="-305435"/>
            <a:r>
              <a:rPr lang="en-US" dirty="0">
                <a:solidFill>
                  <a:srgbClr val="FFFFFF"/>
                </a:solidFill>
              </a:rPr>
              <a:t>Funds directed for a specific purpose, known as earmarks, have generated national debate</a:t>
            </a:r>
            <a:r>
              <a:rPr lang="en-US" dirty="0" smtClean="0">
                <a:solidFill>
                  <a:srgbClr val="FFFFFF"/>
                </a:solidFill>
              </a:rPr>
              <a:t>.</a:t>
            </a:r>
          </a:p>
          <a:p>
            <a:pPr marL="305435" indent="-305435"/>
            <a:r>
              <a:rPr lang="en-US" dirty="0" smtClean="0">
                <a:solidFill>
                  <a:srgbClr val="FFFFFF"/>
                </a:solidFill>
              </a:rPr>
              <a:t>LOGROLLING: Reciprocal support on bills</a:t>
            </a:r>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1297024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 close up of a sign&#10;&#10;Description generated with very high confidence">
            <a:extLst>
              <a:ext uri="{FF2B5EF4-FFF2-40B4-BE49-F238E27FC236}">
                <a16:creationId xmlns="" xmlns:a16="http://schemas.microsoft.com/office/drawing/2014/main" id="{9DE139BA-4999-4349-8F04-DDB64CAFEDFA}"/>
              </a:ext>
            </a:extLst>
          </p:cNvPr>
          <p:cNvPicPr>
            <a:picLocks noChangeAspect="1"/>
          </p:cNvPicPr>
          <p:nvPr/>
        </p:nvPicPr>
        <p:blipFill>
          <a:blip r:embed="rId2"/>
          <a:stretch>
            <a:fillRect/>
          </a:stretch>
        </p:blipFill>
        <p:spPr>
          <a:xfrm>
            <a:off x="0" y="0"/>
            <a:ext cx="9144000" cy="6268325"/>
          </a:xfrm>
          <a:prstGeom prst="rect">
            <a:avLst/>
          </a:prstGeom>
        </p:spPr>
      </p:pic>
    </p:spTree>
    <p:extLst>
      <p:ext uri="{BB962C8B-B14F-4D97-AF65-F5344CB8AC3E}">
        <p14:creationId xmlns:p14="http://schemas.microsoft.com/office/powerpoint/2010/main" val="739459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Dysfunction in Congress</a:t>
            </a:r>
            <a:endParaRPr lang="en-US" dirty="0"/>
          </a:p>
        </p:txBody>
      </p:sp>
      <p:sp>
        <p:nvSpPr>
          <p:cNvPr id="3" name="Content Placeholder 2"/>
          <p:cNvSpPr>
            <a:spLocks noGrp="1"/>
          </p:cNvSpPr>
          <p:nvPr>
            <p:ph idx="1"/>
          </p:nvPr>
        </p:nvSpPr>
        <p:spPr/>
        <p:txBody>
          <a:bodyPr/>
          <a:lstStyle/>
          <a:p>
            <a:r>
              <a:rPr lang="en-US" dirty="0" smtClean="0">
                <a:hlinkClick r:id="rId2"/>
              </a:rPr>
              <a:t>https://www.c-span.org/classroom/document/?8769</a:t>
            </a:r>
            <a:endParaRPr lang="en-US" dirty="0"/>
          </a:p>
        </p:txBody>
      </p:sp>
    </p:spTree>
    <p:extLst>
      <p:ext uri="{BB962C8B-B14F-4D97-AF65-F5344CB8AC3E}">
        <p14:creationId xmlns:p14="http://schemas.microsoft.com/office/powerpoint/2010/main" val="1304052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5600" y="0"/>
            <a:ext cx="5868489" cy="6858000"/>
          </a:xfrm>
          <a:prstGeom prst="rect">
            <a:avLst/>
          </a:prstGeom>
        </p:spPr>
      </p:pic>
    </p:spTree>
    <p:extLst>
      <p:ext uri="{BB962C8B-B14F-4D97-AF65-F5344CB8AC3E}">
        <p14:creationId xmlns:p14="http://schemas.microsoft.com/office/powerpoint/2010/main" val="2077747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9502"/>
            <a:ext cx="9144000" cy="7004304"/>
          </a:xfrm>
          <a:prstGeom prst="rect">
            <a:avLst/>
          </a:prstGeom>
        </p:spPr>
      </p:pic>
    </p:spTree>
    <p:extLst>
      <p:ext uri="{BB962C8B-B14F-4D97-AF65-F5344CB8AC3E}">
        <p14:creationId xmlns:p14="http://schemas.microsoft.com/office/powerpoint/2010/main" val="809827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2.3: Congressional Roles and the Legislative Process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Mr. Winchell</a:t>
            </a:r>
          </a:p>
          <a:p>
            <a:r>
              <a:rPr lang="en-US" dirty="0" smtClean="0"/>
              <a:t>AP </a:t>
            </a:r>
            <a:r>
              <a:rPr lang="en-US" dirty="0" err="1" smtClean="0"/>
              <a:t>GoPo</a:t>
            </a:r>
            <a:endParaRPr lang="en-US" dirty="0" smtClean="0"/>
          </a:p>
          <a:p>
            <a:r>
              <a:rPr lang="en-US" dirty="0" smtClean="0"/>
              <a:t>Unit 2: Interactions Among Branches of Government</a:t>
            </a:r>
            <a:endParaRPr lang="en-US" dirty="0"/>
          </a:p>
        </p:txBody>
      </p:sp>
    </p:spTree>
    <p:extLst>
      <p:ext uri="{BB962C8B-B14F-4D97-AF65-F5344CB8AC3E}">
        <p14:creationId xmlns:p14="http://schemas.microsoft.com/office/powerpoint/2010/main" val="373704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A926A64B-3BCB-44CC-892E-C791C324B7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3FF1AEC3-D14D-4AE1-A73B-07275881E99D}"/>
              </a:ext>
            </a:extLst>
          </p:cNvPr>
          <p:cNvSpPr>
            <a:spLocks noGrp="1"/>
          </p:cNvSpPr>
          <p:nvPr>
            <p:ph type="title"/>
          </p:nvPr>
        </p:nvSpPr>
        <p:spPr>
          <a:xfrm>
            <a:off x="435894" y="702156"/>
            <a:ext cx="8272212" cy="1013800"/>
          </a:xfrm>
        </p:spPr>
        <p:txBody>
          <a:bodyPr vert="horz" lIns="91440" tIns="45720" rIns="91440" bIns="45720" rtlCol="0" anchor="b">
            <a:normAutofit fontScale="90000"/>
          </a:bodyPr>
          <a:lstStyle/>
          <a:p>
            <a:r>
              <a:rPr lang="en-US" dirty="0"/>
              <a:t>Twenty Seventh Amendment</a:t>
            </a:r>
          </a:p>
        </p:txBody>
      </p:sp>
      <p:sp>
        <p:nvSpPr>
          <p:cNvPr id="18" name="Rectangle 17">
            <a:extLst>
              <a:ext uri="{FF2B5EF4-FFF2-40B4-BE49-F238E27FC236}">
                <a16:creationId xmlns="" xmlns:a16="http://schemas.microsoft.com/office/drawing/2014/main" id="{3FE9758B-E361-4084-8D9F-729FA6C4AD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4900" y="2180497"/>
            <a:ext cx="405347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 xmlns:a16="http://schemas.microsoft.com/office/drawing/2014/main" id="{811B1C09-8E65-4A91-9658-1A732D1BF10D}"/>
              </a:ext>
            </a:extLst>
          </p:cNvPr>
          <p:cNvPicPr>
            <a:picLocks noGrp="1" noChangeAspect="1"/>
          </p:cNvPicPr>
          <p:nvPr>
            <p:ph sz="half" idx="2"/>
          </p:nvPr>
        </p:nvPicPr>
        <p:blipFill>
          <a:blip r:embed="rId2"/>
          <a:stretch>
            <a:fillRect/>
          </a:stretch>
        </p:blipFill>
        <p:spPr>
          <a:xfrm>
            <a:off x="837022" y="2361056"/>
            <a:ext cx="3033688" cy="3649219"/>
          </a:xfrm>
          <a:prstGeom prst="rect">
            <a:avLst/>
          </a:prstGeom>
        </p:spPr>
      </p:pic>
      <p:sp>
        <p:nvSpPr>
          <p:cNvPr id="3" name="Content Placeholder 2">
            <a:extLst>
              <a:ext uri="{FF2B5EF4-FFF2-40B4-BE49-F238E27FC236}">
                <a16:creationId xmlns="" xmlns:a16="http://schemas.microsoft.com/office/drawing/2014/main" id="{FB42F716-BB4E-408A-96A6-D99B00CFD368}"/>
              </a:ext>
            </a:extLst>
          </p:cNvPr>
          <p:cNvSpPr>
            <a:spLocks noGrp="1"/>
          </p:cNvSpPr>
          <p:nvPr>
            <p:ph sz="half" idx="1"/>
          </p:nvPr>
        </p:nvSpPr>
        <p:spPr>
          <a:xfrm>
            <a:off x="4751854" y="2180497"/>
            <a:ext cx="3956251" cy="4045683"/>
          </a:xfrm>
        </p:spPr>
        <p:txBody>
          <a:bodyPr vert="horz" lIns="91440" tIns="45720" rIns="91440" bIns="45720" rtlCol="0" anchor="ctr">
            <a:noAutofit/>
          </a:bodyPr>
          <a:lstStyle/>
          <a:p>
            <a:pPr marL="305435" indent="-305435"/>
            <a:r>
              <a:rPr lang="en-US" sz="1800" dirty="0"/>
              <a:t>Members of Congress set their own salaries.</a:t>
            </a:r>
          </a:p>
          <a:p>
            <a:pPr marL="305435" indent="-305435"/>
            <a:r>
              <a:rPr lang="en-US" sz="1800" dirty="0"/>
              <a:t>Pay raises typically become campaign issues, as the election </a:t>
            </a:r>
            <a:r>
              <a:rPr lang="en-US" sz="1800" dirty="0" err="1" smtClean="0"/>
              <a:t>chall</a:t>
            </a:r>
            <a:r>
              <a:rPr lang="en-US" sz="1800" dirty="0" smtClean="0"/>
              <a:t> </a:t>
            </a:r>
            <a:r>
              <a:rPr lang="en-US" sz="1800" dirty="0" err="1" smtClean="0"/>
              <a:t>enger</a:t>
            </a:r>
            <a:r>
              <a:rPr lang="en-US" sz="1800" dirty="0" smtClean="0"/>
              <a:t> </a:t>
            </a:r>
            <a:r>
              <a:rPr lang="en-US" sz="1800" dirty="0"/>
              <a:t>can easily point to the incumbent member's "salary grab."</a:t>
            </a:r>
          </a:p>
          <a:p>
            <a:pPr marL="305435" indent="-305435"/>
            <a:r>
              <a:rPr lang="en-US" sz="1800" dirty="0"/>
              <a:t>The 27th amendment passed in 1992, prevents any pay raises from taking effect until the following Congress.</a:t>
            </a:r>
          </a:p>
          <a:p>
            <a:pPr marL="305435" indent="-305435"/>
            <a:r>
              <a:rPr lang="en-US" sz="1800" dirty="0"/>
              <a:t>In 2015, members of Congress earned $174,000 per year. </a:t>
            </a:r>
          </a:p>
        </p:txBody>
      </p:sp>
    </p:spTree>
    <p:extLst>
      <p:ext uri="{BB962C8B-B14F-4D97-AF65-F5344CB8AC3E}">
        <p14:creationId xmlns:p14="http://schemas.microsoft.com/office/powerpoint/2010/main" val="92485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8E96387-12F1-45E4-9322-ABBF2EE040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 xmlns:a16="http://schemas.microsoft.com/office/drawing/2014/main" id="{A9F421DD-DE4E-4547-A904-3F80E25E3F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 xmlns:a16="http://schemas.microsoft.com/office/drawing/2014/main" id="{09985DEC-1215-4209-9708-B45CC97740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 xmlns:a16="http://schemas.microsoft.com/office/drawing/2014/main" id="{A926A64B-3BCB-44CC-892E-C791C324B7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 xmlns:a16="http://schemas.microsoft.com/office/drawing/2014/main" id="{8F404549-B4DC-481C-926C-DED3EF1C58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14407"/>
            <a:ext cx="9144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1E8FD5CD-351E-4B06-8B78-BD5102D009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1783" y="614407"/>
            <a:ext cx="2780608"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296FF661-CFEA-4FD6-8E33-95DEB247321F}"/>
              </a:ext>
            </a:extLst>
          </p:cNvPr>
          <p:cNvSpPr>
            <a:spLocks noGrp="1"/>
          </p:cNvSpPr>
          <p:nvPr>
            <p:ph type="title"/>
          </p:nvPr>
        </p:nvSpPr>
        <p:spPr>
          <a:xfrm>
            <a:off x="450942" y="702156"/>
            <a:ext cx="2557337" cy="1013800"/>
          </a:xfrm>
        </p:spPr>
        <p:txBody>
          <a:bodyPr vert="horz" lIns="91440" tIns="45720" rIns="91440" bIns="45720" rtlCol="0" anchor="b">
            <a:noAutofit/>
          </a:bodyPr>
          <a:lstStyle/>
          <a:p>
            <a:r>
              <a:rPr lang="en-US" sz="2800" dirty="0"/>
              <a:t>Leadership in </a:t>
            </a:r>
            <a:r>
              <a:rPr lang="en-US" sz="2800" dirty="0" smtClean="0"/>
              <a:t>Congress</a:t>
            </a:r>
            <a:endParaRPr lang="en-US" sz="2800" dirty="0"/>
          </a:p>
        </p:txBody>
      </p:sp>
      <p:sp>
        <p:nvSpPr>
          <p:cNvPr id="3" name="Content Placeholder 2">
            <a:extLst>
              <a:ext uri="{FF2B5EF4-FFF2-40B4-BE49-F238E27FC236}">
                <a16:creationId xmlns="" xmlns:a16="http://schemas.microsoft.com/office/drawing/2014/main" id="{351D89C9-A609-4D06-858D-A989CE261F34}"/>
              </a:ext>
            </a:extLst>
          </p:cNvPr>
          <p:cNvSpPr>
            <a:spLocks noGrp="1"/>
          </p:cNvSpPr>
          <p:nvPr>
            <p:ph sz="half" idx="1"/>
          </p:nvPr>
        </p:nvSpPr>
        <p:spPr>
          <a:xfrm>
            <a:off x="450941" y="1964168"/>
            <a:ext cx="2557337" cy="4036582"/>
          </a:xfrm>
        </p:spPr>
        <p:txBody>
          <a:bodyPr vert="horz" lIns="91440" tIns="45720" rIns="91440" bIns="45720" rtlCol="0" anchor="ctr">
            <a:normAutofit fontScale="92500"/>
          </a:bodyPr>
          <a:lstStyle/>
          <a:p>
            <a:pPr marL="305435" indent="-305435"/>
            <a:r>
              <a:rPr lang="en-US" sz="2200">
                <a:solidFill>
                  <a:schemeClr val="bg1"/>
                </a:solidFill>
              </a:rPr>
              <a:t>The only official congressional leaders mentioned in the Constitution are the Speaker of the House, the President of the Senate, and the President Pro Tempore of the Senate.</a:t>
            </a:r>
          </a:p>
          <a:p>
            <a:pPr marL="305435" indent="-305435"/>
            <a:endParaRPr lang="en-US">
              <a:solidFill>
                <a:schemeClr val="bg1"/>
              </a:solidFill>
            </a:endParaRPr>
          </a:p>
        </p:txBody>
      </p:sp>
      <p:pic>
        <p:nvPicPr>
          <p:cNvPr id="5" name="Picture 5" descr="A screenshot of a social media post&#10;&#10;Description generated with very high confidence">
            <a:extLst>
              <a:ext uri="{FF2B5EF4-FFF2-40B4-BE49-F238E27FC236}">
                <a16:creationId xmlns="" xmlns:a16="http://schemas.microsoft.com/office/drawing/2014/main" id="{82F7D695-9296-45A8-A3E5-E5C425B5503A}"/>
              </a:ext>
            </a:extLst>
          </p:cNvPr>
          <p:cNvPicPr>
            <a:picLocks noGrp="1" noChangeAspect="1"/>
          </p:cNvPicPr>
          <p:nvPr>
            <p:ph sz="half" idx="2"/>
          </p:nvPr>
        </p:nvPicPr>
        <p:blipFill>
          <a:blip r:embed="rId3"/>
          <a:stretch>
            <a:fillRect/>
          </a:stretch>
        </p:blipFill>
        <p:spPr>
          <a:xfrm>
            <a:off x="3259526" y="702155"/>
            <a:ext cx="5884473" cy="5884473"/>
          </a:xfrm>
          <a:prstGeom prst="rect">
            <a:avLst/>
          </a:prstGeom>
        </p:spPr>
      </p:pic>
    </p:spTree>
    <p:extLst>
      <p:ext uri="{BB962C8B-B14F-4D97-AF65-F5344CB8AC3E}">
        <p14:creationId xmlns:p14="http://schemas.microsoft.com/office/powerpoint/2010/main" val="103882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1"/>
          <p:cNvSpPr txBox="1">
            <a:spLocks noGrp="1"/>
          </p:cNvSpPr>
          <p:nvPr>
            <p:ph type="title"/>
          </p:nvPr>
        </p:nvSpPr>
        <p:spPr>
          <a:xfrm>
            <a:off x="301752" y="228600"/>
            <a:ext cx="8534400" cy="758952"/>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7A9798"/>
              </a:buClr>
              <a:buFont typeface="Georgia"/>
              <a:buNone/>
            </a:pPr>
            <a:r>
              <a:rPr lang="en-US" sz="3300" b="0" i="0" u="none" strike="noStrike" cap="none">
                <a:solidFill>
                  <a:srgbClr val="FFFFFF"/>
                </a:solidFill>
                <a:latin typeface="Rockwell"/>
                <a:ea typeface="Georgia"/>
                <a:cs typeface="Rockwell"/>
                <a:sym typeface="Georgia"/>
              </a:rPr>
              <a:t>Duties</a:t>
            </a:r>
            <a:endParaRPr>
              <a:solidFill>
                <a:srgbClr val="FFFFFF"/>
              </a:solidFill>
              <a:latin typeface="Rockwell"/>
              <a:cs typeface="Rockwell"/>
            </a:endParaRPr>
          </a:p>
        </p:txBody>
      </p:sp>
      <p:sp>
        <p:nvSpPr>
          <p:cNvPr id="455" name="Google Shape;455;p41"/>
          <p:cNvSpPr txBox="1">
            <a:spLocks noGrp="1"/>
          </p:cNvSpPr>
          <p:nvPr>
            <p:ph type="body" idx="1"/>
          </p:nvPr>
        </p:nvSpPr>
        <p:spPr>
          <a:xfrm>
            <a:off x="152400" y="987552"/>
            <a:ext cx="8839200" cy="5413248"/>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1965"/>
              <a:buFont typeface="Noto Sans Symbols"/>
              <a:buChar char="●"/>
            </a:pPr>
            <a:r>
              <a:rPr lang="en-US" sz="2312" b="0" i="0" u="none" strike="noStrike" cap="none" dirty="0">
                <a:solidFill>
                  <a:srgbClr val="FFFFFF"/>
                </a:solidFill>
                <a:latin typeface="Rockwell"/>
                <a:ea typeface="Georgia"/>
                <a:cs typeface="Rockwell"/>
                <a:sym typeface="Georgia"/>
              </a:rPr>
              <a:t>Legislators</a:t>
            </a:r>
            <a:endParaRPr dirty="0">
              <a:solidFill>
                <a:srgbClr val="FFFFFF"/>
              </a:solidFill>
              <a:latin typeface="Rockwell"/>
              <a:cs typeface="Rockwell"/>
            </a:endParaRPr>
          </a:p>
          <a:p>
            <a:pPr marL="548640" marR="0" lvl="1" indent="-281940" algn="l" rtl="0">
              <a:lnSpc>
                <a:spcPct val="90000"/>
              </a:lnSpc>
              <a:spcBef>
                <a:spcPts val="407"/>
              </a:spcBef>
              <a:spcAft>
                <a:spcPts val="0"/>
              </a:spcAft>
              <a:buClr>
                <a:schemeClr val="accent2"/>
              </a:buClr>
              <a:buSzPts val="1425"/>
              <a:buFont typeface="Noto Sans Symbols"/>
              <a:buChar char="○"/>
            </a:pPr>
            <a:r>
              <a:rPr lang="en-US" sz="2035" b="0" i="0" u="none" strike="noStrike" cap="none" dirty="0">
                <a:solidFill>
                  <a:srgbClr val="FFFFFF"/>
                </a:solidFill>
                <a:latin typeface="Rockwell"/>
                <a:ea typeface="Georgia"/>
                <a:cs typeface="Rockwell"/>
                <a:sym typeface="Georgia"/>
              </a:rPr>
              <a:t>Lawmakers</a:t>
            </a:r>
            <a:endParaRPr dirty="0">
              <a:solidFill>
                <a:srgbClr val="FFFFFF"/>
              </a:solidFill>
              <a:latin typeface="Rockwell"/>
              <a:cs typeface="Rockwell"/>
            </a:endParaRPr>
          </a:p>
          <a:p>
            <a:pPr marL="274320" marR="0" lvl="0" indent="-274320" algn="l" rtl="0">
              <a:lnSpc>
                <a:spcPct val="90000"/>
              </a:lnSpc>
              <a:spcBef>
                <a:spcPts val="462"/>
              </a:spcBef>
              <a:spcAft>
                <a:spcPts val="0"/>
              </a:spcAft>
              <a:buClr>
                <a:schemeClr val="accent1"/>
              </a:buClr>
              <a:buSzPts val="1965"/>
              <a:buFont typeface="Noto Sans Symbols"/>
              <a:buChar char="●"/>
            </a:pPr>
            <a:r>
              <a:rPr lang="en-US" sz="2312" b="0" i="0" u="sng" strike="noStrike" cap="none" dirty="0">
                <a:solidFill>
                  <a:srgbClr val="FFFFFF"/>
                </a:solidFill>
                <a:latin typeface="Rockwell"/>
                <a:ea typeface="Georgia"/>
                <a:cs typeface="Rockwell"/>
                <a:sym typeface="Georgia"/>
                <a:hlinkClick r:id="rId3"/>
              </a:rPr>
              <a:t>Committee Members</a:t>
            </a:r>
            <a:endParaRPr sz="2312" b="0" i="0" u="none" strike="noStrike" cap="none" dirty="0">
              <a:solidFill>
                <a:srgbClr val="FFFFFF"/>
              </a:solidFill>
              <a:latin typeface="Rockwell"/>
              <a:ea typeface="Georgia"/>
              <a:cs typeface="Rockwell"/>
              <a:sym typeface="Georgia"/>
            </a:endParaRPr>
          </a:p>
          <a:p>
            <a:pPr marL="548640" marR="0" lvl="1" indent="-281940" algn="l" rtl="0">
              <a:lnSpc>
                <a:spcPct val="90000"/>
              </a:lnSpc>
              <a:spcBef>
                <a:spcPts val="407"/>
              </a:spcBef>
              <a:spcAft>
                <a:spcPts val="0"/>
              </a:spcAft>
              <a:buClr>
                <a:schemeClr val="accent2"/>
              </a:buClr>
              <a:buSzPts val="1425"/>
              <a:buFont typeface="Noto Sans Symbols"/>
              <a:buChar char="○"/>
            </a:pPr>
            <a:r>
              <a:rPr lang="en-US" sz="2035" b="0" i="0" u="none" strike="noStrike" cap="none" dirty="0">
                <a:solidFill>
                  <a:srgbClr val="FFFFFF"/>
                </a:solidFill>
                <a:latin typeface="Rockwell"/>
                <a:ea typeface="Georgia"/>
                <a:cs typeface="Rockwell"/>
                <a:sym typeface="Georgia"/>
              </a:rPr>
              <a:t>Most of work done here</a:t>
            </a:r>
            <a:endParaRPr dirty="0">
              <a:solidFill>
                <a:srgbClr val="FFFFFF"/>
              </a:solidFill>
              <a:latin typeface="Rockwell"/>
              <a:cs typeface="Rockwell"/>
            </a:endParaRPr>
          </a:p>
          <a:p>
            <a:pPr marL="548640" marR="0" lvl="1" indent="-281940" algn="l" rtl="0">
              <a:lnSpc>
                <a:spcPct val="90000"/>
              </a:lnSpc>
              <a:spcBef>
                <a:spcPts val="407"/>
              </a:spcBef>
              <a:spcAft>
                <a:spcPts val="0"/>
              </a:spcAft>
              <a:buClr>
                <a:schemeClr val="accent2"/>
              </a:buClr>
              <a:buSzPts val="1425"/>
              <a:buFont typeface="Noto Sans Symbols"/>
              <a:buChar char="○"/>
            </a:pPr>
            <a:r>
              <a:rPr lang="en-US" sz="2035" b="0" i="0" u="none" strike="noStrike" cap="none" dirty="0">
                <a:solidFill>
                  <a:srgbClr val="FFFFFF"/>
                </a:solidFill>
                <a:latin typeface="Rockwell"/>
                <a:ea typeface="Georgia"/>
                <a:cs typeface="Rockwell"/>
                <a:sym typeface="Georgia"/>
              </a:rPr>
              <a:t>Standing </a:t>
            </a:r>
            <a:r>
              <a:rPr lang="en-US" sz="2035" b="0" i="0" u="none" strike="noStrike" cap="none" dirty="0" smtClean="0">
                <a:solidFill>
                  <a:srgbClr val="FFFFFF"/>
                </a:solidFill>
                <a:latin typeface="Rockwell"/>
                <a:ea typeface="Georgia"/>
                <a:cs typeface="Rockwell"/>
                <a:sym typeface="Georgia"/>
              </a:rPr>
              <a:t>Committees:  </a:t>
            </a:r>
            <a:r>
              <a:rPr lang="en-US" sz="2035" b="0" i="0" u="none" strike="noStrike" cap="none" dirty="0">
                <a:solidFill>
                  <a:srgbClr val="FFFFFF"/>
                </a:solidFill>
                <a:latin typeface="Rockwell"/>
                <a:ea typeface="Georgia"/>
                <a:cs typeface="Rockwell"/>
                <a:sym typeface="Georgia"/>
              </a:rPr>
              <a:t>20 in House, 16 in Senate</a:t>
            </a:r>
            <a:endParaRPr dirty="0">
              <a:solidFill>
                <a:srgbClr val="FFFFFF"/>
              </a:solidFill>
              <a:latin typeface="Rockwell"/>
              <a:cs typeface="Rockwell"/>
            </a:endParaRPr>
          </a:p>
          <a:p>
            <a:pPr marL="822960" marR="0" lvl="2" indent="-238760" algn="l" rtl="0">
              <a:lnSpc>
                <a:spcPct val="90000"/>
              </a:lnSpc>
              <a:spcBef>
                <a:spcPts val="370"/>
              </a:spcBef>
              <a:spcAft>
                <a:spcPts val="0"/>
              </a:spcAft>
              <a:buClr>
                <a:schemeClr val="accent3"/>
              </a:buClr>
              <a:buSzPts val="1388"/>
              <a:buFont typeface="Noto Sans Symbols"/>
              <a:buChar char="•"/>
            </a:pPr>
            <a:r>
              <a:rPr lang="en-US" sz="1850" b="0" i="0" u="none" strike="noStrike" cap="none" dirty="0">
                <a:solidFill>
                  <a:srgbClr val="FFFFFF"/>
                </a:solidFill>
                <a:latin typeface="Rockwell"/>
                <a:ea typeface="Georgia"/>
                <a:cs typeface="Rockwell"/>
                <a:sym typeface="Georgia"/>
              </a:rPr>
              <a:t>Rules Committee – “Traffic cop” decides what measures to consider</a:t>
            </a:r>
            <a:endParaRPr dirty="0">
              <a:solidFill>
                <a:srgbClr val="FFFFFF"/>
              </a:solidFill>
              <a:latin typeface="Rockwell"/>
              <a:cs typeface="Rockwell"/>
            </a:endParaRPr>
          </a:p>
          <a:p>
            <a:pPr marL="548640" marR="0" lvl="1" indent="-281940" algn="l" rtl="0">
              <a:lnSpc>
                <a:spcPct val="90000"/>
              </a:lnSpc>
              <a:spcBef>
                <a:spcPts val="407"/>
              </a:spcBef>
              <a:spcAft>
                <a:spcPts val="0"/>
              </a:spcAft>
              <a:buClr>
                <a:schemeClr val="accent2"/>
              </a:buClr>
              <a:buSzPts val="1425"/>
              <a:buFont typeface="Noto Sans Symbols"/>
              <a:buChar char="○"/>
            </a:pPr>
            <a:r>
              <a:rPr lang="en-US" sz="2035" b="0" i="0" u="none" strike="noStrike" cap="none" dirty="0">
                <a:solidFill>
                  <a:srgbClr val="FFFFFF"/>
                </a:solidFill>
                <a:latin typeface="Rockwell"/>
                <a:ea typeface="Georgia"/>
                <a:cs typeface="Rockwell"/>
                <a:sym typeface="Georgia"/>
              </a:rPr>
              <a:t>Select Committee – for specific purpose, limited Time</a:t>
            </a:r>
            <a:endParaRPr dirty="0">
              <a:solidFill>
                <a:srgbClr val="FFFFFF"/>
              </a:solidFill>
              <a:latin typeface="Rockwell"/>
              <a:cs typeface="Rockwell"/>
            </a:endParaRPr>
          </a:p>
          <a:p>
            <a:pPr marL="548640" marR="0" lvl="1" indent="-281940" algn="l" rtl="0">
              <a:lnSpc>
                <a:spcPct val="90000"/>
              </a:lnSpc>
              <a:spcBef>
                <a:spcPts val="407"/>
              </a:spcBef>
              <a:spcAft>
                <a:spcPts val="0"/>
              </a:spcAft>
              <a:buClr>
                <a:schemeClr val="accent2"/>
              </a:buClr>
              <a:buSzPts val="1425"/>
              <a:buFont typeface="Noto Sans Symbols"/>
              <a:buChar char="○"/>
            </a:pPr>
            <a:r>
              <a:rPr lang="en-US" sz="2035" b="0" i="0" u="none" strike="noStrike" cap="none" dirty="0">
                <a:solidFill>
                  <a:srgbClr val="FFFFFF"/>
                </a:solidFill>
                <a:latin typeface="Rockwell"/>
                <a:ea typeface="Georgia"/>
                <a:cs typeface="Rockwell"/>
                <a:sym typeface="Georgia"/>
              </a:rPr>
              <a:t>Joint Committee – members of both houses</a:t>
            </a:r>
            <a:endParaRPr dirty="0">
              <a:solidFill>
                <a:srgbClr val="FFFFFF"/>
              </a:solidFill>
              <a:latin typeface="Rockwell"/>
              <a:cs typeface="Rockwell"/>
            </a:endParaRPr>
          </a:p>
          <a:p>
            <a:pPr marL="548640" marR="0" lvl="1" indent="-281940" algn="l" rtl="0">
              <a:lnSpc>
                <a:spcPct val="90000"/>
              </a:lnSpc>
              <a:spcBef>
                <a:spcPts val="407"/>
              </a:spcBef>
              <a:spcAft>
                <a:spcPts val="0"/>
              </a:spcAft>
              <a:buClr>
                <a:schemeClr val="accent2"/>
              </a:buClr>
              <a:buSzPts val="1425"/>
              <a:buFont typeface="Noto Sans Symbols"/>
              <a:buChar char="○"/>
            </a:pPr>
            <a:r>
              <a:rPr lang="en-US" sz="2035" b="0" i="0" u="none" strike="noStrike" cap="none" dirty="0">
                <a:solidFill>
                  <a:srgbClr val="FFFFFF"/>
                </a:solidFill>
                <a:latin typeface="Rockwell"/>
                <a:ea typeface="Georgia"/>
                <a:cs typeface="Rockwell"/>
                <a:sym typeface="Georgia"/>
              </a:rPr>
              <a:t>Conference Committee – both houses to pass identical bill</a:t>
            </a:r>
            <a:endParaRPr dirty="0">
              <a:solidFill>
                <a:srgbClr val="FFFFFF"/>
              </a:solidFill>
              <a:latin typeface="Rockwell"/>
              <a:cs typeface="Rockwell"/>
            </a:endParaRPr>
          </a:p>
          <a:p>
            <a:pPr marL="548640" marR="0" lvl="1" indent="-281940" algn="l" rtl="0">
              <a:lnSpc>
                <a:spcPct val="90000"/>
              </a:lnSpc>
              <a:spcBef>
                <a:spcPts val="407"/>
              </a:spcBef>
              <a:spcAft>
                <a:spcPts val="0"/>
              </a:spcAft>
              <a:buClr>
                <a:schemeClr val="accent2"/>
              </a:buClr>
              <a:buSzPts val="1425"/>
              <a:buFont typeface="Noto Sans Symbols"/>
              <a:buChar char="○"/>
            </a:pPr>
            <a:r>
              <a:rPr lang="en-US" sz="2035" b="0" i="0" u="none" strike="noStrike" cap="none" dirty="0">
                <a:solidFill>
                  <a:srgbClr val="FFFFFF"/>
                </a:solidFill>
                <a:latin typeface="Rockwell"/>
                <a:ea typeface="Georgia"/>
                <a:cs typeface="Rockwell"/>
                <a:sym typeface="Georgia"/>
              </a:rPr>
              <a:t>Legislative Oversight – monitoring bureaucracy and execution of laws</a:t>
            </a:r>
            <a:endParaRPr dirty="0">
              <a:solidFill>
                <a:srgbClr val="FFFFFF"/>
              </a:solidFill>
              <a:latin typeface="Rockwell"/>
              <a:cs typeface="Rockwell"/>
            </a:endParaRPr>
          </a:p>
          <a:p>
            <a:pPr marL="274320" marR="0" lvl="0" indent="-274320" algn="l" rtl="0">
              <a:lnSpc>
                <a:spcPct val="90000"/>
              </a:lnSpc>
              <a:spcBef>
                <a:spcPts val="462"/>
              </a:spcBef>
              <a:spcAft>
                <a:spcPts val="0"/>
              </a:spcAft>
              <a:buClr>
                <a:schemeClr val="accent1"/>
              </a:buClr>
              <a:buSzPts val="1965"/>
              <a:buFont typeface="Noto Sans Symbols"/>
              <a:buChar char="●"/>
            </a:pPr>
            <a:r>
              <a:rPr lang="en-US" sz="2312" b="0" i="0" u="none" strike="noStrike" cap="none" dirty="0">
                <a:solidFill>
                  <a:srgbClr val="FFFFFF"/>
                </a:solidFill>
                <a:latin typeface="Rockwell"/>
                <a:ea typeface="Georgia"/>
                <a:cs typeface="Rockwell"/>
                <a:sym typeface="Georgia"/>
              </a:rPr>
              <a:t>Representatives of Constituents (people)</a:t>
            </a:r>
            <a:endParaRPr dirty="0">
              <a:solidFill>
                <a:srgbClr val="FFFFFF"/>
              </a:solidFill>
              <a:latin typeface="Rockwell"/>
              <a:cs typeface="Rockwell"/>
            </a:endParaRPr>
          </a:p>
          <a:p>
            <a:pPr marL="274320" marR="0" lvl="0" indent="-274320" algn="l" rtl="0">
              <a:lnSpc>
                <a:spcPct val="90000"/>
              </a:lnSpc>
              <a:spcBef>
                <a:spcPts val="462"/>
              </a:spcBef>
              <a:spcAft>
                <a:spcPts val="0"/>
              </a:spcAft>
              <a:buClr>
                <a:schemeClr val="accent1"/>
              </a:buClr>
              <a:buSzPts val="1965"/>
              <a:buFont typeface="Noto Sans Symbols"/>
              <a:buChar char="●"/>
            </a:pPr>
            <a:r>
              <a:rPr lang="en-US" sz="2312" b="0" i="0" u="none" strike="noStrike" cap="none" dirty="0">
                <a:solidFill>
                  <a:srgbClr val="FFFFFF"/>
                </a:solidFill>
                <a:latin typeface="Rockwell"/>
                <a:ea typeface="Georgia"/>
                <a:cs typeface="Rockwell"/>
                <a:sym typeface="Georgia"/>
              </a:rPr>
              <a:t>Servants of Constituents</a:t>
            </a:r>
            <a:endParaRPr dirty="0">
              <a:solidFill>
                <a:srgbClr val="FFFFFF"/>
              </a:solidFill>
              <a:latin typeface="Rockwell"/>
              <a:cs typeface="Rockwell"/>
            </a:endParaRPr>
          </a:p>
          <a:p>
            <a:pPr marL="274320" marR="0" lvl="0" indent="-274320" algn="l" rtl="0">
              <a:lnSpc>
                <a:spcPct val="90000"/>
              </a:lnSpc>
              <a:spcBef>
                <a:spcPts val="462"/>
              </a:spcBef>
              <a:spcAft>
                <a:spcPts val="0"/>
              </a:spcAft>
              <a:buClr>
                <a:schemeClr val="accent1"/>
              </a:buClr>
              <a:buSzPts val="1965"/>
              <a:buFont typeface="Noto Sans Symbols"/>
              <a:buChar char="●"/>
            </a:pPr>
            <a:r>
              <a:rPr lang="en-US" sz="2312" b="0" i="0" u="none" strike="noStrike" cap="none" dirty="0" smtClean="0">
                <a:solidFill>
                  <a:srgbClr val="FFFFFF"/>
                </a:solidFill>
                <a:latin typeface="Rockwell"/>
                <a:ea typeface="Georgia"/>
                <a:cs typeface="Rockwell"/>
                <a:sym typeface="Georgia"/>
              </a:rPr>
              <a:t>Politicians</a:t>
            </a:r>
          </a:p>
          <a:p>
            <a:pPr marL="274320" marR="0" lvl="0" indent="-274320" algn="l" rtl="0">
              <a:lnSpc>
                <a:spcPct val="90000"/>
              </a:lnSpc>
              <a:spcBef>
                <a:spcPts val="462"/>
              </a:spcBef>
              <a:spcAft>
                <a:spcPts val="0"/>
              </a:spcAft>
              <a:buClr>
                <a:schemeClr val="accent1"/>
              </a:buClr>
              <a:buSzPts val="1965"/>
              <a:buFont typeface="Noto Sans Symbols"/>
              <a:buChar char="●"/>
            </a:pPr>
            <a:r>
              <a:rPr lang="en-US" sz="2312" dirty="0" smtClean="0">
                <a:solidFill>
                  <a:srgbClr val="FFFFFF"/>
                </a:solidFill>
                <a:latin typeface="Rockwell"/>
                <a:ea typeface="Georgia"/>
                <a:cs typeface="Rockwell"/>
                <a:sym typeface="Georgia"/>
              </a:rPr>
              <a:t>Oversight</a:t>
            </a:r>
            <a:endParaRPr dirty="0">
              <a:solidFill>
                <a:srgbClr val="FFFFFF"/>
              </a:solidFill>
              <a:latin typeface="Rockwell"/>
              <a:cs typeface="Rockwell"/>
            </a:endParaRPr>
          </a:p>
        </p:txBody>
      </p:sp>
    </p:spTree>
    <p:extLst>
      <p:ext uri="{BB962C8B-B14F-4D97-AF65-F5344CB8AC3E}">
        <p14:creationId xmlns:p14="http://schemas.microsoft.com/office/powerpoint/2010/main" val="1880165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5">
                                            <p:txEl>
                                              <p:pRg st="0" end="0"/>
                                            </p:txEl>
                                          </p:spTgt>
                                        </p:tgtEl>
                                        <p:attrNameLst>
                                          <p:attrName>style.visibility</p:attrName>
                                        </p:attrNameLst>
                                      </p:cBhvr>
                                      <p:to>
                                        <p:strVal val="visible"/>
                                      </p:to>
                                    </p:set>
                                    <p:animEffect transition="in" filter="fade">
                                      <p:cBhvr>
                                        <p:cTn id="7" dur="500"/>
                                        <p:tgtEl>
                                          <p:spTgt spid="4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5">
                                            <p:txEl>
                                              <p:pRg st="1" end="1"/>
                                            </p:txEl>
                                          </p:spTgt>
                                        </p:tgtEl>
                                        <p:attrNameLst>
                                          <p:attrName>style.visibility</p:attrName>
                                        </p:attrNameLst>
                                      </p:cBhvr>
                                      <p:to>
                                        <p:strVal val="visible"/>
                                      </p:to>
                                    </p:set>
                                    <p:animEffect transition="in" filter="fade">
                                      <p:cBhvr>
                                        <p:cTn id="12" dur="500"/>
                                        <p:tgtEl>
                                          <p:spTgt spid="4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5">
                                            <p:txEl>
                                              <p:pRg st="2" end="2"/>
                                            </p:txEl>
                                          </p:spTgt>
                                        </p:tgtEl>
                                        <p:attrNameLst>
                                          <p:attrName>style.visibility</p:attrName>
                                        </p:attrNameLst>
                                      </p:cBhvr>
                                      <p:to>
                                        <p:strVal val="visible"/>
                                      </p:to>
                                    </p:set>
                                    <p:animEffect transition="in" filter="fade">
                                      <p:cBhvr>
                                        <p:cTn id="17" dur="500"/>
                                        <p:tgtEl>
                                          <p:spTgt spid="4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5">
                                            <p:txEl>
                                              <p:pRg st="3" end="3"/>
                                            </p:txEl>
                                          </p:spTgt>
                                        </p:tgtEl>
                                        <p:attrNameLst>
                                          <p:attrName>style.visibility</p:attrName>
                                        </p:attrNameLst>
                                      </p:cBhvr>
                                      <p:to>
                                        <p:strVal val="visible"/>
                                      </p:to>
                                    </p:set>
                                    <p:animEffect transition="in" filter="fade">
                                      <p:cBhvr>
                                        <p:cTn id="22" dur="500"/>
                                        <p:tgtEl>
                                          <p:spTgt spid="4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5">
                                            <p:txEl>
                                              <p:pRg st="4" end="4"/>
                                            </p:txEl>
                                          </p:spTgt>
                                        </p:tgtEl>
                                        <p:attrNameLst>
                                          <p:attrName>style.visibility</p:attrName>
                                        </p:attrNameLst>
                                      </p:cBhvr>
                                      <p:to>
                                        <p:strVal val="visible"/>
                                      </p:to>
                                    </p:set>
                                    <p:animEffect transition="in" filter="fade">
                                      <p:cBhvr>
                                        <p:cTn id="27" dur="500"/>
                                        <p:tgtEl>
                                          <p:spTgt spid="4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5">
                                            <p:txEl>
                                              <p:pRg st="5" end="5"/>
                                            </p:txEl>
                                          </p:spTgt>
                                        </p:tgtEl>
                                        <p:attrNameLst>
                                          <p:attrName>style.visibility</p:attrName>
                                        </p:attrNameLst>
                                      </p:cBhvr>
                                      <p:to>
                                        <p:strVal val="visible"/>
                                      </p:to>
                                    </p:set>
                                    <p:animEffect transition="in" filter="fade">
                                      <p:cBhvr>
                                        <p:cTn id="32" dur="500"/>
                                        <p:tgtEl>
                                          <p:spTgt spid="4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5">
                                            <p:txEl>
                                              <p:pRg st="6" end="6"/>
                                            </p:txEl>
                                          </p:spTgt>
                                        </p:tgtEl>
                                        <p:attrNameLst>
                                          <p:attrName>style.visibility</p:attrName>
                                        </p:attrNameLst>
                                      </p:cBhvr>
                                      <p:to>
                                        <p:strVal val="visible"/>
                                      </p:to>
                                    </p:set>
                                    <p:animEffect transition="in" filter="fade">
                                      <p:cBhvr>
                                        <p:cTn id="37" dur="500"/>
                                        <p:tgtEl>
                                          <p:spTgt spid="4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5">
                                            <p:txEl>
                                              <p:pRg st="7" end="7"/>
                                            </p:txEl>
                                          </p:spTgt>
                                        </p:tgtEl>
                                        <p:attrNameLst>
                                          <p:attrName>style.visibility</p:attrName>
                                        </p:attrNameLst>
                                      </p:cBhvr>
                                      <p:to>
                                        <p:strVal val="visible"/>
                                      </p:to>
                                    </p:set>
                                    <p:animEffect transition="in" filter="fade">
                                      <p:cBhvr>
                                        <p:cTn id="42" dur="500"/>
                                        <p:tgtEl>
                                          <p:spTgt spid="4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55">
                                            <p:txEl>
                                              <p:pRg st="8" end="8"/>
                                            </p:txEl>
                                          </p:spTgt>
                                        </p:tgtEl>
                                        <p:attrNameLst>
                                          <p:attrName>style.visibility</p:attrName>
                                        </p:attrNameLst>
                                      </p:cBhvr>
                                      <p:to>
                                        <p:strVal val="visible"/>
                                      </p:to>
                                    </p:set>
                                    <p:animEffect transition="in" filter="fade">
                                      <p:cBhvr>
                                        <p:cTn id="47" dur="500"/>
                                        <p:tgtEl>
                                          <p:spTgt spid="45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55">
                                            <p:txEl>
                                              <p:pRg st="9" end="9"/>
                                            </p:txEl>
                                          </p:spTgt>
                                        </p:tgtEl>
                                        <p:attrNameLst>
                                          <p:attrName>style.visibility</p:attrName>
                                        </p:attrNameLst>
                                      </p:cBhvr>
                                      <p:to>
                                        <p:strVal val="visible"/>
                                      </p:to>
                                    </p:set>
                                    <p:animEffect transition="in" filter="fade">
                                      <p:cBhvr>
                                        <p:cTn id="52" dur="500"/>
                                        <p:tgtEl>
                                          <p:spTgt spid="45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55">
                                            <p:txEl>
                                              <p:pRg st="10" end="10"/>
                                            </p:txEl>
                                          </p:spTgt>
                                        </p:tgtEl>
                                        <p:attrNameLst>
                                          <p:attrName>style.visibility</p:attrName>
                                        </p:attrNameLst>
                                      </p:cBhvr>
                                      <p:to>
                                        <p:strVal val="visible"/>
                                      </p:to>
                                    </p:set>
                                    <p:animEffect transition="in" filter="fade">
                                      <p:cBhvr>
                                        <p:cTn id="57" dur="500"/>
                                        <p:tgtEl>
                                          <p:spTgt spid="45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55">
                                            <p:txEl>
                                              <p:pRg st="11" end="11"/>
                                            </p:txEl>
                                          </p:spTgt>
                                        </p:tgtEl>
                                        <p:attrNameLst>
                                          <p:attrName>style.visibility</p:attrName>
                                        </p:attrNameLst>
                                      </p:cBhvr>
                                      <p:to>
                                        <p:strVal val="visible"/>
                                      </p:to>
                                    </p:set>
                                    <p:animEffect transition="in" filter="fade">
                                      <p:cBhvr>
                                        <p:cTn id="62" dur="500"/>
                                        <p:tgtEl>
                                          <p:spTgt spid="45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55">
                                            <p:txEl>
                                              <p:pRg st="12" end="12"/>
                                            </p:txEl>
                                          </p:spTgt>
                                        </p:tgtEl>
                                        <p:attrNameLst>
                                          <p:attrName>style.visibility</p:attrName>
                                        </p:attrNameLst>
                                      </p:cBhvr>
                                      <p:to>
                                        <p:strVal val="visible"/>
                                      </p:to>
                                    </p:set>
                                    <p:animEffect transition="in" filter="fade">
                                      <p:cBhvr>
                                        <p:cTn id="67" dur="500"/>
                                        <p:tgtEl>
                                          <p:spTgt spid="45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55">
                                            <p:txEl>
                                              <p:pRg st="13" end="13"/>
                                            </p:txEl>
                                          </p:spTgt>
                                        </p:tgtEl>
                                        <p:attrNameLst>
                                          <p:attrName>style.visibility</p:attrName>
                                        </p:attrNameLst>
                                      </p:cBhvr>
                                      <p:to>
                                        <p:strVal val="visible"/>
                                      </p:to>
                                    </p:set>
                                    <p:animEffect transition="in" filter="fade">
                                      <p:cBhvr>
                                        <p:cTn id="72" dur="500"/>
                                        <p:tgtEl>
                                          <p:spTgt spid="45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8E96387-12F1-45E4-9322-ABBF2EE040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 xmlns:a16="http://schemas.microsoft.com/office/drawing/2014/main" id="{A9F421DD-DE4E-4547-A904-3F80E25E3F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 xmlns:a16="http://schemas.microsoft.com/office/drawing/2014/main" id="{09985DEC-1215-4209-9708-B45CC97740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 xmlns:a16="http://schemas.microsoft.com/office/drawing/2014/main" id="{A926A64B-3BCB-44CC-892E-C791C324B7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8" name="Rectangle 17">
            <a:extLst>
              <a:ext uri="{FF2B5EF4-FFF2-40B4-BE49-F238E27FC236}">
                <a16:creationId xmlns="" xmlns:a16="http://schemas.microsoft.com/office/drawing/2014/main" id="{8F404549-B4DC-481C-926C-DED3EF1C58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14407"/>
            <a:ext cx="91440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1E8FD5CD-351E-4B06-8B78-BD5102D009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1783" y="614407"/>
            <a:ext cx="2780608"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CFC28F40-24BE-482A-9B70-A0682042868F}"/>
              </a:ext>
            </a:extLst>
          </p:cNvPr>
          <p:cNvSpPr>
            <a:spLocks noGrp="1"/>
          </p:cNvSpPr>
          <p:nvPr>
            <p:ph type="title"/>
          </p:nvPr>
        </p:nvSpPr>
        <p:spPr>
          <a:xfrm>
            <a:off x="450942" y="1032835"/>
            <a:ext cx="2557337" cy="1013800"/>
          </a:xfrm>
        </p:spPr>
        <p:txBody>
          <a:bodyPr vert="horz" lIns="91440" tIns="45720" rIns="91440" bIns="45720" rtlCol="0" anchor="b">
            <a:noAutofit/>
          </a:bodyPr>
          <a:lstStyle/>
          <a:p>
            <a:r>
              <a:rPr lang="en-US" sz="2400" dirty="0"/>
              <a:t>Checks on Lawmaking within Congress</a:t>
            </a:r>
          </a:p>
        </p:txBody>
      </p:sp>
      <p:sp>
        <p:nvSpPr>
          <p:cNvPr id="3" name="Content Placeholder 2">
            <a:extLst>
              <a:ext uri="{FF2B5EF4-FFF2-40B4-BE49-F238E27FC236}">
                <a16:creationId xmlns="" xmlns:a16="http://schemas.microsoft.com/office/drawing/2014/main" id="{52AF95BF-B7ED-4429-855E-3B0103463A5F}"/>
              </a:ext>
            </a:extLst>
          </p:cNvPr>
          <p:cNvSpPr>
            <a:spLocks noGrp="1"/>
          </p:cNvSpPr>
          <p:nvPr>
            <p:ph sz="half" idx="1"/>
          </p:nvPr>
        </p:nvSpPr>
        <p:spPr>
          <a:xfrm>
            <a:off x="450941" y="1964168"/>
            <a:ext cx="2557337" cy="4036582"/>
          </a:xfrm>
        </p:spPr>
        <p:txBody>
          <a:bodyPr vert="horz" lIns="91440" tIns="45720" rIns="91440" bIns="45720" rtlCol="0" anchor="ctr">
            <a:normAutofit fontScale="70000" lnSpcReduction="20000"/>
          </a:bodyPr>
          <a:lstStyle/>
          <a:p>
            <a:pPr marL="305435" indent="-305435"/>
            <a:r>
              <a:rPr lang="en-US">
                <a:solidFill>
                  <a:schemeClr val="bg1"/>
                </a:solidFill>
              </a:rPr>
              <a:t>Congress has two chambers that must approve legislation helps prevent that passage of rash laws.</a:t>
            </a:r>
          </a:p>
          <a:p>
            <a:pPr marL="305435" indent="-305435"/>
            <a:r>
              <a:rPr lang="en-US">
                <a:solidFill>
                  <a:schemeClr val="bg1"/>
                </a:solidFill>
              </a:rPr>
              <a:t>It doubles the people's scrutiny by requiring the concurrence of two distinct bodies. </a:t>
            </a:r>
          </a:p>
        </p:txBody>
      </p:sp>
      <p:pic>
        <p:nvPicPr>
          <p:cNvPr id="5" name="Picture 5" descr="A screenshot of a cell phone&#10;&#10;Description generated with very high confidence">
            <a:extLst>
              <a:ext uri="{FF2B5EF4-FFF2-40B4-BE49-F238E27FC236}">
                <a16:creationId xmlns="" xmlns:a16="http://schemas.microsoft.com/office/drawing/2014/main" id="{0C6244AE-BB1A-4D1C-B21A-602109B4AB43}"/>
              </a:ext>
            </a:extLst>
          </p:cNvPr>
          <p:cNvPicPr>
            <a:picLocks noGrp="1" noChangeAspect="1"/>
          </p:cNvPicPr>
          <p:nvPr>
            <p:ph sz="half" idx="2"/>
          </p:nvPr>
        </p:nvPicPr>
        <p:blipFill>
          <a:blip r:embed="rId3"/>
          <a:stretch>
            <a:fillRect/>
          </a:stretch>
        </p:blipFill>
        <p:spPr>
          <a:xfrm>
            <a:off x="3119190" y="876038"/>
            <a:ext cx="5924099" cy="5040291"/>
          </a:xfrm>
          <a:prstGeom prst="rect">
            <a:avLst/>
          </a:prstGeom>
        </p:spPr>
      </p:pic>
    </p:spTree>
    <p:extLst>
      <p:ext uri="{BB962C8B-B14F-4D97-AF65-F5344CB8AC3E}">
        <p14:creationId xmlns:p14="http://schemas.microsoft.com/office/powerpoint/2010/main" val="39578488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107</TotalTime>
  <Words>791</Words>
  <Application>Microsoft Macintosh PowerPoint</Application>
  <PresentationFormat>On-screen Show (4:3)</PresentationFormat>
  <Paragraphs>144</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Theme</vt:lpstr>
      <vt:lpstr>PowerPoint Presentation</vt:lpstr>
      <vt:lpstr>PowerPoint Presentation</vt:lpstr>
      <vt:lpstr>PowerPoint Presentation</vt:lpstr>
      <vt:lpstr>PowerPoint Presentation</vt:lpstr>
      <vt:lpstr>2.3: Congressional Roles and the Legislative Process</vt:lpstr>
      <vt:lpstr>Twenty Seventh Amendment</vt:lpstr>
      <vt:lpstr>Leadership in Congress</vt:lpstr>
      <vt:lpstr>Duties</vt:lpstr>
      <vt:lpstr>Checks on Lawmaking within Congress</vt:lpstr>
      <vt:lpstr>Majority in Congress</vt:lpstr>
      <vt:lpstr>Committees</vt:lpstr>
      <vt:lpstr>Congressional Standing Committees</vt:lpstr>
      <vt:lpstr>DISCHARGE PETITION</vt:lpstr>
      <vt:lpstr>Legislative Process in the Senate</vt:lpstr>
      <vt:lpstr>Caucuses </vt:lpstr>
      <vt:lpstr>PowerPoint Presentation</vt:lpstr>
      <vt:lpstr>Voting Options as Congressmen</vt:lpstr>
      <vt:lpstr>Types of Legislative Actions</vt:lpstr>
      <vt:lpstr>Pork Barrel Legislation</vt:lpstr>
      <vt:lpstr>Dysfunction in Congress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 Congressional Roles and the Legislative Process</dc:title>
  <dc:creator>Craig Winchell</dc:creator>
  <cp:lastModifiedBy>Craig Winchell</cp:lastModifiedBy>
  <cp:revision>10</cp:revision>
  <dcterms:created xsi:type="dcterms:W3CDTF">2019-01-08T17:11:58Z</dcterms:created>
  <dcterms:modified xsi:type="dcterms:W3CDTF">2019-01-11T18:07:17Z</dcterms:modified>
</cp:coreProperties>
</file>