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6" r:id="rId2"/>
    <p:sldId id="257" r:id="rId3"/>
    <p:sldId id="279" r:id="rId4"/>
    <p:sldId id="280" r:id="rId5"/>
    <p:sldId id="281" r:id="rId6"/>
    <p:sldId id="264" r:id="rId7"/>
    <p:sldId id="278" r:id="rId8"/>
    <p:sldId id="261" r:id="rId9"/>
    <p:sldId id="262" r:id="rId10"/>
    <p:sldId id="263" r:id="rId11"/>
    <p:sldId id="267" r:id="rId12"/>
    <p:sldId id="265" r:id="rId13"/>
    <p:sldId id="266" r:id="rId14"/>
    <p:sldId id="268" r:id="rId15"/>
    <p:sldId id="269" r:id="rId16"/>
    <p:sldId id="270" r:id="rId17"/>
    <p:sldId id="271" r:id="rId18"/>
    <p:sldId id="276" r:id="rId19"/>
    <p:sldId id="277" r:id="rId20"/>
    <p:sldId id="272" r:id="rId21"/>
    <p:sldId id="273" r:id="rId22"/>
    <p:sldId id="274" r:id="rId23"/>
    <p:sldId id="275" r:id="rId24"/>
    <p:sldId id="25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7E8A0-2C92-8941-9071-326E52F1D5F7}" type="datetimeFigureOut">
              <a:rPr lang="en-US" smtClean="0"/>
              <a:t>1/25/19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95762-23A4-C34B-824B-69B95762E607}" type="slidenum">
              <a:rPr lang="en-US" smtClean="0"/>
              <a:t>‹#›</a:t>
            </a:fld>
            <a:endParaRPr lang="en-US"/>
          </a:p>
        </p:txBody>
      </p:sp>
    </p:spTree>
    <p:extLst>
      <p:ext uri="{BB962C8B-B14F-4D97-AF65-F5344CB8AC3E}">
        <p14:creationId xmlns:p14="http://schemas.microsoft.com/office/powerpoint/2010/main" val="3189801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President George W. Bush Is Abusing the War Powers; The President Needs Broad Wartime Powers to Protect the Nation</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fld id="{D6658F2E-808C-2049-9F10-81E047EE1371}" type="slidenum">
              <a:rPr lang="en-US">
                <a:latin typeface="Tahoma" charset="0"/>
              </a:rPr>
              <a:pPr/>
              <a:t>19</a:t>
            </a:fld>
            <a:endParaRPr lang="en-US">
              <a:latin typeface="Tahom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xmlns="" id="{CAA4EC46-4D17-BD42-A139-ADD29CD8460F}"/>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xmlns="" id="{9AB760BD-2601-E645-9983-4D8C666D9E24}"/>
              </a:ext>
            </a:extLst>
          </p:cNvPr>
          <p:cNvSpPr>
            <a:spLocks noGrp="1" noChangeArrowheads="1"/>
          </p:cNvSpPr>
          <p:nvPr>
            <p:ph type="sldNum" sz="quarter" idx="11"/>
          </p:nvPr>
        </p:nvSpPr>
        <p:spPr>
          <a:ln/>
        </p:spPr>
        <p:txBody>
          <a:bodyPr/>
          <a:lstStyle>
            <a:lvl1pPr>
              <a:defRPr/>
            </a:lvl1pPr>
          </a:lstStyle>
          <a:p>
            <a:fld id="{DDE72DB7-4038-6C44-A29A-FCAA08A21CA3}" type="slidenum">
              <a:rPr lang="en-US"/>
              <a:pPr/>
              <a:t>‹#›</a:t>
            </a:fld>
            <a:endParaRPr lang="en-US"/>
          </a:p>
        </p:txBody>
      </p:sp>
      <p:sp>
        <p:nvSpPr>
          <p:cNvPr id="8" name="Rectangle 14">
            <a:extLst>
              <a:ext uri="{FF2B5EF4-FFF2-40B4-BE49-F238E27FC236}">
                <a16:creationId xmlns:a16="http://schemas.microsoft.com/office/drawing/2014/main" xmlns="" id="{33709E22-63CB-A343-98C3-06D77371913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351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Wu8o-ZzUNs" TargetMode="External"/><Relationship Id="rId3" Type="http://schemas.openxmlformats.org/officeDocument/2006/relationships/hyperlink" Target="https://www.youtube.com/watch?v=uJWemnpvrS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2.5: The Modern American Presidency: The </a:t>
            </a:r>
            <a:r>
              <a:rPr lang="en-US" dirty="0" smtClean="0"/>
              <a:t>Powers of the Executive </a:t>
            </a:r>
            <a:r>
              <a:rPr lang="en-US" dirty="0" smtClean="0"/>
              <a:t>Branch</a:t>
            </a:r>
            <a:endParaRPr lang="en-US" dirty="0"/>
          </a:p>
        </p:txBody>
      </p:sp>
      <p:sp>
        <p:nvSpPr>
          <p:cNvPr id="3" name="Subtitle 2"/>
          <p:cNvSpPr>
            <a:spLocks noGrp="1"/>
          </p:cNvSpPr>
          <p:nvPr>
            <p:ph type="subTitle" idx="1"/>
          </p:nvPr>
        </p:nvSpPr>
        <p:spPr/>
        <p:txBody>
          <a:bodyPr>
            <a:normAutofit fontScale="92500" lnSpcReduction="20000"/>
          </a:bodyPr>
          <a:lstStyle/>
          <a:p>
            <a:r>
              <a:rPr lang="en-US" dirty="0"/>
              <a:t>Mr. Winchell</a:t>
            </a:r>
          </a:p>
          <a:p>
            <a:r>
              <a:rPr lang="en-US" dirty="0"/>
              <a:t>AP </a:t>
            </a:r>
            <a:r>
              <a:rPr lang="en-US" dirty="0" err="1"/>
              <a:t>GoPo</a:t>
            </a:r>
            <a:endParaRPr lang="en-US" dirty="0"/>
          </a:p>
          <a:p>
            <a:r>
              <a:rPr lang="en-US" dirty="0"/>
              <a:t>Unit 2: Interactions Among the Branches of Government</a:t>
            </a:r>
            <a:endParaRPr lang="en-US" dirty="0"/>
          </a:p>
        </p:txBody>
      </p:sp>
    </p:spTree>
    <p:extLst>
      <p:ext uri="{BB962C8B-B14F-4D97-AF65-F5344CB8AC3E}">
        <p14:creationId xmlns:p14="http://schemas.microsoft.com/office/powerpoint/2010/main" val="8762398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xmlns="" id="{E2EB0CFA-FC0F-DE4C-8AE0-26645030F401}"/>
              </a:ext>
            </a:extLst>
          </p:cNvPr>
          <p:cNvSpPr>
            <a:spLocks noGrp="1" noRot="1" noChangeArrowheads="1"/>
          </p:cNvSpPr>
          <p:nvPr>
            <p:ph type="title"/>
          </p:nvPr>
        </p:nvSpPr>
        <p:spPr>
          <a:xfrm>
            <a:off x="457200" y="0"/>
            <a:ext cx="8229600" cy="838200"/>
          </a:xfrm>
        </p:spPr>
        <p:txBody>
          <a:bodyPr/>
          <a:lstStyle/>
          <a:p>
            <a:pPr eaLnBrk="1" hangingPunct="1"/>
            <a:r>
              <a:rPr lang="en-US" dirty="0">
                <a:latin typeface="Rockwell"/>
                <a:cs typeface="Rockwell"/>
              </a:rPr>
              <a:t>Electoral College</a:t>
            </a:r>
          </a:p>
        </p:txBody>
      </p:sp>
      <p:sp>
        <p:nvSpPr>
          <p:cNvPr id="233475" name="Rectangle 3">
            <a:extLst>
              <a:ext uri="{FF2B5EF4-FFF2-40B4-BE49-F238E27FC236}">
                <a16:creationId xmlns:a16="http://schemas.microsoft.com/office/drawing/2014/main" xmlns="" id="{3EB60D7A-3362-D14E-BC1E-863C7338FCBD}"/>
              </a:ext>
            </a:extLst>
          </p:cNvPr>
          <p:cNvSpPr>
            <a:spLocks noGrp="1" noChangeArrowheads="1"/>
          </p:cNvSpPr>
          <p:nvPr>
            <p:ph type="body" idx="1"/>
          </p:nvPr>
        </p:nvSpPr>
        <p:spPr>
          <a:xfrm>
            <a:off x="0" y="990600"/>
            <a:ext cx="9144000" cy="5867400"/>
          </a:xfrm>
        </p:spPr>
        <p:txBody>
          <a:bodyPr>
            <a:normAutofit fontScale="92500"/>
          </a:bodyPr>
          <a:lstStyle/>
          <a:p>
            <a:pPr eaLnBrk="1" hangingPunct="1"/>
            <a:r>
              <a:rPr lang="en-US" sz="2800">
                <a:latin typeface="Rockwell"/>
                <a:cs typeface="Rockwell"/>
              </a:rPr>
              <a:t>Article II establishes Electoral College</a:t>
            </a:r>
          </a:p>
          <a:p>
            <a:pPr lvl="1" eaLnBrk="1" hangingPunct="1"/>
            <a:r>
              <a:rPr lang="en-US" sz="2400">
                <a:latin typeface="Rockwell"/>
                <a:cs typeface="Rockwell"/>
              </a:rPr>
              <a:t>12th Amendment requires vote for president AND vice president</a:t>
            </a:r>
          </a:p>
          <a:p>
            <a:pPr lvl="2" eaLnBrk="1" hangingPunct="1"/>
            <a:r>
              <a:rPr lang="en-US" sz="2000">
                <a:latin typeface="Rockwell"/>
                <a:cs typeface="Rockwell"/>
              </a:rPr>
              <a:t>In response to Election of 1800; Jefferson and Burr</a:t>
            </a:r>
          </a:p>
          <a:p>
            <a:pPr lvl="1" eaLnBrk="1" hangingPunct="1"/>
            <a:r>
              <a:rPr lang="en-US" sz="2400">
                <a:latin typeface="Rockwell"/>
                <a:cs typeface="Rockwell"/>
              </a:rPr>
              <a:t>Each state receives number of electors equal to number of representatives and senators</a:t>
            </a:r>
          </a:p>
          <a:p>
            <a:pPr lvl="2" eaLnBrk="1" hangingPunct="1"/>
            <a:r>
              <a:rPr lang="en-US" sz="2000">
                <a:latin typeface="Rockwell"/>
                <a:cs typeface="Rockwell"/>
              </a:rPr>
              <a:t>23rd Amendment provides 3 electoral votes for District of Columbia</a:t>
            </a:r>
          </a:p>
          <a:p>
            <a:pPr lvl="2" eaLnBrk="1" hangingPunct="1"/>
            <a:r>
              <a:rPr lang="en-US" sz="2000">
                <a:latin typeface="Rockwell"/>
                <a:cs typeface="Rockwell"/>
              </a:rPr>
              <a:t>Usually, state political parties nominate their electors</a:t>
            </a:r>
          </a:p>
          <a:p>
            <a:pPr lvl="1" eaLnBrk="1" hangingPunct="1"/>
            <a:r>
              <a:rPr lang="en-US" sz="2400">
                <a:latin typeface="Rockwell"/>
                <a:cs typeface="Rockwell"/>
              </a:rPr>
              <a:t>Winner-take-all for 48 states based on popular vote in state</a:t>
            </a:r>
          </a:p>
          <a:p>
            <a:pPr lvl="2" eaLnBrk="1" hangingPunct="1"/>
            <a:r>
              <a:rPr lang="en-US" sz="2000">
                <a:latin typeface="Rockwell"/>
                <a:cs typeface="Rockwell"/>
              </a:rPr>
              <a:t>Maine and Nebraska split electoral votes</a:t>
            </a:r>
          </a:p>
          <a:p>
            <a:pPr lvl="1" eaLnBrk="1" hangingPunct="1"/>
            <a:r>
              <a:rPr lang="en-US" sz="2400">
                <a:latin typeface="Rockwell"/>
                <a:cs typeface="Rockwell"/>
              </a:rPr>
              <a:t>Electoral majority required</a:t>
            </a:r>
          </a:p>
          <a:p>
            <a:pPr lvl="2" eaLnBrk="1" hangingPunct="1"/>
            <a:r>
              <a:rPr lang="en-US" sz="2000">
                <a:latin typeface="Rockwell"/>
                <a:cs typeface="Rockwell"/>
              </a:rPr>
              <a:t>Currently, 270 out of 538</a:t>
            </a:r>
          </a:p>
          <a:p>
            <a:pPr lvl="2" eaLnBrk="1" hangingPunct="1"/>
            <a:r>
              <a:rPr lang="en-US" sz="2000">
                <a:latin typeface="Rockwell"/>
                <a:cs typeface="Rockwell"/>
              </a:rPr>
              <a:t>House of Representatives chooses if no majority</a:t>
            </a:r>
          </a:p>
          <a:p>
            <a:pPr lvl="3" eaLnBrk="1" hangingPunct="1"/>
            <a:r>
              <a:rPr lang="en-US" sz="1800">
                <a:latin typeface="Rockwell"/>
                <a:cs typeface="Rockwell"/>
              </a:rPr>
              <a:t>20th Amendment requires newly elected incoming House to choose</a:t>
            </a:r>
          </a:p>
        </p:txBody>
      </p:sp>
    </p:spTree>
    <p:extLst>
      <p:ext uri="{BB962C8B-B14F-4D97-AF65-F5344CB8AC3E}">
        <p14:creationId xmlns:p14="http://schemas.microsoft.com/office/powerpoint/2010/main" val="26246557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ph type="title"/>
          </p:nvPr>
        </p:nvSpPr>
        <p:spPr>
          <a:xfrm>
            <a:off x="0" y="0"/>
            <a:ext cx="9144000" cy="1219200"/>
          </a:xfrm>
          <a:noFill/>
          <a:extLst>
            <a:ext uri="{909E8E84-426E-40dd-AFC4-6F175D3DCCD1}">
              <a14:hiddenFill xmlns:a14="http://schemas.microsoft.com/office/drawing/2010/main">
                <a:solidFill>
                  <a:srgbClr val="FFFFFF"/>
                </a:solidFill>
              </a14:hiddenFill>
            </a:ext>
          </a:extLst>
        </p:spPr>
        <p:txBody>
          <a:bodyPr/>
          <a:lstStyle/>
          <a:p>
            <a:r>
              <a:rPr lang="en-US" sz="3600">
                <a:effectLst/>
                <a:latin typeface="Rockwell"/>
                <a:cs typeface="Rockwell"/>
              </a:rPr>
              <a:t>Presidential Candidates and State Campaigns</a:t>
            </a:r>
            <a:endParaRPr lang="en-US">
              <a:effectLst/>
              <a:latin typeface="Rockwell"/>
              <a:cs typeface="Rockwell"/>
            </a:endParaRPr>
          </a:p>
        </p:txBody>
      </p:sp>
      <p:pic>
        <p:nvPicPr>
          <p:cNvPr id="25602" name="Picture 4" descr="482px-2004CampaignAt#6308E6.png                                000A84C2Macintosh HD                   C5A9507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19200"/>
            <a:ext cx="4535488" cy="5638800"/>
          </a:xfrm>
        </p:spPr>
      </p:pic>
      <p:sp>
        <p:nvSpPr>
          <p:cNvPr id="25603" name="Text Box 5"/>
          <p:cNvSpPr txBox="1">
            <a:spLocks noChangeArrowheads="1"/>
          </p:cNvSpPr>
          <p:nvPr/>
        </p:nvSpPr>
        <p:spPr bwMode="auto">
          <a:xfrm>
            <a:off x="4860925" y="2106613"/>
            <a:ext cx="3978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aramond" charset="0"/>
                <a:ea typeface="ＭＳ Ｐゴシック" charset="0"/>
              </a:defRPr>
            </a:lvl1pPr>
            <a:lvl2pPr>
              <a:defRPr sz="28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eaLnBrk="0" hangingPunct="0">
              <a:buFont typeface="Wingdings" charset="0"/>
              <a:defRPr sz="2000">
                <a:solidFill>
                  <a:schemeClr val="tx1"/>
                </a:solidFill>
                <a:latin typeface="Garamond" charset="0"/>
                <a:ea typeface="ＭＳ Ｐゴシック" charset="0"/>
              </a:defRPr>
            </a:lvl6pPr>
            <a:lvl7pPr eaLnBrk="0" hangingPunct="0">
              <a:buFont typeface="Wingdings" charset="0"/>
              <a:defRPr sz="2000">
                <a:solidFill>
                  <a:schemeClr val="tx1"/>
                </a:solidFill>
                <a:latin typeface="Garamond" charset="0"/>
                <a:ea typeface="ＭＳ Ｐゴシック" charset="0"/>
              </a:defRPr>
            </a:lvl7pPr>
            <a:lvl8pPr eaLnBrk="0" hangingPunct="0">
              <a:buFont typeface="Wingdings" charset="0"/>
              <a:defRPr sz="2000">
                <a:solidFill>
                  <a:schemeClr val="tx1"/>
                </a:solidFill>
                <a:latin typeface="Garamond" charset="0"/>
                <a:ea typeface="ＭＳ Ｐゴシック" charset="0"/>
              </a:defRPr>
            </a:lvl8pPr>
            <a:lvl9pPr eaLnBrk="0" hangingPunct="0">
              <a:buFont typeface="Wingdings" charset="0"/>
              <a:defRPr sz="2000">
                <a:solidFill>
                  <a:schemeClr val="tx1"/>
                </a:solidFill>
                <a:latin typeface="Garamond" charset="0"/>
                <a:ea typeface="ＭＳ Ｐゴシック" charset="0"/>
              </a:defRPr>
            </a:lvl9pPr>
          </a:lstStyle>
          <a:p>
            <a:r>
              <a:rPr lang="en-US" sz="1800">
                <a:latin typeface="Rockwell"/>
                <a:cs typeface="Rockwell"/>
              </a:rPr>
              <a:t>Number of Hand Waves depicts number of presidential and vice-presidential candidate visits in last five weeks of election of 2004</a:t>
            </a:r>
          </a:p>
        </p:txBody>
      </p:sp>
      <p:sp>
        <p:nvSpPr>
          <p:cNvPr id="25604" name="Text Box 6"/>
          <p:cNvSpPr txBox="1">
            <a:spLocks noChangeArrowheads="1"/>
          </p:cNvSpPr>
          <p:nvPr/>
        </p:nvSpPr>
        <p:spPr bwMode="auto">
          <a:xfrm>
            <a:off x="4937125" y="4392613"/>
            <a:ext cx="3978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aramond" charset="0"/>
                <a:ea typeface="ＭＳ Ｐゴシック" charset="0"/>
              </a:defRPr>
            </a:lvl1pPr>
            <a:lvl2pPr>
              <a:defRPr sz="28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eaLnBrk="0" hangingPunct="0">
              <a:buFont typeface="Wingdings" charset="0"/>
              <a:defRPr sz="2000">
                <a:solidFill>
                  <a:schemeClr val="tx1"/>
                </a:solidFill>
                <a:latin typeface="Garamond" charset="0"/>
                <a:ea typeface="ＭＳ Ｐゴシック" charset="0"/>
              </a:defRPr>
            </a:lvl6pPr>
            <a:lvl7pPr eaLnBrk="0" hangingPunct="0">
              <a:buFont typeface="Wingdings" charset="0"/>
              <a:defRPr sz="2000">
                <a:solidFill>
                  <a:schemeClr val="tx1"/>
                </a:solidFill>
                <a:latin typeface="Garamond" charset="0"/>
                <a:ea typeface="ＭＳ Ｐゴシック" charset="0"/>
              </a:defRPr>
            </a:lvl7pPr>
            <a:lvl8pPr eaLnBrk="0" hangingPunct="0">
              <a:buFont typeface="Wingdings" charset="0"/>
              <a:defRPr sz="2000">
                <a:solidFill>
                  <a:schemeClr val="tx1"/>
                </a:solidFill>
                <a:latin typeface="Garamond" charset="0"/>
                <a:ea typeface="ＭＳ Ｐゴシック" charset="0"/>
              </a:defRPr>
            </a:lvl8pPr>
            <a:lvl9pPr eaLnBrk="0" hangingPunct="0">
              <a:buFont typeface="Wingdings" charset="0"/>
              <a:defRPr sz="2000">
                <a:solidFill>
                  <a:schemeClr val="tx1"/>
                </a:solidFill>
                <a:latin typeface="Garamond" charset="0"/>
                <a:ea typeface="ＭＳ Ｐゴシック" charset="0"/>
              </a:defRPr>
            </a:lvl9pPr>
          </a:lstStyle>
          <a:p>
            <a:endParaRPr lang="en-US" sz="1800"/>
          </a:p>
        </p:txBody>
      </p:sp>
      <p:sp>
        <p:nvSpPr>
          <p:cNvPr id="25605" name="Text Box 7"/>
          <p:cNvSpPr txBox="1">
            <a:spLocks noChangeArrowheads="1"/>
          </p:cNvSpPr>
          <p:nvPr/>
        </p:nvSpPr>
        <p:spPr bwMode="auto">
          <a:xfrm>
            <a:off x="4860925" y="4240213"/>
            <a:ext cx="4054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aramond" charset="0"/>
                <a:ea typeface="ＭＳ Ｐゴシック" charset="0"/>
              </a:defRPr>
            </a:lvl1pPr>
            <a:lvl2pPr>
              <a:defRPr sz="28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eaLnBrk="0" hangingPunct="0">
              <a:buFont typeface="Wingdings" charset="0"/>
              <a:defRPr sz="2000">
                <a:solidFill>
                  <a:schemeClr val="tx1"/>
                </a:solidFill>
                <a:latin typeface="Garamond" charset="0"/>
                <a:ea typeface="ＭＳ Ｐゴシック" charset="0"/>
              </a:defRPr>
            </a:lvl6pPr>
            <a:lvl7pPr eaLnBrk="0" hangingPunct="0">
              <a:buFont typeface="Wingdings" charset="0"/>
              <a:defRPr sz="2000">
                <a:solidFill>
                  <a:schemeClr val="tx1"/>
                </a:solidFill>
                <a:latin typeface="Garamond" charset="0"/>
                <a:ea typeface="ＭＳ Ｐゴシック" charset="0"/>
              </a:defRPr>
            </a:lvl7pPr>
            <a:lvl8pPr eaLnBrk="0" hangingPunct="0">
              <a:buFont typeface="Wingdings" charset="0"/>
              <a:defRPr sz="2000">
                <a:solidFill>
                  <a:schemeClr val="tx1"/>
                </a:solidFill>
                <a:latin typeface="Garamond" charset="0"/>
                <a:ea typeface="ＭＳ Ｐゴシック" charset="0"/>
              </a:defRPr>
            </a:lvl8pPr>
            <a:lvl9pPr eaLnBrk="0" hangingPunct="0">
              <a:buFont typeface="Wingdings" charset="0"/>
              <a:defRPr sz="2000">
                <a:solidFill>
                  <a:schemeClr val="tx1"/>
                </a:solidFill>
                <a:latin typeface="Garamond" charset="0"/>
                <a:ea typeface="ＭＳ Ｐゴシック" charset="0"/>
              </a:defRPr>
            </a:lvl9pPr>
          </a:lstStyle>
          <a:p>
            <a:r>
              <a:rPr lang="en-US" sz="1800">
                <a:latin typeface="Rockwell"/>
                <a:cs typeface="Rockwell"/>
              </a:rPr>
              <a:t>Number of Dollar Signs depicts number of presidential campaign spending in last five weeks of election of 2004</a:t>
            </a:r>
          </a:p>
        </p:txBody>
      </p:sp>
    </p:spTree>
    <p:extLst>
      <p:ext uri="{BB962C8B-B14F-4D97-AF65-F5344CB8AC3E}">
        <p14:creationId xmlns:p14="http://schemas.microsoft.com/office/powerpoint/2010/main" val="35982989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1CAC0-27B6-7C48-9C5F-5ACA13FBD175}"/>
              </a:ext>
            </a:extLst>
          </p:cNvPr>
          <p:cNvSpPr>
            <a:spLocks noGrp="1"/>
          </p:cNvSpPr>
          <p:nvPr>
            <p:ph type="title"/>
          </p:nvPr>
        </p:nvSpPr>
        <p:spPr>
          <a:xfrm>
            <a:off x="457200" y="0"/>
            <a:ext cx="8229600" cy="792163"/>
          </a:xfrm>
        </p:spPr>
        <p:txBody>
          <a:bodyPr/>
          <a:lstStyle/>
          <a:p>
            <a:r>
              <a:rPr lang="en-US">
                <a:latin typeface="Rockwell"/>
                <a:cs typeface="Rockwell"/>
              </a:rPr>
              <a:t>Electoral College?</a:t>
            </a:r>
          </a:p>
        </p:txBody>
      </p:sp>
      <p:sp>
        <p:nvSpPr>
          <p:cNvPr id="3" name="Content Placeholder 2">
            <a:extLst>
              <a:ext uri="{FF2B5EF4-FFF2-40B4-BE49-F238E27FC236}">
                <a16:creationId xmlns:a16="http://schemas.microsoft.com/office/drawing/2014/main" xmlns="" id="{7A3F598B-82A0-9945-AA26-B565EBEA2B7F}"/>
              </a:ext>
            </a:extLst>
          </p:cNvPr>
          <p:cNvSpPr>
            <a:spLocks noGrp="1"/>
          </p:cNvSpPr>
          <p:nvPr>
            <p:ph sz="half" idx="1"/>
          </p:nvPr>
        </p:nvSpPr>
        <p:spPr>
          <a:xfrm>
            <a:off x="0" y="1066800"/>
            <a:ext cx="3962400" cy="5638800"/>
          </a:xfrm>
        </p:spPr>
        <p:txBody>
          <a:bodyPr>
            <a:normAutofit fontScale="92500"/>
          </a:bodyPr>
          <a:lstStyle/>
          <a:p>
            <a:r>
              <a:rPr lang="en-US" dirty="0">
                <a:effectLst/>
                <a:latin typeface="Rockwell"/>
                <a:cs typeface="Rockwell"/>
              </a:rPr>
              <a:t>Against the Electoral College</a:t>
            </a:r>
          </a:p>
          <a:p>
            <a:pPr lvl="1"/>
            <a:r>
              <a:rPr lang="en-US" dirty="0">
                <a:effectLst/>
                <a:latin typeface="Rockwell"/>
                <a:cs typeface="Rockwell"/>
              </a:rPr>
              <a:t>May lose popular vote</a:t>
            </a:r>
          </a:p>
          <a:p>
            <a:pPr lvl="1"/>
            <a:r>
              <a:rPr lang="en-US" dirty="0">
                <a:effectLst/>
                <a:latin typeface="Rockwell"/>
                <a:cs typeface="Rockwell"/>
              </a:rPr>
              <a:t>Swing-state campaigning</a:t>
            </a:r>
          </a:p>
          <a:p>
            <a:r>
              <a:rPr lang="en-US" dirty="0">
                <a:effectLst/>
                <a:latin typeface="Rockwell"/>
                <a:cs typeface="Rockwell"/>
              </a:rPr>
              <a:t>For the Electoral College</a:t>
            </a:r>
          </a:p>
          <a:p>
            <a:pPr lvl="1"/>
            <a:r>
              <a:rPr lang="en-US" dirty="0">
                <a:effectLst/>
                <a:latin typeface="Rockwell"/>
                <a:cs typeface="Rockwell"/>
              </a:rPr>
              <a:t>Preserve states’ perspectives</a:t>
            </a:r>
          </a:p>
          <a:p>
            <a:r>
              <a:rPr lang="en-US" dirty="0">
                <a:effectLst/>
                <a:latin typeface="Rockwell"/>
                <a:cs typeface="Rockwell"/>
              </a:rPr>
              <a:t>Proposals</a:t>
            </a:r>
          </a:p>
          <a:p>
            <a:pPr lvl="1"/>
            <a:r>
              <a:rPr lang="en-US" dirty="0">
                <a:effectLst/>
                <a:latin typeface="Rockwell"/>
                <a:cs typeface="Rockwell"/>
              </a:rPr>
              <a:t>Nebraska/Maine model</a:t>
            </a:r>
          </a:p>
          <a:p>
            <a:pPr lvl="1"/>
            <a:r>
              <a:rPr lang="en-US" dirty="0">
                <a:effectLst/>
                <a:latin typeface="Rockwell"/>
                <a:cs typeface="Rockwell"/>
              </a:rPr>
              <a:t>National popular vote</a:t>
            </a:r>
            <a:endParaRPr lang="en-US" sz="4400" dirty="0">
              <a:latin typeface="Rockwell"/>
              <a:cs typeface="Rockwell"/>
            </a:endParaRPr>
          </a:p>
        </p:txBody>
      </p:sp>
      <p:pic>
        <p:nvPicPr>
          <p:cNvPr id="23555" name="Content Placeholder 4" descr="120718_60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57650" y="1143000"/>
            <a:ext cx="4986338" cy="3581400"/>
          </a:xfrm>
        </p:spPr>
      </p:pic>
    </p:spTree>
    <p:extLst>
      <p:ext uri="{BB962C8B-B14F-4D97-AF65-F5344CB8AC3E}">
        <p14:creationId xmlns:p14="http://schemas.microsoft.com/office/powerpoint/2010/main" val="158208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6050A-D530-9144-BE24-E75478E612FC}"/>
              </a:ext>
            </a:extLst>
          </p:cNvPr>
          <p:cNvSpPr>
            <a:spLocks noGrp="1"/>
          </p:cNvSpPr>
          <p:nvPr>
            <p:ph type="title"/>
          </p:nvPr>
        </p:nvSpPr>
        <p:spPr>
          <a:xfrm>
            <a:off x="0" y="0"/>
            <a:ext cx="9144000" cy="609600"/>
          </a:xfrm>
        </p:spPr>
        <p:txBody>
          <a:bodyPr>
            <a:normAutofit fontScale="90000"/>
          </a:bodyPr>
          <a:lstStyle/>
          <a:p>
            <a:r>
              <a:rPr lang="en-US">
                <a:latin typeface="Rockwell"/>
                <a:cs typeface="Rockwell"/>
              </a:rPr>
              <a:t>Electoral History</a:t>
            </a:r>
          </a:p>
        </p:txBody>
      </p:sp>
      <p:sp>
        <p:nvSpPr>
          <p:cNvPr id="24578" name="Content Placeholder 2"/>
          <p:cNvSpPr>
            <a:spLocks noGrp="1" noChangeArrowheads="1"/>
          </p:cNvSpPr>
          <p:nvPr>
            <p:ph sz="half" idx="1"/>
          </p:nvPr>
        </p:nvSpPr>
        <p:spPr>
          <a:xfrm>
            <a:off x="0" y="685800"/>
            <a:ext cx="4495800" cy="6172200"/>
          </a:xfrm>
        </p:spPr>
        <p:txBody>
          <a:bodyPr>
            <a:normAutofit lnSpcReduction="10000"/>
          </a:bodyPr>
          <a:lstStyle/>
          <a:p>
            <a:pPr>
              <a:lnSpc>
                <a:spcPct val="90000"/>
              </a:lnSpc>
            </a:pPr>
            <a:r>
              <a:rPr lang="en-US" sz="1400" b="1" dirty="0">
                <a:effectLst/>
                <a:latin typeface="Rockwell"/>
                <a:cs typeface="Rockwell"/>
              </a:rPr>
              <a:t>Election of 1800</a:t>
            </a:r>
          </a:p>
          <a:p>
            <a:pPr lvl="1">
              <a:lnSpc>
                <a:spcPct val="90000"/>
              </a:lnSpc>
            </a:pPr>
            <a:r>
              <a:rPr lang="en-US" sz="1100" b="1" dirty="0">
                <a:effectLst/>
                <a:latin typeface="Rockwell"/>
                <a:cs typeface="Rockwell"/>
              </a:rPr>
              <a:t>Thomas Jefferson and Aaron Burr tied in Electoral College</a:t>
            </a:r>
          </a:p>
          <a:p>
            <a:pPr lvl="1">
              <a:lnSpc>
                <a:spcPct val="90000"/>
              </a:lnSpc>
            </a:pPr>
            <a:r>
              <a:rPr lang="en-US" sz="1100" b="1" dirty="0">
                <a:effectLst/>
                <a:latin typeface="Rockwell"/>
                <a:cs typeface="Rockwell"/>
              </a:rPr>
              <a:t>House of Rep elected Thomas Jefferson</a:t>
            </a:r>
          </a:p>
          <a:p>
            <a:pPr lvl="1">
              <a:lnSpc>
                <a:spcPct val="90000"/>
              </a:lnSpc>
            </a:pPr>
            <a:r>
              <a:rPr lang="en-US" sz="1100" b="1" dirty="0">
                <a:effectLst/>
                <a:latin typeface="Rockwell"/>
                <a:cs typeface="Rockwell"/>
              </a:rPr>
              <a:t>Led to Twelfth Amendment</a:t>
            </a:r>
          </a:p>
          <a:p>
            <a:pPr>
              <a:lnSpc>
                <a:spcPct val="90000"/>
              </a:lnSpc>
            </a:pPr>
            <a:r>
              <a:rPr lang="en-US" sz="1400" b="1" dirty="0">
                <a:effectLst/>
                <a:latin typeface="Rockwell"/>
                <a:cs typeface="Rockwell"/>
              </a:rPr>
              <a:t>Election of 1824</a:t>
            </a:r>
            <a:endParaRPr lang="en-US" sz="1600" b="1" dirty="0">
              <a:effectLst/>
              <a:latin typeface="Rockwell"/>
              <a:cs typeface="Rockwell"/>
            </a:endParaRPr>
          </a:p>
          <a:p>
            <a:pPr lvl="1">
              <a:lnSpc>
                <a:spcPct val="90000"/>
              </a:lnSpc>
            </a:pPr>
            <a:r>
              <a:rPr lang="en-US" sz="1100" b="1" dirty="0">
                <a:effectLst/>
                <a:latin typeface="Rockwell"/>
                <a:cs typeface="Rockwell"/>
              </a:rPr>
              <a:t>Andrew Jackson earned plurality of the popular vote and plurality of electoral votes</a:t>
            </a:r>
          </a:p>
          <a:p>
            <a:pPr lvl="1">
              <a:lnSpc>
                <a:spcPct val="90000"/>
              </a:lnSpc>
            </a:pPr>
            <a:r>
              <a:rPr lang="en-US" sz="1100" b="1" dirty="0">
                <a:effectLst/>
                <a:latin typeface="Rockwell"/>
                <a:cs typeface="Rockwell"/>
              </a:rPr>
              <a:t>House of Rep elected John Q. Adams</a:t>
            </a:r>
            <a:endParaRPr lang="en-US" sz="1200" b="1" dirty="0">
              <a:effectLst/>
              <a:latin typeface="Rockwell"/>
              <a:cs typeface="Rockwell"/>
            </a:endParaRPr>
          </a:p>
          <a:p>
            <a:pPr>
              <a:lnSpc>
                <a:spcPct val="90000"/>
              </a:lnSpc>
            </a:pPr>
            <a:r>
              <a:rPr lang="en-US" sz="1400" dirty="0">
                <a:effectLst/>
                <a:latin typeface="Rockwell"/>
                <a:cs typeface="Rockwell"/>
              </a:rPr>
              <a:t>Election of 1844</a:t>
            </a:r>
          </a:p>
          <a:p>
            <a:pPr lvl="1">
              <a:lnSpc>
                <a:spcPct val="90000"/>
              </a:lnSpc>
            </a:pPr>
            <a:r>
              <a:rPr lang="en-US" sz="1100" dirty="0">
                <a:effectLst/>
                <a:latin typeface="Rockwell"/>
                <a:cs typeface="Rockwell"/>
              </a:rPr>
              <a:t>James K. Polk won Electoral College, but only 49.5% of popular vote</a:t>
            </a:r>
          </a:p>
          <a:p>
            <a:pPr>
              <a:lnSpc>
                <a:spcPct val="90000"/>
              </a:lnSpc>
            </a:pPr>
            <a:r>
              <a:rPr lang="en-US" sz="1400" dirty="0">
                <a:effectLst/>
                <a:latin typeface="Rockwell"/>
                <a:cs typeface="Rockwell"/>
              </a:rPr>
              <a:t>Election of 1848</a:t>
            </a:r>
          </a:p>
          <a:p>
            <a:pPr lvl="1">
              <a:lnSpc>
                <a:spcPct val="90000"/>
              </a:lnSpc>
            </a:pPr>
            <a:r>
              <a:rPr lang="en-US" sz="1100" dirty="0">
                <a:effectLst/>
                <a:latin typeface="Rockwell"/>
                <a:cs typeface="Rockwell"/>
              </a:rPr>
              <a:t>Zachary Taylor won Electoral College, but only 47.3% of the popular vote</a:t>
            </a:r>
          </a:p>
          <a:p>
            <a:pPr>
              <a:lnSpc>
                <a:spcPct val="90000"/>
              </a:lnSpc>
            </a:pPr>
            <a:r>
              <a:rPr lang="en-US" sz="1400" dirty="0">
                <a:effectLst/>
                <a:latin typeface="Rockwell"/>
                <a:cs typeface="Rockwell"/>
              </a:rPr>
              <a:t>Election of 1856</a:t>
            </a:r>
          </a:p>
          <a:p>
            <a:pPr lvl="1">
              <a:lnSpc>
                <a:spcPct val="90000"/>
              </a:lnSpc>
            </a:pPr>
            <a:r>
              <a:rPr lang="en-US" sz="1000" dirty="0">
                <a:effectLst/>
                <a:latin typeface="Rockwell"/>
                <a:cs typeface="Rockwell"/>
              </a:rPr>
              <a:t>James Buchanan won Electoral College, but only 45.3% of the popular vote</a:t>
            </a:r>
          </a:p>
          <a:p>
            <a:pPr>
              <a:lnSpc>
                <a:spcPct val="90000"/>
              </a:lnSpc>
            </a:pPr>
            <a:r>
              <a:rPr lang="en-US" sz="1400" b="1" dirty="0">
                <a:effectLst/>
                <a:latin typeface="Rockwell"/>
                <a:cs typeface="Rockwell"/>
              </a:rPr>
              <a:t>Election of 1860</a:t>
            </a:r>
          </a:p>
          <a:p>
            <a:pPr lvl="1">
              <a:lnSpc>
                <a:spcPct val="90000"/>
              </a:lnSpc>
            </a:pPr>
            <a:r>
              <a:rPr lang="en-US" sz="1000" b="1" dirty="0">
                <a:effectLst/>
                <a:latin typeface="Rockwell"/>
                <a:cs typeface="Rockwell"/>
              </a:rPr>
              <a:t>Abraham Lincoln won Electoral College, but only 39.7% of the popular vote</a:t>
            </a:r>
          </a:p>
          <a:p>
            <a:pPr>
              <a:lnSpc>
                <a:spcPct val="90000"/>
              </a:lnSpc>
            </a:pPr>
            <a:r>
              <a:rPr lang="en-US" sz="1400" b="1" dirty="0">
                <a:effectLst/>
                <a:latin typeface="Rockwell"/>
                <a:cs typeface="Rockwell"/>
              </a:rPr>
              <a:t>Election of 1876</a:t>
            </a:r>
            <a:endParaRPr lang="en-US" sz="1600" b="1" dirty="0">
              <a:effectLst/>
              <a:latin typeface="Rockwell"/>
              <a:cs typeface="Rockwell"/>
            </a:endParaRPr>
          </a:p>
          <a:p>
            <a:pPr lvl="1">
              <a:lnSpc>
                <a:spcPct val="90000"/>
              </a:lnSpc>
            </a:pPr>
            <a:r>
              <a:rPr lang="en-US" sz="1100" dirty="0">
                <a:effectLst/>
                <a:latin typeface="Rockwell"/>
                <a:cs typeface="Rockwell"/>
              </a:rPr>
              <a:t>Samuel Tilden (D) won 50.9% of popular vote</a:t>
            </a:r>
          </a:p>
          <a:p>
            <a:pPr lvl="1">
              <a:lnSpc>
                <a:spcPct val="90000"/>
              </a:lnSpc>
            </a:pPr>
            <a:r>
              <a:rPr lang="en-US" sz="1100" dirty="0">
                <a:effectLst/>
                <a:latin typeface="Rockwell"/>
                <a:cs typeface="Rockwell"/>
              </a:rPr>
              <a:t>3 contested states awarded to Rutherford B. Hayes (R)</a:t>
            </a:r>
          </a:p>
          <a:p>
            <a:pPr>
              <a:lnSpc>
                <a:spcPct val="90000"/>
              </a:lnSpc>
            </a:pPr>
            <a:r>
              <a:rPr lang="en-US" sz="1400" dirty="0">
                <a:effectLst/>
                <a:latin typeface="Rockwell"/>
                <a:cs typeface="Rockwell"/>
              </a:rPr>
              <a:t>Election of 1880</a:t>
            </a:r>
          </a:p>
          <a:p>
            <a:pPr lvl="1">
              <a:lnSpc>
                <a:spcPct val="90000"/>
              </a:lnSpc>
            </a:pPr>
            <a:r>
              <a:rPr lang="en-US" sz="1000" dirty="0">
                <a:effectLst/>
                <a:latin typeface="Rockwell"/>
                <a:cs typeface="Rockwell"/>
              </a:rPr>
              <a:t>James Garfield won Electoral College, but only 48.27% of the popular vote</a:t>
            </a:r>
          </a:p>
          <a:p>
            <a:pPr>
              <a:lnSpc>
                <a:spcPct val="90000"/>
              </a:lnSpc>
            </a:pPr>
            <a:r>
              <a:rPr lang="en-US" sz="1400" dirty="0">
                <a:effectLst/>
                <a:latin typeface="Rockwell"/>
                <a:cs typeface="Rockwell"/>
              </a:rPr>
              <a:t>Election of 1884</a:t>
            </a:r>
          </a:p>
          <a:p>
            <a:pPr lvl="1">
              <a:lnSpc>
                <a:spcPct val="90000"/>
              </a:lnSpc>
            </a:pPr>
            <a:r>
              <a:rPr lang="en-US" sz="1000" dirty="0">
                <a:effectLst/>
                <a:latin typeface="Rockwell"/>
                <a:cs typeface="Rockwell"/>
              </a:rPr>
              <a:t>Grover Cleveland won Electoral College, but only 48.9% of the popular vote</a:t>
            </a:r>
          </a:p>
        </p:txBody>
      </p:sp>
      <p:sp>
        <p:nvSpPr>
          <p:cNvPr id="4" name="Content Placeholder 3">
            <a:extLst>
              <a:ext uri="{FF2B5EF4-FFF2-40B4-BE49-F238E27FC236}">
                <a16:creationId xmlns:a16="http://schemas.microsoft.com/office/drawing/2014/main" xmlns="" id="{ED047FBC-FDC2-6F4E-B13E-5E633C3068E9}"/>
              </a:ext>
            </a:extLst>
          </p:cNvPr>
          <p:cNvSpPr>
            <a:spLocks noGrp="1"/>
          </p:cNvSpPr>
          <p:nvPr>
            <p:ph sz="half" idx="2"/>
          </p:nvPr>
        </p:nvSpPr>
        <p:spPr>
          <a:xfrm>
            <a:off x="4648200" y="685800"/>
            <a:ext cx="4495800" cy="6172200"/>
          </a:xfrm>
        </p:spPr>
        <p:txBody>
          <a:bodyPr>
            <a:normAutofit lnSpcReduction="10000"/>
          </a:bodyPr>
          <a:lstStyle/>
          <a:p>
            <a:pPr>
              <a:lnSpc>
                <a:spcPct val="90000"/>
              </a:lnSpc>
            </a:pPr>
            <a:r>
              <a:rPr lang="en-US" sz="1400" b="1">
                <a:effectLst/>
                <a:latin typeface="Rockwell"/>
                <a:cs typeface="Rockwell"/>
              </a:rPr>
              <a:t>Election of 1888</a:t>
            </a:r>
            <a:endParaRPr lang="en-US" sz="1600" b="1">
              <a:effectLst/>
              <a:latin typeface="Rockwell"/>
              <a:cs typeface="Rockwell"/>
            </a:endParaRPr>
          </a:p>
          <a:p>
            <a:pPr lvl="1">
              <a:lnSpc>
                <a:spcPct val="90000"/>
              </a:lnSpc>
            </a:pPr>
            <a:r>
              <a:rPr lang="en-US" sz="1100" b="1">
                <a:effectLst/>
                <a:latin typeface="Rockwell"/>
                <a:cs typeface="Rockwell"/>
              </a:rPr>
              <a:t>Grover Cleveland (D) won a plurality of the popular vote (48.9%), but lost to Benjamin Harrison (R) in Electoral College</a:t>
            </a:r>
            <a:endParaRPr lang="en-US" sz="1800" b="1">
              <a:effectLst/>
              <a:latin typeface="Rockwell"/>
              <a:cs typeface="Rockwell"/>
            </a:endParaRPr>
          </a:p>
          <a:p>
            <a:pPr>
              <a:lnSpc>
                <a:spcPct val="90000"/>
              </a:lnSpc>
            </a:pPr>
            <a:r>
              <a:rPr lang="en-US" sz="1400">
                <a:effectLst/>
                <a:latin typeface="Rockwell"/>
                <a:cs typeface="Rockwell"/>
              </a:rPr>
              <a:t>Election of 1892</a:t>
            </a:r>
          </a:p>
          <a:p>
            <a:pPr lvl="1">
              <a:lnSpc>
                <a:spcPct val="90000"/>
              </a:lnSpc>
            </a:pPr>
            <a:r>
              <a:rPr lang="en-US" sz="1000">
                <a:effectLst/>
                <a:latin typeface="Rockwell"/>
                <a:cs typeface="Rockwell"/>
              </a:rPr>
              <a:t>Grover Cleveland won Electoral College, but only 46% of the popular vote</a:t>
            </a:r>
          </a:p>
          <a:p>
            <a:pPr lvl="1">
              <a:lnSpc>
                <a:spcPct val="90000"/>
              </a:lnSpc>
            </a:pPr>
            <a:r>
              <a:rPr lang="en-US" sz="1000">
                <a:effectLst/>
                <a:latin typeface="Rockwell"/>
                <a:cs typeface="Rockwell"/>
              </a:rPr>
              <a:t>Populist Party ran James Weaver</a:t>
            </a:r>
            <a:endParaRPr lang="en-US">
              <a:latin typeface="Rockwell"/>
              <a:cs typeface="Rockwell"/>
            </a:endParaRPr>
          </a:p>
          <a:p>
            <a:pPr>
              <a:lnSpc>
                <a:spcPct val="90000"/>
              </a:lnSpc>
            </a:pPr>
            <a:r>
              <a:rPr lang="en-US" sz="1400">
                <a:effectLst/>
                <a:latin typeface="Rockwell"/>
                <a:cs typeface="Rockwell"/>
              </a:rPr>
              <a:t>Election of 1912</a:t>
            </a:r>
          </a:p>
          <a:p>
            <a:pPr lvl="1">
              <a:lnSpc>
                <a:spcPct val="90000"/>
              </a:lnSpc>
            </a:pPr>
            <a:r>
              <a:rPr lang="en-US" sz="1000">
                <a:effectLst/>
                <a:latin typeface="Rockwell"/>
                <a:cs typeface="Rockwell"/>
              </a:rPr>
              <a:t>Woodrow Wilson won Electoral College, but only 41.8% of the popular vote</a:t>
            </a:r>
          </a:p>
          <a:p>
            <a:pPr lvl="1">
              <a:lnSpc>
                <a:spcPct val="90000"/>
              </a:lnSpc>
            </a:pPr>
            <a:r>
              <a:rPr lang="en-US" sz="1000">
                <a:effectLst/>
                <a:latin typeface="Rockwell"/>
                <a:cs typeface="Rockwell"/>
              </a:rPr>
              <a:t>Bull Moose Party ran Theodore Roosevelt</a:t>
            </a:r>
          </a:p>
          <a:p>
            <a:pPr>
              <a:lnSpc>
                <a:spcPct val="90000"/>
              </a:lnSpc>
            </a:pPr>
            <a:r>
              <a:rPr lang="en-US" sz="1400">
                <a:effectLst/>
                <a:latin typeface="Rockwell"/>
                <a:cs typeface="Rockwell"/>
              </a:rPr>
              <a:t>Election of 1916</a:t>
            </a:r>
          </a:p>
          <a:p>
            <a:pPr lvl="1">
              <a:lnSpc>
                <a:spcPct val="90000"/>
              </a:lnSpc>
            </a:pPr>
            <a:r>
              <a:rPr lang="en-US" sz="1000">
                <a:effectLst/>
                <a:latin typeface="Rockwell"/>
                <a:cs typeface="Rockwell"/>
              </a:rPr>
              <a:t>Woodrow Wilson won Electoral College, but only 49.2% of the popular vote</a:t>
            </a:r>
          </a:p>
          <a:p>
            <a:pPr>
              <a:lnSpc>
                <a:spcPct val="90000"/>
              </a:lnSpc>
            </a:pPr>
            <a:r>
              <a:rPr lang="en-US" sz="1400">
                <a:effectLst/>
                <a:latin typeface="Rockwell"/>
                <a:cs typeface="Rockwell"/>
              </a:rPr>
              <a:t>Election of 1948</a:t>
            </a:r>
          </a:p>
          <a:p>
            <a:pPr lvl="1">
              <a:lnSpc>
                <a:spcPct val="90000"/>
              </a:lnSpc>
            </a:pPr>
            <a:r>
              <a:rPr lang="en-US" sz="1000">
                <a:effectLst/>
                <a:latin typeface="Rockwell"/>
                <a:cs typeface="Rockwell"/>
              </a:rPr>
              <a:t>Harry Truman won Electoral College, but only 49.6% of the popular vote</a:t>
            </a:r>
          </a:p>
          <a:p>
            <a:pPr lvl="1">
              <a:lnSpc>
                <a:spcPct val="90000"/>
              </a:lnSpc>
            </a:pPr>
            <a:r>
              <a:rPr lang="en-US" sz="1000">
                <a:effectLst/>
                <a:latin typeface="Rockwell"/>
                <a:cs typeface="Rockwell"/>
              </a:rPr>
              <a:t>States Rights Party ran Strom Thurmond</a:t>
            </a:r>
          </a:p>
          <a:p>
            <a:pPr>
              <a:lnSpc>
                <a:spcPct val="90000"/>
              </a:lnSpc>
            </a:pPr>
            <a:r>
              <a:rPr lang="en-US" sz="1400">
                <a:effectLst/>
                <a:latin typeface="Rockwell"/>
                <a:cs typeface="Rockwell"/>
              </a:rPr>
              <a:t>Election of 1960</a:t>
            </a:r>
          </a:p>
          <a:p>
            <a:pPr lvl="1">
              <a:lnSpc>
                <a:spcPct val="90000"/>
              </a:lnSpc>
            </a:pPr>
            <a:r>
              <a:rPr lang="en-US" sz="1000">
                <a:effectLst/>
                <a:latin typeface="Rockwell"/>
                <a:cs typeface="Rockwell"/>
              </a:rPr>
              <a:t>John F. Kennedy won Electoral College, but only 49.72% of the popular vote</a:t>
            </a:r>
          </a:p>
          <a:p>
            <a:pPr>
              <a:lnSpc>
                <a:spcPct val="90000"/>
              </a:lnSpc>
            </a:pPr>
            <a:r>
              <a:rPr lang="en-US" sz="1400">
                <a:effectLst/>
                <a:latin typeface="Rockwell"/>
                <a:cs typeface="Rockwell"/>
              </a:rPr>
              <a:t>Election of 1968</a:t>
            </a:r>
          </a:p>
          <a:p>
            <a:pPr lvl="1">
              <a:lnSpc>
                <a:spcPct val="90000"/>
              </a:lnSpc>
            </a:pPr>
            <a:r>
              <a:rPr lang="en-US" sz="1000">
                <a:effectLst/>
                <a:latin typeface="Rockwell"/>
                <a:cs typeface="Rockwell"/>
              </a:rPr>
              <a:t>Richard Nixon won Electoral College, but only 43.4% of the popular vote</a:t>
            </a:r>
          </a:p>
          <a:p>
            <a:pPr lvl="1">
              <a:lnSpc>
                <a:spcPct val="90000"/>
              </a:lnSpc>
            </a:pPr>
            <a:r>
              <a:rPr lang="en-US" sz="1000">
                <a:effectLst/>
                <a:latin typeface="Rockwell"/>
                <a:cs typeface="Rockwell"/>
              </a:rPr>
              <a:t>American Independence Party ran George Wallace</a:t>
            </a:r>
          </a:p>
          <a:p>
            <a:pPr>
              <a:lnSpc>
                <a:spcPct val="90000"/>
              </a:lnSpc>
            </a:pPr>
            <a:r>
              <a:rPr lang="en-US" sz="1400">
                <a:effectLst/>
                <a:latin typeface="Rockwell"/>
                <a:cs typeface="Rockwell"/>
              </a:rPr>
              <a:t>Election of 1992</a:t>
            </a:r>
          </a:p>
          <a:p>
            <a:pPr lvl="1">
              <a:lnSpc>
                <a:spcPct val="90000"/>
              </a:lnSpc>
            </a:pPr>
            <a:r>
              <a:rPr lang="en-US" sz="1000">
                <a:effectLst/>
                <a:latin typeface="Rockwell"/>
                <a:cs typeface="Rockwell"/>
              </a:rPr>
              <a:t>Bill Clinton won Electoral College, but only 43% of the popular vote</a:t>
            </a:r>
          </a:p>
          <a:p>
            <a:pPr>
              <a:lnSpc>
                <a:spcPct val="90000"/>
              </a:lnSpc>
            </a:pPr>
            <a:r>
              <a:rPr lang="en-US" sz="1400">
                <a:effectLst/>
                <a:latin typeface="Rockwell"/>
                <a:cs typeface="Rockwell"/>
              </a:rPr>
              <a:t>Election of 1996</a:t>
            </a:r>
          </a:p>
          <a:p>
            <a:pPr marL="742950" lvl="2" indent="-342900">
              <a:lnSpc>
                <a:spcPct val="90000"/>
              </a:lnSpc>
              <a:buClr>
                <a:schemeClr val="hlink"/>
              </a:buClr>
            </a:pPr>
            <a:r>
              <a:rPr lang="en-US" sz="1000">
                <a:effectLst/>
                <a:latin typeface="Rockwell"/>
                <a:cs typeface="Rockwell"/>
              </a:rPr>
              <a:t>Bill Clinton won Electoral College, but only 49.2% of the popular vote</a:t>
            </a:r>
            <a:endParaRPr lang="en-US" sz="1400">
              <a:effectLst/>
              <a:latin typeface="Rockwell"/>
              <a:cs typeface="Rockwell"/>
            </a:endParaRPr>
          </a:p>
          <a:p>
            <a:pPr>
              <a:lnSpc>
                <a:spcPct val="90000"/>
              </a:lnSpc>
            </a:pPr>
            <a:r>
              <a:rPr lang="en-US" sz="1400" b="1">
                <a:effectLst/>
                <a:latin typeface="Rockwell"/>
                <a:cs typeface="Rockwell"/>
              </a:rPr>
              <a:t>Election of 2000</a:t>
            </a:r>
            <a:endParaRPr lang="en-US" sz="1600" b="1">
              <a:effectLst/>
              <a:latin typeface="Rockwell"/>
              <a:cs typeface="Rockwell"/>
            </a:endParaRPr>
          </a:p>
          <a:p>
            <a:pPr lvl="1">
              <a:lnSpc>
                <a:spcPct val="90000"/>
              </a:lnSpc>
            </a:pPr>
            <a:r>
              <a:rPr lang="en-US" sz="1000" b="1">
                <a:effectLst/>
                <a:latin typeface="Rockwell"/>
                <a:cs typeface="Rockwell"/>
              </a:rPr>
              <a:t>Al Gore (D) won popular vote, but lost to George W. Bush (R)</a:t>
            </a:r>
          </a:p>
          <a:p>
            <a:pPr lvl="1">
              <a:lnSpc>
                <a:spcPct val="90000"/>
              </a:lnSpc>
            </a:pPr>
            <a:r>
              <a:rPr lang="en-US" sz="1000" b="1">
                <a:effectLst/>
                <a:latin typeface="Rockwell"/>
                <a:cs typeface="Rockwell"/>
              </a:rPr>
              <a:t>U.S. Supreme Court decided on recount of Florida’s votes</a:t>
            </a:r>
          </a:p>
          <a:p>
            <a:endParaRPr lang="en-US">
              <a:latin typeface="Rockwell"/>
              <a:cs typeface="Rockwell"/>
            </a:endParaRPr>
          </a:p>
        </p:txBody>
      </p:sp>
    </p:spTree>
    <p:extLst>
      <p:ext uri="{BB962C8B-B14F-4D97-AF65-F5344CB8AC3E}">
        <p14:creationId xmlns:p14="http://schemas.microsoft.com/office/powerpoint/2010/main" val="173319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xmlns="" id="{207F6C22-6625-3F40-8D7A-CE444F8F17F1}"/>
              </a:ext>
            </a:extLst>
          </p:cNvPr>
          <p:cNvSpPr>
            <a:spLocks noGrp="1" noRot="1" noChangeArrowheads="1"/>
          </p:cNvSpPr>
          <p:nvPr>
            <p:ph type="title"/>
          </p:nvPr>
        </p:nvSpPr>
        <p:spPr/>
        <p:txBody>
          <a:bodyPr/>
          <a:lstStyle/>
          <a:p>
            <a:pPr eaLnBrk="1" hangingPunct="1"/>
            <a:r>
              <a:rPr lang="en-US">
                <a:latin typeface="Rockwell"/>
                <a:cs typeface="Rockwell"/>
              </a:rPr>
              <a:t>Inauguration</a:t>
            </a:r>
          </a:p>
        </p:txBody>
      </p:sp>
      <p:sp>
        <p:nvSpPr>
          <p:cNvPr id="242691" name="Rectangle 3">
            <a:extLst>
              <a:ext uri="{FF2B5EF4-FFF2-40B4-BE49-F238E27FC236}">
                <a16:creationId xmlns:a16="http://schemas.microsoft.com/office/drawing/2014/main" xmlns="" id="{E6D87084-E34E-5141-ABB5-F9EA62B80F82}"/>
              </a:ext>
            </a:extLst>
          </p:cNvPr>
          <p:cNvSpPr>
            <a:spLocks noGrp="1" noChangeArrowheads="1"/>
          </p:cNvSpPr>
          <p:nvPr>
            <p:ph type="body" sz="half" idx="1"/>
          </p:nvPr>
        </p:nvSpPr>
        <p:spPr/>
        <p:txBody>
          <a:bodyPr>
            <a:normAutofit lnSpcReduction="10000"/>
          </a:bodyPr>
          <a:lstStyle/>
          <a:p>
            <a:pPr eaLnBrk="1" hangingPunct="1">
              <a:lnSpc>
                <a:spcPct val="90000"/>
              </a:lnSpc>
            </a:pPr>
            <a:r>
              <a:rPr lang="ja-JP" altLang="en-US" sz="2000" dirty="0">
                <a:latin typeface="Rockwell"/>
                <a:cs typeface="Rockwell"/>
              </a:rPr>
              <a:t>“</a:t>
            </a:r>
            <a:r>
              <a:rPr lang="en-US" sz="2000" dirty="0">
                <a:latin typeface="Rockwell"/>
                <a:cs typeface="Rockwell"/>
              </a:rPr>
              <a:t>I do solemnly swear (or affirm) that I will faithfully execute the Office of President of the United States, and will to the best of my Ability, preserve, protect and defend the Constitution of the United States.</a:t>
            </a:r>
            <a:r>
              <a:rPr lang="ja-JP" altLang="en-US" sz="2000" dirty="0">
                <a:latin typeface="Rockwell"/>
                <a:cs typeface="Rockwell"/>
              </a:rPr>
              <a:t>”</a:t>
            </a:r>
            <a:r>
              <a:rPr lang="en-US" sz="2000" dirty="0">
                <a:latin typeface="Rockwell"/>
                <a:cs typeface="Rockwell"/>
              </a:rPr>
              <a:t> – Oath of Office</a:t>
            </a:r>
          </a:p>
          <a:p>
            <a:pPr eaLnBrk="1" hangingPunct="1">
              <a:lnSpc>
                <a:spcPct val="90000"/>
              </a:lnSpc>
            </a:pPr>
            <a:r>
              <a:rPr lang="en-US" sz="2000" dirty="0">
                <a:latin typeface="Rockwell"/>
                <a:cs typeface="Rockwell"/>
              </a:rPr>
              <a:t>Twentieth Amendment (1933) established January 20</a:t>
            </a:r>
            <a:r>
              <a:rPr lang="en-US" sz="2000" baseline="30000" dirty="0">
                <a:latin typeface="Rockwell"/>
                <a:cs typeface="Rockwell"/>
              </a:rPr>
              <a:t>th</a:t>
            </a:r>
            <a:r>
              <a:rPr lang="en-US" sz="2000" dirty="0">
                <a:latin typeface="Rockwell"/>
                <a:cs typeface="Rockwell"/>
              </a:rPr>
              <a:t> as inauguration date</a:t>
            </a:r>
          </a:p>
          <a:p>
            <a:pPr lvl="1" eaLnBrk="1" hangingPunct="1">
              <a:lnSpc>
                <a:spcPct val="90000"/>
              </a:lnSpc>
            </a:pPr>
            <a:r>
              <a:rPr lang="en-US" sz="1800" dirty="0">
                <a:latin typeface="Rockwell"/>
                <a:cs typeface="Rockwell"/>
              </a:rPr>
              <a:t>Used to be on March 4</a:t>
            </a:r>
            <a:r>
              <a:rPr lang="en-US" sz="1800" baseline="30000" dirty="0">
                <a:latin typeface="Rockwell"/>
                <a:cs typeface="Rockwell"/>
              </a:rPr>
              <a:t>th</a:t>
            </a:r>
            <a:endParaRPr lang="en-US" sz="1800" dirty="0">
              <a:latin typeface="Rockwell"/>
              <a:cs typeface="Rockwell"/>
            </a:endParaRPr>
          </a:p>
          <a:p>
            <a:pPr eaLnBrk="1" hangingPunct="1">
              <a:lnSpc>
                <a:spcPct val="90000"/>
              </a:lnSpc>
            </a:pPr>
            <a:r>
              <a:rPr lang="en-US" sz="2000" dirty="0">
                <a:latin typeface="Rockwell"/>
                <a:cs typeface="Rockwell"/>
              </a:rPr>
              <a:t>Since John Adams, the Chief Justice of the Supreme Court has administered the oath</a:t>
            </a:r>
          </a:p>
        </p:txBody>
      </p:sp>
      <p:pic>
        <p:nvPicPr>
          <p:cNvPr id="26627" name="Picture 7" descr="Inauguration-01-20-2009"/>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24400" y="1600200"/>
            <a:ext cx="3886200" cy="2185988"/>
          </a:xfrm>
          <a:noFill/>
          <a:extLst>
            <a:ext uri="{909E8E84-426E-40dd-AFC4-6F175D3DCCD1}">
              <a14:hiddenFill xmlns:a14="http://schemas.microsoft.com/office/drawing/2010/main">
                <a:solidFill>
                  <a:srgbClr val="FFFFFF"/>
                </a:solidFill>
              </a14:hiddenFill>
            </a:ext>
          </a:extLst>
        </p:spPr>
      </p:pic>
      <p:pic>
        <p:nvPicPr>
          <p:cNvPr id="26628" name="Picture 8" descr="reaganseal"/>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24400" y="3938588"/>
            <a:ext cx="3886200" cy="26225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946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xmlns="" id="{BC62F521-2BB9-ED46-9C2C-2C9ED32B0444}"/>
              </a:ext>
            </a:extLst>
          </p:cNvPr>
          <p:cNvSpPr>
            <a:spLocks noGrp="1" noRot="1" noChangeArrowheads="1"/>
          </p:cNvSpPr>
          <p:nvPr>
            <p:ph type="title"/>
          </p:nvPr>
        </p:nvSpPr>
        <p:spPr/>
        <p:txBody>
          <a:bodyPr/>
          <a:lstStyle/>
          <a:p>
            <a:pPr eaLnBrk="1" hangingPunct="1"/>
            <a:r>
              <a:rPr lang="en-US">
                <a:latin typeface="Rockwell"/>
                <a:cs typeface="Rockwell"/>
              </a:rPr>
              <a:t>Presidential Terms of Office</a:t>
            </a:r>
          </a:p>
        </p:txBody>
      </p:sp>
      <p:sp>
        <p:nvSpPr>
          <p:cNvPr id="249859" name="Rectangle 3">
            <a:extLst>
              <a:ext uri="{FF2B5EF4-FFF2-40B4-BE49-F238E27FC236}">
                <a16:creationId xmlns:a16="http://schemas.microsoft.com/office/drawing/2014/main" xmlns="" id="{CE2A6181-1632-DB40-9773-13EF1DAED2D0}"/>
              </a:ext>
            </a:extLst>
          </p:cNvPr>
          <p:cNvSpPr>
            <a:spLocks noGrp="1" noChangeArrowheads="1"/>
          </p:cNvSpPr>
          <p:nvPr>
            <p:ph type="body" idx="1"/>
          </p:nvPr>
        </p:nvSpPr>
        <p:spPr/>
        <p:txBody>
          <a:bodyPr>
            <a:normAutofit fontScale="92500" lnSpcReduction="10000"/>
          </a:bodyPr>
          <a:lstStyle/>
          <a:p>
            <a:pPr eaLnBrk="1" hangingPunct="1"/>
            <a:r>
              <a:rPr lang="en-US" dirty="0">
                <a:latin typeface="Rockwell"/>
                <a:cs typeface="Rockwell"/>
              </a:rPr>
              <a:t>Four-year terms</a:t>
            </a:r>
          </a:p>
          <a:p>
            <a:pPr eaLnBrk="1" hangingPunct="1"/>
            <a:r>
              <a:rPr lang="en-US" dirty="0">
                <a:latin typeface="Rockwell"/>
                <a:cs typeface="Rockwell"/>
              </a:rPr>
              <a:t>Originally, no limit to number of terms served</a:t>
            </a:r>
          </a:p>
          <a:p>
            <a:pPr eaLnBrk="1" hangingPunct="1"/>
            <a:r>
              <a:rPr lang="en-US" dirty="0">
                <a:latin typeface="Rockwell"/>
                <a:cs typeface="Rockwell"/>
              </a:rPr>
              <a:t>George Washington set precedent/tradition of two terms</a:t>
            </a:r>
          </a:p>
          <a:p>
            <a:pPr eaLnBrk="1" hangingPunct="1"/>
            <a:r>
              <a:rPr lang="en-US" dirty="0">
                <a:latin typeface="Rockwell"/>
                <a:cs typeface="Rockwell"/>
              </a:rPr>
              <a:t>Franklin D. Roosevelt</a:t>
            </a:r>
          </a:p>
          <a:p>
            <a:pPr lvl="1" eaLnBrk="1" hangingPunct="1"/>
            <a:r>
              <a:rPr lang="en-US" dirty="0">
                <a:latin typeface="Rockwell"/>
                <a:cs typeface="Rockwell"/>
              </a:rPr>
              <a:t>Elected to 4 terms (1932, 1936, 1940, 1944)</a:t>
            </a:r>
          </a:p>
          <a:p>
            <a:pPr eaLnBrk="1" hangingPunct="1"/>
            <a:r>
              <a:rPr lang="en-US" dirty="0">
                <a:latin typeface="Rockwell"/>
                <a:cs typeface="Rockwell"/>
              </a:rPr>
              <a:t>22nd Amendment (1951)</a:t>
            </a:r>
          </a:p>
          <a:p>
            <a:pPr lvl="1" eaLnBrk="1" hangingPunct="1"/>
            <a:r>
              <a:rPr lang="en-US" dirty="0">
                <a:latin typeface="Rockwell"/>
                <a:cs typeface="Rockwell"/>
              </a:rPr>
              <a:t>Limited president to two terms</a:t>
            </a:r>
          </a:p>
        </p:txBody>
      </p:sp>
    </p:spTree>
    <p:extLst>
      <p:ext uri="{BB962C8B-B14F-4D97-AF65-F5344CB8AC3E}">
        <p14:creationId xmlns:p14="http://schemas.microsoft.com/office/powerpoint/2010/main" val="8831017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xmlns="" id="{99A76744-ECB1-7A42-A7D6-B5CF916A034A}"/>
              </a:ext>
            </a:extLst>
          </p:cNvPr>
          <p:cNvSpPr>
            <a:spLocks noGrp="1" noRot="1" noChangeArrowheads="1"/>
          </p:cNvSpPr>
          <p:nvPr>
            <p:ph type="title"/>
          </p:nvPr>
        </p:nvSpPr>
        <p:spPr/>
        <p:txBody>
          <a:bodyPr/>
          <a:lstStyle/>
          <a:p>
            <a:pPr eaLnBrk="1" hangingPunct="1"/>
            <a:r>
              <a:rPr lang="en-US">
                <a:latin typeface="Rockwell"/>
                <a:cs typeface="Rockwell"/>
              </a:rPr>
              <a:t>Presidential Benefits</a:t>
            </a:r>
          </a:p>
        </p:txBody>
      </p:sp>
      <p:sp>
        <p:nvSpPr>
          <p:cNvPr id="234499" name="Rectangle 3">
            <a:extLst>
              <a:ext uri="{FF2B5EF4-FFF2-40B4-BE49-F238E27FC236}">
                <a16:creationId xmlns:a16="http://schemas.microsoft.com/office/drawing/2014/main" xmlns="" id="{DB15FA4F-26BD-F144-B4C9-242F8D56F952}"/>
              </a:ext>
            </a:extLst>
          </p:cNvPr>
          <p:cNvSpPr>
            <a:spLocks noGrp="1" noChangeArrowheads="1"/>
          </p:cNvSpPr>
          <p:nvPr>
            <p:ph type="body" idx="1"/>
          </p:nvPr>
        </p:nvSpPr>
        <p:spPr/>
        <p:txBody>
          <a:bodyPr>
            <a:normAutofit fontScale="92500" lnSpcReduction="10000"/>
          </a:bodyPr>
          <a:lstStyle/>
          <a:p>
            <a:pPr eaLnBrk="1" hangingPunct="1">
              <a:lnSpc>
                <a:spcPct val="80000"/>
              </a:lnSpc>
            </a:pPr>
            <a:r>
              <a:rPr lang="en-US" sz="2800" dirty="0">
                <a:latin typeface="Rockwell"/>
                <a:cs typeface="Rockwell"/>
              </a:rPr>
              <a:t>$400,000 annual salary</a:t>
            </a:r>
          </a:p>
          <a:p>
            <a:pPr eaLnBrk="1" hangingPunct="1">
              <a:lnSpc>
                <a:spcPct val="80000"/>
              </a:lnSpc>
            </a:pPr>
            <a:r>
              <a:rPr lang="en-US" sz="2800" dirty="0">
                <a:latin typeface="Rockwell"/>
                <a:cs typeface="Rockwell"/>
              </a:rPr>
              <a:t>$50,000 annual tax-free expense account</a:t>
            </a:r>
          </a:p>
          <a:p>
            <a:pPr eaLnBrk="1" hangingPunct="1">
              <a:lnSpc>
                <a:spcPct val="80000"/>
              </a:lnSpc>
            </a:pPr>
            <a:r>
              <a:rPr lang="en-US" sz="2800" dirty="0">
                <a:latin typeface="Rockwell"/>
                <a:cs typeface="Rockwell"/>
              </a:rPr>
              <a:t>$100,000 annual tax-free travel allowance</a:t>
            </a:r>
          </a:p>
          <a:p>
            <a:pPr eaLnBrk="1" hangingPunct="1">
              <a:lnSpc>
                <a:spcPct val="80000"/>
              </a:lnSpc>
            </a:pPr>
            <a:r>
              <a:rPr lang="en-US" sz="2800" dirty="0">
                <a:latin typeface="Rockwell"/>
                <a:cs typeface="Rockwell"/>
              </a:rPr>
              <a:t>Taxable pension plan</a:t>
            </a:r>
          </a:p>
          <a:p>
            <a:pPr eaLnBrk="1" hangingPunct="1">
              <a:lnSpc>
                <a:spcPct val="80000"/>
              </a:lnSpc>
            </a:pPr>
            <a:r>
              <a:rPr lang="en-US" sz="2800" dirty="0">
                <a:latin typeface="Rockwell"/>
                <a:cs typeface="Rockwell"/>
              </a:rPr>
              <a:t>Secret Service protection</a:t>
            </a:r>
          </a:p>
          <a:p>
            <a:pPr eaLnBrk="1" hangingPunct="1">
              <a:lnSpc>
                <a:spcPct val="80000"/>
              </a:lnSpc>
            </a:pPr>
            <a:r>
              <a:rPr lang="en-US" sz="2800" dirty="0">
                <a:latin typeface="Rockwell"/>
                <a:cs typeface="Rockwell"/>
              </a:rPr>
              <a:t>Support staff</a:t>
            </a:r>
          </a:p>
          <a:p>
            <a:pPr eaLnBrk="1" hangingPunct="1">
              <a:lnSpc>
                <a:spcPct val="80000"/>
              </a:lnSpc>
            </a:pPr>
            <a:r>
              <a:rPr lang="en-US" sz="2800" dirty="0">
                <a:latin typeface="Rockwell"/>
                <a:cs typeface="Rockwell"/>
              </a:rPr>
              <a:t>White House staff of 400-500 people</a:t>
            </a:r>
          </a:p>
          <a:p>
            <a:pPr eaLnBrk="1" hangingPunct="1">
              <a:lnSpc>
                <a:spcPct val="80000"/>
              </a:lnSpc>
            </a:pPr>
            <a:r>
              <a:rPr lang="en-US" sz="2800" dirty="0">
                <a:latin typeface="Rockwell"/>
                <a:cs typeface="Rockwell"/>
              </a:rPr>
              <a:t>Camp David, a countryside getaway</a:t>
            </a:r>
          </a:p>
          <a:p>
            <a:pPr eaLnBrk="1" hangingPunct="1">
              <a:lnSpc>
                <a:spcPct val="80000"/>
              </a:lnSpc>
            </a:pPr>
            <a:r>
              <a:rPr lang="en-US" sz="2800" dirty="0">
                <a:latin typeface="Rockwell"/>
                <a:cs typeface="Rockwell"/>
              </a:rPr>
              <a:t>Air Force One (plane) and Marine One (helicopter)</a:t>
            </a:r>
          </a:p>
          <a:p>
            <a:pPr eaLnBrk="1" hangingPunct="1">
              <a:lnSpc>
                <a:spcPct val="80000"/>
              </a:lnSpc>
            </a:pPr>
            <a:r>
              <a:rPr lang="en-US" sz="2800" dirty="0">
                <a:latin typeface="Rockwell"/>
                <a:cs typeface="Rockwell"/>
              </a:rPr>
              <a:t>Considered the most powerful person in the world</a:t>
            </a:r>
          </a:p>
          <a:p>
            <a:pPr lvl="1" eaLnBrk="1" hangingPunct="1">
              <a:lnSpc>
                <a:spcPct val="80000"/>
              </a:lnSpc>
            </a:pPr>
            <a:r>
              <a:rPr lang="en-US" sz="2400" dirty="0">
                <a:latin typeface="Rockwell"/>
                <a:cs typeface="Rockwell"/>
              </a:rPr>
              <a:t>Leader of the Free World</a:t>
            </a:r>
          </a:p>
        </p:txBody>
      </p:sp>
    </p:spTree>
    <p:extLst>
      <p:ext uri="{BB962C8B-B14F-4D97-AF65-F5344CB8AC3E}">
        <p14:creationId xmlns:p14="http://schemas.microsoft.com/office/powerpoint/2010/main" val="37445807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xmlns="" id="{A5DC45F8-399A-F445-AEAE-13A12A4647E1}"/>
              </a:ext>
            </a:extLst>
          </p:cNvPr>
          <p:cNvSpPr>
            <a:spLocks noGrp="1" noRot="1" noChangeArrowheads="1"/>
          </p:cNvSpPr>
          <p:nvPr>
            <p:ph type="title" idx="4294967295"/>
          </p:nvPr>
        </p:nvSpPr>
        <p:spPr/>
        <p:txBody>
          <a:bodyPr>
            <a:normAutofit fontScale="90000"/>
          </a:bodyPr>
          <a:lstStyle/>
          <a:p>
            <a:pPr eaLnBrk="1" hangingPunct="1"/>
            <a:r>
              <a:rPr lang="en-US">
                <a:latin typeface="Rockwell"/>
                <a:cs typeface="Rockwell"/>
              </a:rPr>
              <a:t>The Many Hats of the President</a:t>
            </a:r>
          </a:p>
        </p:txBody>
      </p:sp>
      <p:sp>
        <p:nvSpPr>
          <p:cNvPr id="247811" name="Rectangle 3">
            <a:extLst>
              <a:ext uri="{FF2B5EF4-FFF2-40B4-BE49-F238E27FC236}">
                <a16:creationId xmlns:a16="http://schemas.microsoft.com/office/drawing/2014/main" xmlns="" id="{F87811E2-9B20-9044-AD02-7414211F7A61}"/>
              </a:ext>
            </a:extLst>
          </p:cNvPr>
          <p:cNvSpPr>
            <a:spLocks noGrp="1" noChangeArrowheads="1"/>
          </p:cNvSpPr>
          <p:nvPr>
            <p:ph type="body" idx="4294967295"/>
          </p:nvPr>
        </p:nvSpPr>
        <p:spPr/>
        <p:txBody>
          <a:bodyPr/>
          <a:lstStyle/>
          <a:p>
            <a:pPr eaLnBrk="1" hangingPunct="1">
              <a:lnSpc>
                <a:spcPct val="80000"/>
              </a:lnSpc>
            </a:pPr>
            <a:r>
              <a:rPr lang="en-US" sz="2400" dirty="0">
                <a:latin typeface="Rockwell"/>
                <a:cs typeface="Rockwell"/>
              </a:rPr>
              <a:t>Chief Executive</a:t>
            </a:r>
          </a:p>
          <a:p>
            <a:pPr lvl="1" eaLnBrk="1" hangingPunct="1">
              <a:lnSpc>
                <a:spcPct val="80000"/>
              </a:lnSpc>
            </a:pPr>
            <a:r>
              <a:rPr lang="en-US" sz="2000" dirty="0">
                <a:latin typeface="Rockwell"/>
                <a:cs typeface="Rockwell"/>
              </a:rPr>
              <a:t>Execute laws, appoint executive officials</a:t>
            </a:r>
          </a:p>
          <a:p>
            <a:pPr eaLnBrk="1" hangingPunct="1">
              <a:lnSpc>
                <a:spcPct val="80000"/>
              </a:lnSpc>
            </a:pPr>
            <a:r>
              <a:rPr lang="en-US" sz="2400" dirty="0">
                <a:latin typeface="Rockwell"/>
                <a:cs typeface="Rockwell"/>
              </a:rPr>
              <a:t>Chief Legislator</a:t>
            </a:r>
          </a:p>
          <a:p>
            <a:pPr lvl="1" eaLnBrk="1" hangingPunct="1">
              <a:lnSpc>
                <a:spcPct val="80000"/>
              </a:lnSpc>
            </a:pPr>
            <a:r>
              <a:rPr lang="en-US" sz="2000" dirty="0">
                <a:latin typeface="Rockwell"/>
                <a:cs typeface="Rockwell"/>
              </a:rPr>
              <a:t>Propose legislation, veto power, State of the Union</a:t>
            </a:r>
          </a:p>
          <a:p>
            <a:pPr eaLnBrk="1" hangingPunct="1">
              <a:lnSpc>
                <a:spcPct val="80000"/>
              </a:lnSpc>
            </a:pPr>
            <a:r>
              <a:rPr lang="en-US" sz="2400" dirty="0">
                <a:latin typeface="Rockwell"/>
                <a:cs typeface="Rockwell"/>
              </a:rPr>
              <a:t>Commander-in-Chief</a:t>
            </a:r>
          </a:p>
          <a:p>
            <a:pPr lvl="1" eaLnBrk="1" hangingPunct="1">
              <a:lnSpc>
                <a:spcPct val="80000"/>
              </a:lnSpc>
            </a:pPr>
            <a:r>
              <a:rPr lang="en-US" sz="2000" dirty="0">
                <a:latin typeface="Rockwell"/>
                <a:cs typeface="Rockwell"/>
              </a:rPr>
              <a:t>In charge of armed forces</a:t>
            </a:r>
          </a:p>
          <a:p>
            <a:pPr eaLnBrk="1" hangingPunct="1">
              <a:lnSpc>
                <a:spcPct val="80000"/>
              </a:lnSpc>
            </a:pPr>
            <a:r>
              <a:rPr lang="en-US" sz="2400" dirty="0">
                <a:latin typeface="Rockwell"/>
                <a:cs typeface="Rockwell"/>
              </a:rPr>
              <a:t>Head of State</a:t>
            </a:r>
          </a:p>
          <a:p>
            <a:pPr lvl="1" eaLnBrk="1" hangingPunct="1">
              <a:lnSpc>
                <a:spcPct val="80000"/>
              </a:lnSpc>
            </a:pPr>
            <a:r>
              <a:rPr lang="en-US" sz="2000" dirty="0">
                <a:latin typeface="Rockwell"/>
                <a:cs typeface="Rockwell"/>
              </a:rPr>
              <a:t>Ceremonies, receive foreign leaders, official dinners</a:t>
            </a:r>
          </a:p>
          <a:p>
            <a:pPr eaLnBrk="1" hangingPunct="1">
              <a:lnSpc>
                <a:spcPct val="80000"/>
              </a:lnSpc>
            </a:pPr>
            <a:r>
              <a:rPr lang="en-US" sz="2400" dirty="0">
                <a:latin typeface="Rockwell"/>
                <a:cs typeface="Rockwell"/>
              </a:rPr>
              <a:t>Chief Diplomat</a:t>
            </a:r>
          </a:p>
          <a:p>
            <a:pPr lvl="1" eaLnBrk="1" hangingPunct="1">
              <a:lnSpc>
                <a:spcPct val="80000"/>
              </a:lnSpc>
            </a:pPr>
            <a:r>
              <a:rPr lang="en-US" sz="2000" dirty="0">
                <a:latin typeface="Rockwell"/>
                <a:cs typeface="Rockwell"/>
              </a:rPr>
              <a:t>Negotiate treaties/alliances, develop foreign policies, appoint ambassadors</a:t>
            </a:r>
          </a:p>
          <a:p>
            <a:pPr eaLnBrk="1" hangingPunct="1">
              <a:lnSpc>
                <a:spcPct val="80000"/>
              </a:lnSpc>
            </a:pPr>
            <a:r>
              <a:rPr lang="en-US" sz="2400" dirty="0">
                <a:latin typeface="Rockwell"/>
                <a:cs typeface="Rockwell"/>
              </a:rPr>
              <a:t>Head of Political Party</a:t>
            </a:r>
          </a:p>
          <a:p>
            <a:pPr lvl="1" eaLnBrk="1" hangingPunct="1">
              <a:lnSpc>
                <a:spcPct val="80000"/>
              </a:lnSpc>
            </a:pPr>
            <a:r>
              <a:rPr lang="en-US" sz="2000" dirty="0">
                <a:latin typeface="Rockwell"/>
                <a:cs typeface="Rockwell"/>
              </a:rPr>
              <a:t>Agenda setting, coattails, patronage</a:t>
            </a:r>
          </a:p>
        </p:txBody>
      </p:sp>
    </p:spTree>
    <p:extLst>
      <p:ext uri="{BB962C8B-B14F-4D97-AF65-F5344CB8AC3E}">
        <p14:creationId xmlns:p14="http://schemas.microsoft.com/office/powerpoint/2010/main" val="7240769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xmlns="" id="{9CFE2415-D446-6D4D-A366-F53B30D36ABE}"/>
              </a:ext>
            </a:extLst>
          </p:cNvPr>
          <p:cNvSpPr>
            <a:spLocks noGrp="1" noRot="1" noChangeArrowheads="1"/>
          </p:cNvSpPr>
          <p:nvPr>
            <p:ph type="title"/>
          </p:nvPr>
        </p:nvSpPr>
        <p:spPr>
          <a:xfrm>
            <a:off x="0" y="0"/>
            <a:ext cx="9144000" cy="685800"/>
          </a:xfrm>
        </p:spPr>
        <p:txBody>
          <a:bodyPr>
            <a:normAutofit fontScale="90000"/>
          </a:bodyPr>
          <a:lstStyle/>
          <a:p>
            <a:pPr eaLnBrk="1" hangingPunct="1"/>
            <a:r>
              <a:rPr lang="en-US" sz="4000">
                <a:latin typeface="Rockwell"/>
                <a:cs typeface="Rockwell"/>
              </a:rPr>
              <a:t>Commander-in-Chief</a:t>
            </a:r>
          </a:p>
        </p:txBody>
      </p:sp>
      <p:sp>
        <p:nvSpPr>
          <p:cNvPr id="240643" name="Rectangle 3">
            <a:extLst>
              <a:ext uri="{FF2B5EF4-FFF2-40B4-BE49-F238E27FC236}">
                <a16:creationId xmlns:a16="http://schemas.microsoft.com/office/drawing/2014/main" xmlns="" id="{54F3F8BC-69A1-CB47-8DEA-5061615E4F95}"/>
              </a:ext>
            </a:extLst>
          </p:cNvPr>
          <p:cNvSpPr>
            <a:spLocks noGrp="1" noChangeArrowheads="1"/>
          </p:cNvSpPr>
          <p:nvPr>
            <p:ph type="body" idx="1"/>
          </p:nvPr>
        </p:nvSpPr>
        <p:spPr>
          <a:xfrm>
            <a:off x="0" y="762000"/>
            <a:ext cx="5105400" cy="6096000"/>
          </a:xfrm>
        </p:spPr>
        <p:txBody>
          <a:bodyPr>
            <a:normAutofit fontScale="92500"/>
          </a:bodyPr>
          <a:lstStyle/>
          <a:p>
            <a:pPr eaLnBrk="1" hangingPunct="1">
              <a:lnSpc>
                <a:spcPct val="90000"/>
              </a:lnSpc>
            </a:pPr>
            <a:r>
              <a:rPr lang="en-US" sz="2000" dirty="0">
                <a:latin typeface="Rockwell"/>
                <a:cs typeface="Rockwell"/>
              </a:rPr>
              <a:t>Commander-in-Chief (FORMAL POWER)</a:t>
            </a:r>
          </a:p>
          <a:p>
            <a:pPr lvl="1" eaLnBrk="1" hangingPunct="1">
              <a:lnSpc>
                <a:spcPct val="90000"/>
              </a:lnSpc>
            </a:pPr>
            <a:r>
              <a:rPr lang="en-US" sz="1800" dirty="0">
                <a:latin typeface="Rockwell"/>
                <a:cs typeface="Rockwell"/>
              </a:rPr>
              <a:t>Over all armed forces</a:t>
            </a:r>
          </a:p>
          <a:p>
            <a:pPr lvl="1" eaLnBrk="1" hangingPunct="1">
              <a:lnSpc>
                <a:spcPct val="90000"/>
              </a:lnSpc>
            </a:pPr>
            <a:r>
              <a:rPr lang="en-US" sz="1800" dirty="0">
                <a:latin typeface="Rockwell"/>
                <a:cs typeface="Rockwell"/>
              </a:rPr>
              <a:t>Appoints Joint Chiefs of Staff (military advisors)</a:t>
            </a:r>
          </a:p>
          <a:p>
            <a:pPr lvl="1" eaLnBrk="1" hangingPunct="1">
              <a:lnSpc>
                <a:spcPct val="90000"/>
              </a:lnSpc>
            </a:pPr>
            <a:r>
              <a:rPr lang="en-US" sz="1800" dirty="0">
                <a:latin typeface="Rockwell"/>
                <a:cs typeface="Rockwell"/>
              </a:rPr>
              <a:t>Wages war</a:t>
            </a:r>
          </a:p>
          <a:p>
            <a:pPr lvl="1" eaLnBrk="1" hangingPunct="1">
              <a:lnSpc>
                <a:spcPct val="90000"/>
              </a:lnSpc>
            </a:pPr>
            <a:r>
              <a:rPr lang="en-US" sz="1800" dirty="0">
                <a:latin typeface="Rockwell"/>
                <a:cs typeface="Rockwell"/>
              </a:rPr>
              <a:t>Troop deployment</a:t>
            </a:r>
          </a:p>
          <a:p>
            <a:pPr eaLnBrk="1" hangingPunct="1">
              <a:lnSpc>
                <a:spcPct val="90000"/>
              </a:lnSpc>
            </a:pPr>
            <a:r>
              <a:rPr lang="en-US" sz="2000" dirty="0">
                <a:latin typeface="Rockwell"/>
                <a:cs typeface="Rockwell"/>
              </a:rPr>
              <a:t>Provides for domestic order</a:t>
            </a:r>
          </a:p>
          <a:p>
            <a:pPr lvl="1" eaLnBrk="1" hangingPunct="1">
              <a:lnSpc>
                <a:spcPct val="90000"/>
              </a:lnSpc>
            </a:pPr>
            <a:r>
              <a:rPr lang="en-US" sz="1800" dirty="0">
                <a:latin typeface="Rockwell"/>
                <a:cs typeface="Rockwell"/>
              </a:rPr>
              <a:t>Call up the National Guard in affected state/locality</a:t>
            </a:r>
          </a:p>
          <a:p>
            <a:pPr lvl="1" eaLnBrk="1" hangingPunct="1">
              <a:lnSpc>
                <a:spcPct val="90000"/>
              </a:lnSpc>
            </a:pPr>
            <a:r>
              <a:rPr lang="en-US" sz="1800" dirty="0">
                <a:latin typeface="Rockwell"/>
                <a:cs typeface="Rockwell"/>
              </a:rPr>
              <a:t>Crisis Manager (INFORMAL POWER)</a:t>
            </a:r>
          </a:p>
          <a:p>
            <a:pPr lvl="1" eaLnBrk="1" hangingPunct="1">
              <a:lnSpc>
                <a:spcPct val="90000"/>
              </a:lnSpc>
            </a:pPr>
            <a:r>
              <a:rPr lang="en-US" sz="1800" i="1" dirty="0">
                <a:latin typeface="Rockwell"/>
                <a:cs typeface="Rockwell"/>
              </a:rPr>
              <a:t>Youngstown Sheet Co. v. Sawyer </a:t>
            </a:r>
            <a:r>
              <a:rPr lang="en-US" sz="1800" dirty="0">
                <a:latin typeface="Rockwell"/>
                <a:cs typeface="Rockwell"/>
              </a:rPr>
              <a:t>(1951)</a:t>
            </a:r>
            <a:endParaRPr lang="en-US" sz="1800" i="1" dirty="0">
              <a:latin typeface="Rockwell"/>
              <a:cs typeface="Rockwell"/>
            </a:endParaRPr>
          </a:p>
          <a:p>
            <a:pPr eaLnBrk="1" hangingPunct="1">
              <a:lnSpc>
                <a:spcPct val="90000"/>
              </a:lnSpc>
            </a:pPr>
            <a:r>
              <a:rPr lang="en-US" sz="2000" b="1" dirty="0">
                <a:latin typeface="Rockwell"/>
                <a:cs typeface="Rockwell"/>
              </a:rPr>
              <a:t>War Powers Resolution (1973)</a:t>
            </a:r>
          </a:p>
          <a:p>
            <a:pPr lvl="1" eaLnBrk="1" hangingPunct="1">
              <a:lnSpc>
                <a:spcPct val="90000"/>
              </a:lnSpc>
            </a:pPr>
            <a:r>
              <a:rPr lang="en-US" sz="1800" dirty="0">
                <a:latin typeface="Rockwell"/>
                <a:cs typeface="Rockwell"/>
              </a:rPr>
              <a:t>Gulf of Tonkin Resolution (1964) and Vietnam</a:t>
            </a:r>
          </a:p>
          <a:p>
            <a:pPr lvl="1" eaLnBrk="1" hangingPunct="1">
              <a:lnSpc>
                <a:spcPct val="90000"/>
              </a:lnSpc>
            </a:pPr>
            <a:r>
              <a:rPr lang="en-US" sz="1800" dirty="0">
                <a:latin typeface="Rockwell"/>
                <a:cs typeface="Rockwell"/>
              </a:rPr>
              <a:t>President notifies Congress 48 hours in advance of combat</a:t>
            </a:r>
          </a:p>
          <a:p>
            <a:pPr lvl="1" eaLnBrk="1" hangingPunct="1">
              <a:lnSpc>
                <a:spcPct val="90000"/>
              </a:lnSpc>
            </a:pPr>
            <a:r>
              <a:rPr lang="en-US" sz="1800" dirty="0">
                <a:latin typeface="Rockwell"/>
                <a:cs typeface="Rockwell"/>
              </a:rPr>
              <a:t>Armed forces for 60 days and 30-day withdrawal period</a:t>
            </a:r>
          </a:p>
          <a:p>
            <a:pPr lvl="2" eaLnBrk="1" hangingPunct="1">
              <a:lnSpc>
                <a:spcPct val="90000"/>
              </a:lnSpc>
            </a:pPr>
            <a:r>
              <a:rPr lang="en-US" sz="1600" dirty="0">
                <a:latin typeface="Rockwell"/>
                <a:cs typeface="Rockwell"/>
              </a:rPr>
              <a:t>Congress may extend military use, declare war, or authorize use of military</a:t>
            </a:r>
          </a:p>
        </p:txBody>
      </p:sp>
      <p:pic>
        <p:nvPicPr>
          <p:cNvPr id="34819" name="Picture 5" descr="nixon-political-cart#D5418D.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81600" y="838200"/>
            <a:ext cx="3816350" cy="4495800"/>
          </a:xfrm>
        </p:spPr>
      </p:pic>
    </p:spTree>
    <p:extLst>
      <p:ext uri="{BB962C8B-B14F-4D97-AF65-F5344CB8AC3E}">
        <p14:creationId xmlns:p14="http://schemas.microsoft.com/office/powerpoint/2010/main" val="6598894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3546E1C-30BA-F249-BD2C-225D41119988}"/>
              </a:ext>
            </a:extLst>
          </p:cNvPr>
          <p:cNvSpPr>
            <a:spLocks noGrp="1"/>
          </p:cNvSpPr>
          <p:nvPr>
            <p:ph type="title"/>
          </p:nvPr>
        </p:nvSpPr>
        <p:spPr>
          <a:xfrm>
            <a:off x="0" y="0"/>
            <a:ext cx="9144000" cy="990600"/>
          </a:xfrm>
        </p:spPr>
        <p:txBody>
          <a:bodyPr>
            <a:normAutofit fontScale="90000"/>
          </a:bodyPr>
          <a:lstStyle/>
          <a:p>
            <a:r>
              <a:rPr lang="en-US" sz="4000" dirty="0">
                <a:latin typeface="Rockwell"/>
                <a:cs typeface="Rockwell"/>
              </a:rPr>
              <a:t>A View on the </a:t>
            </a:r>
            <a:r>
              <a:rPr lang="en-US" sz="4000" dirty="0" smtClean="0">
                <a:latin typeface="Rockwell"/>
                <a:cs typeface="Rockwell"/>
              </a:rPr>
              <a:t>President’s </a:t>
            </a:r>
            <a:r>
              <a:rPr lang="en-US" sz="4000" dirty="0">
                <a:latin typeface="Rockwell"/>
                <a:cs typeface="Rockwell"/>
              </a:rPr>
              <a:t>War Powers</a:t>
            </a:r>
          </a:p>
        </p:txBody>
      </p:sp>
      <p:sp>
        <p:nvSpPr>
          <p:cNvPr id="7" name="Text Placeholder 6">
            <a:extLst>
              <a:ext uri="{FF2B5EF4-FFF2-40B4-BE49-F238E27FC236}">
                <a16:creationId xmlns:a16="http://schemas.microsoft.com/office/drawing/2014/main" xmlns="" id="{CFC5B25D-9A6D-5344-875C-66077F009C2B}"/>
              </a:ext>
            </a:extLst>
          </p:cNvPr>
          <p:cNvSpPr>
            <a:spLocks noGrp="1"/>
          </p:cNvSpPr>
          <p:nvPr>
            <p:ph type="body" idx="1"/>
          </p:nvPr>
        </p:nvSpPr>
        <p:spPr>
          <a:xfrm>
            <a:off x="0" y="990600"/>
            <a:ext cx="4953000" cy="685800"/>
          </a:xfrm>
        </p:spPr>
        <p:txBody>
          <a:bodyPr/>
          <a:lstStyle/>
          <a:p>
            <a:r>
              <a:rPr lang="en-US" sz="1600" dirty="0">
                <a:latin typeface="Rockwell"/>
                <a:cs typeface="Rockwell"/>
              </a:rPr>
              <a:t>Elizabeth </a:t>
            </a:r>
            <a:r>
              <a:rPr lang="en-US" sz="1600" dirty="0" err="1">
                <a:latin typeface="Rockwell"/>
                <a:cs typeface="Rockwell"/>
              </a:rPr>
              <a:t>Holtzman</a:t>
            </a:r>
            <a:r>
              <a:rPr lang="en-US" sz="1600" dirty="0">
                <a:latin typeface="Rockwell"/>
                <a:cs typeface="Rockwell"/>
              </a:rPr>
              <a:t> – </a:t>
            </a:r>
            <a:r>
              <a:rPr lang="ja-JP" altLang="en-US" sz="1600" i="1" dirty="0">
                <a:latin typeface="Rockwell"/>
                <a:cs typeface="Rockwell"/>
              </a:rPr>
              <a:t>“</a:t>
            </a:r>
            <a:r>
              <a:rPr lang="en-US" sz="1600" i="1" dirty="0">
                <a:latin typeface="Rockwell"/>
                <a:cs typeface="Rockwell"/>
              </a:rPr>
              <a:t>The Impeachment of George W. Bush</a:t>
            </a:r>
            <a:r>
              <a:rPr lang="ja-JP" altLang="en-US" sz="1600" i="1" dirty="0">
                <a:latin typeface="Rockwell"/>
                <a:cs typeface="Rockwell"/>
              </a:rPr>
              <a:t>”</a:t>
            </a:r>
            <a:r>
              <a:rPr lang="en-US" sz="1600" dirty="0">
                <a:latin typeface="Rockwell"/>
                <a:cs typeface="Rockwell"/>
              </a:rPr>
              <a:t> (2006)</a:t>
            </a:r>
          </a:p>
        </p:txBody>
      </p:sp>
      <p:sp>
        <p:nvSpPr>
          <p:cNvPr id="8" name="Content Placeholder 7">
            <a:extLst>
              <a:ext uri="{FF2B5EF4-FFF2-40B4-BE49-F238E27FC236}">
                <a16:creationId xmlns:a16="http://schemas.microsoft.com/office/drawing/2014/main" xmlns="" id="{50BF8677-73E8-7244-9BED-E8B077DD0D6E}"/>
              </a:ext>
            </a:extLst>
          </p:cNvPr>
          <p:cNvSpPr>
            <a:spLocks noGrp="1"/>
          </p:cNvSpPr>
          <p:nvPr>
            <p:ph sz="half" idx="2"/>
          </p:nvPr>
        </p:nvSpPr>
        <p:spPr>
          <a:xfrm>
            <a:off x="0" y="1905000"/>
            <a:ext cx="4635500" cy="4953000"/>
          </a:xfrm>
        </p:spPr>
        <p:txBody>
          <a:bodyPr>
            <a:normAutofit fontScale="92500" lnSpcReduction="10000"/>
          </a:bodyPr>
          <a:lstStyle/>
          <a:p>
            <a:r>
              <a:rPr lang="en-US" sz="1400" dirty="0">
                <a:latin typeface="Rockwell"/>
                <a:cs typeface="Rockwell"/>
              </a:rPr>
              <a:t>Ours is a government of limited power. We learn in elementary school the concept of checks and balances. Those checks do not vanish in wartime; the President</a:t>
            </a:r>
            <a:r>
              <a:rPr lang="ja-JP" altLang="en-US" sz="1400" dirty="0">
                <a:latin typeface="Rockwell"/>
                <a:cs typeface="Rockwell"/>
              </a:rPr>
              <a:t>’</a:t>
            </a:r>
            <a:r>
              <a:rPr lang="en-US" sz="1400" dirty="0">
                <a:latin typeface="Rockwell"/>
                <a:cs typeface="Rockwell"/>
              </a:rPr>
              <a:t>s role as Commander in Chief does not swallow up Congress</a:t>
            </a:r>
            <a:r>
              <a:rPr lang="ja-JP" altLang="en-US" sz="1400" dirty="0">
                <a:latin typeface="Rockwell"/>
                <a:cs typeface="Rockwell"/>
              </a:rPr>
              <a:t>’</a:t>
            </a:r>
            <a:r>
              <a:rPr lang="en-US" sz="1400" dirty="0">
                <a:latin typeface="Rockwell"/>
                <a:cs typeface="Rockwell"/>
              </a:rPr>
              <a:t>s powers or the Bill of Rights</a:t>
            </a:r>
            <a:r>
              <a:rPr lang="is-IS" sz="1400" dirty="0">
                <a:latin typeface="Rockwell"/>
                <a:cs typeface="Rockwell"/>
              </a:rPr>
              <a:t>…it is impossible to find in the Constitution unilateral presidential authority to act against US citizens in a way that violates US laws, even in wartime. </a:t>
            </a:r>
            <a:r>
              <a:rPr lang="en-US" sz="1400" dirty="0">
                <a:latin typeface="Rockwell"/>
                <a:cs typeface="Rockwell"/>
              </a:rPr>
              <a:t>A</a:t>
            </a:r>
            <a:r>
              <a:rPr lang="is-IS" sz="1400" dirty="0">
                <a:latin typeface="Rockwell"/>
                <a:cs typeface="Rockwell"/>
              </a:rPr>
              <a:t>s Justice Sandra Day O’Connor recently wrote, “A state of war is not a blank check for the President when it comes to the rights of the nation’s citizens.”… Indeed, the claim to protect Americans the President needs to be able to avoid court review of his wiretap applications rings hollow. It is unclear why or in what way the existing law, requiring court approval, is not satisfactory. And, if the law is too cumbersome or inapplicable to modern technology, then it is unclear why the President did not seek to revise it instead of disregarding it and thus jeopardizing many otherwise legitimate anti-terrorism prosecutions. His defenders’ claim that changing the law would have given away secrets is unacceptable. There are procedures for considering classified information in Congress.</a:t>
            </a:r>
            <a:endParaRPr lang="en-US" sz="1400" dirty="0">
              <a:latin typeface="Rockwell"/>
              <a:cs typeface="Rockwell"/>
            </a:endParaRPr>
          </a:p>
        </p:txBody>
      </p:sp>
      <p:sp>
        <p:nvSpPr>
          <p:cNvPr id="9" name="Text Placeholder 8">
            <a:extLst>
              <a:ext uri="{FF2B5EF4-FFF2-40B4-BE49-F238E27FC236}">
                <a16:creationId xmlns:a16="http://schemas.microsoft.com/office/drawing/2014/main" xmlns="" id="{C55F1A7F-6C94-684B-B91C-0D730E286C56}"/>
              </a:ext>
            </a:extLst>
          </p:cNvPr>
          <p:cNvSpPr>
            <a:spLocks noGrp="1"/>
          </p:cNvSpPr>
          <p:nvPr>
            <p:ph type="body" sz="quarter" idx="3"/>
          </p:nvPr>
        </p:nvSpPr>
        <p:spPr>
          <a:xfrm>
            <a:off x="4876800" y="990600"/>
            <a:ext cx="4267200" cy="685800"/>
          </a:xfrm>
        </p:spPr>
        <p:txBody>
          <a:bodyPr/>
          <a:lstStyle/>
          <a:p>
            <a:r>
              <a:rPr lang="en-US" sz="1600" dirty="0">
                <a:latin typeface="Rockwell"/>
                <a:cs typeface="Rockwell"/>
              </a:rPr>
              <a:t>John </a:t>
            </a:r>
            <a:r>
              <a:rPr lang="en-US" sz="1600" dirty="0" err="1">
                <a:latin typeface="Rockwell"/>
                <a:cs typeface="Rockwell"/>
              </a:rPr>
              <a:t>Yoo</a:t>
            </a:r>
            <a:r>
              <a:rPr lang="en-US" sz="1600" dirty="0">
                <a:latin typeface="Rockwell"/>
                <a:cs typeface="Rockwell"/>
              </a:rPr>
              <a:t> – </a:t>
            </a:r>
            <a:r>
              <a:rPr lang="ja-JP" altLang="en-US" sz="1600" i="1" dirty="0">
                <a:latin typeface="Rockwell"/>
                <a:cs typeface="Rockwell"/>
              </a:rPr>
              <a:t>“</a:t>
            </a:r>
            <a:r>
              <a:rPr lang="en-US" sz="1600" i="1" dirty="0">
                <a:latin typeface="Rockwell"/>
                <a:cs typeface="Rockwell"/>
              </a:rPr>
              <a:t>Wartime, Constitution, Empower Presidents</a:t>
            </a:r>
            <a:r>
              <a:rPr lang="ja-JP" altLang="en-US" sz="1600" i="1" dirty="0">
                <a:latin typeface="Rockwell"/>
                <a:cs typeface="Rockwell"/>
              </a:rPr>
              <a:t>”</a:t>
            </a:r>
            <a:r>
              <a:rPr lang="en-US" sz="1600" dirty="0">
                <a:latin typeface="Rockwell"/>
                <a:cs typeface="Rockwell"/>
              </a:rPr>
              <a:t> (2006)</a:t>
            </a:r>
          </a:p>
        </p:txBody>
      </p:sp>
      <p:sp>
        <p:nvSpPr>
          <p:cNvPr id="10" name="Content Placeholder 9">
            <a:extLst>
              <a:ext uri="{FF2B5EF4-FFF2-40B4-BE49-F238E27FC236}">
                <a16:creationId xmlns:a16="http://schemas.microsoft.com/office/drawing/2014/main" xmlns="" id="{CA9DE35D-A23D-0748-A07F-19F6FB595749}"/>
              </a:ext>
            </a:extLst>
          </p:cNvPr>
          <p:cNvSpPr>
            <a:spLocks noGrp="1"/>
          </p:cNvSpPr>
          <p:nvPr>
            <p:ph sz="quarter" idx="4"/>
          </p:nvPr>
        </p:nvSpPr>
        <p:spPr>
          <a:xfrm>
            <a:off x="4635500" y="1905000"/>
            <a:ext cx="4508500" cy="4953000"/>
          </a:xfrm>
        </p:spPr>
        <p:txBody>
          <a:bodyPr>
            <a:normAutofit lnSpcReduction="10000"/>
          </a:bodyPr>
          <a:lstStyle/>
          <a:p>
            <a:r>
              <a:rPr lang="en-US" sz="1400" dirty="0">
                <a:latin typeface="Rockwell"/>
                <a:cs typeface="Rockwell"/>
              </a:rPr>
              <a:t>Similarly, the least dangerous way to prevent rogue nations from acquiring WMDs may depend on secret intelligence gathering and covert action, rather than open military intervention. Delay for a congressional debate could render useless any time-critical intelligence or windows of opportunity. If Congress wants to prevent military adventurism, it can simply do nothing – presidents can wage no war without the troops and weapons funded by Congress. The Constitution creates a presidency that can respond forcefully and independently to pre-empt serious threats to our national security. Instead of demanding a legalistic process to begin war, the framers left war to politics. Presidents can take the initiative and Congress would use their funding power to check him. As we confront terrorism, rogue nations, and WMD proliferation, now is not the time to engage in a radical change in the way our government has waged war for decades.</a:t>
            </a:r>
          </a:p>
        </p:txBody>
      </p:sp>
      <p:sp>
        <p:nvSpPr>
          <p:cNvPr id="35846" name="TextBox 1"/>
          <p:cNvSpPr txBox="1">
            <a:spLocks noChangeArrowheads="1"/>
          </p:cNvSpPr>
          <p:nvPr/>
        </p:nvSpPr>
        <p:spPr bwMode="auto">
          <a:xfrm>
            <a:off x="6578600" y="4775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Garamond" charset="0"/>
                <a:ea typeface="ＭＳ Ｐゴシック" charset="0"/>
              </a:defRPr>
            </a:lvl1pPr>
            <a:lvl2pPr>
              <a:defRPr sz="28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eaLnBrk="0" hangingPunct="0">
              <a:buFont typeface="Wingdings" charset="0"/>
              <a:defRPr sz="2000">
                <a:solidFill>
                  <a:schemeClr val="tx1"/>
                </a:solidFill>
                <a:latin typeface="Garamond" charset="0"/>
                <a:ea typeface="ＭＳ Ｐゴシック" charset="0"/>
              </a:defRPr>
            </a:lvl6pPr>
            <a:lvl7pPr eaLnBrk="0" hangingPunct="0">
              <a:buFont typeface="Wingdings" charset="0"/>
              <a:defRPr sz="2000">
                <a:solidFill>
                  <a:schemeClr val="tx1"/>
                </a:solidFill>
                <a:latin typeface="Garamond" charset="0"/>
                <a:ea typeface="ＭＳ Ｐゴシック" charset="0"/>
              </a:defRPr>
            </a:lvl7pPr>
            <a:lvl8pPr eaLnBrk="0" hangingPunct="0">
              <a:buFont typeface="Wingdings" charset="0"/>
              <a:defRPr sz="2000">
                <a:solidFill>
                  <a:schemeClr val="tx1"/>
                </a:solidFill>
                <a:latin typeface="Garamond" charset="0"/>
                <a:ea typeface="ＭＳ Ｐゴシック" charset="0"/>
              </a:defRPr>
            </a:lvl8pPr>
            <a:lvl9pPr eaLnBrk="0" hangingPunct="0">
              <a:buFont typeface="Wingdings" charset="0"/>
              <a:defRPr sz="2000">
                <a:solidFill>
                  <a:schemeClr val="tx1"/>
                </a:solidFill>
                <a:latin typeface="Garamond" charset="0"/>
                <a:ea typeface="ＭＳ Ｐゴシック" charset="0"/>
              </a:defRPr>
            </a:lvl9pPr>
          </a:lstStyle>
          <a:p>
            <a:endParaRPr lang="en-US" sz="1800">
              <a:latin typeface="Rockwell"/>
              <a:cs typeface="Rockwell"/>
            </a:endParaRPr>
          </a:p>
        </p:txBody>
      </p:sp>
    </p:spTree>
    <p:extLst>
      <p:ext uri="{BB962C8B-B14F-4D97-AF65-F5344CB8AC3E}">
        <p14:creationId xmlns:p14="http://schemas.microsoft.com/office/powerpoint/2010/main" val="2523900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14300"/>
            <a:ext cx="7620000" cy="6629400"/>
          </a:xfrm>
          <a:prstGeom prst="rect">
            <a:avLst/>
          </a:prstGeom>
        </p:spPr>
      </p:pic>
    </p:spTree>
    <p:extLst>
      <p:ext uri="{BB962C8B-B14F-4D97-AF65-F5344CB8AC3E}">
        <p14:creationId xmlns:p14="http://schemas.microsoft.com/office/powerpoint/2010/main" val="17585349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xmlns="" id="{8A7A2D3E-2FDF-0348-A0DB-3D217297DA93}"/>
              </a:ext>
            </a:extLst>
          </p:cNvPr>
          <p:cNvSpPr>
            <a:spLocks noGrp="1" noRot="1" noChangeArrowheads="1"/>
          </p:cNvSpPr>
          <p:nvPr>
            <p:ph type="title"/>
          </p:nvPr>
        </p:nvSpPr>
        <p:spPr>
          <a:xfrm>
            <a:off x="0" y="0"/>
            <a:ext cx="9144000" cy="838200"/>
          </a:xfrm>
        </p:spPr>
        <p:txBody>
          <a:bodyPr/>
          <a:lstStyle/>
          <a:p>
            <a:pPr eaLnBrk="1" hangingPunct="1">
              <a:defRPr/>
            </a:pPr>
            <a:r>
              <a:rPr lang="en-US" altLang="en-US" sz="3200">
                <a:latin typeface="Rockwell"/>
                <a:ea typeface="+mj-ea"/>
                <a:cs typeface="Rockwell"/>
              </a:rPr>
              <a:t>Chief Executive</a:t>
            </a:r>
            <a:endParaRPr lang="en-US" altLang="en-US" sz="4000">
              <a:latin typeface="Rockwell"/>
              <a:ea typeface="+mj-ea"/>
              <a:cs typeface="Rockwell"/>
            </a:endParaRPr>
          </a:p>
        </p:txBody>
      </p:sp>
      <p:sp>
        <p:nvSpPr>
          <p:cNvPr id="236547" name="Rectangle 3">
            <a:extLst>
              <a:ext uri="{FF2B5EF4-FFF2-40B4-BE49-F238E27FC236}">
                <a16:creationId xmlns:a16="http://schemas.microsoft.com/office/drawing/2014/main" xmlns="" id="{59495D03-E7B0-364B-8F36-23E4DB354AF8}"/>
              </a:ext>
            </a:extLst>
          </p:cNvPr>
          <p:cNvSpPr>
            <a:spLocks noGrp="1" noChangeArrowheads="1"/>
          </p:cNvSpPr>
          <p:nvPr>
            <p:ph type="body" idx="1"/>
          </p:nvPr>
        </p:nvSpPr>
        <p:spPr>
          <a:xfrm>
            <a:off x="0" y="990600"/>
            <a:ext cx="4419600" cy="5867400"/>
          </a:xfrm>
        </p:spPr>
        <p:txBody>
          <a:bodyPr>
            <a:normAutofit lnSpcReduction="10000"/>
          </a:bodyPr>
          <a:lstStyle/>
          <a:p>
            <a:pPr eaLnBrk="1" hangingPunct="1">
              <a:lnSpc>
                <a:spcPct val="90000"/>
              </a:lnSpc>
            </a:pPr>
            <a:r>
              <a:rPr lang="en-US" sz="1800" dirty="0">
                <a:latin typeface="Rockwell"/>
                <a:cs typeface="Rockwell"/>
              </a:rPr>
              <a:t>Presidential Appointments (FORMAL POWER)</a:t>
            </a:r>
          </a:p>
          <a:p>
            <a:pPr lvl="2" eaLnBrk="1" hangingPunct="1">
              <a:lnSpc>
                <a:spcPct val="90000"/>
              </a:lnSpc>
            </a:pPr>
            <a:r>
              <a:rPr lang="en-US" sz="1400" dirty="0">
                <a:latin typeface="Rockwell"/>
                <a:cs typeface="Rockwell"/>
              </a:rPr>
              <a:t>* - </a:t>
            </a:r>
            <a:r>
              <a:rPr lang="en-US" sz="900" dirty="0">
                <a:latin typeface="Rockwell"/>
                <a:cs typeface="Rockwell"/>
              </a:rPr>
              <a:t>The president cannot remove from office</a:t>
            </a:r>
          </a:p>
          <a:p>
            <a:pPr lvl="1" eaLnBrk="1" hangingPunct="1">
              <a:lnSpc>
                <a:spcPct val="90000"/>
              </a:lnSpc>
            </a:pPr>
            <a:r>
              <a:rPr lang="en-US" sz="1600" dirty="0">
                <a:latin typeface="Rockwell"/>
                <a:cs typeface="Rockwell"/>
              </a:rPr>
              <a:t>Executive department heads </a:t>
            </a:r>
          </a:p>
          <a:p>
            <a:pPr lvl="2" eaLnBrk="1" hangingPunct="1">
              <a:lnSpc>
                <a:spcPct val="90000"/>
              </a:lnSpc>
            </a:pPr>
            <a:r>
              <a:rPr lang="en-US" sz="1400" dirty="0">
                <a:latin typeface="Rockwell"/>
                <a:cs typeface="Rockwell"/>
              </a:rPr>
              <a:t>(i.e. Secretary of State)</a:t>
            </a:r>
          </a:p>
          <a:p>
            <a:pPr lvl="1" eaLnBrk="1" hangingPunct="1">
              <a:lnSpc>
                <a:spcPct val="90000"/>
              </a:lnSpc>
            </a:pPr>
            <a:r>
              <a:rPr lang="en-US" sz="1600" dirty="0">
                <a:latin typeface="Rockwell"/>
                <a:cs typeface="Rockwell"/>
              </a:rPr>
              <a:t>Heads of independent regulatory agencies </a:t>
            </a:r>
          </a:p>
          <a:p>
            <a:pPr lvl="2" eaLnBrk="1" hangingPunct="1">
              <a:lnSpc>
                <a:spcPct val="90000"/>
              </a:lnSpc>
            </a:pPr>
            <a:r>
              <a:rPr lang="en-US" sz="1400" dirty="0">
                <a:latin typeface="Rockwell"/>
                <a:cs typeface="Rockwell"/>
              </a:rPr>
              <a:t>(i.e. Federal Reserve Chairperson)*</a:t>
            </a:r>
          </a:p>
          <a:p>
            <a:pPr lvl="1" eaLnBrk="1" hangingPunct="1">
              <a:lnSpc>
                <a:spcPct val="90000"/>
              </a:lnSpc>
            </a:pPr>
            <a:r>
              <a:rPr lang="en-US" sz="1600" dirty="0">
                <a:latin typeface="Rockwell"/>
                <a:cs typeface="Rockwell"/>
              </a:rPr>
              <a:t>Federal judiciary </a:t>
            </a:r>
          </a:p>
          <a:p>
            <a:pPr lvl="2" eaLnBrk="1" hangingPunct="1">
              <a:lnSpc>
                <a:spcPct val="90000"/>
              </a:lnSpc>
            </a:pPr>
            <a:r>
              <a:rPr lang="en-US" sz="1400" dirty="0">
                <a:latin typeface="Rockwell"/>
                <a:cs typeface="Rockwell"/>
              </a:rPr>
              <a:t>(including U.S. Supreme Court)*</a:t>
            </a:r>
          </a:p>
          <a:p>
            <a:pPr lvl="1" eaLnBrk="1" hangingPunct="1">
              <a:lnSpc>
                <a:spcPct val="90000"/>
              </a:lnSpc>
            </a:pPr>
            <a:r>
              <a:rPr lang="en-US" sz="1600" dirty="0">
                <a:latin typeface="Rockwell"/>
                <a:cs typeface="Rockwell"/>
              </a:rPr>
              <a:t>U.S. marshals and attorneys</a:t>
            </a:r>
          </a:p>
          <a:p>
            <a:pPr lvl="1" eaLnBrk="1" hangingPunct="1">
              <a:lnSpc>
                <a:spcPct val="90000"/>
              </a:lnSpc>
            </a:pPr>
            <a:r>
              <a:rPr lang="en-US" sz="1600" dirty="0">
                <a:latin typeface="Rockwell"/>
                <a:cs typeface="Rockwell"/>
              </a:rPr>
              <a:t>Ambassadors</a:t>
            </a:r>
          </a:p>
          <a:p>
            <a:pPr lvl="1" eaLnBrk="1" hangingPunct="1">
              <a:lnSpc>
                <a:spcPct val="90000"/>
              </a:lnSpc>
            </a:pPr>
            <a:r>
              <a:rPr lang="en-US" sz="1600" dirty="0">
                <a:latin typeface="Rockwell"/>
                <a:cs typeface="Rockwell"/>
              </a:rPr>
              <a:t>Requires U.S. Senate approval (simple majority)</a:t>
            </a:r>
          </a:p>
          <a:p>
            <a:pPr lvl="2" eaLnBrk="1" hangingPunct="1">
              <a:lnSpc>
                <a:spcPct val="90000"/>
              </a:lnSpc>
            </a:pPr>
            <a:r>
              <a:rPr lang="en-US" sz="1400" dirty="0">
                <a:latin typeface="Rockwell"/>
                <a:cs typeface="Rockwell"/>
              </a:rPr>
              <a:t>Recess appointments (FORMAL POWER)</a:t>
            </a:r>
          </a:p>
          <a:p>
            <a:pPr eaLnBrk="1" hangingPunct="1">
              <a:lnSpc>
                <a:spcPct val="90000"/>
              </a:lnSpc>
            </a:pPr>
            <a:r>
              <a:rPr lang="en-US" sz="1800" dirty="0">
                <a:latin typeface="Rockwell"/>
                <a:cs typeface="Rockwell"/>
              </a:rPr>
              <a:t>Executive Appointments</a:t>
            </a:r>
          </a:p>
          <a:p>
            <a:pPr lvl="2" eaLnBrk="1" hangingPunct="1">
              <a:lnSpc>
                <a:spcPct val="90000"/>
              </a:lnSpc>
            </a:pPr>
            <a:r>
              <a:rPr lang="en-US" sz="1400" dirty="0">
                <a:latin typeface="Rockwell"/>
                <a:cs typeface="Rockwell"/>
              </a:rPr>
              <a:t>* Informal powers</a:t>
            </a:r>
          </a:p>
          <a:p>
            <a:pPr lvl="1" eaLnBrk="1" hangingPunct="1">
              <a:lnSpc>
                <a:spcPct val="90000"/>
              </a:lnSpc>
            </a:pPr>
            <a:r>
              <a:rPr lang="en-US" sz="1600" dirty="0">
                <a:latin typeface="Rockwell"/>
                <a:cs typeface="Rockwell"/>
              </a:rPr>
              <a:t>White House Staff</a:t>
            </a:r>
          </a:p>
          <a:p>
            <a:pPr lvl="1" eaLnBrk="1" hangingPunct="1">
              <a:lnSpc>
                <a:spcPct val="90000"/>
              </a:lnSpc>
            </a:pPr>
            <a:r>
              <a:rPr lang="en-US" sz="1600" dirty="0">
                <a:latin typeface="Rockwell"/>
                <a:cs typeface="Rockwell"/>
              </a:rPr>
              <a:t>Executive Office of President (EOP)</a:t>
            </a:r>
          </a:p>
          <a:p>
            <a:pPr lvl="2" eaLnBrk="1" hangingPunct="1">
              <a:lnSpc>
                <a:spcPct val="90000"/>
              </a:lnSpc>
            </a:pPr>
            <a:r>
              <a:rPr lang="en-US" sz="1400" dirty="0">
                <a:latin typeface="Rockwell"/>
                <a:cs typeface="Rockwell"/>
              </a:rPr>
              <a:t>Some positions need U.S. Senate approval</a:t>
            </a:r>
          </a:p>
        </p:txBody>
      </p:sp>
      <p:sp>
        <p:nvSpPr>
          <p:cNvPr id="14340" name="Rectangle 4">
            <a:extLst>
              <a:ext uri="{FF2B5EF4-FFF2-40B4-BE49-F238E27FC236}">
                <a16:creationId xmlns:a16="http://schemas.microsoft.com/office/drawing/2014/main" xmlns="" id="{0E3DDF70-ED42-B440-87B2-D3A0370D1298}"/>
              </a:ext>
            </a:extLst>
          </p:cNvPr>
          <p:cNvSpPr>
            <a:spLocks noGrp="1" noChangeArrowheads="1"/>
          </p:cNvSpPr>
          <p:nvPr>
            <p:ph type="body" sz="half" idx="4294967295"/>
          </p:nvPr>
        </p:nvSpPr>
        <p:spPr>
          <a:xfrm>
            <a:off x="4648200" y="990600"/>
            <a:ext cx="4495800" cy="5867400"/>
          </a:xfrm>
          <a:extLst/>
        </p:spPr>
        <p:txBody>
          <a:bodyPr>
            <a:normAutofit lnSpcReduction="10000"/>
          </a:bodyPr>
          <a:lstStyle/>
          <a:p>
            <a:pPr eaLnBrk="1" hangingPunct="1">
              <a:lnSpc>
                <a:spcPct val="90000"/>
              </a:lnSpc>
            </a:pPr>
            <a:r>
              <a:rPr lang="en-US" sz="1600">
                <a:latin typeface="Rockwell"/>
                <a:cs typeface="Rockwell"/>
              </a:rPr>
              <a:t>“…take care that the laws be faithfully executed”</a:t>
            </a:r>
          </a:p>
          <a:p>
            <a:pPr eaLnBrk="1" hangingPunct="1">
              <a:lnSpc>
                <a:spcPct val="90000"/>
              </a:lnSpc>
            </a:pPr>
            <a:r>
              <a:rPr lang="en-US" sz="1600" b="1">
                <a:latin typeface="Rockwell"/>
                <a:cs typeface="Rockwell"/>
              </a:rPr>
              <a:t>EXECUTIVE ORDERS (INFORMAL POWER)</a:t>
            </a:r>
          </a:p>
          <a:p>
            <a:pPr lvl="1" eaLnBrk="1" hangingPunct="1">
              <a:lnSpc>
                <a:spcPct val="90000"/>
              </a:lnSpc>
            </a:pPr>
            <a:r>
              <a:rPr lang="en-US" sz="1400">
                <a:latin typeface="Rockwell"/>
                <a:cs typeface="Rockwell"/>
              </a:rPr>
              <a:t>A presidential directive to an executive agency to implement or interpret a federal statute or constitutional provision</a:t>
            </a:r>
          </a:p>
          <a:p>
            <a:pPr lvl="2" eaLnBrk="1" hangingPunct="1">
              <a:lnSpc>
                <a:spcPct val="90000"/>
              </a:lnSpc>
            </a:pPr>
            <a:r>
              <a:rPr lang="en-US" sz="1200">
                <a:latin typeface="Rockwell"/>
                <a:cs typeface="Rockwell"/>
              </a:rPr>
              <a:t>Specie Circular</a:t>
            </a:r>
          </a:p>
          <a:p>
            <a:pPr lvl="2" eaLnBrk="1" hangingPunct="1">
              <a:lnSpc>
                <a:spcPct val="90000"/>
              </a:lnSpc>
            </a:pPr>
            <a:r>
              <a:rPr lang="en-US" sz="1200" i="1">
                <a:latin typeface="Rockwell"/>
                <a:cs typeface="Rockwell"/>
              </a:rPr>
              <a:t>Ex parte Merryman</a:t>
            </a:r>
          </a:p>
          <a:p>
            <a:pPr lvl="2" eaLnBrk="1" hangingPunct="1">
              <a:lnSpc>
                <a:spcPct val="90000"/>
              </a:lnSpc>
            </a:pPr>
            <a:r>
              <a:rPr lang="en-US" sz="1200">
                <a:latin typeface="Rockwell"/>
                <a:cs typeface="Rockwell"/>
              </a:rPr>
              <a:t>Emancipation Proclamation</a:t>
            </a:r>
            <a:endParaRPr lang="en-US" sz="1200" i="1">
              <a:latin typeface="Rockwell"/>
              <a:cs typeface="Rockwell"/>
            </a:endParaRPr>
          </a:p>
          <a:p>
            <a:pPr lvl="2" eaLnBrk="1" hangingPunct="1">
              <a:lnSpc>
                <a:spcPct val="90000"/>
              </a:lnSpc>
            </a:pPr>
            <a:r>
              <a:rPr lang="en-US" sz="1200" i="1">
                <a:latin typeface="Rockwell"/>
                <a:cs typeface="Rockwell"/>
              </a:rPr>
              <a:t>Korematsu v. United States </a:t>
            </a:r>
            <a:r>
              <a:rPr lang="en-US" sz="1200">
                <a:latin typeface="Rockwell"/>
                <a:cs typeface="Rockwell"/>
              </a:rPr>
              <a:t>(E.O. 9066)</a:t>
            </a:r>
          </a:p>
          <a:p>
            <a:pPr lvl="2" eaLnBrk="1" hangingPunct="1">
              <a:lnSpc>
                <a:spcPct val="90000"/>
              </a:lnSpc>
            </a:pPr>
            <a:r>
              <a:rPr lang="en-US" sz="1200">
                <a:latin typeface="Rockwell"/>
                <a:cs typeface="Rockwell"/>
              </a:rPr>
              <a:t>Desegregation of U.S. military (E.O. 9981)</a:t>
            </a:r>
          </a:p>
          <a:p>
            <a:pPr lvl="2" eaLnBrk="1" hangingPunct="1">
              <a:lnSpc>
                <a:spcPct val="90000"/>
              </a:lnSpc>
            </a:pPr>
            <a:r>
              <a:rPr lang="en-US" sz="1200">
                <a:latin typeface="Rockwell"/>
                <a:cs typeface="Rockwell"/>
              </a:rPr>
              <a:t>Little Rock Nine (E.O. 10730)</a:t>
            </a:r>
          </a:p>
          <a:p>
            <a:pPr eaLnBrk="1" hangingPunct="1">
              <a:lnSpc>
                <a:spcPct val="90000"/>
              </a:lnSpc>
            </a:pPr>
            <a:r>
              <a:rPr lang="en-US" sz="1600" b="1">
                <a:latin typeface="Rockwell"/>
                <a:cs typeface="Rockwell"/>
              </a:rPr>
              <a:t>EXECUTIVE PRIVILEGE (INFORMAL POWER)</a:t>
            </a:r>
          </a:p>
          <a:p>
            <a:pPr lvl="1">
              <a:lnSpc>
                <a:spcPct val="90000"/>
              </a:lnSpc>
            </a:pPr>
            <a:r>
              <a:rPr lang="en-US" sz="1400">
                <a:effectLst/>
                <a:latin typeface="Rockwell"/>
                <a:cs typeface="Rockwell"/>
              </a:rPr>
              <a:t>Power to refuse appearing before or refusing to provide information to Congress or the Supreme Court</a:t>
            </a:r>
          </a:p>
          <a:p>
            <a:pPr lvl="1">
              <a:lnSpc>
                <a:spcPct val="90000"/>
              </a:lnSpc>
            </a:pPr>
            <a:r>
              <a:rPr lang="en-US" sz="1400">
                <a:effectLst/>
                <a:latin typeface="Rockwell"/>
                <a:cs typeface="Rockwell"/>
              </a:rPr>
              <a:t>Presidents argue for it based on separation of powers</a:t>
            </a:r>
          </a:p>
          <a:p>
            <a:pPr lvl="2">
              <a:lnSpc>
                <a:spcPct val="90000"/>
              </a:lnSpc>
            </a:pPr>
            <a:r>
              <a:rPr lang="en-US" sz="1200">
                <a:effectLst/>
                <a:latin typeface="Rockwell"/>
                <a:cs typeface="Rockwell"/>
              </a:rPr>
              <a:t>Washington and the House on treaties</a:t>
            </a:r>
          </a:p>
          <a:p>
            <a:pPr lvl="1">
              <a:lnSpc>
                <a:spcPct val="90000"/>
              </a:lnSpc>
            </a:pPr>
            <a:r>
              <a:rPr lang="en-US" sz="1400" i="1">
                <a:effectLst/>
                <a:latin typeface="Rockwell"/>
                <a:cs typeface="Rockwell"/>
              </a:rPr>
              <a:t>United States v. Nixon </a:t>
            </a:r>
            <a:r>
              <a:rPr lang="en-US" sz="1400">
                <a:effectLst/>
                <a:latin typeface="Rockwell"/>
                <a:cs typeface="Rockwell"/>
              </a:rPr>
              <a:t>(1974)</a:t>
            </a:r>
          </a:p>
          <a:p>
            <a:pPr lvl="2">
              <a:lnSpc>
                <a:spcPct val="90000"/>
              </a:lnSpc>
            </a:pPr>
            <a:r>
              <a:rPr lang="en-US" sz="1200">
                <a:effectLst/>
                <a:latin typeface="Rockwell"/>
                <a:cs typeface="Rockwell"/>
              </a:rPr>
              <a:t>Evidence may not be withheld in criminal proceedings</a:t>
            </a:r>
          </a:p>
          <a:p>
            <a:pPr lvl="1">
              <a:lnSpc>
                <a:spcPct val="90000"/>
              </a:lnSpc>
            </a:pPr>
            <a:r>
              <a:rPr lang="en-US" sz="1400" i="1">
                <a:effectLst/>
                <a:latin typeface="Rockwell"/>
                <a:cs typeface="Rockwell"/>
              </a:rPr>
              <a:t>Clinton v. Jones </a:t>
            </a:r>
            <a:r>
              <a:rPr lang="en-US" sz="1400">
                <a:effectLst/>
                <a:latin typeface="Rockwell"/>
                <a:cs typeface="Rockwell"/>
              </a:rPr>
              <a:t>(1997)</a:t>
            </a:r>
          </a:p>
          <a:p>
            <a:pPr lvl="2">
              <a:lnSpc>
                <a:spcPct val="90000"/>
              </a:lnSpc>
            </a:pPr>
            <a:r>
              <a:rPr lang="en-US" sz="1200">
                <a:effectLst/>
                <a:latin typeface="Rockwell"/>
                <a:cs typeface="Rockwell"/>
              </a:rPr>
              <a:t>Presidency cannot protect from civil litigation on actions before becoming president</a:t>
            </a:r>
          </a:p>
        </p:txBody>
      </p:sp>
    </p:spTree>
    <p:extLst>
      <p:ext uri="{BB962C8B-B14F-4D97-AF65-F5344CB8AC3E}">
        <p14:creationId xmlns:p14="http://schemas.microsoft.com/office/powerpoint/2010/main" val="34556958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xmlns="" id="{999A8BDB-9E7C-0A45-A6ED-39C95759881C}"/>
              </a:ext>
            </a:extLst>
          </p:cNvPr>
          <p:cNvSpPr>
            <a:spLocks noGrp="1" noRot="1" noChangeArrowheads="1"/>
          </p:cNvSpPr>
          <p:nvPr>
            <p:ph type="title"/>
          </p:nvPr>
        </p:nvSpPr>
        <p:spPr>
          <a:xfrm>
            <a:off x="0" y="0"/>
            <a:ext cx="9144000" cy="609600"/>
          </a:xfrm>
        </p:spPr>
        <p:txBody>
          <a:bodyPr>
            <a:normAutofit fontScale="90000"/>
          </a:bodyPr>
          <a:lstStyle/>
          <a:p>
            <a:pPr eaLnBrk="1" hangingPunct="1">
              <a:defRPr/>
            </a:pPr>
            <a:r>
              <a:rPr lang="en-US" altLang="en-US" sz="3600">
                <a:latin typeface="Rockwell"/>
                <a:ea typeface="+mj-ea"/>
                <a:cs typeface="Rockwell"/>
              </a:rPr>
              <a:t>Chief Legislator</a:t>
            </a:r>
            <a:endParaRPr lang="en-US" altLang="en-US" sz="4000">
              <a:latin typeface="Rockwell"/>
              <a:ea typeface="+mj-ea"/>
              <a:cs typeface="Rockwell"/>
            </a:endParaRPr>
          </a:p>
        </p:txBody>
      </p:sp>
      <p:sp>
        <p:nvSpPr>
          <p:cNvPr id="237571" name="Rectangle 3">
            <a:extLst>
              <a:ext uri="{FF2B5EF4-FFF2-40B4-BE49-F238E27FC236}">
                <a16:creationId xmlns:a16="http://schemas.microsoft.com/office/drawing/2014/main" xmlns="" id="{4F9CF6FE-5E38-2742-B49D-0D8330A308C4}"/>
              </a:ext>
            </a:extLst>
          </p:cNvPr>
          <p:cNvSpPr>
            <a:spLocks noGrp="1" noChangeArrowheads="1"/>
          </p:cNvSpPr>
          <p:nvPr>
            <p:ph type="body" idx="1"/>
          </p:nvPr>
        </p:nvSpPr>
        <p:spPr>
          <a:xfrm>
            <a:off x="0" y="685800"/>
            <a:ext cx="4343400" cy="6172200"/>
          </a:xfrm>
        </p:spPr>
        <p:txBody>
          <a:bodyPr>
            <a:normAutofit lnSpcReduction="10000"/>
          </a:bodyPr>
          <a:lstStyle/>
          <a:p>
            <a:pPr eaLnBrk="1" hangingPunct="1">
              <a:lnSpc>
                <a:spcPct val="80000"/>
              </a:lnSpc>
            </a:pPr>
            <a:r>
              <a:rPr lang="en-US" sz="2400" dirty="0">
                <a:latin typeface="Rockwell"/>
                <a:cs typeface="Rockwell"/>
              </a:rPr>
              <a:t>Veto Power</a:t>
            </a:r>
          </a:p>
          <a:p>
            <a:pPr lvl="1" eaLnBrk="1" hangingPunct="1">
              <a:lnSpc>
                <a:spcPct val="80000"/>
              </a:lnSpc>
            </a:pPr>
            <a:r>
              <a:rPr lang="en-US" sz="2000" dirty="0">
                <a:latin typeface="Rockwell"/>
                <a:cs typeface="Rockwell"/>
              </a:rPr>
              <a:t>Sign bills into law (FORMAL POWER)</a:t>
            </a:r>
          </a:p>
          <a:p>
            <a:pPr lvl="2" eaLnBrk="1" hangingPunct="1">
              <a:lnSpc>
                <a:spcPct val="80000"/>
              </a:lnSpc>
            </a:pPr>
            <a:r>
              <a:rPr lang="en-US" sz="1600" b="1" dirty="0">
                <a:latin typeface="Rockwell"/>
                <a:cs typeface="Rockwell"/>
              </a:rPr>
              <a:t>Signing Statements </a:t>
            </a:r>
            <a:r>
              <a:rPr lang="en-US" sz="1600" dirty="0">
                <a:latin typeface="Rockwell"/>
                <a:cs typeface="Rockwell"/>
              </a:rPr>
              <a:t>(INFORMAL POWER)</a:t>
            </a:r>
            <a:endParaRPr lang="en-US" sz="1600" b="1" dirty="0">
              <a:latin typeface="Rockwell"/>
              <a:cs typeface="Rockwell"/>
            </a:endParaRPr>
          </a:p>
          <a:p>
            <a:pPr lvl="1" eaLnBrk="1" hangingPunct="1">
              <a:lnSpc>
                <a:spcPct val="80000"/>
              </a:lnSpc>
            </a:pPr>
            <a:r>
              <a:rPr lang="en-US" sz="2000" dirty="0">
                <a:latin typeface="Rockwell"/>
                <a:cs typeface="Rockwell"/>
              </a:rPr>
              <a:t>Veto bills (FORMAL POWER)</a:t>
            </a:r>
          </a:p>
          <a:p>
            <a:pPr lvl="2" eaLnBrk="1" hangingPunct="1">
              <a:lnSpc>
                <a:spcPct val="80000"/>
              </a:lnSpc>
            </a:pPr>
            <a:r>
              <a:rPr lang="en-US" sz="1800" dirty="0">
                <a:latin typeface="Rockwell"/>
                <a:cs typeface="Rockwell"/>
              </a:rPr>
              <a:t>Congressional override (2/3 majority of both houses)</a:t>
            </a:r>
          </a:p>
          <a:p>
            <a:pPr lvl="3" eaLnBrk="1" hangingPunct="1">
              <a:lnSpc>
                <a:spcPct val="80000"/>
              </a:lnSpc>
            </a:pPr>
            <a:r>
              <a:rPr lang="en-US" sz="1600" dirty="0">
                <a:latin typeface="Rockwell"/>
                <a:cs typeface="Rockwell"/>
              </a:rPr>
              <a:t>Less than 10% of vetoes ever overridden </a:t>
            </a:r>
          </a:p>
          <a:p>
            <a:pPr lvl="2" eaLnBrk="1" hangingPunct="1">
              <a:lnSpc>
                <a:spcPct val="80000"/>
              </a:lnSpc>
            </a:pPr>
            <a:r>
              <a:rPr lang="en-US" sz="1800" b="1" dirty="0">
                <a:latin typeface="Rockwell"/>
                <a:cs typeface="Rockwell"/>
              </a:rPr>
              <a:t>POCKET VETO </a:t>
            </a:r>
            <a:r>
              <a:rPr lang="en-US" sz="1800" dirty="0">
                <a:latin typeface="Rockwell"/>
                <a:cs typeface="Rockwell"/>
              </a:rPr>
              <a:t>(FORMAL POWER)</a:t>
            </a:r>
            <a:endParaRPr lang="en-US" sz="1800" b="1" dirty="0">
              <a:latin typeface="Rockwell"/>
              <a:cs typeface="Rockwell"/>
            </a:endParaRPr>
          </a:p>
          <a:p>
            <a:pPr lvl="2" eaLnBrk="1" hangingPunct="1">
              <a:lnSpc>
                <a:spcPct val="80000"/>
              </a:lnSpc>
            </a:pPr>
            <a:r>
              <a:rPr lang="en-US" sz="1800" b="1" dirty="0">
                <a:latin typeface="Rockwell"/>
                <a:cs typeface="Rockwell"/>
              </a:rPr>
              <a:t>LINE-ITEM VETO</a:t>
            </a:r>
          </a:p>
          <a:p>
            <a:pPr lvl="3" eaLnBrk="1" hangingPunct="1">
              <a:lnSpc>
                <a:spcPct val="80000"/>
              </a:lnSpc>
            </a:pPr>
            <a:r>
              <a:rPr lang="en-US" sz="1600" i="1" dirty="0">
                <a:latin typeface="Rockwell"/>
                <a:cs typeface="Rockwell"/>
              </a:rPr>
              <a:t>Clinton v. City of New York</a:t>
            </a:r>
          </a:p>
          <a:p>
            <a:pPr eaLnBrk="1" hangingPunct="1">
              <a:lnSpc>
                <a:spcPct val="80000"/>
              </a:lnSpc>
            </a:pPr>
            <a:r>
              <a:rPr lang="en-US" sz="2400" dirty="0">
                <a:latin typeface="Rockwell"/>
                <a:cs typeface="Rockwell"/>
              </a:rPr>
              <a:t>State of the Union Address (FORMAL POWER)</a:t>
            </a:r>
          </a:p>
          <a:p>
            <a:pPr eaLnBrk="1" hangingPunct="1">
              <a:lnSpc>
                <a:spcPct val="80000"/>
              </a:lnSpc>
            </a:pPr>
            <a:r>
              <a:rPr lang="en-US" sz="2400" dirty="0">
                <a:latin typeface="Rockwell"/>
                <a:cs typeface="Rockwell"/>
              </a:rPr>
              <a:t>Special Sessions of Congress (FORMAL POWER)</a:t>
            </a:r>
          </a:p>
        </p:txBody>
      </p:sp>
      <p:sp>
        <p:nvSpPr>
          <p:cNvPr id="15364" name="Rectangle 4">
            <a:extLst>
              <a:ext uri="{FF2B5EF4-FFF2-40B4-BE49-F238E27FC236}">
                <a16:creationId xmlns:a16="http://schemas.microsoft.com/office/drawing/2014/main" xmlns="" id="{EC4411C5-98CB-3447-B6AF-B1BE738C9E6C}"/>
              </a:ext>
            </a:extLst>
          </p:cNvPr>
          <p:cNvSpPr>
            <a:spLocks noGrp="1" noChangeArrowheads="1"/>
          </p:cNvSpPr>
          <p:nvPr>
            <p:ph type="body" sz="half" idx="4294967295"/>
          </p:nvPr>
        </p:nvSpPr>
        <p:spPr>
          <a:xfrm>
            <a:off x="4419600" y="685800"/>
            <a:ext cx="4724400" cy="6172200"/>
          </a:xfrm>
          <a:extLst/>
        </p:spPr>
        <p:txBody>
          <a:bodyPr>
            <a:normAutofit fontScale="92500" lnSpcReduction="10000"/>
          </a:bodyPr>
          <a:lstStyle/>
          <a:p>
            <a:pPr eaLnBrk="1" hangingPunct="1">
              <a:lnSpc>
                <a:spcPct val="80000"/>
              </a:lnSpc>
              <a:buFont typeface="Wingdings" pitchFamily="2" charset="2"/>
              <a:buChar char="n"/>
              <a:defRPr/>
            </a:pPr>
            <a:r>
              <a:rPr lang="en-US" altLang="en-US" sz="2400" dirty="0">
                <a:latin typeface="Rockwell"/>
                <a:cs typeface="Rockwell"/>
                <a:hlinkClick r:id="rId2"/>
              </a:rPr>
              <a:t>Prepare and propose federal budget to Congress </a:t>
            </a:r>
            <a:r>
              <a:rPr lang="en-US" altLang="en-US" sz="2400" dirty="0">
                <a:latin typeface="Rockwell"/>
                <a:cs typeface="Rockwell"/>
                <a:hlinkClick r:id="rId3"/>
              </a:rPr>
              <a:t>(INFORMAL POWER)</a:t>
            </a:r>
            <a:endParaRPr lang="en-US" altLang="en-US" sz="2400" dirty="0">
              <a:latin typeface="Rockwell"/>
              <a:cs typeface="Rockwell"/>
            </a:endParaRPr>
          </a:p>
          <a:p>
            <a:pPr lvl="1" eaLnBrk="1" hangingPunct="1">
              <a:lnSpc>
                <a:spcPct val="80000"/>
              </a:lnSpc>
              <a:buFont typeface="Wingdings" pitchFamily="2" charset="2"/>
              <a:buChar char="n"/>
              <a:defRPr/>
            </a:pPr>
            <a:r>
              <a:rPr lang="en-US" altLang="en-US" sz="2000" dirty="0">
                <a:latin typeface="Rockwell"/>
                <a:cs typeface="Rockwell"/>
              </a:rPr>
              <a:t>Per the Budget and Accounting Act of 1921</a:t>
            </a:r>
          </a:p>
          <a:p>
            <a:pPr lvl="1" eaLnBrk="1" hangingPunct="1">
              <a:lnSpc>
                <a:spcPct val="80000"/>
              </a:lnSpc>
              <a:buFont typeface="Wingdings" pitchFamily="2" charset="2"/>
              <a:buChar char="n"/>
              <a:defRPr/>
            </a:pPr>
            <a:r>
              <a:rPr lang="en-US" altLang="en-US" sz="2000" b="1" dirty="0">
                <a:latin typeface="Rockwell"/>
                <a:cs typeface="Rockwell"/>
              </a:rPr>
              <a:t>Congressional Budget and Impoundment Control Act (1974)</a:t>
            </a:r>
          </a:p>
          <a:p>
            <a:pPr lvl="2" eaLnBrk="1" hangingPunct="1">
              <a:lnSpc>
                <a:spcPct val="80000"/>
              </a:lnSpc>
              <a:buFont typeface="Wingdings" pitchFamily="2" charset="2"/>
              <a:buChar char="n"/>
              <a:defRPr/>
            </a:pPr>
            <a:r>
              <a:rPr lang="en-US" altLang="en-US" sz="1800" dirty="0">
                <a:latin typeface="Rockwell"/>
                <a:cs typeface="Rockwell"/>
              </a:rPr>
              <a:t>Denied president right to refuse spending appropriated funds</a:t>
            </a:r>
          </a:p>
          <a:p>
            <a:pPr lvl="1" eaLnBrk="1" hangingPunct="1">
              <a:lnSpc>
                <a:spcPct val="80000"/>
              </a:lnSpc>
              <a:buFont typeface="Wingdings" pitchFamily="2" charset="2"/>
              <a:buChar char="n"/>
              <a:defRPr/>
            </a:pPr>
            <a:r>
              <a:rPr lang="en-US" altLang="en-US" sz="2000" b="1" dirty="0">
                <a:latin typeface="Rockwell"/>
                <a:cs typeface="Rockwell"/>
              </a:rPr>
              <a:t>Office of Management and Budget (OMB)</a:t>
            </a:r>
          </a:p>
          <a:p>
            <a:pPr eaLnBrk="1" hangingPunct="1">
              <a:lnSpc>
                <a:spcPct val="80000"/>
              </a:lnSpc>
              <a:buFont typeface="Wingdings" pitchFamily="2" charset="2"/>
              <a:buChar char="n"/>
              <a:defRPr/>
            </a:pPr>
            <a:r>
              <a:rPr lang="en-US" altLang="en-US" sz="2400" dirty="0">
                <a:latin typeface="Rockwell"/>
                <a:cs typeface="Rockwell"/>
              </a:rPr>
              <a:t>Agenda Setting and Power of Persuasion</a:t>
            </a:r>
          </a:p>
          <a:p>
            <a:pPr lvl="1" eaLnBrk="1" hangingPunct="1">
              <a:lnSpc>
                <a:spcPct val="80000"/>
              </a:lnSpc>
              <a:buFont typeface="Wingdings" pitchFamily="2" charset="2"/>
              <a:buChar char="n"/>
              <a:defRPr/>
            </a:pPr>
            <a:r>
              <a:rPr lang="en-US" altLang="en-US" sz="2000" dirty="0">
                <a:latin typeface="Rockwell"/>
                <a:cs typeface="Rockwell"/>
              </a:rPr>
              <a:t>National leader and representative (INFORMAL POWER)</a:t>
            </a:r>
          </a:p>
          <a:p>
            <a:pPr lvl="1" eaLnBrk="1" hangingPunct="1">
              <a:lnSpc>
                <a:spcPct val="80000"/>
              </a:lnSpc>
              <a:buFont typeface="Wingdings" pitchFamily="2" charset="2"/>
              <a:buChar char="n"/>
              <a:defRPr/>
            </a:pPr>
            <a:r>
              <a:rPr lang="en-US" altLang="en-US" sz="2000" dirty="0">
                <a:latin typeface="Rockwell"/>
                <a:cs typeface="Rockwell"/>
              </a:rPr>
              <a:t>Head of the party (INFORMAL POWER)</a:t>
            </a:r>
          </a:p>
          <a:p>
            <a:pPr lvl="1" eaLnBrk="1" hangingPunct="1">
              <a:lnSpc>
                <a:spcPct val="80000"/>
              </a:lnSpc>
              <a:buFont typeface="Wingdings" pitchFamily="2" charset="2"/>
              <a:buChar char="n"/>
              <a:defRPr/>
            </a:pPr>
            <a:r>
              <a:rPr lang="en-US" altLang="en-US" sz="2000" dirty="0">
                <a:latin typeface="Rockwell"/>
                <a:cs typeface="Rockwell"/>
              </a:rPr>
              <a:t>Bully pulpit (INFORMAL POWER)</a:t>
            </a:r>
          </a:p>
          <a:p>
            <a:pPr lvl="1" eaLnBrk="1" hangingPunct="1">
              <a:lnSpc>
                <a:spcPct val="80000"/>
              </a:lnSpc>
              <a:buFont typeface="Wingdings" pitchFamily="2" charset="2"/>
              <a:buChar char="n"/>
              <a:defRPr/>
            </a:pPr>
            <a:r>
              <a:rPr lang="en-US" altLang="en-US" sz="2000" dirty="0">
                <a:latin typeface="Rockwell"/>
                <a:cs typeface="Rockwell"/>
              </a:rPr>
              <a:t>Presidential approval ratings (INFORMAL POWER)</a:t>
            </a:r>
          </a:p>
          <a:p>
            <a:pPr lvl="1" eaLnBrk="1" hangingPunct="1">
              <a:lnSpc>
                <a:spcPct val="80000"/>
              </a:lnSpc>
              <a:buFont typeface="Wingdings" pitchFamily="2" charset="2"/>
              <a:buChar char="n"/>
              <a:defRPr/>
            </a:pPr>
            <a:r>
              <a:rPr lang="en-US" altLang="en-US" sz="2000" dirty="0">
                <a:latin typeface="Rockwell"/>
                <a:cs typeface="Rockwell"/>
              </a:rPr>
              <a:t>Veto threat (FORMAL POWER)</a:t>
            </a:r>
            <a:endParaRPr lang="en-US" altLang="en-US" sz="3200" dirty="0">
              <a:effectLst/>
              <a:latin typeface="Rockwell"/>
              <a:cs typeface="Rockwell"/>
            </a:endParaRPr>
          </a:p>
        </p:txBody>
      </p:sp>
    </p:spTree>
    <p:extLst>
      <p:ext uri="{BB962C8B-B14F-4D97-AF65-F5344CB8AC3E}">
        <p14:creationId xmlns:p14="http://schemas.microsoft.com/office/powerpoint/2010/main" val="8694378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xmlns="" id="{1396E560-D10D-5445-9D3C-08C25DF28F7E}"/>
              </a:ext>
            </a:extLst>
          </p:cNvPr>
          <p:cNvSpPr>
            <a:spLocks noGrp="1" noRot="1" noChangeArrowheads="1"/>
          </p:cNvSpPr>
          <p:nvPr>
            <p:ph type="title"/>
          </p:nvPr>
        </p:nvSpPr>
        <p:spPr>
          <a:xfrm>
            <a:off x="0" y="0"/>
            <a:ext cx="9144000" cy="685800"/>
          </a:xfrm>
        </p:spPr>
        <p:txBody>
          <a:bodyPr>
            <a:normAutofit fontScale="90000"/>
          </a:bodyPr>
          <a:lstStyle/>
          <a:p>
            <a:pPr eaLnBrk="1" hangingPunct="1"/>
            <a:r>
              <a:rPr lang="en-US" sz="4000" dirty="0">
                <a:latin typeface="Rockwell"/>
                <a:cs typeface="Rockwell"/>
              </a:rPr>
              <a:t>Formal Judicial Powers of the President</a:t>
            </a:r>
          </a:p>
        </p:txBody>
      </p:sp>
      <p:sp>
        <p:nvSpPr>
          <p:cNvPr id="238595" name="Rectangle 3">
            <a:extLst>
              <a:ext uri="{FF2B5EF4-FFF2-40B4-BE49-F238E27FC236}">
                <a16:creationId xmlns:a16="http://schemas.microsoft.com/office/drawing/2014/main" xmlns="" id="{6469CBCD-349A-F54B-81BD-C0A8049BAAED}"/>
              </a:ext>
            </a:extLst>
          </p:cNvPr>
          <p:cNvSpPr>
            <a:spLocks noGrp="1" noChangeArrowheads="1"/>
          </p:cNvSpPr>
          <p:nvPr>
            <p:ph type="body" sz="half" idx="1"/>
          </p:nvPr>
        </p:nvSpPr>
        <p:spPr>
          <a:xfrm>
            <a:off x="0" y="838200"/>
            <a:ext cx="4572000" cy="6019800"/>
          </a:xfrm>
        </p:spPr>
        <p:txBody>
          <a:bodyPr>
            <a:normAutofit fontScale="92500"/>
          </a:bodyPr>
          <a:lstStyle/>
          <a:p>
            <a:pPr eaLnBrk="1" hangingPunct="1"/>
            <a:r>
              <a:rPr lang="en-US" sz="2400">
                <a:latin typeface="Rockwell"/>
                <a:cs typeface="Rockwell"/>
              </a:rPr>
              <a:t>Appoint justices to the U.S. Supreme Court and lower federal courts</a:t>
            </a:r>
          </a:p>
          <a:p>
            <a:pPr lvl="1" eaLnBrk="1" hangingPunct="1"/>
            <a:r>
              <a:rPr lang="en-US" sz="2000">
                <a:latin typeface="Rockwell"/>
                <a:cs typeface="Rockwell"/>
              </a:rPr>
              <a:t>Litmus test</a:t>
            </a:r>
          </a:p>
          <a:p>
            <a:pPr lvl="1" eaLnBrk="1" hangingPunct="1"/>
            <a:r>
              <a:rPr lang="en-US" sz="2000">
                <a:latin typeface="Rockwell"/>
                <a:cs typeface="Rockwell"/>
              </a:rPr>
              <a:t>Requires U.S. Senate approval (simple majority)</a:t>
            </a:r>
          </a:p>
          <a:p>
            <a:pPr lvl="2" eaLnBrk="1" hangingPunct="1"/>
            <a:r>
              <a:rPr lang="en-US" sz="1800" b="1">
                <a:latin typeface="Rockwell"/>
                <a:cs typeface="Rockwell"/>
              </a:rPr>
              <a:t>Senatorial courtesy*</a:t>
            </a:r>
          </a:p>
          <a:p>
            <a:pPr eaLnBrk="1" hangingPunct="1"/>
            <a:r>
              <a:rPr lang="en-US" sz="2400">
                <a:latin typeface="Rockwell"/>
                <a:cs typeface="Rockwell"/>
              </a:rPr>
              <a:t>Grants reprieves, pardons, amnesty</a:t>
            </a:r>
          </a:p>
          <a:p>
            <a:pPr lvl="1" eaLnBrk="1" hangingPunct="1"/>
            <a:r>
              <a:rPr lang="en-US" sz="2000">
                <a:latin typeface="Rockwell"/>
                <a:cs typeface="Rockwell"/>
              </a:rPr>
              <a:t>Pardons forgive a crime and cancel the punishment</a:t>
            </a:r>
          </a:p>
          <a:p>
            <a:pPr lvl="2" eaLnBrk="1" hangingPunct="1"/>
            <a:r>
              <a:rPr lang="en-US" sz="1800">
                <a:latin typeface="Rockwell"/>
                <a:cs typeface="Rockwell"/>
              </a:rPr>
              <a:t>Gerald Ford’s blanket pardon of Nixon for Watergate </a:t>
            </a:r>
            <a:endParaRPr lang="en-US" sz="2000">
              <a:latin typeface="Rockwell"/>
              <a:cs typeface="Rockwell"/>
            </a:endParaRPr>
          </a:p>
          <a:p>
            <a:pPr lvl="1" eaLnBrk="1" hangingPunct="1"/>
            <a:r>
              <a:rPr lang="en-US" sz="2000">
                <a:latin typeface="Rockwell"/>
                <a:cs typeface="Rockwell"/>
              </a:rPr>
              <a:t>Reprieves postpone a sentence allowing for appeals</a:t>
            </a:r>
          </a:p>
          <a:p>
            <a:pPr lvl="1" eaLnBrk="1" hangingPunct="1"/>
            <a:r>
              <a:rPr lang="en-US" sz="2000">
                <a:latin typeface="Rockwell"/>
                <a:cs typeface="Rockwell"/>
              </a:rPr>
              <a:t>Amnesty is to forget the crime in lieu of testimony or support</a:t>
            </a:r>
          </a:p>
        </p:txBody>
      </p:sp>
      <p:pic>
        <p:nvPicPr>
          <p:cNvPr id="32771" name="Content Placeholder 5" descr="Sotomayer2.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838200"/>
            <a:ext cx="4029075" cy="3051175"/>
          </a:xfrm>
        </p:spPr>
      </p:pic>
      <p:pic>
        <p:nvPicPr>
          <p:cNvPr id="32772" name="Content Placeholder 6" descr="1974-pardon.jp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8200" y="3937000"/>
            <a:ext cx="4405313" cy="2822575"/>
          </a:xfrm>
        </p:spPr>
      </p:pic>
    </p:spTree>
    <p:extLst>
      <p:ext uri="{BB962C8B-B14F-4D97-AF65-F5344CB8AC3E}">
        <p14:creationId xmlns:p14="http://schemas.microsoft.com/office/powerpoint/2010/main" val="2065659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xmlns="" id="{223068C2-C184-5947-9E84-D60BC76C7480}"/>
              </a:ext>
            </a:extLst>
          </p:cNvPr>
          <p:cNvSpPr>
            <a:spLocks noGrp="1" noRot="1" noChangeArrowheads="1"/>
          </p:cNvSpPr>
          <p:nvPr>
            <p:ph type="title"/>
          </p:nvPr>
        </p:nvSpPr>
        <p:spPr>
          <a:xfrm>
            <a:off x="0" y="0"/>
            <a:ext cx="9144000" cy="762000"/>
          </a:xfrm>
        </p:spPr>
        <p:txBody>
          <a:bodyPr/>
          <a:lstStyle/>
          <a:p>
            <a:pPr eaLnBrk="1" hangingPunct="1">
              <a:defRPr/>
            </a:pPr>
            <a:r>
              <a:rPr lang="en-US" altLang="en-US" sz="3600">
                <a:latin typeface="Rockwell"/>
                <a:ea typeface="+mj-ea"/>
                <a:cs typeface="Rockwell"/>
              </a:rPr>
              <a:t>Chief Diplomat</a:t>
            </a:r>
            <a:endParaRPr lang="en-US" altLang="en-US" sz="4000">
              <a:latin typeface="Rockwell"/>
              <a:ea typeface="+mj-ea"/>
              <a:cs typeface="Rockwell"/>
            </a:endParaRPr>
          </a:p>
        </p:txBody>
      </p:sp>
      <p:sp>
        <p:nvSpPr>
          <p:cNvPr id="239619" name="Rectangle 3">
            <a:extLst>
              <a:ext uri="{FF2B5EF4-FFF2-40B4-BE49-F238E27FC236}">
                <a16:creationId xmlns:a16="http://schemas.microsoft.com/office/drawing/2014/main" xmlns="" id="{3F78300D-C82D-1A4F-8CAE-4952117C2439}"/>
              </a:ext>
            </a:extLst>
          </p:cNvPr>
          <p:cNvSpPr>
            <a:spLocks noGrp="1" noChangeArrowheads="1"/>
          </p:cNvSpPr>
          <p:nvPr>
            <p:ph type="body" idx="1"/>
          </p:nvPr>
        </p:nvSpPr>
        <p:spPr>
          <a:xfrm>
            <a:off x="0" y="762000"/>
            <a:ext cx="5410200" cy="6096000"/>
          </a:xfrm>
        </p:spPr>
        <p:txBody>
          <a:bodyPr>
            <a:normAutofit fontScale="92500" lnSpcReduction="10000"/>
          </a:bodyPr>
          <a:lstStyle/>
          <a:p>
            <a:pPr eaLnBrk="1" hangingPunct="1">
              <a:lnSpc>
                <a:spcPct val="90000"/>
              </a:lnSpc>
            </a:pPr>
            <a:r>
              <a:rPr lang="en-US" sz="2000" dirty="0">
                <a:latin typeface="Rockwell"/>
                <a:cs typeface="Rockwell"/>
              </a:rPr>
              <a:t>Congress delegates diplomatic powers to President</a:t>
            </a:r>
          </a:p>
          <a:p>
            <a:pPr eaLnBrk="1" hangingPunct="1">
              <a:lnSpc>
                <a:spcPct val="90000"/>
              </a:lnSpc>
            </a:pPr>
            <a:r>
              <a:rPr lang="en-US" sz="2000" dirty="0">
                <a:latin typeface="Rockwell"/>
                <a:cs typeface="Rockwell"/>
              </a:rPr>
              <a:t>Appoints ambassadors (FORMAL POWER)</a:t>
            </a:r>
          </a:p>
          <a:p>
            <a:pPr lvl="1" eaLnBrk="1" hangingPunct="1">
              <a:lnSpc>
                <a:spcPct val="90000"/>
              </a:lnSpc>
            </a:pPr>
            <a:r>
              <a:rPr lang="en-US" sz="1800" dirty="0">
                <a:latin typeface="Rockwell"/>
                <a:cs typeface="Rockwell"/>
              </a:rPr>
              <a:t>U.S. Senate approval (simple majority)</a:t>
            </a:r>
          </a:p>
          <a:p>
            <a:pPr eaLnBrk="1" hangingPunct="1">
              <a:lnSpc>
                <a:spcPct val="90000"/>
              </a:lnSpc>
            </a:pPr>
            <a:r>
              <a:rPr lang="en-US" sz="2000" dirty="0">
                <a:latin typeface="Rockwell"/>
                <a:cs typeface="Rockwell"/>
              </a:rPr>
              <a:t>Receives foreign dignitaries (FORMAL POWER)</a:t>
            </a:r>
          </a:p>
          <a:p>
            <a:pPr eaLnBrk="1" hangingPunct="1">
              <a:lnSpc>
                <a:spcPct val="90000"/>
              </a:lnSpc>
            </a:pPr>
            <a:r>
              <a:rPr lang="en-US" sz="2000" dirty="0">
                <a:latin typeface="Rockwell"/>
                <a:cs typeface="Rockwell"/>
              </a:rPr>
              <a:t>Recognize nations (FORMAL POWER)</a:t>
            </a:r>
          </a:p>
          <a:p>
            <a:pPr eaLnBrk="1" hangingPunct="1">
              <a:lnSpc>
                <a:spcPct val="90000"/>
              </a:lnSpc>
            </a:pPr>
            <a:r>
              <a:rPr lang="en-US" sz="2000" dirty="0">
                <a:latin typeface="Rockwell"/>
                <a:cs typeface="Rockwell"/>
              </a:rPr>
              <a:t>Treaties and Pacts</a:t>
            </a:r>
          </a:p>
          <a:p>
            <a:pPr lvl="1" eaLnBrk="1" hangingPunct="1">
              <a:lnSpc>
                <a:spcPct val="90000"/>
              </a:lnSpc>
            </a:pPr>
            <a:r>
              <a:rPr lang="en-US" sz="1800" dirty="0">
                <a:latin typeface="Rockwell"/>
                <a:cs typeface="Rockwell"/>
              </a:rPr>
              <a:t>Negotiates Treaties (FORMAL POWER)</a:t>
            </a:r>
          </a:p>
          <a:p>
            <a:pPr lvl="2" eaLnBrk="1" hangingPunct="1">
              <a:lnSpc>
                <a:spcPct val="90000"/>
              </a:lnSpc>
            </a:pPr>
            <a:r>
              <a:rPr lang="en-US" sz="1600" dirty="0">
                <a:latin typeface="Rockwell"/>
                <a:cs typeface="Rockwell"/>
              </a:rPr>
              <a:t>Legally binding</a:t>
            </a:r>
          </a:p>
          <a:p>
            <a:pPr lvl="2" eaLnBrk="1" hangingPunct="1">
              <a:lnSpc>
                <a:spcPct val="90000"/>
              </a:lnSpc>
            </a:pPr>
            <a:r>
              <a:rPr lang="en-US" sz="1600" dirty="0">
                <a:latin typeface="Rockwell"/>
                <a:cs typeface="Rockwell"/>
              </a:rPr>
              <a:t>Requires advice and consent of 2/3 majority of U.S. Senate</a:t>
            </a:r>
            <a:endParaRPr lang="en-US" sz="1800" dirty="0">
              <a:latin typeface="Rockwell"/>
              <a:cs typeface="Rockwell"/>
            </a:endParaRPr>
          </a:p>
          <a:p>
            <a:pPr lvl="3" eaLnBrk="1" hangingPunct="1">
              <a:lnSpc>
                <a:spcPct val="90000"/>
              </a:lnSpc>
            </a:pPr>
            <a:r>
              <a:rPr lang="en-US" sz="1400" dirty="0">
                <a:latin typeface="Rockwell"/>
                <a:cs typeface="Rockwell"/>
              </a:rPr>
              <a:t>Woodrow Wilson and Treaty of Versailles/League of Nations Denial</a:t>
            </a:r>
          </a:p>
          <a:p>
            <a:pPr lvl="1" eaLnBrk="1" hangingPunct="1">
              <a:lnSpc>
                <a:spcPct val="90000"/>
              </a:lnSpc>
            </a:pPr>
            <a:r>
              <a:rPr lang="en-US" sz="1800" b="1" dirty="0">
                <a:latin typeface="Rockwell"/>
                <a:cs typeface="Rockwell"/>
              </a:rPr>
              <a:t>EXECUTIVE AGREEMENTS </a:t>
            </a:r>
            <a:r>
              <a:rPr lang="en-US" sz="1800" dirty="0">
                <a:latin typeface="Rockwell"/>
                <a:cs typeface="Rockwell"/>
              </a:rPr>
              <a:t>(INFORMAL POWER)</a:t>
            </a:r>
            <a:endParaRPr lang="en-US" sz="1800" b="1" dirty="0">
              <a:latin typeface="Rockwell"/>
              <a:cs typeface="Rockwell"/>
            </a:endParaRPr>
          </a:p>
          <a:p>
            <a:pPr lvl="2" eaLnBrk="1" hangingPunct="1">
              <a:lnSpc>
                <a:spcPct val="90000"/>
              </a:lnSpc>
            </a:pPr>
            <a:r>
              <a:rPr lang="en-US" sz="1600" dirty="0">
                <a:latin typeface="Rockwell"/>
                <a:cs typeface="Rockwell"/>
              </a:rPr>
              <a:t>An agreement between heads of government</a:t>
            </a:r>
          </a:p>
          <a:p>
            <a:pPr lvl="2" eaLnBrk="1" hangingPunct="1">
              <a:lnSpc>
                <a:spcPct val="90000"/>
              </a:lnSpc>
            </a:pPr>
            <a:r>
              <a:rPr lang="en-US" sz="1600" dirty="0">
                <a:latin typeface="Rockwell"/>
                <a:cs typeface="Rockwell"/>
              </a:rPr>
              <a:t>Politically binding</a:t>
            </a:r>
          </a:p>
          <a:p>
            <a:pPr lvl="2" eaLnBrk="1" hangingPunct="1">
              <a:lnSpc>
                <a:spcPct val="90000"/>
              </a:lnSpc>
            </a:pPr>
            <a:r>
              <a:rPr lang="en-US" sz="1600" dirty="0">
                <a:latin typeface="Rockwell"/>
                <a:cs typeface="Rockwell"/>
              </a:rPr>
              <a:t>Does not require Senate approval</a:t>
            </a:r>
          </a:p>
          <a:p>
            <a:pPr lvl="2" eaLnBrk="1" hangingPunct="1">
              <a:lnSpc>
                <a:spcPct val="90000"/>
              </a:lnSpc>
            </a:pPr>
            <a:r>
              <a:rPr lang="en-US" sz="1600" dirty="0">
                <a:latin typeface="Rockwell"/>
                <a:cs typeface="Rockwell"/>
              </a:rPr>
              <a:t>Must be re-consented by each new president</a:t>
            </a:r>
          </a:p>
          <a:p>
            <a:pPr lvl="2" eaLnBrk="1" hangingPunct="1">
              <a:lnSpc>
                <a:spcPct val="90000"/>
              </a:lnSpc>
            </a:pPr>
            <a:r>
              <a:rPr lang="en-US" sz="1600" dirty="0">
                <a:latin typeface="Rockwell"/>
                <a:cs typeface="Rockwell"/>
              </a:rPr>
              <a:t>North American Free Trade Agreement (NAFTA)</a:t>
            </a:r>
          </a:p>
        </p:txBody>
      </p:sp>
      <p:pic>
        <p:nvPicPr>
          <p:cNvPr id="33795" name="Picture 5" descr="&#10;14cart1bh.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486400" y="838200"/>
            <a:ext cx="3541713" cy="4572000"/>
          </a:xfrm>
        </p:spPr>
      </p:pic>
    </p:spTree>
    <p:extLst>
      <p:ext uri="{BB962C8B-B14F-4D97-AF65-F5344CB8AC3E}">
        <p14:creationId xmlns:p14="http://schemas.microsoft.com/office/powerpoint/2010/main" val="17432859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247317"/>
          </a:xfrm>
          <a:prstGeom prst="rect">
            <a:avLst/>
          </a:prstGeom>
        </p:spPr>
        <p:txBody>
          <a:bodyPr wrap="square">
            <a:spAutoFit/>
          </a:bodyPr>
          <a:lstStyle/>
          <a:p>
            <a:pPr algn="ctr"/>
            <a:r>
              <a:rPr lang="en-US" sz="5400"/>
              <a:t>How </a:t>
            </a:r>
            <a:r>
              <a:rPr lang="en-US" sz="5400" smtClean="0"/>
              <a:t>does </a:t>
            </a:r>
            <a:r>
              <a:rPr lang="en-US" sz="5400" dirty="0"/>
              <a:t>the structure and operation of the executive branch reflect the United States’ republican ideals?</a:t>
            </a:r>
          </a:p>
        </p:txBody>
      </p:sp>
    </p:spTree>
    <p:extLst>
      <p:ext uri="{BB962C8B-B14F-4D97-AF65-F5344CB8AC3E}">
        <p14:creationId xmlns:p14="http://schemas.microsoft.com/office/powerpoint/2010/main" val="14596903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9100"/>
            <a:ext cx="9144000" cy="6018609"/>
          </a:xfrm>
          <a:prstGeom prst="rect">
            <a:avLst/>
          </a:prstGeom>
        </p:spPr>
      </p:pic>
    </p:spTree>
    <p:extLst>
      <p:ext uri="{BB962C8B-B14F-4D97-AF65-F5344CB8AC3E}">
        <p14:creationId xmlns:p14="http://schemas.microsoft.com/office/powerpoint/2010/main" val="295801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3752"/>
            <a:ext cx="9144000" cy="7222836"/>
          </a:xfrm>
          <a:prstGeom prst="rect">
            <a:avLst/>
          </a:prstGeom>
        </p:spPr>
      </p:pic>
    </p:spTree>
    <p:extLst>
      <p:ext uri="{BB962C8B-B14F-4D97-AF65-F5344CB8AC3E}">
        <p14:creationId xmlns:p14="http://schemas.microsoft.com/office/powerpoint/2010/main" val="73603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400" y="177800"/>
            <a:ext cx="9080500" cy="6489700"/>
          </a:xfrm>
          <a:prstGeom prst="rect">
            <a:avLst/>
          </a:prstGeom>
        </p:spPr>
      </p:pic>
    </p:spTree>
    <p:extLst>
      <p:ext uri="{BB962C8B-B14F-4D97-AF65-F5344CB8AC3E}">
        <p14:creationId xmlns:p14="http://schemas.microsoft.com/office/powerpoint/2010/main" val="260735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Article II</a:t>
            </a:r>
          </a:p>
          <a:p>
            <a:r>
              <a:rPr lang="en-US" dirty="0" smtClean="0"/>
              <a:t>Expressed Powers? </a:t>
            </a:r>
          </a:p>
          <a:p>
            <a:r>
              <a:rPr lang="en-US" dirty="0" smtClean="0"/>
              <a:t>Implied Powers?</a:t>
            </a:r>
          </a:p>
          <a:p>
            <a:r>
              <a:rPr lang="en-US" dirty="0" smtClean="0"/>
              <a:t>Checks on other branches?</a:t>
            </a:r>
            <a:endParaRPr lang="en-US" dirty="0"/>
          </a:p>
        </p:txBody>
      </p:sp>
    </p:spTree>
    <p:extLst>
      <p:ext uri="{BB962C8B-B14F-4D97-AF65-F5344CB8AC3E}">
        <p14:creationId xmlns:p14="http://schemas.microsoft.com/office/powerpoint/2010/main" val="106046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1-25 at 11.11.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69724"/>
          </a:xfrm>
          <a:prstGeom prst="rect">
            <a:avLst/>
          </a:prstGeom>
        </p:spPr>
      </p:pic>
    </p:spTree>
    <p:extLst>
      <p:ext uri="{BB962C8B-B14F-4D97-AF65-F5344CB8AC3E}">
        <p14:creationId xmlns:p14="http://schemas.microsoft.com/office/powerpoint/2010/main" val="393312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xmlns="" id="{69ECDF79-2E28-D84A-9749-804B747B2E16}"/>
              </a:ext>
            </a:extLst>
          </p:cNvPr>
          <p:cNvSpPr>
            <a:spLocks noGrp="1" noRot="1" noChangeArrowheads="1"/>
          </p:cNvSpPr>
          <p:nvPr>
            <p:ph type="title"/>
          </p:nvPr>
        </p:nvSpPr>
        <p:spPr/>
        <p:txBody>
          <a:bodyPr/>
          <a:lstStyle/>
          <a:p>
            <a:pPr eaLnBrk="1" hangingPunct="1"/>
            <a:r>
              <a:rPr lang="en-US">
                <a:latin typeface="Rockwell"/>
                <a:cs typeface="Rockwell"/>
              </a:rPr>
              <a:t>Constitutional Qualifications</a:t>
            </a:r>
          </a:p>
        </p:txBody>
      </p:sp>
      <p:sp>
        <p:nvSpPr>
          <p:cNvPr id="231427" name="Rectangle 3">
            <a:extLst>
              <a:ext uri="{FF2B5EF4-FFF2-40B4-BE49-F238E27FC236}">
                <a16:creationId xmlns:a16="http://schemas.microsoft.com/office/drawing/2014/main" xmlns="" id="{BB37056C-8E0F-A74A-B131-72C3A9A18DB7}"/>
              </a:ext>
            </a:extLst>
          </p:cNvPr>
          <p:cNvSpPr>
            <a:spLocks noGrp="1" noChangeArrowheads="1"/>
          </p:cNvSpPr>
          <p:nvPr>
            <p:ph type="body" idx="1"/>
          </p:nvPr>
        </p:nvSpPr>
        <p:spPr/>
        <p:txBody>
          <a:bodyPr/>
          <a:lstStyle/>
          <a:p>
            <a:pPr eaLnBrk="1" hangingPunct="1"/>
            <a:r>
              <a:rPr lang="en-US" dirty="0">
                <a:latin typeface="Rockwell"/>
                <a:cs typeface="Rockwell"/>
              </a:rPr>
              <a:t>Be at least 35 years old</a:t>
            </a:r>
          </a:p>
          <a:p>
            <a:pPr eaLnBrk="1" hangingPunct="1"/>
            <a:r>
              <a:rPr lang="en-US" dirty="0">
                <a:latin typeface="Rockwell"/>
                <a:cs typeface="Rockwell"/>
              </a:rPr>
              <a:t>A natural-born citizen of the United States</a:t>
            </a:r>
          </a:p>
          <a:p>
            <a:pPr eaLnBrk="1" hangingPunct="1"/>
            <a:r>
              <a:rPr lang="en-US" dirty="0">
                <a:latin typeface="Rockwell"/>
                <a:cs typeface="Rockwell"/>
              </a:rPr>
              <a:t>Lived in the U.S. for 14 years</a:t>
            </a:r>
          </a:p>
          <a:p>
            <a:pPr eaLnBrk="1" hangingPunct="1"/>
            <a:r>
              <a:rPr lang="en-US" dirty="0">
                <a:latin typeface="Rockwell"/>
                <a:cs typeface="Rockwell"/>
              </a:rPr>
              <a:t>Twelfth Amendment requires Vice President to fulfill qualifications</a:t>
            </a:r>
          </a:p>
        </p:txBody>
      </p:sp>
    </p:spTree>
    <p:extLst>
      <p:ext uri="{BB962C8B-B14F-4D97-AF65-F5344CB8AC3E}">
        <p14:creationId xmlns:p14="http://schemas.microsoft.com/office/powerpoint/2010/main" val="2785953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xmlns="" id="{8B66FCBD-7343-0C40-B0D9-3C41D58E15F5}"/>
              </a:ext>
            </a:extLst>
          </p:cNvPr>
          <p:cNvSpPr>
            <a:spLocks noGrp="1" noRot="1" noChangeArrowheads="1"/>
          </p:cNvSpPr>
          <p:nvPr>
            <p:ph type="title"/>
          </p:nvPr>
        </p:nvSpPr>
        <p:spPr>
          <a:xfrm>
            <a:off x="457200" y="152400"/>
            <a:ext cx="8229600" cy="1143000"/>
          </a:xfrm>
        </p:spPr>
        <p:txBody>
          <a:bodyPr/>
          <a:lstStyle/>
          <a:p>
            <a:pPr eaLnBrk="1" hangingPunct="1"/>
            <a:r>
              <a:rPr lang="ja-JP" altLang="en-US" dirty="0">
                <a:latin typeface="Rockwell"/>
                <a:cs typeface="Rockwell"/>
              </a:rPr>
              <a:t>“</a:t>
            </a:r>
            <a:r>
              <a:rPr lang="en-US" dirty="0" smtClean="0">
                <a:latin typeface="Rockwell"/>
                <a:cs typeface="Rockwell"/>
              </a:rPr>
              <a:t>Typical” </a:t>
            </a:r>
            <a:r>
              <a:rPr lang="en-US" dirty="0">
                <a:latin typeface="Rockwell"/>
                <a:cs typeface="Rockwell"/>
              </a:rPr>
              <a:t>Qualifications</a:t>
            </a:r>
          </a:p>
        </p:txBody>
      </p:sp>
      <p:sp>
        <p:nvSpPr>
          <p:cNvPr id="232451" name="Rectangle 3">
            <a:extLst>
              <a:ext uri="{FF2B5EF4-FFF2-40B4-BE49-F238E27FC236}">
                <a16:creationId xmlns:a16="http://schemas.microsoft.com/office/drawing/2014/main" xmlns="" id="{F6FC1131-2AA1-1C4C-9736-18C3B1A4E3D8}"/>
              </a:ext>
            </a:extLst>
          </p:cNvPr>
          <p:cNvSpPr>
            <a:spLocks noGrp="1" noChangeArrowheads="1"/>
          </p:cNvSpPr>
          <p:nvPr>
            <p:ph type="body" idx="1"/>
          </p:nvPr>
        </p:nvSpPr>
        <p:spPr>
          <a:xfrm>
            <a:off x="228600" y="1143000"/>
            <a:ext cx="8686800" cy="5562600"/>
          </a:xfrm>
        </p:spPr>
        <p:txBody>
          <a:bodyPr>
            <a:normAutofit lnSpcReduction="10000"/>
          </a:bodyPr>
          <a:lstStyle/>
          <a:p>
            <a:pPr eaLnBrk="1" hangingPunct="1">
              <a:lnSpc>
                <a:spcPct val="80000"/>
              </a:lnSpc>
            </a:pPr>
            <a:r>
              <a:rPr lang="en-US" sz="2400">
                <a:latin typeface="Rockwell"/>
                <a:cs typeface="Rockwell"/>
              </a:rPr>
              <a:t>Political experience</a:t>
            </a:r>
          </a:p>
          <a:p>
            <a:pPr lvl="1" eaLnBrk="1" hangingPunct="1">
              <a:lnSpc>
                <a:spcPct val="80000"/>
              </a:lnSpc>
            </a:pPr>
            <a:r>
              <a:rPr lang="en-US" sz="2000">
                <a:latin typeface="Rockwell"/>
                <a:cs typeface="Rockwell"/>
              </a:rPr>
              <a:t>Vice presidents, state governors, U.S. senators, U.S. representatives</a:t>
            </a:r>
          </a:p>
          <a:p>
            <a:pPr lvl="1" eaLnBrk="1" hangingPunct="1">
              <a:lnSpc>
                <a:spcPct val="80000"/>
              </a:lnSpc>
            </a:pPr>
            <a:r>
              <a:rPr lang="en-US" sz="1600">
                <a:latin typeface="Rockwell"/>
                <a:cs typeface="Rockwell"/>
              </a:rPr>
              <a:t>Presidents with no prior elected office: </a:t>
            </a:r>
          </a:p>
          <a:p>
            <a:pPr lvl="2" eaLnBrk="1" hangingPunct="1">
              <a:lnSpc>
                <a:spcPct val="80000"/>
              </a:lnSpc>
            </a:pPr>
            <a:r>
              <a:rPr lang="en-US" sz="1400">
                <a:latin typeface="Rockwell"/>
                <a:cs typeface="Rockwell"/>
              </a:rPr>
              <a:t>Zachary Taylor (W), Ulysses S. Grant (R), William H. Taft (R), Herbert Hoover (R), Dwight Eisenhower (R). Donald Trump (R)</a:t>
            </a:r>
            <a:endParaRPr lang="en-US" sz="1800">
              <a:latin typeface="Rockwell"/>
              <a:cs typeface="Rockwell"/>
            </a:endParaRPr>
          </a:p>
          <a:p>
            <a:pPr eaLnBrk="1" hangingPunct="1">
              <a:lnSpc>
                <a:spcPct val="80000"/>
              </a:lnSpc>
            </a:pPr>
            <a:r>
              <a:rPr lang="en-US" sz="2400">
                <a:latin typeface="Rockwell"/>
                <a:cs typeface="Rockwell"/>
              </a:rPr>
              <a:t>Military service</a:t>
            </a:r>
          </a:p>
          <a:p>
            <a:pPr lvl="1" eaLnBrk="1" hangingPunct="1">
              <a:lnSpc>
                <a:spcPct val="80000"/>
              </a:lnSpc>
            </a:pPr>
            <a:r>
              <a:rPr lang="en-US" sz="1600">
                <a:latin typeface="Rockwell"/>
                <a:cs typeface="Rockwell"/>
              </a:rPr>
              <a:t>13 Presidents with no prior military service: </a:t>
            </a:r>
          </a:p>
          <a:p>
            <a:pPr lvl="2" eaLnBrk="1" hangingPunct="1">
              <a:lnSpc>
                <a:spcPct val="80000"/>
              </a:lnSpc>
            </a:pPr>
            <a:r>
              <a:rPr lang="en-US" sz="1400">
                <a:latin typeface="Rockwell"/>
                <a:cs typeface="Rockwell"/>
              </a:rPr>
              <a:t>John Adams (F), John Quincy Adams (D-R, NR), Martin van Buren (D), Grover Cleveland (D), William Howard Taft (R), Woodrow Wilson (D), Warren Harding (R), Calvin Coolidge (R), Herbert Hoover (R), Franklin Roosevelt (D), Bill Clinton (D), Barack Obama (D), Donald Trump (R)</a:t>
            </a:r>
            <a:endParaRPr lang="en-US" sz="1800">
              <a:latin typeface="Rockwell"/>
              <a:cs typeface="Rockwell"/>
            </a:endParaRPr>
          </a:p>
          <a:p>
            <a:pPr eaLnBrk="1" hangingPunct="1">
              <a:lnSpc>
                <a:spcPct val="80000"/>
              </a:lnSpc>
            </a:pPr>
            <a:r>
              <a:rPr lang="en-US" sz="2400">
                <a:latin typeface="Rockwell"/>
                <a:cs typeface="Rockwell"/>
              </a:rPr>
              <a:t>White Anglo-Saxon Protestant (WASP)</a:t>
            </a:r>
          </a:p>
          <a:p>
            <a:pPr lvl="1" eaLnBrk="1" hangingPunct="1">
              <a:lnSpc>
                <a:spcPct val="80000"/>
              </a:lnSpc>
            </a:pPr>
            <a:r>
              <a:rPr lang="en-US" sz="1600">
                <a:latin typeface="Rockwell"/>
                <a:cs typeface="Rockwell"/>
              </a:rPr>
              <a:t>John F. Kennedy (D) was first Catholic president (1961-1963)</a:t>
            </a:r>
          </a:p>
          <a:p>
            <a:pPr lvl="1" eaLnBrk="1" hangingPunct="1">
              <a:lnSpc>
                <a:spcPct val="80000"/>
              </a:lnSpc>
            </a:pPr>
            <a:r>
              <a:rPr lang="en-US" sz="1600">
                <a:latin typeface="Rockwell"/>
                <a:cs typeface="Rockwell"/>
              </a:rPr>
              <a:t>Barack Obama (D) was first black president (2009-Present)</a:t>
            </a:r>
            <a:endParaRPr lang="en-US" sz="2000">
              <a:latin typeface="Rockwell"/>
              <a:cs typeface="Rockwell"/>
            </a:endParaRPr>
          </a:p>
          <a:p>
            <a:pPr eaLnBrk="1" hangingPunct="1">
              <a:lnSpc>
                <a:spcPct val="80000"/>
              </a:lnSpc>
            </a:pPr>
            <a:r>
              <a:rPr lang="en-US" sz="2400">
                <a:latin typeface="Rockwell"/>
                <a:cs typeface="Rockwell"/>
              </a:rPr>
              <a:t>Charismatic</a:t>
            </a:r>
          </a:p>
          <a:p>
            <a:pPr eaLnBrk="1" hangingPunct="1">
              <a:lnSpc>
                <a:spcPct val="80000"/>
              </a:lnSpc>
            </a:pPr>
            <a:r>
              <a:rPr lang="en-US" sz="2400">
                <a:latin typeface="Rockwell"/>
                <a:cs typeface="Rockwell"/>
              </a:rPr>
              <a:t>Outsider</a:t>
            </a:r>
          </a:p>
          <a:p>
            <a:pPr lvl="1" eaLnBrk="1" hangingPunct="1">
              <a:lnSpc>
                <a:spcPct val="80000"/>
              </a:lnSpc>
            </a:pPr>
            <a:r>
              <a:rPr lang="en-US" sz="2000">
                <a:latin typeface="Rockwell"/>
                <a:cs typeface="Rockwell"/>
              </a:rPr>
              <a:t>Not involved in the </a:t>
            </a:r>
            <a:r>
              <a:rPr lang="ja-JP" altLang="en-US" sz="2000">
                <a:latin typeface="Rockwell"/>
                <a:cs typeface="Rockwell"/>
              </a:rPr>
              <a:t>“</a:t>
            </a:r>
            <a:r>
              <a:rPr lang="en-US" sz="2000">
                <a:latin typeface="Rockwell"/>
                <a:cs typeface="Rockwell"/>
              </a:rPr>
              <a:t>mess in Washington</a:t>
            </a:r>
            <a:r>
              <a:rPr lang="ja-JP" altLang="en-US" sz="2000">
                <a:latin typeface="Rockwell"/>
                <a:cs typeface="Rockwell"/>
              </a:rPr>
              <a:t>”</a:t>
            </a:r>
            <a:endParaRPr lang="en-US" sz="1600">
              <a:latin typeface="Rockwell"/>
              <a:cs typeface="Rockwell"/>
            </a:endParaRPr>
          </a:p>
          <a:p>
            <a:pPr eaLnBrk="1" hangingPunct="1">
              <a:lnSpc>
                <a:spcPct val="80000"/>
              </a:lnSpc>
            </a:pPr>
            <a:r>
              <a:rPr lang="en-US" sz="1800">
                <a:latin typeface="Rockwell"/>
                <a:cs typeface="Rockwell"/>
              </a:rPr>
              <a:t>Only two female vice-presidential major party candidates</a:t>
            </a:r>
          </a:p>
          <a:p>
            <a:pPr lvl="1" eaLnBrk="1" hangingPunct="1">
              <a:lnSpc>
                <a:spcPct val="80000"/>
              </a:lnSpc>
            </a:pPr>
            <a:r>
              <a:rPr lang="en-US" sz="1600">
                <a:latin typeface="Rockwell"/>
                <a:cs typeface="Rockwell"/>
              </a:rPr>
              <a:t>Geraldine Ferraro (D) (1984), Sarah Palin (R) (2008)</a:t>
            </a:r>
          </a:p>
          <a:p>
            <a:pPr eaLnBrk="1" hangingPunct="1">
              <a:lnSpc>
                <a:spcPct val="80000"/>
              </a:lnSpc>
            </a:pPr>
            <a:r>
              <a:rPr lang="en-US" sz="1800">
                <a:latin typeface="Rockwell"/>
                <a:cs typeface="Rockwell"/>
              </a:rPr>
              <a:t>James Buchanan (R) was only president not married (1857-1861)</a:t>
            </a:r>
          </a:p>
        </p:txBody>
      </p:sp>
    </p:spTree>
    <p:extLst>
      <p:ext uri="{BB962C8B-B14F-4D97-AF65-F5344CB8AC3E}">
        <p14:creationId xmlns:p14="http://schemas.microsoft.com/office/powerpoint/2010/main" val="841555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4226</TotalTime>
  <Words>2321</Words>
  <Application>Microsoft Macintosh PowerPoint</Application>
  <PresentationFormat>On-screen Show (4:3)</PresentationFormat>
  <Paragraphs>250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2.5: The Modern American Presidency: The Powers of the Executive Branch</vt:lpstr>
      <vt:lpstr>PowerPoint Presentation</vt:lpstr>
      <vt:lpstr>PowerPoint Presentation</vt:lpstr>
      <vt:lpstr>PowerPoint Presentation</vt:lpstr>
      <vt:lpstr>PowerPoint Presentation</vt:lpstr>
      <vt:lpstr>Text Analysis</vt:lpstr>
      <vt:lpstr>PowerPoint Presentation</vt:lpstr>
      <vt:lpstr>Constitutional Qualifications</vt:lpstr>
      <vt:lpstr>“Typical” Qualifications</vt:lpstr>
      <vt:lpstr>Electoral College</vt:lpstr>
      <vt:lpstr>Presidential Candidates and State Campaigns</vt:lpstr>
      <vt:lpstr>Electoral College?</vt:lpstr>
      <vt:lpstr>Electoral History</vt:lpstr>
      <vt:lpstr>Inauguration</vt:lpstr>
      <vt:lpstr>Presidential Terms of Office</vt:lpstr>
      <vt:lpstr>Presidential Benefits</vt:lpstr>
      <vt:lpstr>The Many Hats of the President</vt:lpstr>
      <vt:lpstr>Commander-in-Chief</vt:lpstr>
      <vt:lpstr>A View on the President’s War Powers</vt:lpstr>
      <vt:lpstr>Chief Executive</vt:lpstr>
      <vt:lpstr>Chief Legislator</vt:lpstr>
      <vt:lpstr>Formal Judicial Powers of the President</vt:lpstr>
      <vt:lpstr>Chief Diplomat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The Modern American Presidency: The Executive Branch</dc:title>
  <dc:creator>Craig Winchell</dc:creator>
  <cp:lastModifiedBy>Craig Winchell</cp:lastModifiedBy>
  <cp:revision>14</cp:revision>
  <dcterms:created xsi:type="dcterms:W3CDTF">2019-01-11T17:26:29Z</dcterms:created>
  <dcterms:modified xsi:type="dcterms:W3CDTF">2019-01-28T14:38:51Z</dcterms:modified>
</cp:coreProperties>
</file>