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61" r:id="rId7"/>
    <p:sldId id="262" r:id="rId8"/>
    <p:sldId id="276" r:id="rId9"/>
    <p:sldId id="267" r:id="rId10"/>
    <p:sldId id="268" r:id="rId11"/>
    <p:sldId id="269" r:id="rId12"/>
    <p:sldId id="271" r:id="rId13"/>
    <p:sldId id="270" r:id="rId14"/>
    <p:sldId id="277" r:id="rId15"/>
    <p:sldId id="278" r:id="rId16"/>
    <p:sldId id="279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-span.org/classroom/document/?488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8119"/>
            <a:ext cx="7772400" cy="2292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The </a:t>
            </a:r>
            <a:r>
              <a:rPr lang="en-US" dirty="0"/>
              <a:t>Purpose and Structure of the Bureaucracy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 </a:t>
            </a:r>
            <a:r>
              <a:rPr lang="en-US" dirty="0" err="1" smtClean="0"/>
              <a:t>GoPo</a:t>
            </a:r>
            <a:endParaRPr lang="en-US" dirty="0" smtClean="0"/>
          </a:p>
          <a:p>
            <a:r>
              <a:rPr lang="en-US" dirty="0" smtClean="0"/>
              <a:t>Unit 2-Interactions Among Branches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5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Rockwell"/>
                <a:cs typeface="Rockwell"/>
              </a:rPr>
              <a:t>Growth of Modern Bureaucracy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762000"/>
            <a:ext cx="48768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effectLst/>
                <a:latin typeface="Rockwell"/>
                <a:cs typeface="Rockwell"/>
              </a:rPr>
              <a:t>Power and Justification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Regulation and de-regulation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Agency capture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Political appointments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  <a:latin typeface="Rockwell"/>
                <a:cs typeface="Rockwell"/>
              </a:rPr>
              <a:t>Evolving Government for Evolving World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Technological development (communication, transportation)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Globalization and world affairs</a:t>
            </a:r>
          </a:p>
          <a:p>
            <a:pPr>
              <a:lnSpc>
                <a:spcPct val="90000"/>
              </a:lnSpc>
            </a:pPr>
            <a:r>
              <a:rPr lang="en-US" sz="2000">
                <a:effectLst/>
                <a:latin typeface="Rockwell"/>
                <a:cs typeface="Rockwell"/>
              </a:rPr>
              <a:t>Difficulty of Termination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Numerous steps to ultimately fire a government employee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Official record of chronic behavior, substantial evidence, public hearings, viable witnesses, right of due process, appeals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effectLst/>
                <a:latin typeface="Rockwell"/>
                <a:cs typeface="Rockwell"/>
              </a:rPr>
              <a:t>Fewer than 1/10</a:t>
            </a:r>
            <a:r>
              <a:rPr lang="en-US" sz="1800" baseline="30000">
                <a:effectLst/>
                <a:latin typeface="Rockwell"/>
                <a:cs typeface="Rockwell"/>
              </a:rPr>
              <a:t>th</a:t>
            </a:r>
            <a:r>
              <a:rPr lang="en-US" sz="1800">
                <a:effectLst/>
                <a:latin typeface="Rockwell"/>
                <a:cs typeface="Rockwell"/>
              </a:rPr>
              <a:t> of 1% of federal employees have been fired for incompetence</a:t>
            </a:r>
          </a:p>
        </p:txBody>
      </p:sp>
      <p:pic>
        <p:nvPicPr>
          <p:cNvPr id="17411" name="Content Placeholder 4" descr="Plum_Book_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4113" y="838200"/>
            <a:ext cx="4052887" cy="5410200"/>
          </a:xfrm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391400" y="62484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800"/>
              <a:t>The Plum Book</a:t>
            </a:r>
          </a:p>
        </p:txBody>
      </p:sp>
    </p:spTree>
    <p:extLst>
      <p:ext uri="{BB962C8B-B14F-4D97-AF65-F5344CB8AC3E}">
        <p14:creationId xmlns:p14="http://schemas.microsoft.com/office/powerpoint/2010/main" val="193232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6A9DD739.jpeg   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058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3" descr="USG-Organizational-Ch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277871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>
                <a:effectLst/>
                <a:latin typeface="Rockwell"/>
                <a:cs typeface="Rockwell"/>
              </a:rPr>
              <a:t>Federal Bureaucracy Organization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effectLst/>
                <a:latin typeface="Rockwell"/>
                <a:cs typeface="Rockwell"/>
              </a:rPr>
              <a:t>Executive Departments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Cabinet-level executive agencies established for specific policy areas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Agency heads work at the pleasure of the President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May be impeached/removed by Congress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effectLst/>
                <a:latin typeface="Rockwell"/>
                <a:cs typeface="Rockwell"/>
              </a:rPr>
              <a:t>Independent Executive Agencies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Administration, policy analysis, intelligence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Agency heads work at the pleasure of the President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May report to Congress and other agencies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May be impeached/removed by Congress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effectLst/>
                <a:latin typeface="Rockwell"/>
                <a:cs typeface="Rockwell"/>
              </a:rPr>
              <a:t>Independent Regulatory Agencies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Agencies that regulate and police; enforcers of legislation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Function outside influence of the President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Agency heads serve fixed terms and only removed for just cause</a:t>
            </a:r>
            <a:endParaRPr lang="en-US" sz="2000" dirty="0">
              <a:effectLst/>
              <a:latin typeface="Rockwell"/>
              <a:cs typeface="Rockwell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ffectLst/>
                <a:latin typeface="Rockwell"/>
                <a:cs typeface="Rockwell"/>
              </a:rPr>
              <a:t>Government Corporations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Business-like agencies usually providing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8200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10772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Rockwell"/>
                <a:cs typeface="Rockwell"/>
              </a:rPr>
              <a:t>Independent Executive Agencies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6592"/>
            <a:ext cx="9144000" cy="5511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Small Business Administration (SBA)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Promote small businesses and economic recovery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Social Security Administration (SSA)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Social security checks and applications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National Aeronautic and Space Administration (NASA)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Central Intelligence Agency (CIA)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Foreign policy information; espionage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Office of Personnel Management (OPM)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Selective Service System (SSS)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National Endowment for the Arts and Humanities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National Archives and Records Administration (NARA)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Peace Corps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  <a:latin typeface="Rockwell"/>
                <a:cs typeface="Rockwell"/>
              </a:rPr>
              <a:t>The Smithsonian Institution</a:t>
            </a:r>
          </a:p>
        </p:txBody>
      </p:sp>
    </p:spTree>
    <p:extLst>
      <p:ext uri="{BB962C8B-B14F-4D97-AF65-F5344CB8AC3E}">
        <p14:creationId xmlns:p14="http://schemas.microsoft.com/office/powerpoint/2010/main" val="329559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>
                <a:effectLst/>
                <a:latin typeface="Rockwell"/>
                <a:cs typeface="Rockwell"/>
              </a:rPr>
              <a:t>Independent Regulatory Agencies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Federal Trade Commission (FTC)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Prevent monopolies; consumer protection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Securities and Exchange Commission (SEC)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Securities, stocks, bonds, commodity trading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Federal Reserve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Monetary policy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National Labor Relations Board (NLRB)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Federal Communications Commission (FCC)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Federal Elections Commission (FEC)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Environmental Protection Agency (EPA)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Equal Employment Opportunity Commission (EEOC)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Nuclear Regulatory Commission (NRC)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Consumer Product Safety Commission (CPSC)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Commodity Futures Trading Commission (CFTC)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Federal Energy Regulatory Commission (FERC)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Federal Maritime Commission (FMC)</a:t>
            </a:r>
          </a:p>
        </p:txBody>
      </p:sp>
    </p:spTree>
    <p:extLst>
      <p:ext uri="{BB962C8B-B14F-4D97-AF65-F5344CB8AC3E}">
        <p14:creationId xmlns:p14="http://schemas.microsoft.com/office/powerpoint/2010/main" val="294622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ffectLst/>
                <a:latin typeface="Rockwell"/>
                <a:cs typeface="Rockwell"/>
              </a:rPr>
              <a:t>Government Corporations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Tennessee Valley Authority (TVA)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National Railroad Passenger Corporation (AMTRAK)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United States Postal Service (USPS)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Federal Deposit Insurance Corporation (FDIC)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Corporation for Public Broadcasting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Public Broadcasting Service (PBS)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National Public Radio (NPR)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Government Enterprises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Federal National Mortgage Association (Fannie Mae)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Federal Home Loan Mortgage Corporation (Freddie Mac)</a:t>
            </a:r>
          </a:p>
        </p:txBody>
      </p:sp>
    </p:spTree>
    <p:extLst>
      <p:ext uri="{BB962C8B-B14F-4D97-AF65-F5344CB8AC3E}">
        <p14:creationId xmlns:p14="http://schemas.microsoft.com/office/powerpoint/2010/main" val="162261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a715592-b519-4e25-8#632C4F.jpg                                000A84C2Macintosh HD                   C5A9507E: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03188"/>
            <a:ext cx="7086600" cy="6754812"/>
          </a:xfrm>
        </p:spPr>
      </p:pic>
    </p:spTree>
    <p:extLst>
      <p:ext uri="{BB962C8B-B14F-4D97-AF65-F5344CB8AC3E}">
        <p14:creationId xmlns:p14="http://schemas.microsoft.com/office/powerpoint/2010/main" val="71770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9700"/>
            <a:ext cx="50800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5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55600"/>
            <a:ext cx="82677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947" y="-1"/>
            <a:ext cx="9343947" cy="6710819"/>
          </a:xfrm>
          <a:prstGeom prst="rect">
            <a:avLst/>
          </a:prstGeom>
        </p:spPr>
      </p:pic>
      <p:pic>
        <p:nvPicPr>
          <p:cNvPr id="4" name="Picture 3" descr="5553858179_pentagon#632A24.jpeg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8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private:var:folders:vt:sgh001wj79xd_tthg0zp21br0000gn:T:TemporaryItems:Screen Shot 2019-02-13 at 12.56.13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71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75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the Bureaucracy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CSPAN and the Bureaucracy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James Q. Wilson-Bureaucracy </a:t>
            </a:r>
          </a:p>
          <a:p>
            <a:pPr algn="ctr"/>
            <a:r>
              <a:rPr lang="en-US" i="1" dirty="0"/>
              <a:t>What does the text demonstrate about the limitations of the bureaucracy?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i="1" dirty="0"/>
              <a:t>Identify the freedoms that ‘private sector’ businesses hold that government agencies in the bureaucracy do not. How does that impact the efficiency of work?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1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>
                <a:effectLst/>
                <a:latin typeface="Rockwell"/>
                <a:cs typeface="Rockwell"/>
              </a:rPr>
              <a:t>Development of the Federal Bureaucracy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5596264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Early Constitutional Period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Small number of agencies and positions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Selection based on qualifications and political affiliation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Antebellum Period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Jackson and the </a:t>
            </a:r>
            <a:r>
              <a:rPr lang="en-US" sz="1600" b="1" dirty="0">
                <a:effectLst/>
                <a:latin typeface="Rockwell"/>
                <a:cs typeface="Rockwell"/>
              </a:rPr>
              <a:t>spoils system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Late 19</a:t>
            </a:r>
            <a:r>
              <a:rPr lang="en-US" sz="1800" baseline="30000" dirty="0">
                <a:effectLst/>
                <a:latin typeface="Rockwell"/>
                <a:cs typeface="Rockwell"/>
              </a:rPr>
              <a:t>th</a:t>
            </a:r>
            <a:r>
              <a:rPr lang="en-US" sz="1800" dirty="0">
                <a:effectLst/>
                <a:latin typeface="Rockwell"/>
                <a:cs typeface="Rockwell"/>
              </a:rPr>
              <a:t> Century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Civil Service Reform</a:t>
            </a:r>
          </a:p>
          <a:p>
            <a:pPr lvl="1">
              <a:lnSpc>
                <a:spcPct val="80000"/>
              </a:lnSpc>
            </a:pPr>
            <a:r>
              <a:rPr lang="en-US" sz="1600" b="1" dirty="0">
                <a:effectLst/>
                <a:latin typeface="Rockwell"/>
                <a:cs typeface="Rockwell"/>
              </a:rPr>
              <a:t>Pendleton Act/Civil Service Act of 1883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Merit system, competitive exams; limited partisan politics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Established Civil Service Commission to enforce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Modern Bureaucracy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  <a:latin typeface="Rockwell"/>
                <a:cs typeface="Rockwell"/>
              </a:rPr>
              <a:t>Agencies grew substantially due to New Deal programs, Great Society, Cold War, wars/conflicts</a:t>
            </a:r>
          </a:p>
          <a:p>
            <a:pPr lvl="1">
              <a:lnSpc>
                <a:spcPct val="80000"/>
              </a:lnSpc>
            </a:pPr>
            <a:r>
              <a:rPr lang="en-US" sz="1600" b="1" dirty="0">
                <a:effectLst/>
                <a:latin typeface="Rockwell"/>
                <a:cs typeface="Rockwell"/>
              </a:rPr>
              <a:t>Hatch Act (1939)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Limited political activities on duty, use of position for campaigns</a:t>
            </a:r>
          </a:p>
          <a:p>
            <a:pPr lvl="1">
              <a:lnSpc>
                <a:spcPct val="80000"/>
              </a:lnSpc>
            </a:pPr>
            <a:r>
              <a:rPr lang="en-US" sz="1600" b="1" dirty="0">
                <a:effectLst/>
                <a:latin typeface="Rockwell"/>
                <a:cs typeface="Rockwell"/>
              </a:rPr>
              <a:t>Civil Service Reform Act of 1978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Established </a:t>
            </a:r>
            <a:r>
              <a:rPr lang="en-US" sz="1400" b="1" dirty="0">
                <a:effectLst/>
                <a:latin typeface="Rockwell"/>
                <a:cs typeface="Rockwell"/>
              </a:rPr>
              <a:t>Office of Personnel Management (OPM)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Established government employee classifications and salaries, training and recruitment programs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effectLst/>
                <a:latin typeface="Rockwell"/>
                <a:cs typeface="Rockwell"/>
              </a:rPr>
              <a:t>Protection of whistleblowers</a:t>
            </a:r>
          </a:p>
        </p:txBody>
      </p:sp>
      <p:pic>
        <p:nvPicPr>
          <p:cNvPr id="16387" name="Content Placeholder 10" descr="inde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6264" y="3462664"/>
            <a:ext cx="3395335" cy="3395335"/>
          </a:xfrm>
        </p:spPr>
      </p:pic>
    </p:spTree>
    <p:extLst>
      <p:ext uri="{BB962C8B-B14F-4D97-AF65-F5344CB8AC3E}">
        <p14:creationId xmlns:p14="http://schemas.microsoft.com/office/powerpoint/2010/main" val="401763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178</TotalTime>
  <Words>624</Words>
  <Application>Microsoft Macintosh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7. The Purpose and Structure of the Bureaucracy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the Bureaucracy</vt:lpstr>
      <vt:lpstr>Reading</vt:lpstr>
      <vt:lpstr>Development of the Federal Bureaucracy</vt:lpstr>
      <vt:lpstr>Growth of Modern Bureaucracy</vt:lpstr>
      <vt:lpstr>PowerPoint Presentation</vt:lpstr>
      <vt:lpstr>PowerPoint Presentation</vt:lpstr>
      <vt:lpstr>Federal Bureaucracy Organization</vt:lpstr>
      <vt:lpstr>Independent Executive Agencies</vt:lpstr>
      <vt:lpstr>Independent Regulatory Agencies</vt:lpstr>
      <vt:lpstr>Government Corporations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The Purpose and Structure of the Bureaucracy </dc:title>
  <dc:creator>Craig Winchell</dc:creator>
  <cp:lastModifiedBy>Craig Winchell</cp:lastModifiedBy>
  <cp:revision>17</cp:revision>
  <dcterms:created xsi:type="dcterms:W3CDTF">2019-02-13T20:57:58Z</dcterms:created>
  <dcterms:modified xsi:type="dcterms:W3CDTF">2019-02-13T23:56:45Z</dcterms:modified>
</cp:coreProperties>
</file>