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6" r:id="rId2"/>
    <p:sldId id="256" r:id="rId3"/>
    <p:sldId id="264" r:id="rId4"/>
    <p:sldId id="265" r:id="rId5"/>
    <p:sldId id="258" r:id="rId6"/>
    <p:sldId id="257" r:id="rId7"/>
    <p:sldId id="267" r:id="rId8"/>
    <p:sldId id="26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3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3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D979-4A4B-8847-8E6A-716D7AFAF52C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8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-span.org/classroom/document/?786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Bureaucratic 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8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Holding the </a:t>
            </a:r>
            <a:r>
              <a:rPr lang="en-US" smtClean="0"/>
              <a:t>Bureaucracy Accountable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Mr. Winchell</a:t>
            </a:r>
          </a:p>
          <a:p>
            <a:r>
              <a:rPr lang="en-US" dirty="0" smtClean="0"/>
              <a:t>AP </a:t>
            </a:r>
            <a:r>
              <a:rPr lang="en-US" dirty="0" err="1" smtClean="0"/>
              <a:t>GoPo</a:t>
            </a:r>
            <a:endParaRPr lang="en-US" dirty="0" smtClean="0"/>
          </a:p>
          <a:p>
            <a:r>
              <a:rPr lang="en-US" dirty="0" smtClean="0"/>
              <a:t>Unit 2: Interactions Among Branches of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6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Organization of the Bureaucracy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Cabinet Departments</a:t>
            </a:r>
          </a:p>
          <a:p>
            <a:r>
              <a:rPr lang="en-US" dirty="0" smtClean="0"/>
              <a:t>Independent Regulatory Agencies</a:t>
            </a:r>
          </a:p>
          <a:p>
            <a:r>
              <a:rPr lang="en-US" dirty="0" smtClean="0"/>
              <a:t>Government Corporations</a:t>
            </a:r>
          </a:p>
          <a:p>
            <a:r>
              <a:rPr lang="en-US" dirty="0" smtClean="0"/>
              <a:t>Independent Executive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Bureaucratic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Policies don’t implement/enforce themselves</a:t>
            </a:r>
          </a:p>
          <a:p>
            <a:pPr lvl="2"/>
            <a:r>
              <a:rPr lang="en-US" dirty="0" smtClean="0"/>
              <a:t>Policy can be ambiguous/general</a:t>
            </a:r>
          </a:p>
          <a:p>
            <a:pPr lvl="2"/>
            <a:r>
              <a:rPr lang="en-US" dirty="0" smtClean="0"/>
              <a:t>Bureaucratic latitude in translating general guidelines -&gt; specific directives</a:t>
            </a:r>
          </a:p>
          <a:p>
            <a:r>
              <a:rPr lang="en-US" dirty="0" smtClean="0"/>
              <a:t>Regulation</a:t>
            </a:r>
          </a:p>
          <a:p>
            <a:pPr lvl="1"/>
            <a:r>
              <a:rPr lang="en-US" i="1" dirty="0" smtClean="0"/>
              <a:t>Munn v. Illinois</a:t>
            </a:r>
            <a:endParaRPr lang="en-US" dirty="0" smtClean="0"/>
          </a:p>
          <a:p>
            <a:pPr lvl="1"/>
            <a:r>
              <a:rPr lang="en-US" dirty="0" smtClean="0"/>
              <a:t>New Deal legacies</a:t>
            </a:r>
          </a:p>
          <a:p>
            <a:pPr lvl="1"/>
            <a:r>
              <a:rPr lang="en-US" dirty="0" smtClean="0"/>
              <a:t>Regulatory Guidelines</a:t>
            </a:r>
          </a:p>
          <a:p>
            <a:pPr lvl="2"/>
            <a:r>
              <a:rPr lang="en-US" dirty="0" smtClean="0"/>
              <a:t>Permits/Licenses/Applications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2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>
                <a:effectLst/>
                <a:latin typeface="Rockwell"/>
                <a:cs typeface="Rockwell"/>
              </a:rPr>
              <a:t>Controlling the Bureaucrats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838200"/>
            <a:ext cx="4648200" cy="601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effectLst/>
                <a:latin typeface="Rockwell"/>
                <a:cs typeface="Rockwell"/>
              </a:rPr>
              <a:t>Congress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Authorization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effectLst/>
                <a:latin typeface="Rockwell"/>
                <a:cs typeface="Rockwell"/>
              </a:rPr>
              <a:t>Permitting funds by related committees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Appropriations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effectLst/>
                <a:latin typeface="Rockwell"/>
                <a:cs typeface="Rockwell"/>
              </a:rPr>
              <a:t>Reallocation of federal funding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Oversight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effectLst/>
                <a:latin typeface="Rockwell"/>
                <a:cs typeface="Rockwell"/>
              </a:rPr>
              <a:t>Supervision and investigations by committees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effectLst/>
                <a:latin typeface="Rockwell"/>
                <a:cs typeface="Rockwell"/>
              </a:rPr>
              <a:t>Subpoena agencies for public committee hearings and testify under oath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Legislative Authority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effectLst/>
                <a:latin typeface="Rockwell"/>
                <a:cs typeface="Rockwell"/>
              </a:rPr>
              <a:t>Pass laws to limit or terminate an agency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effectLst/>
                <a:latin typeface="Rockwell"/>
                <a:cs typeface="Rockwell"/>
              </a:rPr>
              <a:t>Sunset laws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effectLst/>
                <a:latin typeface="Rockwell"/>
                <a:cs typeface="Rockwell"/>
              </a:rPr>
              <a:t>The President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Appointments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effectLst/>
                <a:latin typeface="Rockwell"/>
                <a:cs typeface="Rockwell"/>
              </a:rPr>
              <a:t>Change department/agency heads for a supportive or efficient leader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Executive Orders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effectLst/>
                <a:latin typeface="Rockwell"/>
                <a:cs typeface="Rockwell"/>
              </a:rPr>
              <a:t>President invokes preferences through legal means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Office of Management and Budget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effectLst/>
                <a:latin typeface="Rockwell"/>
                <a:cs typeface="Rockwell"/>
              </a:rPr>
              <a:t>Change agency budget; require increased supervision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Reorganization</a:t>
            </a:r>
          </a:p>
        </p:txBody>
      </p:sp>
      <p:sp>
        <p:nvSpPr>
          <p:cNvPr id="29699" name="Content Placeholder 3"/>
          <p:cNvSpPr>
            <a:spLocks noGrp="1" noChangeArrowheads="1"/>
          </p:cNvSpPr>
          <p:nvPr>
            <p:ph sz="half" idx="2"/>
          </p:nvPr>
        </p:nvSpPr>
        <p:spPr>
          <a:xfrm>
            <a:off x="5029200" y="914400"/>
            <a:ext cx="4114800" cy="5791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b="1">
                <a:effectLst/>
                <a:latin typeface="Rockwell"/>
                <a:cs typeface="Rockwell"/>
              </a:rPr>
              <a:t>Supreme Court</a:t>
            </a:r>
          </a:p>
          <a:p>
            <a:pPr lvl="1">
              <a:lnSpc>
                <a:spcPct val="80000"/>
              </a:lnSpc>
            </a:pPr>
            <a:r>
              <a:rPr lang="en-US" sz="1800">
                <a:effectLst/>
                <a:latin typeface="Rockwell"/>
                <a:cs typeface="Rockwell"/>
              </a:rPr>
              <a:t>Rule a policy/law/executive action unconstitutional</a:t>
            </a:r>
          </a:p>
          <a:p>
            <a:pPr>
              <a:lnSpc>
                <a:spcPct val="80000"/>
              </a:lnSpc>
            </a:pPr>
            <a:r>
              <a:rPr lang="en-US" sz="2000" b="1">
                <a:effectLst/>
                <a:latin typeface="Rockwell"/>
                <a:cs typeface="Rockwell"/>
              </a:rPr>
              <a:t>The Media</a:t>
            </a:r>
          </a:p>
          <a:p>
            <a:pPr lvl="1">
              <a:lnSpc>
                <a:spcPct val="80000"/>
              </a:lnSpc>
            </a:pPr>
            <a:r>
              <a:rPr lang="en-US" sz="1800">
                <a:effectLst/>
                <a:latin typeface="Rockwell"/>
                <a:cs typeface="Rockwell"/>
              </a:rPr>
              <a:t>Watchdog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effectLst/>
                <a:latin typeface="Rockwell"/>
                <a:cs typeface="Rockwell"/>
              </a:rPr>
              <a:t>Investigative journalism</a:t>
            </a:r>
          </a:p>
          <a:p>
            <a:pPr lvl="1">
              <a:lnSpc>
                <a:spcPct val="80000"/>
              </a:lnSpc>
            </a:pPr>
            <a:r>
              <a:rPr lang="en-US" sz="1800">
                <a:effectLst/>
                <a:latin typeface="Rockwell"/>
                <a:cs typeface="Rockwell"/>
              </a:rPr>
              <a:t>Freedom of Information Act</a:t>
            </a:r>
          </a:p>
          <a:p>
            <a:pPr>
              <a:lnSpc>
                <a:spcPct val="80000"/>
              </a:lnSpc>
            </a:pPr>
            <a:r>
              <a:rPr lang="en-US" sz="2000" b="1">
                <a:effectLst/>
                <a:latin typeface="Rockwell"/>
                <a:cs typeface="Rockwell"/>
              </a:rPr>
              <a:t>The People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effectLst/>
                <a:latin typeface="Rockwell"/>
                <a:cs typeface="Rockwell"/>
              </a:rPr>
              <a:t>Freedom of Information Act</a:t>
            </a:r>
          </a:p>
          <a:p>
            <a:pPr lvl="1">
              <a:lnSpc>
                <a:spcPct val="80000"/>
              </a:lnSpc>
            </a:pPr>
            <a:r>
              <a:rPr lang="en-US" sz="1800">
                <a:effectLst/>
                <a:latin typeface="Rockwell"/>
                <a:cs typeface="Rockwell"/>
              </a:rPr>
              <a:t>Sunshine Laws</a:t>
            </a:r>
          </a:p>
          <a:p>
            <a:pPr lvl="1">
              <a:lnSpc>
                <a:spcPct val="80000"/>
              </a:lnSpc>
            </a:pPr>
            <a:r>
              <a:rPr lang="en-US" sz="1800">
                <a:effectLst/>
                <a:latin typeface="Rockwell"/>
                <a:cs typeface="Rockwell"/>
              </a:rPr>
              <a:t>Interest groups</a:t>
            </a:r>
          </a:p>
        </p:txBody>
      </p:sp>
    </p:spTree>
    <p:extLst>
      <p:ext uri="{BB962C8B-B14F-4D97-AF65-F5344CB8AC3E}">
        <p14:creationId xmlns:p14="http://schemas.microsoft.com/office/powerpoint/2010/main" val="414904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0"/>
            <a:ext cx="8229600" cy="48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dirty="0">
                <a:effectLst/>
                <a:latin typeface="Rockwell"/>
                <a:cs typeface="Rockwell"/>
              </a:rPr>
              <a:t>Bureaucrats as Policymakers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xmlns="" id="{29200CFA-EE43-CB45-9990-7C0FF8253C0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609600"/>
            <a:ext cx="8004006" cy="6248400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b="1" dirty="0">
                <a:effectLst/>
                <a:latin typeface="Rockwell"/>
                <a:cs typeface="Rockwell"/>
              </a:rPr>
              <a:t>Iron Triangles</a:t>
            </a:r>
            <a:endParaRPr lang="en-US" sz="2400" dirty="0">
              <a:effectLst/>
              <a:latin typeface="Rockwell"/>
              <a:cs typeface="Rockwell"/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dirty="0">
                <a:latin typeface="Rockwell"/>
                <a:cs typeface="Rockwell"/>
              </a:rPr>
              <a:t>Bureaucratic Agency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sz="1800" dirty="0">
                <a:latin typeface="Rockwell"/>
                <a:cs typeface="Rockwell"/>
              </a:rPr>
              <a:t>Receive increased power and appropriations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dirty="0">
                <a:latin typeface="Rockwell"/>
                <a:cs typeface="Rockwell"/>
              </a:rPr>
              <a:t>Congressional Committee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sz="1800" dirty="0">
                <a:latin typeface="Rockwell"/>
                <a:cs typeface="Rockwell"/>
              </a:rPr>
              <a:t>Receive electoral support and campaign contributions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dirty="0">
                <a:latin typeface="Rockwell"/>
                <a:cs typeface="Rockwell"/>
              </a:rPr>
              <a:t>Interest Groups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sz="1800" dirty="0">
                <a:latin typeface="Rockwell"/>
                <a:cs typeface="Rockwell"/>
              </a:rPr>
              <a:t>Interests satisfied</a:t>
            </a:r>
            <a:endParaRPr lang="en-US" sz="1800" dirty="0">
              <a:effectLst/>
              <a:latin typeface="Rockwell"/>
              <a:cs typeface="Rockwell"/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/>
                <a:cs typeface="Rockwell"/>
              </a:rPr>
              <a:t>Designed for mutual benefit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400" b="1" dirty="0">
                <a:effectLst/>
                <a:latin typeface="Rockwell"/>
                <a:cs typeface="Rockwell"/>
              </a:rPr>
              <a:t>Issue Networks</a:t>
            </a:r>
            <a:endParaRPr lang="en-US" sz="2400" dirty="0">
              <a:effectLst/>
              <a:latin typeface="Rockwell"/>
              <a:cs typeface="Rockwell"/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dirty="0">
                <a:latin typeface="Rockwell"/>
                <a:cs typeface="Rockwell"/>
              </a:rPr>
              <a:t>Congressional Staff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dirty="0">
                <a:latin typeface="Rockwell"/>
                <a:cs typeface="Rockwell"/>
              </a:rPr>
              <a:t>Experts/Professors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dirty="0">
                <a:latin typeface="Rockwell"/>
                <a:cs typeface="Rockwell"/>
              </a:rPr>
              <a:t>Interest Groups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dirty="0">
                <a:latin typeface="Rockwell"/>
                <a:cs typeface="Rockwell"/>
              </a:rPr>
              <a:t>Mass Media</a:t>
            </a:r>
            <a:endParaRPr lang="en-US" sz="2000" dirty="0">
              <a:effectLst/>
              <a:latin typeface="Rockwell"/>
              <a:cs typeface="Rockwell"/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dirty="0">
                <a:effectLst/>
                <a:latin typeface="Rockwell"/>
                <a:cs typeface="Rockwell"/>
              </a:rPr>
              <a:t>Designed for the benefit </a:t>
            </a:r>
            <a:r>
              <a:rPr lang="en-US" sz="2000" dirty="0" smtClean="0">
                <a:effectLst/>
                <a:latin typeface="Rockwell"/>
                <a:cs typeface="Rockwell"/>
              </a:rPr>
              <a:t>of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effectLst/>
                <a:latin typeface="Rockwell"/>
                <a:cs typeface="Rockwell"/>
              </a:rPr>
              <a:t> </a:t>
            </a:r>
            <a:r>
              <a:rPr lang="en-US" sz="2000" dirty="0">
                <a:effectLst/>
                <a:latin typeface="Rockwell"/>
                <a:cs typeface="Rockwell"/>
              </a:rPr>
              <a:t>public interest</a:t>
            </a:r>
          </a:p>
        </p:txBody>
      </p:sp>
      <p:pic>
        <p:nvPicPr>
          <p:cNvPr id="28675" name="Picture 8" descr="images.jpeg                                                    000A84C2Macintosh HD                   C5A9507E: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3025775"/>
            <a:ext cx="4419600" cy="3832225"/>
          </a:xfrm>
        </p:spPr>
      </p:pic>
    </p:spTree>
    <p:extLst>
      <p:ext uri="{BB962C8B-B14F-4D97-AF65-F5344CB8AC3E}">
        <p14:creationId xmlns:p14="http://schemas.microsoft.com/office/powerpoint/2010/main" val="54610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5400"/>
            <a:ext cx="7620000" cy="680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61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381000"/>
            <a:ext cx="8102600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4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>
                <a:effectLst/>
                <a:latin typeface="Rockwell"/>
                <a:cs typeface="Rockwell"/>
              </a:rPr>
              <a:t>Bureaucratic Issues/Problems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effectLst/>
                <a:latin typeface="Rockwell"/>
                <a:cs typeface="Rockwell"/>
              </a:rPr>
              <a:t>Red Tape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Complex rules and procedures to accomplish tasks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“Make sure the government is being equal and just.”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‘Too much paperwork. Slows down process. Frustrating for constituents.’</a:t>
            </a:r>
            <a:endParaRPr lang="en-US" sz="2400" dirty="0">
              <a:effectLst/>
              <a:latin typeface="Rockwell"/>
              <a:cs typeface="Rockwell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effectLst/>
                <a:latin typeface="Rockwell"/>
                <a:cs typeface="Rockwell"/>
              </a:rPr>
              <a:t>Conflict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Rivalries between agencies on similar policies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‘Sometimes the goal/objective is overlooked by competition.’</a:t>
            </a:r>
            <a:endParaRPr lang="en-US" sz="2400" dirty="0">
              <a:effectLst/>
              <a:latin typeface="Rockwell"/>
              <a:cs typeface="Rockwell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effectLst/>
                <a:latin typeface="Rockwell"/>
                <a:cs typeface="Rockwell"/>
              </a:rPr>
              <a:t>Duplication</a:t>
            </a:r>
            <a:endParaRPr lang="en-US" sz="2800" dirty="0">
              <a:effectLst/>
              <a:latin typeface="Rockwell"/>
              <a:cs typeface="Rockwell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Agencies performing same or similar tasks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“Congress doesn’t know what it’s doing, but they made the laws so we follow them.”</a:t>
            </a:r>
            <a:endParaRPr lang="en-US" sz="2400" dirty="0">
              <a:effectLst/>
              <a:latin typeface="Rockwell"/>
              <a:cs typeface="Rockwell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effectLst/>
                <a:latin typeface="Rockwell"/>
                <a:cs typeface="Rockwell"/>
              </a:rPr>
              <a:t>Imperialism</a:t>
            </a:r>
            <a:endParaRPr lang="en-US" sz="2800" dirty="0">
              <a:effectLst/>
              <a:latin typeface="Rockwell"/>
              <a:cs typeface="Rockwell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Increase of agency’s power and influence no matter the cost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“We interpreted the vague law as best we could and developed our policies in accordance. Tell Congress to write clearer laws.”</a:t>
            </a:r>
            <a:endParaRPr lang="en-US" sz="2400" dirty="0">
              <a:effectLst/>
              <a:latin typeface="Rockwell"/>
              <a:cs typeface="Rockwell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effectLst/>
                <a:latin typeface="Rockwell"/>
                <a:cs typeface="Rockwell"/>
              </a:rPr>
              <a:t>Waste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Inefficient use of funding and manpower; spending too much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“Why lower costs? We’re the government. There’s plenty.”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ffectLst/>
                <a:latin typeface="Rockwell"/>
                <a:cs typeface="Rockwell"/>
              </a:rPr>
              <a:t>‘Lining the pockets of bureaucrats and lobbyists.’</a:t>
            </a:r>
            <a:endParaRPr lang="en-US" sz="2400" dirty="0">
              <a:effectLst/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90813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97</TotalTime>
  <Words>384</Words>
  <Application>Microsoft Macintosh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Do Now</vt:lpstr>
      <vt:lpstr>Holding the Bureaucracy Accountable</vt:lpstr>
      <vt:lpstr>Organization of the Bureaucracy</vt:lpstr>
      <vt:lpstr>Bureaucratic Roles</vt:lpstr>
      <vt:lpstr>Controlling the Bureaucrats</vt:lpstr>
      <vt:lpstr>Bureaucrats as Policymakers</vt:lpstr>
      <vt:lpstr>PowerPoint Presentation</vt:lpstr>
      <vt:lpstr>PowerPoint Presentation</vt:lpstr>
      <vt:lpstr>Bureaucratic Issues/Problems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Winchell</dc:creator>
  <cp:lastModifiedBy>Craig Winchell</cp:lastModifiedBy>
  <cp:revision>10</cp:revision>
  <dcterms:created xsi:type="dcterms:W3CDTF">2019-02-13T23:25:24Z</dcterms:created>
  <dcterms:modified xsi:type="dcterms:W3CDTF">2019-02-20T20:25:34Z</dcterms:modified>
</cp:coreProperties>
</file>