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sldIdLst>
    <p:sldId id="274" r:id="rId2"/>
    <p:sldId id="275" r:id="rId3"/>
    <p:sldId id="276" r:id="rId4"/>
    <p:sldId id="277" r:id="rId5"/>
    <p:sldId id="256" r:id="rId6"/>
    <p:sldId id="278" r:id="rId7"/>
    <p:sldId id="273" r:id="rId8"/>
    <p:sldId id="257" r:id="rId9"/>
    <p:sldId id="258" r:id="rId10"/>
    <p:sldId id="259" r:id="rId11"/>
    <p:sldId id="260" r:id="rId12"/>
    <p:sldId id="281" r:id="rId13"/>
    <p:sldId id="261" r:id="rId14"/>
    <p:sldId id="262" r:id="rId15"/>
    <p:sldId id="279" r:id="rId16"/>
    <p:sldId id="280" r:id="rId17"/>
    <p:sldId id="271" r:id="rId18"/>
    <p:sldId id="272" r:id="rId19"/>
    <p:sldId id="264" r:id="rId20"/>
    <p:sldId id="28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8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759660-5BCC-2B4A-BCAD-48E736158E66}" type="datetimeFigureOut">
              <a:rPr lang="en-US" smtClean="0"/>
              <a:t>2/27/19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284D4-88C4-B349-838C-56C3EC8F7213}" type="slidenum">
              <a:rPr lang="en-US" smtClean="0"/>
              <a:t>‹#›</a:t>
            </a:fld>
            <a:endParaRPr lang="en-US"/>
          </a:p>
        </p:txBody>
      </p:sp>
    </p:spTree>
    <p:extLst>
      <p:ext uri="{BB962C8B-B14F-4D97-AF65-F5344CB8AC3E}">
        <p14:creationId xmlns:p14="http://schemas.microsoft.com/office/powerpoint/2010/main" val="627259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af0a16637_0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af0a1663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Supreme Court hears less than 1% of the cases brought before the court.</a:t>
            </a:r>
            <a:endParaRPr/>
          </a:p>
          <a:p>
            <a:pPr marL="0" lvl="0" indent="0" algn="l" rtl="0">
              <a:spcBef>
                <a:spcPts val="0"/>
              </a:spcBef>
              <a:spcAft>
                <a:spcPts val="0"/>
              </a:spcAft>
              <a:buNone/>
            </a:pPr>
            <a:endParaRPr/>
          </a:p>
          <a:p>
            <a:pPr marL="0" lvl="0" indent="0" algn="l" rtl="0">
              <a:spcBef>
                <a:spcPts val="0"/>
              </a:spcBef>
              <a:spcAft>
                <a:spcPts val="0"/>
              </a:spcAft>
              <a:buNone/>
            </a:pPr>
            <a:r>
              <a:rPr lang="en"/>
              <a:t>Categories for case selection: </a:t>
            </a:r>
            <a:endParaRPr/>
          </a:p>
          <a:p>
            <a:pPr marL="457200" lvl="0" indent="-298450" algn="l" rtl="0">
              <a:spcBef>
                <a:spcPts val="0"/>
              </a:spcBef>
              <a:spcAft>
                <a:spcPts val="0"/>
              </a:spcAft>
              <a:buSzPts val="1100"/>
              <a:buAutoNum type="arabicPeriod"/>
            </a:pPr>
            <a:r>
              <a:rPr lang="en"/>
              <a:t>cases of national importance</a:t>
            </a:r>
            <a:endParaRPr/>
          </a:p>
          <a:p>
            <a:pPr marL="457200" lvl="0" indent="-298450" algn="l" rtl="0">
              <a:spcBef>
                <a:spcPts val="0"/>
              </a:spcBef>
              <a:spcAft>
                <a:spcPts val="0"/>
              </a:spcAft>
              <a:buSzPts val="1100"/>
              <a:buAutoNum type="arabicPeriod"/>
            </a:pPr>
            <a:r>
              <a:rPr lang="en"/>
              <a:t>lower courts invalidating federal law</a:t>
            </a:r>
            <a:endParaRPr/>
          </a:p>
          <a:p>
            <a:pPr marL="457200" lvl="0" indent="-298450" algn="l" rtl="0">
              <a:spcBef>
                <a:spcPts val="0"/>
              </a:spcBef>
              <a:spcAft>
                <a:spcPts val="0"/>
              </a:spcAft>
              <a:buSzPts val="1100"/>
              <a:buAutoNum type="arabicPeriod"/>
            </a:pPr>
            <a:r>
              <a:rPr lang="en"/>
              <a:t>resolve split decisions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Original jurisdiction: Cases involving ambassadors, consuls, and public ministers, admiralty/maritime jurisdiction; cases where U.S. is a party; controversies between two states or citizens of two states</a:t>
            </a:r>
          </a:p>
          <a:p>
            <a:pPr eaLnBrk="1" hangingPunct="1">
              <a:spcBef>
                <a:spcPct val="0"/>
              </a:spcBef>
            </a:pPr>
            <a:r>
              <a:rPr lang="en-US">
                <a:latin typeface="Calibri" charset="0"/>
              </a:rPr>
              <a:t>Federal law must be in question to be heard in federal court</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5EB74769-293A-7E49-ADEB-C71A00555427}" type="slidenum">
              <a:rPr lang="en-US">
                <a:latin typeface="Calibri" charset="0"/>
              </a:rPr>
              <a:pPr/>
              <a:t>12</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Transparency; Appellate courts authorized to review all district court decisions; don’t hold trials or hear testimony; appellate courts also empowered to rule on decisions of federal regulatory agencies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118408F4-2FF9-5840-83F2-8194369FDB1F}" type="slidenum">
              <a:rPr lang="en-US">
                <a:latin typeface="Calibri" charset="0"/>
              </a:rPr>
              <a:pPr/>
              <a:t>15</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 xmlns:a16="http://schemas.microsoft.com/office/drawing/2014/main" id="{54D1F198-F3CE-3B49-A895-AB3D3AC957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 xmlns:a16="http://schemas.microsoft.com/office/drawing/2014/main" id="{4B36800C-1594-C340-B491-3F7F89E6C7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 xmlns:a16="http://schemas.microsoft.com/office/drawing/2014/main" id="{609C1745-FC69-5A49-A0CD-078DD874CA63}"/>
              </a:ext>
            </a:extLst>
          </p:cNvPr>
          <p:cNvSpPr>
            <a:spLocks noGrp="1" noChangeArrowheads="1"/>
          </p:cNvSpPr>
          <p:nvPr>
            <p:ph type="sldNum" sz="quarter" idx="12"/>
          </p:nvPr>
        </p:nvSpPr>
        <p:spPr>
          <a:ln/>
        </p:spPr>
        <p:txBody>
          <a:bodyPr/>
          <a:lstStyle>
            <a:lvl1pPr>
              <a:defRPr/>
            </a:lvl1pPr>
          </a:lstStyle>
          <a:p>
            <a:fld id="{A3DEEADB-D00C-E149-80AC-DE305751552E}" type="slidenum">
              <a:rPr lang="en-US"/>
              <a:pPr/>
              <a:t>‹#›</a:t>
            </a:fld>
            <a:endParaRPr lang="en-US"/>
          </a:p>
        </p:txBody>
      </p:sp>
    </p:spTree>
    <p:extLst>
      <p:ext uri="{BB962C8B-B14F-4D97-AF65-F5344CB8AC3E}">
        <p14:creationId xmlns:p14="http://schemas.microsoft.com/office/powerpoint/2010/main" val="3525196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4587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com/video-clips/7qvxgu/the-colbert-report-colbert-super-pac---john-paul-stevens" TargetMode="Externa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KEjgAXxrkXY" TargetMode="External"/><Relationship Id="rId4" Type="http://schemas.openxmlformats.org/officeDocument/2006/relationships/image" Target="../media/image6.jp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431800"/>
            <a:ext cx="7620000" cy="5981700"/>
          </a:xfrm>
          <a:prstGeom prst="rect">
            <a:avLst/>
          </a:prstGeom>
        </p:spPr>
      </p:pic>
    </p:spTree>
    <p:extLst>
      <p:ext uri="{BB962C8B-B14F-4D97-AF65-F5344CB8AC3E}">
        <p14:creationId xmlns:p14="http://schemas.microsoft.com/office/powerpoint/2010/main" val="9829855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 xmlns:a16="http://schemas.microsoft.com/office/drawing/2014/main" id="{F33EDEC6-5C56-ED4F-9CE9-EFA65D09DCDD}"/>
              </a:ext>
            </a:extLst>
          </p:cNvPr>
          <p:cNvSpPr>
            <a:spLocks noGrp="1" noChangeArrowheads="1"/>
          </p:cNvSpPr>
          <p:nvPr>
            <p:ph type="title"/>
          </p:nvPr>
        </p:nvSpPr>
        <p:spPr/>
        <p:txBody>
          <a:bodyPr/>
          <a:lstStyle/>
          <a:p>
            <a:pPr eaLnBrk="1" hangingPunct="1"/>
            <a:r>
              <a:rPr lang="en-US" dirty="0">
                <a:latin typeface="Rockwell"/>
                <a:cs typeface="Rockwell"/>
              </a:rPr>
              <a:t>Court of Appeals</a:t>
            </a:r>
          </a:p>
        </p:txBody>
      </p:sp>
      <p:pic>
        <p:nvPicPr>
          <p:cNvPr id="19458" name="Picture 6" descr="Appeals Cour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19200"/>
            <a:ext cx="8305800" cy="538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301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1BAA3E60-A546-6E40-A416-02C5F26EC0F9}"/>
              </a:ext>
            </a:extLst>
          </p:cNvPr>
          <p:cNvSpPr>
            <a:spLocks noGrp="1" noChangeArrowheads="1"/>
          </p:cNvSpPr>
          <p:nvPr>
            <p:ph type="title"/>
          </p:nvPr>
        </p:nvSpPr>
        <p:spPr/>
        <p:txBody>
          <a:bodyPr/>
          <a:lstStyle/>
          <a:p>
            <a:pPr eaLnBrk="1" hangingPunct="1"/>
            <a:r>
              <a:rPr lang="en-US">
                <a:latin typeface="Rockwell"/>
                <a:cs typeface="Rockwell"/>
              </a:rPr>
              <a:t>Jurisdiction</a:t>
            </a:r>
          </a:p>
        </p:txBody>
      </p:sp>
      <p:sp>
        <p:nvSpPr>
          <p:cNvPr id="7171" name="Rectangle 3">
            <a:extLst>
              <a:ext uri="{FF2B5EF4-FFF2-40B4-BE49-F238E27FC236}">
                <a16:creationId xmlns="" xmlns:a16="http://schemas.microsoft.com/office/drawing/2014/main" id="{78F27A5A-5EF1-C74B-9836-D08D49119E01}"/>
              </a:ext>
            </a:extLst>
          </p:cNvPr>
          <p:cNvSpPr>
            <a:spLocks noGrp="1" noChangeArrowheads="1"/>
          </p:cNvSpPr>
          <p:nvPr>
            <p:ph type="body" idx="1"/>
          </p:nvPr>
        </p:nvSpPr>
        <p:spPr>
          <a:xfrm>
            <a:off x="457200" y="1600200"/>
            <a:ext cx="8229600" cy="5257800"/>
          </a:xfrm>
        </p:spPr>
        <p:txBody>
          <a:bodyPr>
            <a:normAutofit lnSpcReduction="10000"/>
          </a:bodyPr>
          <a:lstStyle/>
          <a:p>
            <a:pPr eaLnBrk="1" hangingPunct="1">
              <a:lnSpc>
                <a:spcPct val="90000"/>
              </a:lnSpc>
            </a:pPr>
            <a:r>
              <a:rPr lang="en-US" sz="2400" b="1" dirty="0">
                <a:latin typeface="Rockwell"/>
                <a:cs typeface="Rockwell"/>
              </a:rPr>
              <a:t>Original Jurisdiction</a:t>
            </a:r>
          </a:p>
          <a:p>
            <a:pPr lvl="1" eaLnBrk="1" hangingPunct="1">
              <a:lnSpc>
                <a:spcPct val="90000"/>
              </a:lnSpc>
            </a:pPr>
            <a:r>
              <a:rPr lang="en-US" sz="2000" dirty="0">
                <a:latin typeface="Rockwell"/>
                <a:cs typeface="Rockwell"/>
              </a:rPr>
              <a:t>Court is the first to hear the case</a:t>
            </a:r>
          </a:p>
          <a:p>
            <a:pPr eaLnBrk="1" hangingPunct="1">
              <a:lnSpc>
                <a:spcPct val="90000"/>
              </a:lnSpc>
            </a:pPr>
            <a:r>
              <a:rPr lang="en-US" sz="2400" b="1" dirty="0">
                <a:latin typeface="Rockwell"/>
                <a:cs typeface="Rockwell"/>
              </a:rPr>
              <a:t>Appellate Jurisdiction</a:t>
            </a:r>
          </a:p>
          <a:p>
            <a:pPr lvl="1" eaLnBrk="1" hangingPunct="1">
              <a:lnSpc>
                <a:spcPct val="90000"/>
              </a:lnSpc>
            </a:pPr>
            <a:r>
              <a:rPr lang="en-US" sz="2000" dirty="0">
                <a:latin typeface="Rockwell"/>
                <a:cs typeface="Rockwell"/>
              </a:rPr>
              <a:t>Reviewed by a higher/alternate court</a:t>
            </a:r>
          </a:p>
          <a:p>
            <a:pPr eaLnBrk="1" hangingPunct="1">
              <a:lnSpc>
                <a:spcPct val="90000"/>
              </a:lnSpc>
            </a:pPr>
            <a:r>
              <a:rPr lang="en-US" sz="2400" dirty="0">
                <a:latin typeface="Rockwell"/>
                <a:cs typeface="Rockwell"/>
              </a:rPr>
              <a:t>Supreme Court</a:t>
            </a:r>
            <a:r>
              <a:rPr lang="ja-JP" altLang="en-US" sz="2400" dirty="0">
                <a:latin typeface="Rockwell"/>
                <a:cs typeface="Rockwell"/>
              </a:rPr>
              <a:t>’</a:t>
            </a:r>
            <a:r>
              <a:rPr lang="en-US" sz="2400" dirty="0">
                <a:latin typeface="Rockwell"/>
                <a:cs typeface="Rockwell"/>
              </a:rPr>
              <a:t>s Jurisdiction</a:t>
            </a:r>
          </a:p>
          <a:p>
            <a:pPr lvl="1" eaLnBrk="1" hangingPunct="1">
              <a:lnSpc>
                <a:spcPct val="90000"/>
              </a:lnSpc>
            </a:pPr>
            <a:r>
              <a:rPr lang="en-US" sz="2000" dirty="0">
                <a:latin typeface="Rockwell"/>
                <a:cs typeface="Rockwell"/>
              </a:rPr>
              <a:t>Original jurisdiction involving cases with ambassadors, foreign ministers, consuls, state is a party</a:t>
            </a:r>
          </a:p>
          <a:p>
            <a:pPr lvl="1" eaLnBrk="1" hangingPunct="1">
              <a:lnSpc>
                <a:spcPct val="90000"/>
              </a:lnSpc>
            </a:pPr>
            <a:r>
              <a:rPr lang="en-US" sz="2000" dirty="0">
                <a:latin typeface="Rockwell"/>
                <a:cs typeface="Rockwell"/>
              </a:rPr>
              <a:t>Appellate jurisdiction in all other cases</a:t>
            </a:r>
          </a:p>
          <a:p>
            <a:pPr lvl="2" eaLnBrk="1" hangingPunct="1">
              <a:lnSpc>
                <a:spcPct val="90000"/>
              </a:lnSpc>
            </a:pPr>
            <a:r>
              <a:rPr lang="en-US" sz="1800" dirty="0">
                <a:latin typeface="Rockwell"/>
                <a:cs typeface="Rockwell"/>
              </a:rPr>
              <a:t>From federal district or appeals courts, or state supreme courts involving federal law or </a:t>
            </a:r>
            <a:r>
              <a:rPr lang="en-US" sz="1800" dirty="0" smtClean="0">
                <a:latin typeface="Rockwell"/>
                <a:cs typeface="Rockwell"/>
              </a:rPr>
              <a:t>Constitution</a:t>
            </a:r>
          </a:p>
          <a:p>
            <a:pPr lvl="1">
              <a:lnSpc>
                <a:spcPct val="60000"/>
              </a:lnSpc>
            </a:pPr>
            <a:r>
              <a:rPr lang="en-US" sz="2400" b="1" i="1" u="sng" dirty="0">
                <a:cs typeface="Rockwell"/>
              </a:rPr>
              <a:t>Discretionary Jurisdiction</a:t>
            </a:r>
          </a:p>
          <a:p>
            <a:pPr lvl="2">
              <a:lnSpc>
                <a:spcPct val="60000"/>
              </a:lnSpc>
            </a:pPr>
            <a:r>
              <a:rPr lang="en-US" sz="2000" b="1" dirty="0">
                <a:cs typeface="Rockwell"/>
              </a:rPr>
              <a:t>Judiciary Act of 1925</a:t>
            </a:r>
          </a:p>
          <a:p>
            <a:pPr lvl="2">
              <a:lnSpc>
                <a:spcPct val="60000"/>
              </a:lnSpc>
            </a:pPr>
            <a:r>
              <a:rPr lang="en-US" sz="2000" dirty="0">
                <a:cs typeface="Rockwell"/>
              </a:rPr>
              <a:t>Supreme Court gets to choose it</a:t>
            </a:r>
            <a:r>
              <a:rPr lang="ja-JP" altLang="en-US" sz="2000" dirty="0">
                <a:cs typeface="Rockwell"/>
              </a:rPr>
              <a:t>’</a:t>
            </a:r>
            <a:r>
              <a:rPr lang="en-US" sz="2000" dirty="0">
                <a:cs typeface="Rockwell"/>
              </a:rPr>
              <a:t>s own docket (Rule of 4)</a:t>
            </a:r>
          </a:p>
          <a:p>
            <a:pPr lvl="2">
              <a:lnSpc>
                <a:spcPct val="60000"/>
              </a:lnSpc>
            </a:pPr>
            <a:r>
              <a:rPr lang="en-US" sz="2000" dirty="0">
                <a:cs typeface="Rockwell"/>
              </a:rPr>
              <a:t>Reserved for Sup. Ct. (Must petition for writ of certiorari</a:t>
            </a:r>
            <a:r>
              <a:rPr lang="en-US" sz="2000" dirty="0" smtClean="0">
                <a:cs typeface="Rockwell"/>
              </a:rPr>
              <a:t>)</a:t>
            </a:r>
            <a:endParaRPr lang="en-US" sz="2200" dirty="0">
              <a:latin typeface="Rockwell"/>
              <a:cs typeface="Rockwell"/>
            </a:endParaRPr>
          </a:p>
          <a:p>
            <a:pPr eaLnBrk="1" hangingPunct="1">
              <a:lnSpc>
                <a:spcPct val="90000"/>
              </a:lnSpc>
            </a:pPr>
            <a:r>
              <a:rPr lang="en-US" sz="2400" dirty="0">
                <a:latin typeface="Rockwell"/>
                <a:cs typeface="Rockwell"/>
              </a:rPr>
              <a:t>Concurrent Jurisdiction</a:t>
            </a:r>
          </a:p>
          <a:p>
            <a:pPr lvl="1" eaLnBrk="1" hangingPunct="1">
              <a:lnSpc>
                <a:spcPct val="90000"/>
              </a:lnSpc>
            </a:pPr>
            <a:r>
              <a:rPr lang="en-US" sz="2000" dirty="0">
                <a:latin typeface="Rockwell"/>
                <a:cs typeface="Rockwell"/>
              </a:rPr>
              <a:t>Cases may be tried in state or federal courts</a:t>
            </a:r>
          </a:p>
        </p:txBody>
      </p:sp>
    </p:spTree>
    <p:extLst>
      <p:ext uri="{BB962C8B-B14F-4D97-AF65-F5344CB8AC3E}">
        <p14:creationId xmlns:p14="http://schemas.microsoft.com/office/powerpoint/2010/main" val="36493600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a:latin typeface="Rockwell"/>
                <a:cs typeface="Rockwell"/>
              </a:rPr>
              <a:t>Jurisdiction</a:t>
            </a:r>
          </a:p>
        </p:txBody>
      </p:sp>
      <p:sp>
        <p:nvSpPr>
          <p:cNvPr id="3" name="Content Placeholder 2"/>
          <p:cNvSpPr>
            <a:spLocks noGrp="1"/>
          </p:cNvSpPr>
          <p:nvPr>
            <p:ph idx="1"/>
          </p:nvPr>
        </p:nvSpPr>
        <p:spPr/>
        <p:txBody>
          <a:bodyPr>
            <a:normAutofit/>
          </a:bodyPr>
          <a:lstStyle/>
          <a:p>
            <a:pPr eaLnBrk="1" hangingPunct="1">
              <a:lnSpc>
                <a:spcPct val="60000"/>
              </a:lnSpc>
            </a:pPr>
            <a:r>
              <a:rPr lang="en-US" sz="2800" dirty="0">
                <a:latin typeface="Rockwell"/>
                <a:cs typeface="Rockwell"/>
              </a:rPr>
              <a:t>Depends on issue/nature of case</a:t>
            </a:r>
          </a:p>
          <a:p>
            <a:pPr eaLnBrk="1" hangingPunct="1">
              <a:lnSpc>
                <a:spcPct val="60000"/>
              </a:lnSpc>
            </a:pPr>
            <a:r>
              <a:rPr lang="en-US" sz="2800" dirty="0">
                <a:latin typeface="Rockwell"/>
                <a:cs typeface="Rockwell"/>
              </a:rPr>
              <a:t>Different Kinds</a:t>
            </a:r>
          </a:p>
          <a:p>
            <a:pPr lvl="1" eaLnBrk="1" hangingPunct="1">
              <a:lnSpc>
                <a:spcPct val="60000"/>
              </a:lnSpc>
            </a:pPr>
            <a:r>
              <a:rPr lang="en-US" sz="2400" dirty="0">
                <a:latin typeface="Rockwell"/>
                <a:cs typeface="Rockwell"/>
              </a:rPr>
              <a:t>Original Jurisdiction</a:t>
            </a:r>
          </a:p>
          <a:p>
            <a:pPr lvl="1" eaLnBrk="1" hangingPunct="1">
              <a:lnSpc>
                <a:spcPct val="60000"/>
              </a:lnSpc>
            </a:pPr>
            <a:r>
              <a:rPr lang="en-US" sz="2400" dirty="0">
                <a:latin typeface="Rockwell"/>
                <a:cs typeface="Rockwell"/>
              </a:rPr>
              <a:t>Appellate Jurisdiction</a:t>
            </a:r>
          </a:p>
          <a:p>
            <a:pPr lvl="1" eaLnBrk="1" hangingPunct="1">
              <a:lnSpc>
                <a:spcPct val="60000"/>
              </a:lnSpc>
            </a:pPr>
            <a:r>
              <a:rPr lang="en-US" sz="2400" dirty="0">
                <a:latin typeface="Rockwell"/>
                <a:cs typeface="Rockwell"/>
              </a:rPr>
              <a:t>Exclusive Jurisdiction</a:t>
            </a:r>
          </a:p>
          <a:p>
            <a:pPr lvl="1" eaLnBrk="1" hangingPunct="1">
              <a:lnSpc>
                <a:spcPct val="60000"/>
              </a:lnSpc>
            </a:pPr>
            <a:r>
              <a:rPr lang="en-US" sz="2400" dirty="0">
                <a:latin typeface="Rockwell"/>
                <a:cs typeface="Rockwell"/>
              </a:rPr>
              <a:t>Concurrent Jurisdiction</a:t>
            </a:r>
          </a:p>
          <a:p>
            <a:pPr lvl="1" eaLnBrk="1" hangingPunct="1">
              <a:lnSpc>
                <a:spcPct val="60000"/>
              </a:lnSpc>
            </a:pPr>
            <a:r>
              <a:rPr lang="en-US" sz="2400" b="1" i="1" u="sng" dirty="0">
                <a:latin typeface="Rockwell"/>
                <a:cs typeface="Rockwell"/>
              </a:rPr>
              <a:t>Discretionary Jurisdiction</a:t>
            </a:r>
          </a:p>
          <a:p>
            <a:pPr lvl="2" eaLnBrk="1" hangingPunct="1">
              <a:lnSpc>
                <a:spcPct val="60000"/>
              </a:lnSpc>
            </a:pPr>
            <a:r>
              <a:rPr lang="en-US" sz="2000" b="1" dirty="0">
                <a:latin typeface="Rockwell"/>
                <a:cs typeface="Rockwell"/>
              </a:rPr>
              <a:t>Judiciary Act of 1925</a:t>
            </a:r>
          </a:p>
          <a:p>
            <a:pPr lvl="2" eaLnBrk="1" hangingPunct="1">
              <a:lnSpc>
                <a:spcPct val="60000"/>
              </a:lnSpc>
            </a:pPr>
            <a:r>
              <a:rPr lang="en-US" sz="2000" dirty="0">
                <a:latin typeface="Rockwell"/>
                <a:cs typeface="Rockwell"/>
              </a:rPr>
              <a:t>Supreme Court gets to choose it</a:t>
            </a:r>
            <a:r>
              <a:rPr lang="ja-JP" altLang="en-US" sz="2000" dirty="0">
                <a:latin typeface="Rockwell"/>
                <a:cs typeface="Rockwell"/>
              </a:rPr>
              <a:t>’</a:t>
            </a:r>
            <a:r>
              <a:rPr lang="en-US" sz="2000" dirty="0">
                <a:latin typeface="Rockwell"/>
                <a:cs typeface="Rockwell"/>
              </a:rPr>
              <a:t>s own docket (Rule of 4)</a:t>
            </a:r>
          </a:p>
          <a:p>
            <a:pPr lvl="2" eaLnBrk="1" hangingPunct="1">
              <a:lnSpc>
                <a:spcPct val="60000"/>
              </a:lnSpc>
            </a:pPr>
            <a:r>
              <a:rPr lang="en-US" sz="2000" dirty="0">
                <a:latin typeface="Rockwell"/>
                <a:cs typeface="Rockwell"/>
              </a:rPr>
              <a:t>Reserved for Sup. Ct. (Must petition for writ of certiorari)</a:t>
            </a:r>
          </a:p>
          <a:p>
            <a:pPr eaLnBrk="1" hangingPunct="1">
              <a:lnSpc>
                <a:spcPct val="60000"/>
              </a:lnSpc>
            </a:pPr>
            <a:r>
              <a:rPr lang="en-US" sz="2800" dirty="0">
                <a:latin typeface="Rockwell"/>
                <a:cs typeface="Rockwell"/>
              </a:rPr>
              <a:t>Types of Law</a:t>
            </a:r>
          </a:p>
          <a:p>
            <a:pPr lvl="1" eaLnBrk="1" hangingPunct="1">
              <a:lnSpc>
                <a:spcPct val="60000"/>
              </a:lnSpc>
            </a:pPr>
            <a:r>
              <a:rPr lang="en-US" sz="2400" dirty="0">
                <a:latin typeface="Rockwell"/>
                <a:cs typeface="Rockwell"/>
              </a:rPr>
              <a:t>Common: Precedent (Policy)</a:t>
            </a:r>
          </a:p>
          <a:p>
            <a:pPr lvl="1" eaLnBrk="1" hangingPunct="1">
              <a:lnSpc>
                <a:spcPct val="60000"/>
              </a:lnSpc>
            </a:pPr>
            <a:r>
              <a:rPr lang="en-US" sz="2400" dirty="0">
                <a:latin typeface="Rockwell"/>
                <a:cs typeface="Rockwell"/>
              </a:rPr>
              <a:t>Criminal</a:t>
            </a:r>
          </a:p>
          <a:p>
            <a:pPr lvl="1" eaLnBrk="1" hangingPunct="1">
              <a:lnSpc>
                <a:spcPct val="60000"/>
              </a:lnSpc>
            </a:pPr>
            <a:r>
              <a:rPr lang="en-US" sz="2400" dirty="0">
                <a:latin typeface="Rockwell"/>
                <a:cs typeface="Rockwell"/>
              </a:rPr>
              <a:t>Civil</a:t>
            </a:r>
          </a:p>
        </p:txBody>
      </p:sp>
    </p:spTree>
    <p:extLst>
      <p:ext uri="{BB962C8B-B14F-4D97-AF65-F5344CB8AC3E}">
        <p14:creationId xmlns:p14="http://schemas.microsoft.com/office/powerpoint/2010/main" val="7698318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FDB8007D-24F7-5E44-8D5B-9027B33BDB3B}"/>
              </a:ext>
            </a:extLst>
          </p:cNvPr>
          <p:cNvSpPr>
            <a:spLocks noGrp="1" noChangeArrowheads="1"/>
          </p:cNvSpPr>
          <p:nvPr>
            <p:ph type="title"/>
          </p:nvPr>
        </p:nvSpPr>
        <p:spPr/>
        <p:txBody>
          <a:bodyPr/>
          <a:lstStyle/>
          <a:p>
            <a:pPr eaLnBrk="1" hangingPunct="1"/>
            <a:r>
              <a:rPr lang="en-US" dirty="0">
                <a:latin typeface="Rockwell"/>
                <a:cs typeface="Rockwell"/>
              </a:rPr>
              <a:t>Dual Court System</a:t>
            </a:r>
          </a:p>
        </p:txBody>
      </p:sp>
      <p:sp>
        <p:nvSpPr>
          <p:cNvPr id="12291" name="Rectangle 3">
            <a:extLst>
              <a:ext uri="{FF2B5EF4-FFF2-40B4-BE49-F238E27FC236}">
                <a16:creationId xmlns="" xmlns:a16="http://schemas.microsoft.com/office/drawing/2014/main" id="{84A14206-1C16-AC45-88F9-5991C525A801}"/>
              </a:ext>
            </a:extLst>
          </p:cNvPr>
          <p:cNvSpPr>
            <a:spLocks noGrp="1" noChangeArrowheads="1"/>
          </p:cNvSpPr>
          <p:nvPr>
            <p:ph sz="half" idx="1"/>
          </p:nvPr>
        </p:nvSpPr>
        <p:spPr/>
        <p:txBody>
          <a:bodyPr>
            <a:normAutofit fontScale="92500" lnSpcReduction="10000"/>
          </a:bodyPr>
          <a:lstStyle/>
          <a:p>
            <a:pPr eaLnBrk="1" hangingPunct="1">
              <a:lnSpc>
                <a:spcPct val="80000"/>
              </a:lnSpc>
            </a:pPr>
            <a:r>
              <a:rPr lang="en-US">
                <a:latin typeface="Rockwell"/>
                <a:cs typeface="Rockwell"/>
              </a:rPr>
              <a:t>Federal Court System</a:t>
            </a:r>
          </a:p>
          <a:p>
            <a:pPr lvl="1" eaLnBrk="1" hangingPunct="1">
              <a:lnSpc>
                <a:spcPct val="80000"/>
              </a:lnSpc>
            </a:pPr>
            <a:r>
              <a:rPr lang="en-US">
                <a:latin typeface="Rockwell"/>
                <a:cs typeface="Rockwell"/>
              </a:rPr>
              <a:t>Federal-Question cases</a:t>
            </a:r>
          </a:p>
          <a:p>
            <a:pPr lvl="2" eaLnBrk="1" hangingPunct="1">
              <a:lnSpc>
                <a:spcPct val="80000"/>
              </a:lnSpc>
            </a:pPr>
            <a:r>
              <a:rPr lang="en-US">
                <a:latin typeface="Rockwell"/>
                <a:cs typeface="Rockwell"/>
              </a:rPr>
              <a:t>Arising under the Constitution, the law of the U.S., and treaties</a:t>
            </a:r>
          </a:p>
          <a:p>
            <a:pPr lvl="1" eaLnBrk="1" hangingPunct="1">
              <a:lnSpc>
                <a:spcPct val="80000"/>
              </a:lnSpc>
            </a:pPr>
            <a:r>
              <a:rPr lang="en-US">
                <a:latin typeface="Rockwell"/>
                <a:cs typeface="Rockwell"/>
              </a:rPr>
              <a:t>Diversity cases</a:t>
            </a:r>
          </a:p>
          <a:p>
            <a:pPr lvl="2" eaLnBrk="1" hangingPunct="1">
              <a:lnSpc>
                <a:spcPct val="80000"/>
              </a:lnSpc>
            </a:pPr>
            <a:r>
              <a:rPr lang="en-US">
                <a:latin typeface="Rockwell"/>
                <a:cs typeface="Rockwell"/>
              </a:rPr>
              <a:t>Involving different states or citizens of different states</a:t>
            </a:r>
          </a:p>
          <a:p>
            <a:pPr lvl="1" eaLnBrk="1" hangingPunct="1">
              <a:lnSpc>
                <a:spcPct val="80000"/>
              </a:lnSpc>
            </a:pPr>
            <a:r>
              <a:rPr lang="en-US">
                <a:latin typeface="Rockwell"/>
                <a:cs typeface="Rockwell"/>
              </a:rPr>
              <a:t>Dual Sovereignty</a:t>
            </a:r>
          </a:p>
          <a:p>
            <a:pPr lvl="2" eaLnBrk="1" hangingPunct="1">
              <a:lnSpc>
                <a:spcPct val="80000"/>
              </a:lnSpc>
            </a:pPr>
            <a:r>
              <a:rPr lang="en-US">
                <a:latin typeface="Rockwell"/>
                <a:cs typeface="Rockwell"/>
              </a:rPr>
              <a:t>Either state or federal court can review case if both state and federal laws broken</a:t>
            </a:r>
          </a:p>
        </p:txBody>
      </p:sp>
      <p:sp>
        <p:nvSpPr>
          <p:cNvPr id="4" name="Content Placeholder 3">
            <a:extLst>
              <a:ext uri="{FF2B5EF4-FFF2-40B4-BE49-F238E27FC236}">
                <a16:creationId xmlns="" xmlns:a16="http://schemas.microsoft.com/office/drawing/2014/main" id="{D9A76F5D-1B16-EA48-B4B9-99C6C0B18B7A}"/>
              </a:ext>
            </a:extLst>
          </p:cNvPr>
          <p:cNvSpPr>
            <a:spLocks noGrp="1"/>
          </p:cNvSpPr>
          <p:nvPr>
            <p:ph sz="half" idx="2"/>
          </p:nvPr>
        </p:nvSpPr>
        <p:spPr/>
        <p:txBody>
          <a:bodyPr>
            <a:normAutofit fontScale="92500" lnSpcReduction="10000"/>
          </a:bodyPr>
          <a:lstStyle/>
          <a:p>
            <a:pPr eaLnBrk="1" hangingPunct="1">
              <a:lnSpc>
                <a:spcPct val="80000"/>
              </a:lnSpc>
              <a:buFont typeface="Wingdings" pitchFamily="2" charset="2"/>
              <a:buChar char="n"/>
              <a:defRPr/>
            </a:pPr>
            <a:r>
              <a:rPr lang="en-US" dirty="0">
                <a:latin typeface="Rockwell"/>
                <a:cs typeface="Rockwell"/>
              </a:rPr>
              <a:t>State Court Systems</a:t>
            </a:r>
          </a:p>
          <a:p>
            <a:pPr lvl="1" eaLnBrk="1" hangingPunct="1">
              <a:lnSpc>
                <a:spcPct val="80000"/>
              </a:lnSpc>
              <a:buFont typeface="Wingdings" pitchFamily="2" charset="2"/>
              <a:buChar char="n"/>
              <a:defRPr/>
            </a:pPr>
            <a:r>
              <a:rPr lang="en-US" dirty="0">
                <a:latin typeface="Rockwell"/>
                <a:cs typeface="Rockwell"/>
              </a:rPr>
              <a:t>Circuit court system with original and appellate jurisdiction courts</a:t>
            </a:r>
          </a:p>
          <a:p>
            <a:pPr lvl="1" eaLnBrk="1" hangingPunct="1">
              <a:lnSpc>
                <a:spcPct val="80000"/>
              </a:lnSpc>
              <a:buFont typeface="Wingdings" pitchFamily="2" charset="2"/>
              <a:buChar char="n"/>
              <a:defRPr/>
            </a:pPr>
            <a:r>
              <a:rPr lang="en-US" dirty="0">
                <a:latin typeface="Rockwell"/>
                <a:cs typeface="Rockwell"/>
              </a:rPr>
              <a:t>State supreme court decisions final law in respective state</a:t>
            </a:r>
          </a:p>
          <a:p>
            <a:pPr lvl="2" eaLnBrk="1" hangingPunct="1">
              <a:lnSpc>
                <a:spcPct val="80000"/>
              </a:lnSpc>
              <a:buFont typeface="Wingdings" pitchFamily="2" charset="2"/>
              <a:buChar char="n"/>
              <a:defRPr/>
            </a:pPr>
            <a:r>
              <a:rPr lang="en-US" dirty="0">
                <a:latin typeface="Rockwell"/>
                <a:cs typeface="Rockwell"/>
              </a:rPr>
              <a:t>May be appealed to U.S. Court of Appeals and Supreme Court if a constitutional question</a:t>
            </a:r>
          </a:p>
          <a:p>
            <a:pPr>
              <a:buFont typeface="Wingdings" pitchFamily="2" charset="2"/>
              <a:buChar char="n"/>
              <a:defRPr/>
            </a:pPr>
            <a:endParaRPr lang="en-US" dirty="0">
              <a:latin typeface="Rockwell"/>
              <a:cs typeface="Rockwell"/>
            </a:endParaRPr>
          </a:p>
        </p:txBody>
      </p:sp>
    </p:spTree>
    <p:extLst>
      <p:ext uri="{BB962C8B-B14F-4D97-AF65-F5344CB8AC3E}">
        <p14:creationId xmlns:p14="http://schemas.microsoft.com/office/powerpoint/2010/main" val="24501328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AB8B6EDA-60C2-A54E-B102-94C81A794051}"/>
              </a:ext>
            </a:extLst>
          </p:cNvPr>
          <p:cNvSpPr>
            <a:spLocks noGrp="1" noChangeArrowheads="1"/>
          </p:cNvSpPr>
          <p:nvPr>
            <p:ph type="title"/>
          </p:nvPr>
        </p:nvSpPr>
        <p:spPr>
          <a:xfrm>
            <a:off x="0" y="0"/>
            <a:ext cx="9144000" cy="838200"/>
          </a:xfrm>
        </p:spPr>
        <p:txBody>
          <a:bodyPr/>
          <a:lstStyle/>
          <a:p>
            <a:pPr eaLnBrk="1" hangingPunct="1"/>
            <a:r>
              <a:rPr lang="en-US">
                <a:latin typeface="Rockwell"/>
                <a:cs typeface="Rockwell"/>
              </a:rPr>
              <a:t>Federal Judges</a:t>
            </a:r>
          </a:p>
        </p:txBody>
      </p:sp>
      <p:sp>
        <p:nvSpPr>
          <p:cNvPr id="10243" name="Rectangle 3">
            <a:extLst>
              <a:ext uri="{FF2B5EF4-FFF2-40B4-BE49-F238E27FC236}">
                <a16:creationId xmlns="" xmlns:a16="http://schemas.microsoft.com/office/drawing/2014/main" id="{12A24D1A-A54F-2144-9AE1-BF3D05616FAD}"/>
              </a:ext>
            </a:extLst>
          </p:cNvPr>
          <p:cNvSpPr>
            <a:spLocks noGrp="1" noChangeArrowheads="1"/>
          </p:cNvSpPr>
          <p:nvPr>
            <p:ph sz="half" idx="1"/>
          </p:nvPr>
        </p:nvSpPr>
        <p:spPr>
          <a:xfrm>
            <a:off x="76200" y="990600"/>
            <a:ext cx="5334000" cy="5705475"/>
          </a:xfrm>
        </p:spPr>
        <p:txBody>
          <a:bodyPr/>
          <a:lstStyle/>
          <a:p>
            <a:pPr eaLnBrk="1" hangingPunct="1"/>
            <a:r>
              <a:rPr lang="en-US" dirty="0">
                <a:latin typeface="Rockwell"/>
                <a:cs typeface="Rockwell"/>
              </a:rPr>
              <a:t>Serve </a:t>
            </a:r>
            <a:r>
              <a:rPr lang="ja-JP" altLang="en-US" dirty="0">
                <a:latin typeface="Rockwell"/>
                <a:cs typeface="Rockwell"/>
              </a:rPr>
              <a:t>“</a:t>
            </a:r>
            <a:r>
              <a:rPr lang="en-US" dirty="0">
                <a:latin typeface="Rockwell"/>
                <a:cs typeface="Rockwell"/>
              </a:rPr>
              <a:t>during good behavior</a:t>
            </a:r>
            <a:r>
              <a:rPr lang="ja-JP" altLang="en-US" dirty="0">
                <a:latin typeface="Rockwell"/>
                <a:cs typeface="Rockwell"/>
              </a:rPr>
              <a:t>”</a:t>
            </a:r>
            <a:r>
              <a:rPr lang="en-US" dirty="0">
                <a:latin typeface="Rockwell"/>
                <a:cs typeface="Rockwell"/>
              </a:rPr>
              <a:t> – Article III</a:t>
            </a:r>
          </a:p>
          <a:p>
            <a:pPr lvl="1" eaLnBrk="1" hangingPunct="1"/>
            <a:r>
              <a:rPr lang="en-US" dirty="0">
                <a:latin typeface="Rockwell"/>
                <a:cs typeface="Rockwell"/>
              </a:rPr>
              <a:t>Life terms</a:t>
            </a:r>
          </a:p>
          <a:p>
            <a:pPr eaLnBrk="1" hangingPunct="1"/>
            <a:r>
              <a:rPr lang="en-US" dirty="0">
                <a:latin typeface="Rockwell"/>
                <a:cs typeface="Rockwell"/>
              </a:rPr>
              <a:t>Appointment</a:t>
            </a:r>
          </a:p>
          <a:p>
            <a:pPr lvl="1" eaLnBrk="1" hangingPunct="1"/>
            <a:r>
              <a:rPr lang="en-US" dirty="0">
                <a:latin typeface="Rockwell"/>
                <a:cs typeface="Rockwell"/>
              </a:rPr>
              <a:t>Not elected hence not directly subject to political pressures</a:t>
            </a:r>
          </a:p>
          <a:p>
            <a:pPr lvl="1" eaLnBrk="1" hangingPunct="1"/>
            <a:r>
              <a:rPr lang="en-US" dirty="0">
                <a:latin typeface="Rockwell"/>
                <a:cs typeface="Rockwell"/>
              </a:rPr>
              <a:t>President appoints with advice and consent from the Senate</a:t>
            </a:r>
          </a:p>
          <a:p>
            <a:pPr lvl="2" eaLnBrk="1" hangingPunct="1"/>
            <a:r>
              <a:rPr lang="en-US" b="1" dirty="0">
                <a:latin typeface="Rockwell"/>
                <a:cs typeface="Rockwell"/>
              </a:rPr>
              <a:t>Senatorial courtesy</a:t>
            </a:r>
          </a:p>
          <a:p>
            <a:pPr lvl="3" eaLnBrk="1" hangingPunct="1"/>
            <a:r>
              <a:rPr lang="en-US" b="1" dirty="0">
                <a:latin typeface="Rockwell"/>
                <a:cs typeface="Rockwell"/>
              </a:rPr>
              <a:t>Blue slips</a:t>
            </a:r>
          </a:p>
        </p:txBody>
      </p:sp>
      <p:pic>
        <p:nvPicPr>
          <p:cNvPr id="22531"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990600"/>
            <a:ext cx="2971800" cy="5705475"/>
          </a:xfrm>
        </p:spPr>
      </p:pic>
    </p:spTree>
    <p:extLst>
      <p:ext uri="{BB962C8B-B14F-4D97-AF65-F5344CB8AC3E}">
        <p14:creationId xmlns:p14="http://schemas.microsoft.com/office/powerpoint/2010/main" val="25271868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pPr eaLnBrk="1" hangingPunct="1"/>
            <a:r>
              <a:rPr lang="en-US" b="1" dirty="0">
                <a:latin typeface="Rockwell"/>
                <a:cs typeface="Rockwell"/>
              </a:rPr>
              <a:t>Federal Courts-3 Tiers</a:t>
            </a:r>
          </a:p>
        </p:txBody>
      </p:sp>
      <p:sp>
        <p:nvSpPr>
          <p:cNvPr id="9219" name="Content Placeholder 2"/>
          <p:cNvSpPr>
            <a:spLocks noGrp="1"/>
          </p:cNvSpPr>
          <p:nvPr>
            <p:ph idx="1"/>
          </p:nvPr>
        </p:nvSpPr>
        <p:spPr>
          <a:xfrm>
            <a:off x="0" y="1066800"/>
            <a:ext cx="4572000" cy="5334000"/>
          </a:xfrm>
        </p:spPr>
        <p:txBody>
          <a:bodyPr>
            <a:normAutofit fontScale="92500"/>
          </a:bodyPr>
          <a:lstStyle/>
          <a:p>
            <a:pPr eaLnBrk="1" hangingPunct="1"/>
            <a:r>
              <a:rPr lang="en-US" sz="2800">
                <a:latin typeface="Rockwell"/>
                <a:cs typeface="Rockwell"/>
              </a:rPr>
              <a:t>Supreme Court</a:t>
            </a:r>
          </a:p>
          <a:p>
            <a:pPr lvl="1" eaLnBrk="1" hangingPunct="1"/>
            <a:r>
              <a:rPr lang="en-US" sz="2400">
                <a:latin typeface="Rockwell"/>
                <a:cs typeface="Rockwell"/>
              </a:rPr>
              <a:t>9 Justices</a:t>
            </a:r>
          </a:p>
          <a:p>
            <a:pPr lvl="1" eaLnBrk="1" hangingPunct="1"/>
            <a:r>
              <a:rPr lang="en-US" sz="2400">
                <a:latin typeface="Rockwell"/>
                <a:cs typeface="Rockwell"/>
              </a:rPr>
              <a:t>Court of last resort; highest court in the land</a:t>
            </a:r>
          </a:p>
          <a:p>
            <a:pPr lvl="1" eaLnBrk="1" hangingPunct="1"/>
            <a:r>
              <a:rPr lang="en-US" sz="2400">
                <a:latin typeface="Rockwell"/>
                <a:cs typeface="Rockwell"/>
              </a:rPr>
              <a:t>Hears cases from State Supreme Ct.; U.S. Courts of Appeals; etc.</a:t>
            </a:r>
          </a:p>
          <a:p>
            <a:pPr lvl="1" eaLnBrk="1" hangingPunct="1"/>
            <a:r>
              <a:rPr lang="en-US" sz="2400">
                <a:latin typeface="Rockwell"/>
                <a:cs typeface="Rockwell"/>
              </a:rPr>
              <a:t>Orig. Jurisdiction Cases: </a:t>
            </a:r>
          </a:p>
          <a:p>
            <a:pPr lvl="2" eaLnBrk="1" hangingPunct="1"/>
            <a:r>
              <a:rPr lang="en-US" sz="2000">
                <a:latin typeface="Rockwell"/>
                <a:cs typeface="Rockwell"/>
              </a:rPr>
              <a:t>2+ states; U.S. &amp; state; US/For. Ambassadors &amp; diplomats</a:t>
            </a:r>
          </a:p>
          <a:p>
            <a:pPr lvl="1" eaLnBrk="1" hangingPunct="1"/>
            <a:r>
              <a:rPr lang="en-US" sz="2400">
                <a:latin typeface="Rockwell"/>
                <a:cs typeface="Rockwell"/>
              </a:rPr>
              <a:t>Judicial Review: Rulings set precedent for entire nation</a:t>
            </a:r>
          </a:p>
        </p:txBody>
      </p:sp>
      <p:pic>
        <p:nvPicPr>
          <p:cNvPr id="6148" name="Picture 5" descr="http://www2.maxwell.syr.edu/plegal/scales/codi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1676400"/>
            <a:ext cx="474821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189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atin typeface="Calibri" charset="0"/>
            </a:endParaRPr>
          </a:p>
        </p:txBody>
      </p:sp>
      <p:sp>
        <p:nvSpPr>
          <p:cNvPr id="8195" name="Content Placeholder 2"/>
          <p:cNvSpPr>
            <a:spLocks noGrp="1"/>
          </p:cNvSpPr>
          <p:nvPr>
            <p:ph idx="1"/>
          </p:nvPr>
        </p:nvSpPr>
        <p:spPr/>
        <p:txBody>
          <a:bodyPr/>
          <a:lstStyle/>
          <a:p>
            <a:endParaRPr lang="en-US">
              <a:latin typeface="Calibri" charset="0"/>
            </a:endParaRPr>
          </a:p>
        </p:txBody>
      </p:sp>
      <p:pic>
        <p:nvPicPr>
          <p:cNvPr id="8196" name="Picture 2" descr="http://www2.maxwell.syr.edu/plegal/scales/codia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391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6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pPr eaLnBrk="1" hangingPunct="1"/>
            <a:r>
              <a:rPr lang="en-US" dirty="0" smtClean="0">
                <a:latin typeface="Rockwell"/>
                <a:cs typeface="Rockwell"/>
              </a:rPr>
              <a:t>Terms?</a:t>
            </a:r>
            <a:endParaRPr lang="en-US" dirty="0">
              <a:latin typeface="Rockwell"/>
              <a:cs typeface="Rockwell"/>
            </a:endParaRPr>
          </a:p>
        </p:txBody>
      </p:sp>
      <p:sp>
        <p:nvSpPr>
          <p:cNvPr id="11267" name="Content Placeholder 2"/>
          <p:cNvSpPr>
            <a:spLocks noGrp="1"/>
          </p:cNvSpPr>
          <p:nvPr>
            <p:ph idx="1"/>
          </p:nvPr>
        </p:nvSpPr>
        <p:spPr>
          <a:xfrm>
            <a:off x="228600" y="1066800"/>
            <a:ext cx="8686800" cy="4525963"/>
          </a:xfrm>
        </p:spPr>
        <p:txBody>
          <a:bodyPr>
            <a:normAutofit fontScale="85000" lnSpcReduction="20000"/>
          </a:bodyPr>
          <a:lstStyle/>
          <a:p>
            <a:pPr eaLnBrk="1" hangingPunct="1"/>
            <a:r>
              <a:rPr lang="en-US" dirty="0">
                <a:latin typeface="Rockwell"/>
                <a:cs typeface="Rockwell"/>
              </a:rPr>
              <a:t>Life Terms…good for democracy?</a:t>
            </a:r>
          </a:p>
          <a:p>
            <a:pPr eaLnBrk="1" hangingPunct="1"/>
            <a:r>
              <a:rPr lang="en-US" dirty="0">
                <a:latin typeface="Rockwell"/>
                <a:cs typeface="Rockwell"/>
              </a:rPr>
              <a:t>Designed to be free from public opinion…How?</a:t>
            </a:r>
          </a:p>
          <a:p>
            <a:pPr lvl="1" eaLnBrk="1" hangingPunct="1"/>
            <a:r>
              <a:rPr lang="en-US" dirty="0">
                <a:latin typeface="Rockwell"/>
                <a:cs typeface="Rockwell"/>
              </a:rPr>
              <a:t>Life term, appointed, choose own docket, limited access to ct. proceedings, salaries can’t be reduced</a:t>
            </a:r>
          </a:p>
          <a:p>
            <a:pPr eaLnBrk="1" hangingPunct="1"/>
            <a:r>
              <a:rPr lang="en-US" dirty="0">
                <a:latin typeface="Rockwell"/>
                <a:cs typeface="Rockwell"/>
              </a:rPr>
              <a:t>Yet, court rarely deviates too far from public opinion?  Why?</a:t>
            </a:r>
          </a:p>
          <a:p>
            <a:pPr lvl="1" eaLnBrk="1" hangingPunct="1"/>
            <a:r>
              <a:rPr lang="en-US" dirty="0">
                <a:latin typeface="Rockwell"/>
                <a:cs typeface="Rockwell"/>
              </a:rPr>
              <a:t>Appointment/Confirmation, judicial implementation, impeachment, judicial legitimacy, overruled with laws, or Amendments</a:t>
            </a:r>
          </a:p>
          <a:p>
            <a:pPr lvl="1" eaLnBrk="1" hangingPunct="1"/>
            <a:r>
              <a:rPr lang="en-US" dirty="0">
                <a:latin typeface="Rockwell"/>
                <a:cs typeface="Rockwell"/>
              </a:rPr>
              <a:t>Congress can change jurisdiction/# of justices</a:t>
            </a:r>
          </a:p>
        </p:txBody>
      </p:sp>
    </p:spTree>
    <p:extLst>
      <p:ext uri="{BB962C8B-B14F-4D97-AF65-F5344CB8AC3E}">
        <p14:creationId xmlns:p14="http://schemas.microsoft.com/office/powerpoint/2010/main" val="2941450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0" y="0"/>
            <a:ext cx="9144000" cy="1143000"/>
          </a:xfrm>
        </p:spPr>
        <p:txBody>
          <a:bodyPr>
            <a:normAutofit fontScale="90000"/>
          </a:bodyPr>
          <a:lstStyle/>
          <a:p>
            <a:r>
              <a:rPr lang="en-US" dirty="0">
                <a:latin typeface="Rockwell"/>
                <a:cs typeface="Rockwell"/>
              </a:rPr>
              <a:t>Interview with John Paul Stevens</a:t>
            </a:r>
          </a:p>
        </p:txBody>
      </p:sp>
      <p:sp>
        <p:nvSpPr>
          <p:cNvPr id="15363" name="Rectangle 3"/>
          <p:cNvSpPr>
            <a:spLocks noGrp="1"/>
          </p:cNvSpPr>
          <p:nvPr>
            <p:ph type="body" idx="1"/>
          </p:nvPr>
        </p:nvSpPr>
        <p:spPr>
          <a:xfrm>
            <a:off x="457200" y="914400"/>
            <a:ext cx="8229600" cy="1066800"/>
          </a:xfrm>
        </p:spPr>
        <p:txBody>
          <a:bodyPr/>
          <a:lstStyle/>
          <a:p>
            <a:r>
              <a:rPr lang="en-US">
                <a:latin typeface="Rockwell"/>
                <a:cs typeface="Rockwell"/>
              </a:rPr>
              <a:t>Supreme Court Justice (1975-2010)</a:t>
            </a:r>
          </a:p>
        </p:txBody>
      </p:sp>
      <p:sp>
        <p:nvSpPr>
          <p:cNvPr id="15364" name="Rectangle 3"/>
          <p:cNvSpPr>
            <a:spLocks noChangeArrowheads="1"/>
          </p:cNvSpPr>
          <p:nvPr/>
        </p:nvSpPr>
        <p:spPr bwMode="auto">
          <a:xfrm>
            <a:off x="2133600" y="62484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hlinkClick r:id="rId2"/>
              </a:rPr>
              <a:t>Colbert Nation: John Paul Stevens Interview</a:t>
            </a:r>
            <a:endParaRPr lang="en-US"/>
          </a:p>
        </p:txBody>
      </p:sp>
      <p:pic>
        <p:nvPicPr>
          <p:cNvPr id="15365" name="Picture 5" descr="http://www.google.com/url?source=imglanding&amp;ct=img&amp;q=http://upload.wikimedia.org/wikipedia/commons/thumb/3/3b/John_Paul_Stevens,_SCOTUS_photo_portrait.jpg/220px-John_Paul_Stevens,_SCOTUS_photo_portrait.jpg&amp;sa=X&amp;ei=RJWZUIz8DYiNyAGD4oHICA&amp;ved=0CAkQ8wc&amp;usg=AFQjCNGc_4ZByztUnUzjzV7fOT2vnSUn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24000"/>
            <a:ext cx="3505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4086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 xmlns:a16="http://schemas.microsoft.com/office/drawing/2014/main" id="{3C3FDE86-53EE-3447-B8F4-1AF0F0ADE4D5}"/>
              </a:ext>
            </a:extLst>
          </p:cNvPr>
          <p:cNvSpPr>
            <a:spLocks noGrp="1" noChangeArrowheads="1"/>
          </p:cNvSpPr>
          <p:nvPr>
            <p:ph type="title"/>
          </p:nvPr>
        </p:nvSpPr>
        <p:spPr>
          <a:xfrm>
            <a:off x="457200" y="0"/>
            <a:ext cx="8229600" cy="838200"/>
          </a:xfrm>
        </p:spPr>
        <p:txBody>
          <a:bodyPr/>
          <a:lstStyle/>
          <a:p>
            <a:pPr eaLnBrk="1" hangingPunct="1"/>
            <a:r>
              <a:rPr lang="en-US">
                <a:latin typeface="Rockwell"/>
                <a:cs typeface="Rockwell"/>
              </a:rPr>
              <a:t>The U.S. Supreme Court</a:t>
            </a:r>
          </a:p>
        </p:txBody>
      </p:sp>
      <p:sp>
        <p:nvSpPr>
          <p:cNvPr id="17414" name="Rectangle 6">
            <a:extLst>
              <a:ext uri="{FF2B5EF4-FFF2-40B4-BE49-F238E27FC236}">
                <a16:creationId xmlns="" xmlns:a16="http://schemas.microsoft.com/office/drawing/2014/main" id="{42F4E847-3BFA-3145-A2C4-7A4D7B3DD197}"/>
              </a:ext>
            </a:extLst>
          </p:cNvPr>
          <p:cNvSpPr>
            <a:spLocks noGrp="1" noChangeArrowheads="1"/>
          </p:cNvSpPr>
          <p:nvPr>
            <p:ph type="body" sz="half" idx="2"/>
          </p:nvPr>
        </p:nvSpPr>
        <p:spPr>
          <a:xfrm>
            <a:off x="1371600" y="5181600"/>
            <a:ext cx="6477000" cy="1676400"/>
          </a:xfrm>
        </p:spPr>
        <p:txBody>
          <a:bodyPr/>
          <a:lstStyle/>
          <a:p>
            <a:pPr eaLnBrk="1" hangingPunct="1">
              <a:lnSpc>
                <a:spcPct val="80000"/>
              </a:lnSpc>
            </a:pPr>
            <a:r>
              <a:rPr lang="en-US" sz="2000" dirty="0">
                <a:latin typeface="Rockwell"/>
                <a:cs typeface="Rockwell"/>
              </a:rPr>
              <a:t>Currently made of 9 justices, including a Chief Justice and 8 associate justices</a:t>
            </a:r>
          </a:p>
          <a:p>
            <a:pPr eaLnBrk="1" hangingPunct="1">
              <a:lnSpc>
                <a:spcPct val="80000"/>
              </a:lnSpc>
            </a:pPr>
            <a:r>
              <a:rPr lang="en-US" sz="2000" dirty="0">
                <a:latin typeface="Rockwell"/>
                <a:cs typeface="Rockwell"/>
              </a:rPr>
              <a:t>Congress determines the number of justices</a:t>
            </a:r>
          </a:p>
          <a:p>
            <a:pPr eaLnBrk="1" hangingPunct="1">
              <a:lnSpc>
                <a:spcPct val="80000"/>
              </a:lnSpc>
            </a:pPr>
            <a:r>
              <a:rPr lang="en-US" sz="2000" dirty="0">
                <a:latin typeface="Rockwell"/>
                <a:cs typeface="Rockwell"/>
              </a:rPr>
              <a:t>$217,400 salary for Chief Justice</a:t>
            </a:r>
          </a:p>
          <a:p>
            <a:pPr eaLnBrk="1" hangingPunct="1">
              <a:lnSpc>
                <a:spcPct val="80000"/>
              </a:lnSpc>
            </a:pPr>
            <a:r>
              <a:rPr lang="en-US" sz="2000" dirty="0">
                <a:latin typeface="Rockwell"/>
                <a:cs typeface="Rockwell"/>
              </a:rPr>
              <a:t>$208,100 salary for Associate Justices</a:t>
            </a:r>
          </a:p>
        </p:txBody>
      </p:sp>
      <p:pic>
        <p:nvPicPr>
          <p:cNvPr id="25603" name="Picture 7" descr="350px-Supreme_Court_US_201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71600" y="838200"/>
            <a:ext cx="6477000" cy="43164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958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909" y="100829"/>
            <a:ext cx="8751455" cy="6709449"/>
          </a:xfrm>
          <a:prstGeom prst="rect">
            <a:avLst/>
          </a:prstGeom>
        </p:spPr>
      </p:pic>
    </p:spTree>
    <p:extLst>
      <p:ext uri="{BB962C8B-B14F-4D97-AF65-F5344CB8AC3E}">
        <p14:creationId xmlns:p14="http://schemas.microsoft.com/office/powerpoint/2010/main" val="12812264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 </a:t>
            </a:r>
            <a:r>
              <a:rPr lang="en-US" smtClean="0"/>
              <a:t>78 Analysis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482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 y="0"/>
            <a:ext cx="9023684" cy="6858000"/>
          </a:xfrm>
          <a:prstGeom prst="rect">
            <a:avLst/>
          </a:prstGeom>
        </p:spPr>
      </p:pic>
    </p:spTree>
    <p:extLst>
      <p:ext uri="{BB962C8B-B14F-4D97-AF65-F5344CB8AC3E}">
        <p14:creationId xmlns:p14="http://schemas.microsoft.com/office/powerpoint/2010/main" val="158634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096000"/>
          </a:xfrm>
          <a:prstGeom prst="rect">
            <a:avLst/>
          </a:prstGeom>
        </p:spPr>
      </p:pic>
    </p:spTree>
    <p:extLst>
      <p:ext uri="{BB962C8B-B14F-4D97-AF65-F5344CB8AC3E}">
        <p14:creationId xmlns:p14="http://schemas.microsoft.com/office/powerpoint/2010/main" val="155159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9. </a:t>
            </a:r>
            <a:r>
              <a:rPr lang="en-US" dirty="0"/>
              <a:t>The Structure of the Federal Judiciary </a:t>
            </a:r>
          </a:p>
        </p:txBody>
      </p:sp>
      <p:sp>
        <p:nvSpPr>
          <p:cNvPr id="3" name="Subtitle 2"/>
          <p:cNvSpPr>
            <a:spLocks noGrp="1"/>
          </p:cNvSpPr>
          <p:nvPr>
            <p:ph type="subTitle" idx="1"/>
          </p:nvPr>
        </p:nvSpPr>
        <p:spPr>
          <a:xfrm>
            <a:off x="1371600" y="3886199"/>
            <a:ext cx="6400800" cy="2221963"/>
          </a:xfrm>
        </p:spPr>
        <p:txBody>
          <a:bodyPr>
            <a:normAutofit lnSpcReduction="10000"/>
          </a:bodyPr>
          <a:lstStyle/>
          <a:p>
            <a:r>
              <a:rPr lang="en-US" dirty="0" smtClean="0"/>
              <a:t>Mr. Winchell</a:t>
            </a:r>
          </a:p>
          <a:p>
            <a:r>
              <a:rPr lang="en-US" dirty="0" smtClean="0"/>
              <a:t>AP </a:t>
            </a:r>
            <a:r>
              <a:rPr lang="en-US" dirty="0" err="1" smtClean="0"/>
              <a:t>GoPo</a:t>
            </a:r>
            <a:endParaRPr lang="en-US" dirty="0" smtClean="0"/>
          </a:p>
          <a:p>
            <a:r>
              <a:rPr lang="en-US" dirty="0" smtClean="0"/>
              <a:t>Unit 2: Interactions Among Branches of Government</a:t>
            </a:r>
            <a:endParaRPr lang="en-US" dirty="0"/>
          </a:p>
        </p:txBody>
      </p:sp>
    </p:spTree>
    <p:extLst>
      <p:ext uri="{BB962C8B-B14F-4D97-AF65-F5344CB8AC3E}">
        <p14:creationId xmlns:p14="http://schemas.microsoft.com/office/powerpoint/2010/main" val="775608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27 at 1.28.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2390" cy="4004435"/>
          </a:xfrm>
          <a:prstGeom prst="rect">
            <a:avLst/>
          </a:prstGeom>
        </p:spPr>
      </p:pic>
    </p:spTree>
    <p:extLst>
      <p:ext uri="{BB962C8B-B14F-4D97-AF65-F5344CB8AC3E}">
        <p14:creationId xmlns:p14="http://schemas.microsoft.com/office/powerpoint/2010/main" val="16634583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0" y="0"/>
            <a:ext cx="8520600" cy="110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Federal Court System</a:t>
            </a:r>
            <a:endParaRPr dirty="0"/>
          </a:p>
        </p:txBody>
      </p:sp>
      <p:sp>
        <p:nvSpPr>
          <p:cNvPr id="400" name="Google Shape;400;p63"/>
          <p:cNvSpPr txBox="1">
            <a:spLocks noGrp="1"/>
          </p:cNvSpPr>
          <p:nvPr>
            <p:ph type="body" idx="1"/>
          </p:nvPr>
        </p:nvSpPr>
        <p:spPr>
          <a:xfrm>
            <a:off x="0" y="1108400"/>
            <a:ext cx="4080600" cy="54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400" i="1" dirty="0"/>
              <a:t>The </a:t>
            </a:r>
            <a:r>
              <a:rPr lang="en" sz="1400" b="1" i="1" dirty="0"/>
              <a:t>judicial branch</a:t>
            </a:r>
            <a:r>
              <a:rPr lang="en" sz="1400" i="1" dirty="0"/>
              <a:t> is a term that refers to the court system within the United States. Much like federalism, it is comprised of different levels each with specific jurisdiction (official power to make legal decisions). There are local courts, state courts, federal courts, and of course, the Supreme Court--the most powerful court in America. The </a:t>
            </a:r>
            <a:r>
              <a:rPr lang="en" sz="1400" b="1" i="1" dirty="0"/>
              <a:t>federal courts</a:t>
            </a:r>
            <a:r>
              <a:rPr lang="en" sz="1400" i="1" dirty="0"/>
              <a:t> are comprised of 3 levels: district courts, circuit courts, and the Supreme Court.</a:t>
            </a:r>
            <a:endParaRPr sz="1400" i="1" dirty="0"/>
          </a:p>
          <a:p>
            <a:pPr marL="457200" marR="0" lvl="0" indent="-317500" algn="l" rtl="0">
              <a:lnSpc>
                <a:spcPct val="115000"/>
              </a:lnSpc>
              <a:spcBef>
                <a:spcPts val="1600"/>
              </a:spcBef>
              <a:spcAft>
                <a:spcPts val="0"/>
              </a:spcAft>
              <a:buClr>
                <a:schemeClr val="dk1"/>
              </a:buClr>
              <a:buSzPts val="1400"/>
              <a:buFont typeface="Open Sans"/>
              <a:buAutoNum type="alphaUcPeriod"/>
            </a:pPr>
            <a:r>
              <a:rPr lang="en" sz="1400" dirty="0"/>
              <a:t>Document </a:t>
            </a:r>
            <a:r>
              <a:rPr lang="en-US" sz="1400" smtClean="0"/>
              <a:t>facts </a:t>
            </a:r>
            <a:r>
              <a:rPr lang="en" sz="1400" smtClean="0"/>
              <a:t>regarding </a:t>
            </a:r>
            <a:r>
              <a:rPr lang="en" sz="1400" dirty="0"/>
              <a:t>the federal court system, be sure to find facts related to the following terms:</a:t>
            </a:r>
            <a:endParaRPr sz="1400" dirty="0"/>
          </a:p>
          <a:p>
            <a:pPr marL="914400" marR="0" lvl="1" indent="-317500" algn="l" rtl="0">
              <a:lnSpc>
                <a:spcPct val="115000"/>
              </a:lnSpc>
              <a:spcBef>
                <a:spcPts val="0"/>
              </a:spcBef>
              <a:spcAft>
                <a:spcPts val="0"/>
              </a:spcAft>
              <a:buSzPts val="1400"/>
              <a:buAutoNum type="alphaLcPeriod"/>
            </a:pPr>
            <a:r>
              <a:rPr lang="en" dirty="0"/>
              <a:t>district court</a:t>
            </a:r>
            <a:endParaRPr dirty="0"/>
          </a:p>
          <a:p>
            <a:pPr marL="914400" marR="0" lvl="1" indent="-317500" algn="l" rtl="0">
              <a:lnSpc>
                <a:spcPct val="115000"/>
              </a:lnSpc>
              <a:spcBef>
                <a:spcPts val="0"/>
              </a:spcBef>
              <a:spcAft>
                <a:spcPts val="0"/>
              </a:spcAft>
              <a:buSzPts val="1400"/>
              <a:buAutoNum type="alphaLcPeriod"/>
            </a:pPr>
            <a:r>
              <a:rPr lang="en" dirty="0"/>
              <a:t>circuit court</a:t>
            </a:r>
            <a:endParaRPr dirty="0"/>
          </a:p>
          <a:p>
            <a:pPr marL="914400" marR="0" lvl="1" indent="-317500" algn="l" rtl="0">
              <a:lnSpc>
                <a:spcPct val="115000"/>
              </a:lnSpc>
              <a:spcBef>
                <a:spcPts val="0"/>
              </a:spcBef>
              <a:spcAft>
                <a:spcPts val="0"/>
              </a:spcAft>
              <a:buSzPts val="1400"/>
              <a:buAutoNum type="alphaLcPeriod"/>
            </a:pPr>
            <a:r>
              <a:rPr lang="en" dirty="0"/>
              <a:t>Supreme Court</a:t>
            </a:r>
            <a:endParaRPr dirty="0"/>
          </a:p>
        </p:txBody>
      </p:sp>
      <p:pic>
        <p:nvPicPr>
          <p:cNvPr id="401" name="Google Shape;401;p63" descr="The only way is by surviving &quot;the rule of four&quot;.&#10;&#10;Subscribe to our channel! http://goo.gl/0bsAjO&#10;&#10;Vox.com is a news website that helps you cut through the noise and understand what's really driving the events in the headlines. Check out http://www.vox.com to get up to speed on everything from Kurdistan to the Kim Kardashian app. &#10;&#10;Most often, the US Supreme Court grants or denies petitions to hear a case after reviewing a written request called a &quot;petition for writ of certiorari&quot;. Also called &quot;the writ of cert&quot;, it is reviewed by the Justices and granting the petition depends on whether or not it passes &quot;the rule of four&quot;. If it does, the case is probably one of three types: a case of national importance, a case in which a lower court decision has invalidated federal law, or a case involving a split decision in lower courts. Famously, Bush v. Gore was an example of national importance, Gonzales v. Raich was a case in which a lower court invalidated federal law,  and Obergefell v. Hodges was selected by the Court in order to resolve a circuit split decision. By following this protocol of case selection, the Court has been designed to be reactive to legislative decisions made in other branches of government, as opposed to an active legislative body that seeks to create and institute new laws. Overall, the result of this design is a Court that prioritizes case selections that will enable them to enforce the uniformity of federal law throughout the country.&#10;&#10;Check out our full video catalog: http://goo.gl/IZONyE&#10;Follow Vox on Twitter: http://goo.gl/XFrZ5H&#10;Or on Facebook: http://goo.gl/U2g06o" title="How a case gets to the US Supreme Court">
            <a:hlinkClick r:id="rId3"/>
          </p:cNvPr>
          <p:cNvPicPr preferRelativeResize="0"/>
          <p:nvPr/>
        </p:nvPicPr>
        <p:blipFill>
          <a:blip r:embed="rId4">
            <a:alphaModFix/>
          </a:blip>
          <a:stretch>
            <a:fillRect/>
          </a:stretch>
        </p:blipFill>
        <p:spPr>
          <a:xfrm>
            <a:off x="4080600" y="1108400"/>
            <a:ext cx="5063400" cy="5063400"/>
          </a:xfrm>
          <a:prstGeom prst="rect">
            <a:avLst/>
          </a:prstGeom>
          <a:noFill/>
          <a:ln>
            <a:noFill/>
          </a:ln>
        </p:spPr>
      </p:pic>
    </p:spTree>
    <p:extLst>
      <p:ext uri="{BB962C8B-B14F-4D97-AF65-F5344CB8AC3E}">
        <p14:creationId xmlns:p14="http://schemas.microsoft.com/office/powerpoint/2010/main" val="27742652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C6637509-3C85-7347-BDF5-9CFCC7F01508}"/>
              </a:ext>
            </a:extLst>
          </p:cNvPr>
          <p:cNvSpPr>
            <a:spLocks noGrp="1" noChangeArrowheads="1"/>
          </p:cNvSpPr>
          <p:nvPr>
            <p:ph type="title"/>
          </p:nvPr>
        </p:nvSpPr>
        <p:spPr>
          <a:xfrm>
            <a:off x="0" y="0"/>
            <a:ext cx="9144000" cy="762000"/>
          </a:xfrm>
        </p:spPr>
        <p:txBody>
          <a:bodyPr/>
          <a:lstStyle/>
          <a:p>
            <a:pPr eaLnBrk="1" hangingPunct="1"/>
            <a:r>
              <a:rPr lang="en-US" dirty="0">
                <a:latin typeface="Rockwell"/>
                <a:cs typeface="Rockwell"/>
              </a:rPr>
              <a:t>American Legal System</a:t>
            </a:r>
          </a:p>
        </p:txBody>
      </p:sp>
      <p:sp>
        <p:nvSpPr>
          <p:cNvPr id="21507" name="Rectangle 3">
            <a:extLst>
              <a:ext uri="{FF2B5EF4-FFF2-40B4-BE49-F238E27FC236}">
                <a16:creationId xmlns="" xmlns:a16="http://schemas.microsoft.com/office/drawing/2014/main" id="{40F2FF73-5DDA-F441-AB1B-F610485C0F7F}"/>
              </a:ext>
            </a:extLst>
          </p:cNvPr>
          <p:cNvSpPr>
            <a:spLocks noGrp="1" noChangeArrowheads="1"/>
          </p:cNvSpPr>
          <p:nvPr>
            <p:ph sz="half" idx="1"/>
          </p:nvPr>
        </p:nvSpPr>
        <p:spPr>
          <a:xfrm>
            <a:off x="152400" y="1066800"/>
            <a:ext cx="4114800" cy="5562600"/>
          </a:xfrm>
        </p:spPr>
        <p:txBody>
          <a:bodyPr>
            <a:normAutofit lnSpcReduction="10000"/>
          </a:bodyPr>
          <a:lstStyle/>
          <a:p>
            <a:pPr eaLnBrk="1" hangingPunct="1">
              <a:lnSpc>
                <a:spcPct val="80000"/>
              </a:lnSpc>
              <a:buFont typeface="Wingdings" pitchFamily="2" charset="2"/>
              <a:buChar char="n"/>
              <a:defRPr/>
            </a:pPr>
            <a:r>
              <a:rPr lang="en-US" sz="2000" dirty="0">
                <a:ea typeface="+mn-ea"/>
              </a:rPr>
              <a:t>Criminal Law Cases</a:t>
            </a:r>
          </a:p>
          <a:p>
            <a:pPr lvl="1" eaLnBrk="1" hangingPunct="1">
              <a:lnSpc>
                <a:spcPct val="80000"/>
              </a:lnSpc>
              <a:buFont typeface="Wingdings" pitchFamily="2" charset="2"/>
              <a:buChar char="n"/>
              <a:defRPr/>
            </a:pPr>
            <a:r>
              <a:rPr lang="en-US" sz="1800" dirty="0"/>
              <a:t>An individual violating a specific law based on regulating morality</a:t>
            </a:r>
          </a:p>
          <a:p>
            <a:pPr lvl="1" eaLnBrk="1" hangingPunct="1">
              <a:lnSpc>
                <a:spcPct val="80000"/>
              </a:lnSpc>
              <a:buFont typeface="Wingdings" pitchFamily="2" charset="2"/>
              <a:buChar char="n"/>
              <a:defRPr/>
            </a:pPr>
            <a:r>
              <a:rPr lang="en-US" sz="1800" dirty="0"/>
              <a:t>Varying degrees of crimes based on intent</a:t>
            </a:r>
          </a:p>
          <a:p>
            <a:pPr lvl="2" eaLnBrk="1" hangingPunct="1">
              <a:lnSpc>
                <a:spcPct val="80000"/>
              </a:lnSpc>
              <a:buFont typeface="Wingdings" pitchFamily="2" charset="2"/>
              <a:buChar char="n"/>
              <a:defRPr/>
            </a:pPr>
            <a:r>
              <a:rPr lang="en-US" sz="1600" dirty="0"/>
              <a:t>Misdemeanor </a:t>
            </a:r>
          </a:p>
          <a:p>
            <a:pPr lvl="3" eaLnBrk="1" hangingPunct="1">
              <a:lnSpc>
                <a:spcPct val="80000"/>
              </a:lnSpc>
              <a:buFont typeface="Wingdings" pitchFamily="2" charset="2"/>
              <a:buChar char="n"/>
              <a:defRPr/>
            </a:pPr>
            <a:r>
              <a:rPr lang="en-US" sz="1400" dirty="0"/>
              <a:t>Less serious crime; less than 1 year incarceration; fines</a:t>
            </a:r>
          </a:p>
          <a:p>
            <a:pPr lvl="2" eaLnBrk="1" hangingPunct="1">
              <a:lnSpc>
                <a:spcPct val="80000"/>
              </a:lnSpc>
              <a:buFont typeface="Wingdings" pitchFamily="2" charset="2"/>
              <a:buChar char="n"/>
              <a:defRPr/>
            </a:pPr>
            <a:r>
              <a:rPr lang="en-US" sz="1600" dirty="0"/>
              <a:t>Felony</a:t>
            </a:r>
          </a:p>
          <a:p>
            <a:pPr lvl="3" eaLnBrk="1" hangingPunct="1">
              <a:lnSpc>
                <a:spcPct val="80000"/>
              </a:lnSpc>
              <a:buFont typeface="Wingdings" pitchFamily="2" charset="2"/>
              <a:buChar char="n"/>
              <a:defRPr/>
            </a:pPr>
            <a:r>
              <a:rPr lang="en-US" sz="1400" dirty="0"/>
              <a:t>More serious crime; more than 1 year incarceration</a:t>
            </a:r>
          </a:p>
          <a:p>
            <a:pPr lvl="1" eaLnBrk="1" hangingPunct="1">
              <a:lnSpc>
                <a:spcPct val="80000"/>
              </a:lnSpc>
              <a:buFont typeface="Wingdings" pitchFamily="2" charset="2"/>
              <a:buChar char="n"/>
              <a:defRPr/>
            </a:pPr>
            <a:r>
              <a:rPr lang="en-US" sz="1800" dirty="0"/>
              <a:t>Beyond a reasonable doubt</a:t>
            </a:r>
          </a:p>
          <a:p>
            <a:pPr eaLnBrk="1" hangingPunct="1">
              <a:lnSpc>
                <a:spcPct val="80000"/>
              </a:lnSpc>
              <a:buFont typeface="Wingdings" pitchFamily="2" charset="2"/>
              <a:buChar char="n"/>
              <a:defRPr/>
            </a:pPr>
            <a:r>
              <a:rPr lang="en-US" sz="2000" dirty="0">
                <a:ea typeface="+mn-ea"/>
              </a:rPr>
              <a:t>Civil Law Cases</a:t>
            </a:r>
          </a:p>
          <a:p>
            <a:pPr lvl="1" eaLnBrk="1" hangingPunct="1">
              <a:lnSpc>
                <a:spcPct val="80000"/>
              </a:lnSpc>
              <a:buFont typeface="Wingdings" pitchFamily="2" charset="2"/>
              <a:buChar char="n"/>
              <a:defRPr/>
            </a:pPr>
            <a:r>
              <a:rPr lang="en-US" sz="1800" dirty="0"/>
              <a:t>Involving a perceived violation of civil rights or legal relationships</a:t>
            </a:r>
          </a:p>
          <a:p>
            <a:pPr lvl="2" eaLnBrk="1" hangingPunct="1">
              <a:lnSpc>
                <a:spcPct val="80000"/>
              </a:lnSpc>
              <a:buFont typeface="Wingdings" pitchFamily="2" charset="2"/>
              <a:buChar char="n"/>
              <a:defRPr/>
            </a:pPr>
            <a:r>
              <a:rPr lang="en-US" sz="1400" dirty="0"/>
              <a:t>i.e. contracts</a:t>
            </a:r>
          </a:p>
          <a:p>
            <a:pPr lvl="1" eaLnBrk="1" hangingPunct="1">
              <a:lnSpc>
                <a:spcPct val="80000"/>
              </a:lnSpc>
              <a:buFont typeface="Wingdings" pitchFamily="2" charset="2"/>
              <a:buChar char="n"/>
              <a:defRPr/>
            </a:pPr>
            <a:r>
              <a:rPr lang="en-US" sz="1800" dirty="0"/>
              <a:t>Lawsuits</a:t>
            </a:r>
          </a:p>
          <a:p>
            <a:pPr lvl="2" eaLnBrk="1" hangingPunct="1">
              <a:lnSpc>
                <a:spcPct val="80000"/>
              </a:lnSpc>
              <a:buFont typeface="Wingdings" pitchFamily="2" charset="2"/>
              <a:buChar char="n"/>
              <a:defRPr/>
            </a:pPr>
            <a:r>
              <a:rPr lang="en-US" sz="1600" dirty="0"/>
              <a:t>Class action involves a one or a few representing many affected</a:t>
            </a:r>
          </a:p>
          <a:p>
            <a:pPr lvl="1" eaLnBrk="1" hangingPunct="1">
              <a:lnSpc>
                <a:spcPct val="80000"/>
              </a:lnSpc>
              <a:buFont typeface="Wingdings" pitchFamily="2" charset="2"/>
              <a:buChar char="n"/>
              <a:defRPr/>
            </a:pPr>
            <a:r>
              <a:rPr lang="en-US" sz="1800" dirty="0"/>
              <a:t>Preponderance of evidence</a:t>
            </a:r>
          </a:p>
          <a:p>
            <a:pPr eaLnBrk="1" hangingPunct="1">
              <a:lnSpc>
                <a:spcPct val="80000"/>
              </a:lnSpc>
              <a:buFont typeface="Wingdings" pitchFamily="2" charset="2"/>
              <a:buChar char="n"/>
              <a:defRPr/>
            </a:pPr>
            <a:endParaRPr lang="en-US" sz="1600" dirty="0">
              <a:ea typeface="+mn-ea"/>
            </a:endParaRPr>
          </a:p>
        </p:txBody>
      </p:sp>
      <p:sp>
        <p:nvSpPr>
          <p:cNvPr id="4" name="Content Placeholder 3">
            <a:extLst>
              <a:ext uri="{FF2B5EF4-FFF2-40B4-BE49-F238E27FC236}">
                <a16:creationId xmlns="" xmlns:a16="http://schemas.microsoft.com/office/drawing/2014/main" id="{E5CFEB8E-5282-0449-A27B-A8253E997E7B}"/>
              </a:ext>
            </a:extLst>
          </p:cNvPr>
          <p:cNvSpPr>
            <a:spLocks noGrp="1"/>
          </p:cNvSpPr>
          <p:nvPr>
            <p:ph sz="half" idx="2"/>
          </p:nvPr>
        </p:nvSpPr>
        <p:spPr>
          <a:xfrm>
            <a:off x="4572000" y="1066800"/>
            <a:ext cx="4572000" cy="5791200"/>
          </a:xfrm>
        </p:spPr>
        <p:txBody>
          <a:bodyPr>
            <a:normAutofit lnSpcReduction="10000"/>
          </a:bodyPr>
          <a:lstStyle/>
          <a:p>
            <a:pPr eaLnBrk="1" hangingPunct="1">
              <a:lnSpc>
                <a:spcPct val="80000"/>
              </a:lnSpc>
            </a:pPr>
            <a:r>
              <a:rPr lang="en-US" sz="2000" dirty="0">
                <a:latin typeface="Rockwell"/>
                <a:cs typeface="Rockwell"/>
              </a:rPr>
              <a:t>Basic Structure of a Court</a:t>
            </a:r>
          </a:p>
          <a:p>
            <a:pPr lvl="1" eaLnBrk="1" hangingPunct="1">
              <a:lnSpc>
                <a:spcPct val="80000"/>
              </a:lnSpc>
            </a:pPr>
            <a:r>
              <a:rPr lang="en-US" sz="1800" dirty="0">
                <a:latin typeface="Rockwell"/>
                <a:cs typeface="Rockwell"/>
              </a:rPr>
              <a:t>Litigants</a:t>
            </a:r>
          </a:p>
          <a:p>
            <a:pPr lvl="2" eaLnBrk="1" hangingPunct="1">
              <a:lnSpc>
                <a:spcPct val="80000"/>
              </a:lnSpc>
            </a:pPr>
            <a:r>
              <a:rPr lang="en-US" sz="1600" dirty="0">
                <a:latin typeface="Rockwell"/>
                <a:cs typeface="Rockwell"/>
              </a:rPr>
              <a:t>Plaintiff – brings up charges, sues</a:t>
            </a:r>
          </a:p>
          <a:p>
            <a:pPr lvl="3" eaLnBrk="1" hangingPunct="1">
              <a:lnSpc>
                <a:spcPct val="80000"/>
              </a:lnSpc>
            </a:pPr>
            <a:r>
              <a:rPr lang="en-US" sz="1200" dirty="0">
                <a:latin typeface="Rockwell"/>
                <a:cs typeface="Rockwell"/>
              </a:rPr>
              <a:t>Burden of proof</a:t>
            </a:r>
          </a:p>
          <a:p>
            <a:pPr lvl="2" eaLnBrk="1" hangingPunct="1">
              <a:lnSpc>
                <a:spcPct val="80000"/>
              </a:lnSpc>
            </a:pPr>
            <a:r>
              <a:rPr lang="en-US" sz="1600" dirty="0">
                <a:latin typeface="Rockwell"/>
                <a:cs typeface="Rockwell"/>
              </a:rPr>
              <a:t>Defendant/respondent – answering charges</a:t>
            </a:r>
          </a:p>
          <a:p>
            <a:pPr lvl="1" eaLnBrk="1" hangingPunct="1">
              <a:lnSpc>
                <a:spcPct val="80000"/>
              </a:lnSpc>
            </a:pPr>
            <a:r>
              <a:rPr lang="en-US" sz="1800" dirty="0">
                <a:latin typeface="Rockwell"/>
                <a:cs typeface="Rockwell"/>
              </a:rPr>
              <a:t>Lawyers</a:t>
            </a:r>
          </a:p>
          <a:p>
            <a:pPr lvl="2" eaLnBrk="1" hangingPunct="1">
              <a:lnSpc>
                <a:spcPct val="80000"/>
              </a:lnSpc>
            </a:pPr>
            <a:r>
              <a:rPr lang="en-US" sz="1600" dirty="0">
                <a:latin typeface="Rockwell"/>
                <a:cs typeface="Rockwell"/>
              </a:rPr>
              <a:t>Prosecution – government lawyers accusing of criminal charges</a:t>
            </a:r>
          </a:p>
          <a:p>
            <a:pPr lvl="2" eaLnBrk="1" hangingPunct="1">
              <a:lnSpc>
                <a:spcPct val="80000"/>
              </a:lnSpc>
            </a:pPr>
            <a:r>
              <a:rPr lang="en-US" sz="1600" dirty="0">
                <a:latin typeface="Rockwell"/>
                <a:cs typeface="Rockwell"/>
              </a:rPr>
              <a:t>Public defenders – government-paid lawyers for criminally-charged individuals</a:t>
            </a:r>
          </a:p>
          <a:p>
            <a:pPr lvl="1" eaLnBrk="1" hangingPunct="1">
              <a:lnSpc>
                <a:spcPct val="80000"/>
              </a:lnSpc>
            </a:pPr>
            <a:r>
              <a:rPr lang="en-US" sz="1800" dirty="0">
                <a:latin typeface="Rockwell"/>
                <a:cs typeface="Rockwell"/>
              </a:rPr>
              <a:t>Jury</a:t>
            </a:r>
          </a:p>
          <a:p>
            <a:pPr lvl="2" eaLnBrk="1" hangingPunct="1">
              <a:lnSpc>
                <a:spcPct val="80000"/>
              </a:lnSpc>
            </a:pPr>
            <a:r>
              <a:rPr lang="en-US" sz="1600" dirty="0">
                <a:latin typeface="Rockwell"/>
                <a:cs typeface="Rockwell"/>
              </a:rPr>
              <a:t>Trial by jury; one may request a bench trial or trial by jury</a:t>
            </a:r>
          </a:p>
          <a:p>
            <a:pPr lvl="1" eaLnBrk="1" hangingPunct="1">
              <a:lnSpc>
                <a:spcPct val="80000"/>
              </a:lnSpc>
            </a:pPr>
            <a:r>
              <a:rPr lang="en-US" sz="1800" dirty="0">
                <a:latin typeface="Rockwell"/>
                <a:cs typeface="Rockwell"/>
              </a:rPr>
              <a:t>Judge</a:t>
            </a:r>
          </a:p>
          <a:p>
            <a:pPr lvl="2" eaLnBrk="1" hangingPunct="1">
              <a:lnSpc>
                <a:spcPct val="80000"/>
              </a:lnSpc>
            </a:pPr>
            <a:r>
              <a:rPr lang="en-US" sz="1600" dirty="0">
                <a:latin typeface="Rockwell"/>
                <a:cs typeface="Rockwell"/>
              </a:rPr>
              <a:t>Presides over the case; rules on objections; final ruling; passes sentence</a:t>
            </a:r>
          </a:p>
          <a:p>
            <a:pPr lvl="1" eaLnBrk="1" hangingPunct="1">
              <a:lnSpc>
                <a:spcPct val="80000"/>
              </a:lnSpc>
            </a:pPr>
            <a:r>
              <a:rPr lang="en-US" sz="1800" dirty="0">
                <a:latin typeface="Rockwell"/>
                <a:cs typeface="Rockwell"/>
              </a:rPr>
              <a:t>Public</a:t>
            </a:r>
          </a:p>
          <a:p>
            <a:pPr lvl="2" eaLnBrk="1" hangingPunct="1">
              <a:lnSpc>
                <a:spcPct val="80000"/>
              </a:lnSpc>
            </a:pPr>
            <a:r>
              <a:rPr lang="en-US" sz="1600" dirty="0">
                <a:latin typeface="Rockwell"/>
                <a:cs typeface="Rockwell"/>
              </a:rPr>
              <a:t>Audience members, interest groups, relations to litigants</a:t>
            </a:r>
            <a:endParaRPr lang="en-US" dirty="0">
              <a:latin typeface="Rockwell"/>
              <a:cs typeface="Rockwell"/>
            </a:endParaRPr>
          </a:p>
        </p:txBody>
      </p:sp>
    </p:spTree>
    <p:extLst>
      <p:ext uri="{BB962C8B-B14F-4D97-AF65-F5344CB8AC3E}">
        <p14:creationId xmlns:p14="http://schemas.microsoft.com/office/powerpoint/2010/main" val="466006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46073782-8A2F-1C42-807E-3933678664F8}"/>
              </a:ext>
            </a:extLst>
          </p:cNvPr>
          <p:cNvSpPr>
            <a:spLocks noGrp="1" noChangeArrowheads="1"/>
          </p:cNvSpPr>
          <p:nvPr>
            <p:ph type="title"/>
          </p:nvPr>
        </p:nvSpPr>
        <p:spPr>
          <a:xfrm>
            <a:off x="457200" y="76200"/>
            <a:ext cx="8229600" cy="838200"/>
          </a:xfrm>
        </p:spPr>
        <p:txBody>
          <a:bodyPr/>
          <a:lstStyle/>
          <a:p>
            <a:pPr eaLnBrk="1" hangingPunct="1"/>
            <a:r>
              <a:rPr lang="en-US">
                <a:latin typeface="Rockwell"/>
                <a:cs typeface="Rockwell"/>
              </a:rPr>
              <a:t>Constitutional Structure</a:t>
            </a:r>
          </a:p>
        </p:txBody>
      </p:sp>
      <p:sp>
        <p:nvSpPr>
          <p:cNvPr id="6147" name="Rectangle 3">
            <a:extLst>
              <a:ext uri="{FF2B5EF4-FFF2-40B4-BE49-F238E27FC236}">
                <a16:creationId xmlns="" xmlns:a16="http://schemas.microsoft.com/office/drawing/2014/main" id="{16EDEE93-4209-784E-9E38-483683ED8420}"/>
              </a:ext>
            </a:extLst>
          </p:cNvPr>
          <p:cNvSpPr>
            <a:spLocks noGrp="1" noChangeArrowheads="1"/>
          </p:cNvSpPr>
          <p:nvPr>
            <p:ph type="body" idx="1"/>
          </p:nvPr>
        </p:nvSpPr>
        <p:spPr>
          <a:xfrm>
            <a:off x="0" y="990600"/>
            <a:ext cx="9144000" cy="5867400"/>
          </a:xfrm>
        </p:spPr>
        <p:txBody>
          <a:bodyPr/>
          <a:lstStyle/>
          <a:p>
            <a:pPr eaLnBrk="1" hangingPunct="1"/>
            <a:r>
              <a:rPr lang="en-US" sz="2800" dirty="0">
                <a:latin typeface="Rockwell"/>
                <a:cs typeface="Rockwell"/>
              </a:rPr>
              <a:t>Article III establishes the judicial branch</a:t>
            </a:r>
          </a:p>
          <a:p>
            <a:pPr eaLnBrk="1" hangingPunct="1"/>
            <a:r>
              <a:rPr lang="en-US" sz="2800" b="1" dirty="0">
                <a:latin typeface="Rockwell"/>
                <a:cs typeface="Rockwell"/>
              </a:rPr>
              <a:t>United States Supreme Court</a:t>
            </a:r>
          </a:p>
          <a:p>
            <a:pPr eaLnBrk="1" hangingPunct="1"/>
            <a:r>
              <a:rPr lang="en-US" sz="2800" dirty="0">
                <a:latin typeface="Rockwell"/>
                <a:cs typeface="Rockwell"/>
              </a:rPr>
              <a:t>Congress establishes lower federal courts</a:t>
            </a:r>
          </a:p>
          <a:p>
            <a:pPr lvl="1" eaLnBrk="1" hangingPunct="1"/>
            <a:r>
              <a:rPr lang="en-US" sz="2400" b="1" dirty="0">
                <a:latin typeface="Rockwell"/>
                <a:cs typeface="Rockwell"/>
              </a:rPr>
              <a:t>Judiciary Act of 1789</a:t>
            </a:r>
          </a:p>
          <a:p>
            <a:pPr lvl="2" eaLnBrk="1" hangingPunct="1"/>
            <a:r>
              <a:rPr lang="en-US" sz="2000" dirty="0">
                <a:latin typeface="Rockwell"/>
                <a:cs typeface="Rockwell"/>
              </a:rPr>
              <a:t>Also set number of SC justices, position of Chief justice</a:t>
            </a:r>
          </a:p>
          <a:p>
            <a:pPr lvl="1" eaLnBrk="1" hangingPunct="1"/>
            <a:r>
              <a:rPr lang="en-US" sz="2400" dirty="0">
                <a:latin typeface="Rockwell"/>
                <a:cs typeface="Rockwell"/>
              </a:rPr>
              <a:t>Constitutional Courts</a:t>
            </a:r>
          </a:p>
          <a:p>
            <a:pPr lvl="2" eaLnBrk="1" hangingPunct="1"/>
            <a:r>
              <a:rPr lang="en-US" sz="2000" b="1" dirty="0">
                <a:latin typeface="Rockwell"/>
                <a:cs typeface="Rockwell"/>
              </a:rPr>
              <a:t>District Courts</a:t>
            </a:r>
            <a:r>
              <a:rPr lang="en-US" sz="2000" dirty="0">
                <a:latin typeface="Rockwell"/>
                <a:cs typeface="Rockwell"/>
              </a:rPr>
              <a:t> (original jurisdiction) – 1789</a:t>
            </a:r>
          </a:p>
          <a:p>
            <a:pPr lvl="3" eaLnBrk="1" hangingPunct="1"/>
            <a:r>
              <a:rPr lang="en-US" sz="1600" dirty="0">
                <a:latin typeface="Rockwell"/>
                <a:cs typeface="Rockwell"/>
              </a:rPr>
              <a:t>Each state has at least one district court</a:t>
            </a:r>
          </a:p>
          <a:p>
            <a:pPr lvl="3" eaLnBrk="1" hangingPunct="1"/>
            <a:r>
              <a:rPr lang="en-US" sz="1600" dirty="0">
                <a:latin typeface="Rockwell"/>
                <a:cs typeface="Rockwell"/>
              </a:rPr>
              <a:t>94 district courts</a:t>
            </a:r>
          </a:p>
          <a:p>
            <a:pPr lvl="2" eaLnBrk="1" hangingPunct="1"/>
            <a:r>
              <a:rPr lang="en-US" sz="2000" b="1" dirty="0">
                <a:latin typeface="Rockwell"/>
                <a:cs typeface="Rockwell"/>
              </a:rPr>
              <a:t>Courts of Appeals</a:t>
            </a:r>
            <a:r>
              <a:rPr lang="en-US" sz="2000" dirty="0">
                <a:latin typeface="Rockwell"/>
                <a:cs typeface="Rockwell"/>
              </a:rPr>
              <a:t> (appellate jurisdiction) – 1891</a:t>
            </a:r>
          </a:p>
          <a:p>
            <a:pPr lvl="3" eaLnBrk="1" hangingPunct="1"/>
            <a:r>
              <a:rPr lang="en-US" sz="1600" dirty="0">
                <a:latin typeface="Rockwell"/>
                <a:cs typeface="Rockwell"/>
              </a:rPr>
              <a:t>13 Courts of Appeals separated by geographic circuits</a:t>
            </a:r>
          </a:p>
          <a:p>
            <a:pPr lvl="1" eaLnBrk="1" hangingPunct="1"/>
            <a:r>
              <a:rPr lang="en-US" sz="2400" dirty="0">
                <a:latin typeface="Rockwell"/>
                <a:cs typeface="Rockwell"/>
              </a:rPr>
              <a:t>Legislative Courts</a:t>
            </a:r>
          </a:p>
          <a:p>
            <a:pPr lvl="2" eaLnBrk="1" hangingPunct="1"/>
            <a:r>
              <a:rPr lang="en-US" sz="2000" dirty="0">
                <a:latin typeface="Rockwell"/>
                <a:cs typeface="Rockwell"/>
              </a:rPr>
              <a:t>Agency reviews (taxes, trade, bankruptcy)</a:t>
            </a:r>
          </a:p>
          <a:p>
            <a:pPr lvl="2" eaLnBrk="1" hangingPunct="1"/>
            <a:r>
              <a:rPr lang="en-US" sz="2000" dirty="0">
                <a:latin typeface="Rockwell"/>
                <a:cs typeface="Rockwell"/>
              </a:rPr>
              <a:t>Not subject to Article III parameters</a:t>
            </a:r>
          </a:p>
        </p:txBody>
      </p:sp>
    </p:spTree>
    <p:extLst>
      <p:ext uri="{BB962C8B-B14F-4D97-AF65-F5344CB8AC3E}">
        <p14:creationId xmlns:p14="http://schemas.microsoft.com/office/powerpoint/2010/main" val="25501712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224</TotalTime>
  <Words>996</Words>
  <Application>Microsoft Macintosh PowerPoint</Application>
  <PresentationFormat>On-screen Show (4:3)</PresentationFormat>
  <Paragraphs>140</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PowerPoint Presentation</vt:lpstr>
      <vt:lpstr>PowerPoint Presentation</vt:lpstr>
      <vt:lpstr>PowerPoint Presentation</vt:lpstr>
      <vt:lpstr>PowerPoint Presentation</vt:lpstr>
      <vt:lpstr>9. The Structure of the Federal Judiciary </vt:lpstr>
      <vt:lpstr>PowerPoint Presentation</vt:lpstr>
      <vt:lpstr>The Federal Court System</vt:lpstr>
      <vt:lpstr>American Legal System</vt:lpstr>
      <vt:lpstr>Constitutional Structure</vt:lpstr>
      <vt:lpstr>Court of Appeals</vt:lpstr>
      <vt:lpstr>Jurisdiction</vt:lpstr>
      <vt:lpstr>Jurisdiction</vt:lpstr>
      <vt:lpstr>Dual Court System</vt:lpstr>
      <vt:lpstr>Federal Judges</vt:lpstr>
      <vt:lpstr>Federal Courts-3 Tiers</vt:lpstr>
      <vt:lpstr>PowerPoint Presentation</vt:lpstr>
      <vt:lpstr>Terms?</vt:lpstr>
      <vt:lpstr>Interview with John Paul Stevens</vt:lpstr>
      <vt:lpstr>The U.S. Supreme Court</vt:lpstr>
      <vt:lpstr>Fed. 78 Analysis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Judiciary</dc:title>
  <dc:creator>Craig Winchell</dc:creator>
  <cp:lastModifiedBy>Craig Winchell</cp:lastModifiedBy>
  <cp:revision>14</cp:revision>
  <dcterms:created xsi:type="dcterms:W3CDTF">2019-02-27T18:30:14Z</dcterms:created>
  <dcterms:modified xsi:type="dcterms:W3CDTF">2019-02-27T22:31:11Z</dcterms:modified>
</cp:coreProperties>
</file>