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258" r:id="rId2"/>
    <p:sldId id="256" r:id="rId3"/>
    <p:sldId id="257" r:id="rId4"/>
    <p:sldId id="259" r:id="rId5"/>
    <p:sldId id="265" r:id="rId6"/>
    <p:sldId id="266" r:id="rId7"/>
    <p:sldId id="264" r:id="rId8"/>
    <p:sldId id="267" r:id="rId9"/>
    <p:sldId id="268" r:id="rId10"/>
    <p:sldId id="262" r:id="rId11"/>
    <p:sldId id="269" r:id="rId12"/>
    <p:sldId id="263" r:id="rId13"/>
    <p:sldId id="270" r:id="rId14"/>
    <p:sldId id="271" r:id="rId15"/>
    <p:sldId id="272" r:id="rId16"/>
    <p:sldId id="279" r:id="rId17"/>
    <p:sldId id="273" r:id="rId18"/>
    <p:sldId id="280" r:id="rId19"/>
    <p:sldId id="275" r:id="rId20"/>
    <p:sldId id="281" r:id="rId21"/>
    <p:sldId id="282" r:id="rId22"/>
    <p:sldId id="283" r:id="rId23"/>
    <p:sldId id="276" r:id="rId24"/>
    <p:sldId id="277"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ockwe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ockwell"/>
              </a:defRPr>
            </a:lvl1pPr>
          </a:lstStyle>
          <a:p>
            <a:fld id="{7B4BB73B-ED01-924D-9086-03C421A2BA54}" type="datetimeFigureOut">
              <a:rPr lang="en-US" smtClean="0"/>
              <a:pPr/>
              <a:t>8/31/17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ockwel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ockwell"/>
              </a:defRPr>
            </a:lvl1pPr>
          </a:lstStyle>
          <a:p>
            <a:fld id="{88FAFC45-12D2-C44A-9167-D59192D66B6E}" type="slidenum">
              <a:rPr lang="en-US" smtClean="0"/>
              <a:pPr/>
              <a:t>‹#›</a:t>
            </a:fld>
            <a:endParaRPr lang="en-US" dirty="0"/>
          </a:p>
        </p:txBody>
      </p:sp>
    </p:spTree>
    <p:extLst>
      <p:ext uri="{BB962C8B-B14F-4D97-AF65-F5344CB8AC3E}">
        <p14:creationId xmlns:p14="http://schemas.microsoft.com/office/powerpoint/2010/main" val="3882534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Rockwell"/>
        <a:ea typeface="+mn-ea"/>
        <a:cs typeface="+mn-cs"/>
      </a:defRPr>
    </a:lvl1pPr>
    <a:lvl2pPr marL="457200" algn="l" defTabSz="457200" rtl="0" eaLnBrk="1" latinLnBrk="0" hangingPunct="1">
      <a:defRPr sz="1200" kern="1200">
        <a:solidFill>
          <a:schemeClr val="tx1"/>
        </a:solidFill>
        <a:latin typeface="Rockwell"/>
        <a:ea typeface="+mn-ea"/>
        <a:cs typeface="+mn-cs"/>
      </a:defRPr>
    </a:lvl2pPr>
    <a:lvl3pPr marL="914400" algn="l" defTabSz="457200" rtl="0" eaLnBrk="1" latinLnBrk="0" hangingPunct="1">
      <a:defRPr sz="1200" kern="1200">
        <a:solidFill>
          <a:schemeClr val="tx1"/>
        </a:solidFill>
        <a:latin typeface="Rockwell"/>
        <a:ea typeface="+mn-ea"/>
        <a:cs typeface="+mn-cs"/>
      </a:defRPr>
    </a:lvl3pPr>
    <a:lvl4pPr marL="1371600" algn="l" defTabSz="457200" rtl="0" eaLnBrk="1" latinLnBrk="0" hangingPunct="1">
      <a:defRPr sz="1200" kern="1200">
        <a:solidFill>
          <a:schemeClr val="tx1"/>
        </a:solidFill>
        <a:latin typeface="Rockwell"/>
        <a:ea typeface="+mn-ea"/>
        <a:cs typeface="+mn-cs"/>
      </a:defRPr>
    </a:lvl4pPr>
    <a:lvl5pPr marL="1828800" algn="l" defTabSz="457200" rtl="0" eaLnBrk="1" latinLnBrk="0" hangingPunct="1">
      <a:defRPr sz="1200" kern="1200">
        <a:solidFill>
          <a:schemeClr val="tx1"/>
        </a:solidFill>
        <a:latin typeface="Rockwel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smtClean="0"/>
              <a:t>INSERT</a:t>
            </a:r>
            <a:r>
              <a:rPr lang="en-US" strike="sngStrike" baseline="0" dirty="0" smtClean="0"/>
              <a:t> VIRGINIA DECLARATION OF RIGHTS</a:t>
            </a:r>
          </a:p>
          <a:p>
            <a:endParaRPr lang="en-US" dirty="0"/>
          </a:p>
        </p:txBody>
      </p:sp>
      <p:sp>
        <p:nvSpPr>
          <p:cNvPr id="4" name="Slide Number Placeholder 3"/>
          <p:cNvSpPr>
            <a:spLocks noGrp="1"/>
          </p:cNvSpPr>
          <p:nvPr>
            <p:ph type="sldNum" sz="quarter" idx="10"/>
          </p:nvPr>
        </p:nvSpPr>
        <p:spPr/>
        <p:txBody>
          <a:bodyPr/>
          <a:lstStyle/>
          <a:p>
            <a:fld id="{88FAFC45-12D2-C44A-9167-D59192D66B6E}" type="slidenum">
              <a:rPr lang="en-US" smtClean="0"/>
              <a:t>9</a:t>
            </a:fld>
            <a:endParaRPr lang="en-US"/>
          </a:p>
        </p:txBody>
      </p:sp>
    </p:spTree>
    <p:extLst>
      <p:ext uri="{BB962C8B-B14F-4D97-AF65-F5344CB8AC3E}">
        <p14:creationId xmlns:p14="http://schemas.microsoft.com/office/powerpoint/2010/main" val="127332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TEXT EXCERPTS IN DQs</a:t>
            </a:r>
            <a:endParaRPr lang="en-US" dirty="0"/>
          </a:p>
        </p:txBody>
      </p:sp>
      <p:sp>
        <p:nvSpPr>
          <p:cNvPr id="4" name="Slide Number Placeholder 3"/>
          <p:cNvSpPr>
            <a:spLocks noGrp="1"/>
          </p:cNvSpPr>
          <p:nvPr>
            <p:ph type="sldNum" sz="quarter" idx="10"/>
          </p:nvPr>
        </p:nvSpPr>
        <p:spPr/>
        <p:txBody>
          <a:bodyPr/>
          <a:lstStyle/>
          <a:p>
            <a:fld id="{88FAFC45-12D2-C44A-9167-D59192D66B6E}" type="slidenum">
              <a:rPr lang="en-US" smtClean="0"/>
              <a:t>11</a:t>
            </a:fld>
            <a:endParaRPr lang="en-US"/>
          </a:p>
        </p:txBody>
      </p:sp>
    </p:spTree>
    <p:extLst>
      <p:ext uri="{BB962C8B-B14F-4D97-AF65-F5344CB8AC3E}">
        <p14:creationId xmlns:p14="http://schemas.microsoft.com/office/powerpoint/2010/main" val="295108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TEXT EXCERPT IN DQs</a:t>
            </a:r>
            <a:endParaRPr lang="en-US" dirty="0"/>
          </a:p>
        </p:txBody>
      </p:sp>
      <p:sp>
        <p:nvSpPr>
          <p:cNvPr id="4" name="Slide Number Placeholder 3"/>
          <p:cNvSpPr>
            <a:spLocks noGrp="1"/>
          </p:cNvSpPr>
          <p:nvPr>
            <p:ph type="sldNum" sz="quarter" idx="10"/>
          </p:nvPr>
        </p:nvSpPr>
        <p:spPr/>
        <p:txBody>
          <a:bodyPr/>
          <a:lstStyle/>
          <a:p>
            <a:fld id="{88FAFC45-12D2-C44A-9167-D59192D66B6E}" type="slidenum">
              <a:rPr lang="en-US" smtClean="0"/>
              <a:t>13</a:t>
            </a:fld>
            <a:endParaRPr lang="en-US"/>
          </a:p>
        </p:txBody>
      </p:sp>
    </p:spTree>
    <p:extLst>
      <p:ext uri="{BB962C8B-B14F-4D97-AF65-F5344CB8AC3E}">
        <p14:creationId xmlns:p14="http://schemas.microsoft.com/office/powerpoint/2010/main" val="29569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 also becomes much less</a:t>
            </a:r>
            <a:r>
              <a:rPr lang="en-US" baseline="0" dirty="0" smtClean="0"/>
              <a:t> popular in England.</a:t>
            </a:r>
            <a:endParaRPr lang="en-US" dirty="0"/>
          </a:p>
        </p:txBody>
      </p:sp>
      <p:sp>
        <p:nvSpPr>
          <p:cNvPr id="4" name="Slide Number Placeholder 3"/>
          <p:cNvSpPr>
            <a:spLocks noGrp="1"/>
          </p:cNvSpPr>
          <p:nvPr>
            <p:ph type="sldNum" sz="quarter" idx="10"/>
          </p:nvPr>
        </p:nvSpPr>
        <p:spPr/>
        <p:txBody>
          <a:bodyPr/>
          <a:lstStyle/>
          <a:p>
            <a:fld id="{BA47B398-F3DE-BB47-A79E-63760AD98336}" type="slidenum">
              <a:rPr lang="en-US" smtClean="0"/>
              <a:t>18</a:t>
            </a:fld>
            <a:endParaRPr lang="en-US"/>
          </a:p>
        </p:txBody>
      </p:sp>
    </p:spTree>
    <p:extLst>
      <p:ext uri="{BB962C8B-B14F-4D97-AF65-F5344CB8AC3E}">
        <p14:creationId xmlns:p14="http://schemas.microsoft.com/office/powerpoint/2010/main" val="201807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Rockwell"/>
            </a:endParaRPr>
          </a:p>
        </p:txBody>
      </p:sp>
      <p:sp>
        <p:nvSpPr>
          <p:cNvPr id="532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dirty="0">
                <a:latin typeface="Rockwell"/>
              </a:rPr>
              <a:t>28</a:t>
            </a:r>
          </a:p>
        </p:txBody>
      </p:sp>
      <p:sp>
        <p:nvSpPr>
          <p:cNvPr id="532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Rockwell"/>
            </a:endParaRPr>
          </a:p>
        </p:txBody>
      </p:sp>
      <p:sp>
        <p:nvSpPr>
          <p:cNvPr id="532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Rockwell"/>
            </a:endParaRPr>
          </a:p>
        </p:txBody>
      </p:sp>
      <p:sp>
        <p:nvSpPr>
          <p:cNvPr id="5325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325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A6035487-7B27-9B4D-8B79-F0791B8AAABC}" type="slidenum">
              <a:rPr lang="en-US"/>
              <a:pPr/>
              <a:t>‹#›</a:t>
            </a:fld>
            <a:endParaRPr lang="en-US"/>
          </a:p>
        </p:txBody>
      </p:sp>
    </p:spTree>
    <p:extLst>
      <p:ext uri="{BB962C8B-B14F-4D97-AF65-F5344CB8AC3E}">
        <p14:creationId xmlns:p14="http://schemas.microsoft.com/office/powerpoint/2010/main" val="1906284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B367D5D2-D505-DC4B-AD0F-C506CC108C36}" type="slidenum">
              <a:rPr lang="en-US"/>
              <a:pPr/>
              <a:t>‹#›</a:t>
            </a:fld>
            <a:endParaRPr lang="en-US"/>
          </a:p>
        </p:txBody>
      </p:sp>
    </p:spTree>
    <p:extLst>
      <p:ext uri="{BB962C8B-B14F-4D97-AF65-F5344CB8AC3E}">
        <p14:creationId xmlns:p14="http://schemas.microsoft.com/office/powerpoint/2010/main" val="16206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ZfRaWAtBVg&amp;feature=youtu.be" TargetMode="External"/><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zQYkIlSx0y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ntABZkIIBM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NOTozVp_i4" TargetMode="External"/><Relationship Id="rId4" Type="http://schemas.openxmlformats.org/officeDocument/2006/relationships/hyperlink" Target="https://www.youtube.com/watch?v=hCBgYMRBe-M" TargetMode="External"/><Relationship Id="rId5" Type="http://schemas.openxmlformats.org/officeDocument/2006/relationships/hyperlink" Target="https://www.youtube.com/watch?v=cUeOCjcgVsE" TargetMode="External"/><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Compare the British view of the new colonial policy with the colonists’ view of the same </a:t>
            </a:r>
            <a:r>
              <a:rPr lang="en-US" dirty="0" smtClean="0"/>
              <a:t>policy.</a:t>
            </a:r>
            <a:endParaRPr lang="en-US" dirty="0"/>
          </a:p>
        </p:txBody>
      </p:sp>
    </p:spTree>
    <p:extLst>
      <p:ext uri="{BB962C8B-B14F-4D97-AF65-F5344CB8AC3E}">
        <p14:creationId xmlns:p14="http://schemas.microsoft.com/office/powerpoint/2010/main" val="2498904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298CD89-E40F-5746-B85C-783CBD34338F}" type="slidenum">
              <a:rPr lang="en-US"/>
              <a:pPr>
                <a:defRPr/>
              </a:pPr>
              <a:t>10</a:t>
            </a:fld>
            <a:endParaRPr lang="en-US"/>
          </a:p>
        </p:txBody>
      </p:sp>
      <p:sp>
        <p:nvSpPr>
          <p:cNvPr id="73730" name="Rectangle 2"/>
          <p:cNvSpPr>
            <a:spLocks noGrp="1" noChangeArrowheads="1"/>
          </p:cNvSpPr>
          <p:nvPr>
            <p:ph type="title"/>
          </p:nvPr>
        </p:nvSpPr>
        <p:spPr>
          <a:xfrm>
            <a:off x="990600" y="228600"/>
            <a:ext cx="7772400" cy="1143000"/>
          </a:xfrm>
        </p:spPr>
        <p:txBody>
          <a:bodyPr/>
          <a:lstStyle/>
          <a:p>
            <a:pPr>
              <a:defRPr/>
            </a:pPr>
            <a:r>
              <a:rPr lang="en-US" smtClean="0">
                <a:cs typeface="+mj-cs"/>
              </a:rPr>
              <a:t>Thomas Paine</a:t>
            </a:r>
          </a:p>
        </p:txBody>
      </p:sp>
      <p:sp>
        <p:nvSpPr>
          <p:cNvPr id="73731" name="Rectangle 3"/>
          <p:cNvSpPr>
            <a:spLocks noGrp="1" noChangeArrowheads="1"/>
          </p:cNvSpPr>
          <p:nvPr>
            <p:ph type="body" idx="1"/>
          </p:nvPr>
        </p:nvSpPr>
        <p:spPr>
          <a:xfrm>
            <a:off x="533400" y="1524000"/>
            <a:ext cx="8382000" cy="4114800"/>
          </a:xfrm>
        </p:spPr>
        <p:txBody>
          <a:bodyPr>
            <a:normAutofit fontScale="92500" lnSpcReduction="20000"/>
          </a:bodyPr>
          <a:lstStyle/>
          <a:p>
            <a:pPr>
              <a:lnSpc>
                <a:spcPct val="90000"/>
              </a:lnSpc>
              <a:defRPr/>
            </a:pPr>
            <a:r>
              <a:rPr lang="en-US" sz="3600" smtClean="0">
                <a:cs typeface="+mn-cs"/>
              </a:rPr>
              <a:t>Wrote </a:t>
            </a:r>
            <a:r>
              <a:rPr lang="en-US" sz="3600" i="1" smtClean="0">
                <a:cs typeface="+mn-cs"/>
              </a:rPr>
              <a:t>Common Sense </a:t>
            </a:r>
            <a:r>
              <a:rPr lang="en-US" sz="3600" smtClean="0">
                <a:cs typeface="+mn-cs"/>
              </a:rPr>
              <a:t>which was published in January of 1776</a:t>
            </a:r>
          </a:p>
          <a:p>
            <a:pPr>
              <a:lnSpc>
                <a:spcPct val="90000"/>
              </a:lnSpc>
              <a:defRPr/>
            </a:pPr>
            <a:r>
              <a:rPr lang="en-US" sz="3600" smtClean="0">
                <a:cs typeface="+mn-cs"/>
              </a:rPr>
              <a:t>Written in language that an average person could understand </a:t>
            </a:r>
          </a:p>
          <a:p>
            <a:pPr>
              <a:lnSpc>
                <a:spcPct val="90000"/>
              </a:lnSpc>
              <a:defRPr/>
            </a:pPr>
            <a:r>
              <a:rPr lang="en-US" sz="3600" smtClean="0">
                <a:cs typeface="+mn-cs"/>
              </a:rPr>
              <a:t>Paine explained the reasons why the 13 colonies should declare their independence</a:t>
            </a:r>
          </a:p>
          <a:p>
            <a:pPr>
              <a:lnSpc>
                <a:spcPct val="90000"/>
              </a:lnSpc>
              <a:defRPr/>
            </a:pPr>
            <a:r>
              <a:rPr lang="en-US" sz="3600" smtClean="0">
                <a:cs typeface="+mn-cs"/>
              </a:rPr>
              <a:t>Sold 150,000 copies in six months—the population of the 13 colonies was about 2 million</a:t>
            </a:r>
          </a:p>
        </p:txBody>
      </p:sp>
    </p:spTree>
    <p:extLst>
      <p:ext uri="{BB962C8B-B14F-4D97-AF65-F5344CB8AC3E}">
        <p14:creationId xmlns:p14="http://schemas.microsoft.com/office/powerpoint/2010/main" val="45083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76200"/>
            <a:ext cx="9144000" cy="457200"/>
          </a:xfrm>
        </p:spPr>
        <p:txBody>
          <a:bodyPr>
            <a:normAutofit fontScale="90000"/>
          </a:bodyPr>
          <a:lstStyle/>
          <a:p>
            <a:pPr eaLnBrk="1" hangingPunct="1"/>
            <a:r>
              <a:rPr lang="en-US" sz="3200" dirty="0">
                <a:latin typeface="Rockwell"/>
              </a:rPr>
              <a:t>Thomas Paine</a:t>
            </a:r>
            <a:r>
              <a:rPr lang="ja-JP" altLang="en-US" sz="3200" dirty="0">
                <a:latin typeface="Rockwell"/>
              </a:rPr>
              <a:t>’</a:t>
            </a:r>
            <a:r>
              <a:rPr lang="en-US" sz="3200" dirty="0">
                <a:latin typeface="Rockwell"/>
              </a:rPr>
              <a:t>s </a:t>
            </a:r>
            <a:r>
              <a:rPr lang="en-US" sz="3200" i="1" dirty="0">
                <a:latin typeface="Rockwell"/>
              </a:rPr>
              <a:t>Common Sense </a:t>
            </a:r>
            <a:r>
              <a:rPr lang="en-US" sz="3200" dirty="0">
                <a:latin typeface="Rockwell"/>
              </a:rPr>
              <a:t>(January 1776)</a:t>
            </a:r>
          </a:p>
        </p:txBody>
      </p:sp>
      <p:sp>
        <p:nvSpPr>
          <p:cNvPr id="29700" name="Rectangle 4"/>
          <p:cNvSpPr>
            <a:spLocks noGrp="1" noRot="1" noChangeArrowheads="1"/>
          </p:cNvSpPr>
          <p:nvPr>
            <p:ph type="body" sz="half" idx="2"/>
          </p:nvPr>
        </p:nvSpPr>
        <p:spPr>
          <a:xfrm>
            <a:off x="1752600" y="609600"/>
            <a:ext cx="7391400" cy="6248400"/>
          </a:xfrm>
        </p:spPr>
        <p:txBody>
          <a:bodyPr>
            <a:normAutofit lnSpcReduction="10000"/>
          </a:bodyPr>
          <a:lstStyle/>
          <a:p>
            <a:r>
              <a:rPr lang="ja-JP" altLang="en-US" sz="1200" dirty="0">
                <a:latin typeface="Rockwell"/>
              </a:rPr>
              <a:t>“</a:t>
            </a:r>
            <a:r>
              <a:rPr lang="en-US" sz="1200" dirty="0">
                <a:latin typeface="Rockwell"/>
              </a:rPr>
              <a:t>But Britain is the parent country, say some. Then the more shame upon her conduct. Even brutes do not devour their young, nor savages make war upon their families; wherefore the assertion, if true, turns to her reproach; but it happens not to be true, or only partly so and the phrase PARENT or MOTHER COUNTRY hath been </a:t>
            </a:r>
            <a:r>
              <a:rPr lang="en-US" sz="1200" dirty="0" err="1">
                <a:latin typeface="Rockwell"/>
              </a:rPr>
              <a:t>jesuitically</a:t>
            </a:r>
            <a:r>
              <a:rPr lang="en-US" sz="1200" dirty="0">
                <a:latin typeface="Rockwell"/>
              </a:rPr>
              <a:t> adopted by the king and his parasites, with a low </a:t>
            </a:r>
            <a:r>
              <a:rPr lang="en-US" sz="1200" dirty="0" err="1">
                <a:latin typeface="Rockwell"/>
              </a:rPr>
              <a:t>papistical</a:t>
            </a:r>
            <a:r>
              <a:rPr lang="en-US" sz="1200" dirty="0">
                <a:latin typeface="Rockwell"/>
              </a:rPr>
              <a:t> design of gaining an unfair bias on the credulous weakness of our minds. Europe, and not England, is the parent country of America. This new world hath been the asylum for the persecuted lovers of civil and religious liberty from EVERY PART of Europe. Hither have they fled, not from the tender embraces of the mother, but from the cruelty of the monster; and it is so far true of England, that the same tyranny which drove the first emigrants from home, pursues their descendants still.</a:t>
            </a:r>
            <a:r>
              <a:rPr lang="ja-JP" altLang="en-US" sz="1200" dirty="0">
                <a:latin typeface="Rockwell"/>
              </a:rPr>
              <a:t>”</a:t>
            </a:r>
            <a:endParaRPr lang="en-US" sz="1200" dirty="0">
              <a:latin typeface="Rockwell"/>
            </a:endParaRPr>
          </a:p>
          <a:p>
            <a:r>
              <a:rPr lang="ja-JP" altLang="en-US" sz="1200" dirty="0">
                <a:latin typeface="Rockwell"/>
              </a:rPr>
              <a:t>“</a:t>
            </a:r>
            <a:r>
              <a:rPr lang="en-US" sz="1200" dirty="0">
                <a:latin typeface="Rockwell"/>
              </a:rPr>
              <a:t>As to government matters, it is not in the power of Britain to do this continent justice: The business of it will soon be too weighty, and intricate, to be managed with any tolerable degree of convenience, by a power so distant from us, and so very ignorant of us; for if they cannot conquer us, they cannot govern us. To be always running three or four thousand miles with a tale or a petition, waiting four or five months for an answer, which when obtained requires five or six more to explain it in, will in a few years be looked upon as folly and childishness--There was a time when it was proper, and there is a proper time for it to cease. Small islands not capable of protecting  themselves, are the proper objects for kingdoms to take under their care; but there is something very absurd, in supposing a continent to be perpetually governed by an island. In no instance hath nature made the satellite larger than its primary planet, and as England and America, with respect to each other, reverses the common order of nature, it is evident they belong to different systems; England to Europe, America to itself. </a:t>
            </a:r>
            <a:r>
              <a:rPr lang="ja-JP" altLang="en-US" sz="1200" dirty="0">
                <a:latin typeface="Rockwell"/>
              </a:rPr>
              <a:t>“</a:t>
            </a:r>
            <a:endParaRPr lang="en-US" sz="1200" dirty="0">
              <a:latin typeface="Rockwell"/>
            </a:endParaRPr>
          </a:p>
          <a:p>
            <a:r>
              <a:rPr lang="ja-JP" altLang="en-US" sz="1200" dirty="0">
                <a:latin typeface="Rockwell"/>
              </a:rPr>
              <a:t>“</a:t>
            </a:r>
            <a:r>
              <a:rPr lang="en-US" sz="1200" dirty="0">
                <a:latin typeface="Rockwell"/>
              </a:rPr>
              <a:t>Europe is too thickly planted with kingdoms to be long at peace, and whenever a war breaks out between England and any foreign power, the trade of America goes to ruin, BECAUSE OF HER CONNECTION WITH ENGLAND. The next war may not turn out like the last, and should it not, the advocates for reconciliation now, will be wishing for separation then, because, neutrality in that case, would be a safer convoy than a man of war. Every thing that is right or natural pleads for separation. The blood of the slain, the weeping voice of nature cries, 'TIS TIME TO PART. Even the distance at which the Almighty hath placed England and America, is a strong and natural proof, that the authority of the one, over the other, was never the design of Heaven. The time likewise at which the continent was discovered, adds weight to the argument, and the manner in which it was peopled increases the force of it. The reformation was preceded by the discovery of America, as if the Almighty graciously meant to open a sanctuary to the Persecuted in future years, when home should afford neither friendship nor safety. </a:t>
            </a:r>
            <a:r>
              <a:rPr lang="ja-JP" altLang="en-US" sz="1200" dirty="0">
                <a:latin typeface="Rockwell"/>
              </a:rPr>
              <a:t>“</a:t>
            </a:r>
            <a:endParaRPr lang="en-US" sz="1200" dirty="0">
              <a:latin typeface="Rockwell"/>
            </a:endParaRPr>
          </a:p>
          <a:p>
            <a:endParaRPr lang="en-US" sz="1200" dirty="0">
              <a:latin typeface="Rockwell"/>
            </a:endParaRPr>
          </a:p>
        </p:txBody>
      </p:sp>
      <p:pic>
        <p:nvPicPr>
          <p:cNvPr id="43011" name="Picture 5" descr="Commonsense.jpg                                                000AA506Macintosh HD                   C3E30A5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57400"/>
            <a:ext cx="1749425" cy="2743200"/>
          </a:xfrm>
        </p:spPr>
      </p:pic>
    </p:spTree>
    <p:extLst>
      <p:ext uri="{BB962C8B-B14F-4D97-AF65-F5344CB8AC3E}">
        <p14:creationId xmlns:p14="http://schemas.microsoft.com/office/powerpoint/2010/main" val="3105609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D50E71-DDA3-064B-AC14-A7FA45F9E3A8}" type="slidenum">
              <a:rPr lang="en-US"/>
              <a:pPr>
                <a:defRPr/>
              </a:pPr>
              <a:t>12</a:t>
            </a:fld>
            <a:endParaRPr lang="en-US"/>
          </a:p>
        </p:txBody>
      </p:sp>
      <p:sp>
        <p:nvSpPr>
          <p:cNvPr id="75778" name="Rectangle 2"/>
          <p:cNvSpPr>
            <a:spLocks noGrp="1" noChangeArrowheads="1"/>
          </p:cNvSpPr>
          <p:nvPr>
            <p:ph type="title"/>
          </p:nvPr>
        </p:nvSpPr>
        <p:spPr>
          <a:xfrm>
            <a:off x="914400" y="381000"/>
            <a:ext cx="8229600" cy="1143000"/>
          </a:xfrm>
        </p:spPr>
        <p:txBody>
          <a:bodyPr>
            <a:normAutofit fontScale="90000"/>
          </a:bodyPr>
          <a:lstStyle/>
          <a:p>
            <a:pPr>
              <a:defRPr/>
            </a:pPr>
            <a:r>
              <a:rPr lang="en-US" smtClean="0">
                <a:cs typeface="+mj-cs"/>
              </a:rPr>
              <a:t>The Second Continental Congress moves toward Independence</a:t>
            </a:r>
          </a:p>
        </p:txBody>
      </p:sp>
      <p:sp>
        <p:nvSpPr>
          <p:cNvPr id="75779" name="Rectangle 3"/>
          <p:cNvSpPr>
            <a:spLocks noGrp="1" noChangeArrowheads="1"/>
          </p:cNvSpPr>
          <p:nvPr>
            <p:ph type="body" idx="1"/>
          </p:nvPr>
        </p:nvSpPr>
        <p:spPr>
          <a:xfrm>
            <a:off x="304800" y="1676400"/>
            <a:ext cx="8610600" cy="4114800"/>
          </a:xfrm>
        </p:spPr>
        <p:txBody>
          <a:bodyPr>
            <a:normAutofit fontScale="92500" lnSpcReduction="20000"/>
          </a:bodyPr>
          <a:lstStyle/>
          <a:p>
            <a:pPr>
              <a:lnSpc>
                <a:spcPct val="90000"/>
              </a:lnSpc>
              <a:defRPr/>
            </a:pPr>
            <a:r>
              <a:rPr lang="en-US" sz="3600" smtClean="0">
                <a:cs typeface="+mn-cs"/>
              </a:rPr>
              <a:t>Congress established a committee to write a declaration of independence</a:t>
            </a:r>
          </a:p>
          <a:p>
            <a:pPr>
              <a:lnSpc>
                <a:spcPct val="90000"/>
              </a:lnSpc>
              <a:defRPr/>
            </a:pPr>
            <a:r>
              <a:rPr lang="en-US" sz="3600" smtClean="0">
                <a:cs typeface="+mn-cs"/>
              </a:rPr>
              <a:t>The committee did its work and then Thomas Jefferson wrote the Declaration of Independence</a:t>
            </a:r>
          </a:p>
          <a:p>
            <a:pPr>
              <a:lnSpc>
                <a:spcPct val="90000"/>
              </a:lnSpc>
              <a:defRPr/>
            </a:pPr>
            <a:r>
              <a:rPr lang="en-US" sz="3600" smtClean="0">
                <a:cs typeface="+mn-cs"/>
              </a:rPr>
              <a:t>Richard Henry Lee introduced a resolution of independence on July 2, 1776</a:t>
            </a:r>
          </a:p>
          <a:p>
            <a:pPr>
              <a:lnSpc>
                <a:spcPct val="90000"/>
              </a:lnSpc>
              <a:defRPr/>
            </a:pPr>
            <a:r>
              <a:rPr lang="en-US" sz="3600" smtClean="0">
                <a:cs typeface="+mn-cs"/>
              </a:rPr>
              <a:t>The Declaration was accepted and signed by John Hancock on July 4, 1776</a:t>
            </a:r>
          </a:p>
        </p:txBody>
      </p:sp>
    </p:spTree>
    <p:extLst>
      <p:ext uri="{BB962C8B-B14F-4D97-AF65-F5344CB8AC3E}">
        <p14:creationId xmlns:p14="http://schemas.microsoft.com/office/powerpoint/2010/main" val="213688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0"/>
            <a:ext cx="9144000" cy="762000"/>
          </a:xfrm>
        </p:spPr>
        <p:txBody>
          <a:bodyPr/>
          <a:lstStyle/>
          <a:p>
            <a:pPr eaLnBrk="1" hangingPunct="1"/>
            <a:r>
              <a:rPr lang="en-US" sz="3600" b="1" dirty="0">
                <a:latin typeface="Rockwell"/>
              </a:rPr>
              <a:t>Declaration of Independence (1776)</a:t>
            </a:r>
          </a:p>
        </p:txBody>
      </p:sp>
      <p:sp>
        <p:nvSpPr>
          <p:cNvPr id="30723" name="Rectangle 3"/>
          <p:cNvSpPr>
            <a:spLocks noGrp="1" noRot="1" noChangeArrowheads="1"/>
          </p:cNvSpPr>
          <p:nvPr>
            <p:ph type="body" sz="half" idx="1"/>
          </p:nvPr>
        </p:nvSpPr>
        <p:spPr>
          <a:xfrm>
            <a:off x="0" y="838200"/>
            <a:ext cx="4495800" cy="6019800"/>
          </a:xfrm>
        </p:spPr>
        <p:txBody>
          <a:bodyPr/>
          <a:lstStyle/>
          <a:p>
            <a:pPr eaLnBrk="1" hangingPunct="1"/>
            <a:r>
              <a:rPr lang="en-US" sz="2400" dirty="0">
                <a:latin typeface="Rockwell"/>
              </a:rPr>
              <a:t>Applies laws of Nature</a:t>
            </a:r>
          </a:p>
          <a:p>
            <a:pPr eaLnBrk="1" hangingPunct="1"/>
            <a:r>
              <a:rPr lang="en-US" sz="2400" dirty="0" smtClean="0">
                <a:latin typeface="Rockwell"/>
              </a:rPr>
              <a:t>People’s </a:t>
            </a:r>
            <a:r>
              <a:rPr lang="en-US" sz="2400" dirty="0">
                <a:latin typeface="Rockwell"/>
              </a:rPr>
              <a:t>right to revolution</a:t>
            </a:r>
          </a:p>
          <a:p>
            <a:pPr lvl="1" eaLnBrk="1" hangingPunct="1"/>
            <a:r>
              <a:rPr lang="ja-JP" altLang="en-US" sz="2000" dirty="0">
                <a:latin typeface="Rockwell"/>
              </a:rPr>
              <a:t>“</a:t>
            </a:r>
            <a:r>
              <a:rPr lang="en-US" sz="2000" dirty="0">
                <a:latin typeface="Rockwell"/>
              </a:rPr>
              <a:t>self-evident</a:t>
            </a:r>
            <a:r>
              <a:rPr lang="ja-JP" altLang="en-US" sz="2000" dirty="0">
                <a:latin typeface="Rockwell"/>
              </a:rPr>
              <a:t>”</a:t>
            </a:r>
            <a:endParaRPr lang="en-US" sz="2000" dirty="0">
              <a:latin typeface="Rockwell"/>
            </a:endParaRPr>
          </a:p>
          <a:p>
            <a:pPr lvl="1" eaLnBrk="1" hangingPunct="1"/>
            <a:r>
              <a:rPr lang="ja-JP" altLang="en-US" sz="2000" dirty="0">
                <a:latin typeface="Rockwell"/>
              </a:rPr>
              <a:t>“</a:t>
            </a:r>
            <a:r>
              <a:rPr lang="en-US" sz="2000" dirty="0">
                <a:latin typeface="Rockwell"/>
              </a:rPr>
              <a:t>all men are created equal</a:t>
            </a:r>
            <a:r>
              <a:rPr lang="ja-JP" altLang="en-US" sz="2000" dirty="0">
                <a:latin typeface="Rockwell"/>
              </a:rPr>
              <a:t>”</a:t>
            </a:r>
            <a:endParaRPr lang="en-US" sz="2000" dirty="0">
              <a:latin typeface="Rockwell"/>
            </a:endParaRPr>
          </a:p>
          <a:p>
            <a:pPr lvl="1" eaLnBrk="1" hangingPunct="1"/>
            <a:r>
              <a:rPr lang="en-US" sz="2000" dirty="0">
                <a:latin typeface="Rockwell"/>
              </a:rPr>
              <a:t>Endowed…with certain unalienable rights…life, liberty, pursuit of happiness</a:t>
            </a:r>
            <a:r>
              <a:rPr lang="ja-JP" altLang="en-US" sz="2000" dirty="0">
                <a:latin typeface="Rockwell"/>
              </a:rPr>
              <a:t>”</a:t>
            </a:r>
            <a:endParaRPr lang="en-US" sz="2000" dirty="0">
              <a:latin typeface="Rockwell"/>
            </a:endParaRPr>
          </a:p>
          <a:p>
            <a:pPr eaLnBrk="1" hangingPunct="1"/>
            <a:r>
              <a:rPr lang="en-US" sz="2400" dirty="0">
                <a:latin typeface="Rockwell"/>
                <a:hlinkClick r:id="rId3"/>
              </a:rPr>
              <a:t>List of grievances against the British Empire, specifically toward George III</a:t>
            </a:r>
            <a:endParaRPr lang="en-US" sz="2400" dirty="0">
              <a:latin typeface="Rockwell"/>
            </a:endParaRPr>
          </a:p>
          <a:p>
            <a:pPr eaLnBrk="1" hangingPunct="1"/>
            <a:r>
              <a:rPr lang="en-US" sz="2400" dirty="0" smtClean="0">
                <a:latin typeface="Rockwell"/>
              </a:rPr>
              <a:t>WHAT’S </a:t>
            </a:r>
            <a:r>
              <a:rPr lang="en-US" sz="2400" dirty="0">
                <a:latin typeface="Rockwell"/>
              </a:rPr>
              <a:t>WRONG WITH THIS PICTURE IN REGARDS TO AMERICAN SOCIETY?</a:t>
            </a:r>
          </a:p>
        </p:txBody>
      </p:sp>
      <p:pic>
        <p:nvPicPr>
          <p:cNvPr id="44035" name="Picture 7" descr="declaration-of-independence.jpg                                000AA506Macintosh HD                   C3E30A5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33888" y="1066800"/>
            <a:ext cx="4560887" cy="4800600"/>
          </a:xfrm>
        </p:spPr>
      </p:pic>
    </p:spTree>
    <p:extLst>
      <p:ext uri="{BB962C8B-B14F-4D97-AF65-F5344CB8AC3E}">
        <p14:creationId xmlns:p14="http://schemas.microsoft.com/office/powerpoint/2010/main" val="2007389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04800" y="0"/>
            <a:ext cx="8540750" cy="838200"/>
          </a:xfrm>
        </p:spPr>
        <p:txBody>
          <a:bodyPr/>
          <a:lstStyle/>
          <a:p>
            <a:pPr eaLnBrk="1" hangingPunct="1"/>
            <a:r>
              <a:rPr lang="en-US" dirty="0">
                <a:latin typeface="Rockwell"/>
              </a:rPr>
              <a:t>America vs. Great Britain</a:t>
            </a:r>
          </a:p>
        </p:txBody>
      </p:sp>
      <p:sp>
        <p:nvSpPr>
          <p:cNvPr id="31747" name="Rectangle 3"/>
          <p:cNvSpPr>
            <a:spLocks noGrp="1" noRot="1" noChangeArrowheads="1"/>
          </p:cNvSpPr>
          <p:nvPr>
            <p:ph type="body" sz="half" idx="1"/>
          </p:nvPr>
        </p:nvSpPr>
        <p:spPr>
          <a:xfrm>
            <a:off x="0" y="990600"/>
            <a:ext cx="4572000" cy="5791200"/>
          </a:xfrm>
        </p:spPr>
        <p:txBody>
          <a:bodyPr/>
          <a:lstStyle/>
          <a:p>
            <a:pPr eaLnBrk="1" hangingPunct="1"/>
            <a:r>
              <a:rPr lang="en-US" sz="2400" dirty="0">
                <a:latin typeface="Rockwell"/>
              </a:rPr>
              <a:t>American Advantages/Tactics</a:t>
            </a:r>
          </a:p>
          <a:p>
            <a:pPr lvl="1" eaLnBrk="1" hangingPunct="1"/>
            <a:r>
              <a:rPr lang="en-US" sz="2000" dirty="0">
                <a:latin typeface="Rockwell"/>
                <a:hlinkClick r:id="rId2"/>
              </a:rPr>
              <a:t>Militia</a:t>
            </a:r>
            <a:r>
              <a:rPr lang="ja-JP" altLang="en-US" sz="2000" dirty="0">
                <a:latin typeface="Rockwell"/>
                <a:hlinkClick r:id="rId2"/>
              </a:rPr>
              <a:t>’</a:t>
            </a:r>
            <a:r>
              <a:rPr lang="en-US" sz="2000" dirty="0">
                <a:latin typeface="Rockwell"/>
                <a:hlinkClick r:id="rId2"/>
              </a:rPr>
              <a:t>s guerilla tactics</a:t>
            </a:r>
            <a:endParaRPr lang="en-US" sz="2000" dirty="0">
              <a:latin typeface="Rockwell"/>
            </a:endParaRPr>
          </a:p>
          <a:p>
            <a:pPr lvl="1" eaLnBrk="1" hangingPunct="1"/>
            <a:r>
              <a:rPr lang="en-US" sz="2000" dirty="0">
                <a:latin typeface="Rockwell"/>
              </a:rPr>
              <a:t>Familiar with the territory and environment</a:t>
            </a:r>
          </a:p>
          <a:p>
            <a:pPr lvl="1" eaLnBrk="1" hangingPunct="1"/>
            <a:r>
              <a:rPr lang="en-US" sz="2000" dirty="0">
                <a:latin typeface="Rockwell"/>
              </a:rPr>
              <a:t>Prolong the war</a:t>
            </a:r>
          </a:p>
          <a:p>
            <a:pPr lvl="1" eaLnBrk="1" hangingPunct="1"/>
            <a:r>
              <a:rPr lang="en-US" sz="2000" dirty="0">
                <a:latin typeface="Rockwell"/>
              </a:rPr>
              <a:t>Hope for support from Britain</a:t>
            </a:r>
            <a:r>
              <a:rPr lang="ja-JP" altLang="en-US" sz="2000" dirty="0">
                <a:latin typeface="Rockwell"/>
              </a:rPr>
              <a:t>’</a:t>
            </a:r>
            <a:r>
              <a:rPr lang="en-US" sz="2000" dirty="0">
                <a:latin typeface="Rockwell"/>
              </a:rPr>
              <a:t>s enemies (France, Spain)</a:t>
            </a:r>
          </a:p>
          <a:p>
            <a:pPr eaLnBrk="1" hangingPunct="1"/>
            <a:r>
              <a:rPr lang="en-US" sz="2400" dirty="0">
                <a:latin typeface="Rockwell"/>
              </a:rPr>
              <a:t>American Disadvantages</a:t>
            </a:r>
          </a:p>
          <a:p>
            <a:pPr lvl="1" eaLnBrk="1" hangingPunct="1"/>
            <a:r>
              <a:rPr lang="en-US" sz="2000" dirty="0">
                <a:latin typeface="Rockwell"/>
              </a:rPr>
              <a:t>No well-trained regular army or officers</a:t>
            </a:r>
          </a:p>
          <a:p>
            <a:pPr lvl="1" eaLnBrk="1" hangingPunct="1"/>
            <a:r>
              <a:rPr lang="en-US" sz="2000" dirty="0">
                <a:latin typeface="Rockwell"/>
              </a:rPr>
              <a:t>Insufficient funds and supplies</a:t>
            </a:r>
          </a:p>
          <a:p>
            <a:pPr lvl="1" eaLnBrk="1" hangingPunct="1"/>
            <a:r>
              <a:rPr lang="en-US" sz="2000" dirty="0">
                <a:latin typeface="Rockwell"/>
              </a:rPr>
              <a:t>Small support among population (1/3 loyalists, 1/3 neutral, slaves)</a:t>
            </a:r>
          </a:p>
        </p:txBody>
      </p:sp>
      <p:sp>
        <p:nvSpPr>
          <p:cNvPr id="31748" name="Rectangle 4"/>
          <p:cNvSpPr>
            <a:spLocks noGrp="1" noRot="1" noChangeArrowheads="1"/>
          </p:cNvSpPr>
          <p:nvPr>
            <p:ph type="body" sz="half" idx="2"/>
          </p:nvPr>
        </p:nvSpPr>
        <p:spPr>
          <a:xfrm>
            <a:off x="4648200" y="990600"/>
            <a:ext cx="4495800" cy="5791200"/>
          </a:xfrm>
        </p:spPr>
        <p:txBody>
          <a:bodyPr/>
          <a:lstStyle/>
          <a:p>
            <a:pPr eaLnBrk="1" hangingPunct="1">
              <a:lnSpc>
                <a:spcPct val="90000"/>
              </a:lnSpc>
            </a:pPr>
            <a:r>
              <a:rPr lang="en-US" sz="2400" dirty="0">
                <a:latin typeface="Rockwell"/>
              </a:rPr>
              <a:t>British Advantages/Tactics</a:t>
            </a:r>
          </a:p>
          <a:p>
            <a:pPr lvl="1" eaLnBrk="1" hangingPunct="1">
              <a:lnSpc>
                <a:spcPct val="90000"/>
              </a:lnSpc>
            </a:pPr>
            <a:r>
              <a:rPr lang="en-US" sz="2000" dirty="0">
                <a:latin typeface="Rockwell"/>
              </a:rPr>
              <a:t>11 million Britons to America</a:t>
            </a:r>
            <a:r>
              <a:rPr lang="ja-JP" altLang="en-US" sz="2000" dirty="0">
                <a:latin typeface="Rockwell"/>
              </a:rPr>
              <a:t>’</a:t>
            </a:r>
            <a:r>
              <a:rPr lang="en-US" sz="2000" dirty="0">
                <a:latin typeface="Rockwell"/>
              </a:rPr>
              <a:t>s 2.5 million (1/3 slaves or loyalists)</a:t>
            </a:r>
          </a:p>
          <a:p>
            <a:pPr lvl="1" eaLnBrk="1" hangingPunct="1">
              <a:lnSpc>
                <a:spcPct val="90000"/>
              </a:lnSpc>
            </a:pPr>
            <a:r>
              <a:rPr lang="en-US" sz="2000" dirty="0">
                <a:latin typeface="Rockwell"/>
              </a:rPr>
              <a:t>World</a:t>
            </a:r>
            <a:r>
              <a:rPr lang="ja-JP" altLang="en-US" sz="2000" dirty="0">
                <a:latin typeface="Rockwell"/>
              </a:rPr>
              <a:t>’</a:t>
            </a:r>
            <a:r>
              <a:rPr lang="en-US" sz="2000" dirty="0">
                <a:latin typeface="Rockwell"/>
              </a:rPr>
              <a:t>s largest navy</a:t>
            </a:r>
          </a:p>
          <a:p>
            <a:pPr lvl="1" eaLnBrk="1" hangingPunct="1">
              <a:lnSpc>
                <a:spcPct val="90000"/>
              </a:lnSpc>
            </a:pPr>
            <a:r>
              <a:rPr lang="en-US" sz="2000" dirty="0">
                <a:latin typeface="Rockwell"/>
              </a:rPr>
              <a:t>Disciplined and experienced army</a:t>
            </a:r>
          </a:p>
          <a:p>
            <a:pPr lvl="1" eaLnBrk="1" hangingPunct="1">
              <a:lnSpc>
                <a:spcPct val="90000"/>
              </a:lnSpc>
            </a:pPr>
            <a:r>
              <a:rPr lang="en-US" sz="2000" dirty="0">
                <a:latin typeface="Rockwell"/>
              </a:rPr>
              <a:t>Support from Loyalists, Natives, and slaves</a:t>
            </a:r>
          </a:p>
          <a:p>
            <a:pPr lvl="1" eaLnBrk="1" hangingPunct="1">
              <a:lnSpc>
                <a:spcPct val="90000"/>
              </a:lnSpc>
            </a:pPr>
            <a:r>
              <a:rPr lang="en-US" sz="2000" dirty="0">
                <a:latin typeface="Rockwell"/>
              </a:rPr>
              <a:t>Entrenched forts and garrisons in America</a:t>
            </a:r>
          </a:p>
          <a:p>
            <a:pPr eaLnBrk="1" hangingPunct="1">
              <a:lnSpc>
                <a:spcPct val="90000"/>
              </a:lnSpc>
            </a:pPr>
            <a:r>
              <a:rPr lang="en-US" sz="2400" dirty="0">
                <a:latin typeface="Rockwell"/>
              </a:rPr>
              <a:t>British Disadvantages</a:t>
            </a:r>
          </a:p>
          <a:p>
            <a:pPr lvl="1" eaLnBrk="1" hangingPunct="1">
              <a:lnSpc>
                <a:spcPct val="90000"/>
              </a:lnSpc>
            </a:pPr>
            <a:r>
              <a:rPr lang="en-US" sz="2000" dirty="0">
                <a:latin typeface="Rockwell"/>
              </a:rPr>
              <a:t>War debt and war fatigue</a:t>
            </a:r>
          </a:p>
          <a:p>
            <a:pPr lvl="1" eaLnBrk="1" hangingPunct="1">
              <a:lnSpc>
                <a:spcPct val="90000"/>
              </a:lnSpc>
            </a:pPr>
            <a:r>
              <a:rPr lang="en-US" sz="2000" dirty="0">
                <a:latin typeface="Rockwell"/>
              </a:rPr>
              <a:t>American privateers (pirates) hounded British ships</a:t>
            </a:r>
          </a:p>
          <a:p>
            <a:pPr lvl="1" eaLnBrk="1" hangingPunct="1">
              <a:lnSpc>
                <a:spcPct val="90000"/>
              </a:lnSpc>
            </a:pPr>
            <a:r>
              <a:rPr lang="en-US" sz="2000" dirty="0">
                <a:latin typeface="Rockwell"/>
              </a:rPr>
              <a:t>Unpopular home support</a:t>
            </a:r>
          </a:p>
          <a:p>
            <a:pPr lvl="1" eaLnBrk="1" hangingPunct="1">
              <a:lnSpc>
                <a:spcPct val="90000"/>
              </a:lnSpc>
            </a:pPr>
            <a:r>
              <a:rPr lang="en-US" sz="2000" dirty="0">
                <a:latin typeface="Rockwell"/>
              </a:rPr>
              <a:t>Spread thin around the world</a:t>
            </a:r>
          </a:p>
        </p:txBody>
      </p:sp>
    </p:spTree>
    <p:extLst>
      <p:ext uri="{BB962C8B-B14F-4D97-AF65-F5344CB8AC3E}">
        <p14:creationId xmlns:p14="http://schemas.microsoft.com/office/powerpoint/2010/main" val="20391190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81000" y="0"/>
            <a:ext cx="8540750" cy="762000"/>
          </a:xfrm>
        </p:spPr>
        <p:txBody>
          <a:bodyPr/>
          <a:lstStyle/>
          <a:p>
            <a:pPr eaLnBrk="1" hangingPunct="1"/>
            <a:r>
              <a:rPr lang="en-US" dirty="0">
                <a:latin typeface="Rockwell"/>
              </a:rPr>
              <a:t>Patriots, Loyalists, Neutrals</a:t>
            </a:r>
          </a:p>
        </p:txBody>
      </p:sp>
      <p:sp>
        <p:nvSpPr>
          <p:cNvPr id="32771" name="Rectangle 3"/>
          <p:cNvSpPr>
            <a:spLocks noGrp="1" noRot="1" noChangeArrowheads="1"/>
          </p:cNvSpPr>
          <p:nvPr>
            <p:ph type="body" idx="1"/>
          </p:nvPr>
        </p:nvSpPr>
        <p:spPr>
          <a:xfrm>
            <a:off x="0" y="838200"/>
            <a:ext cx="4800600" cy="6019800"/>
          </a:xfrm>
        </p:spPr>
        <p:txBody>
          <a:bodyPr>
            <a:normAutofit lnSpcReduction="10000"/>
          </a:bodyPr>
          <a:lstStyle/>
          <a:p>
            <a:pPr eaLnBrk="1" hangingPunct="1"/>
            <a:r>
              <a:rPr lang="en-US" sz="2400" dirty="0">
                <a:latin typeface="Rockwell"/>
              </a:rPr>
              <a:t>Patriots (aka Whigs) </a:t>
            </a:r>
          </a:p>
          <a:p>
            <a:pPr lvl="1" eaLnBrk="1" hangingPunct="1"/>
            <a:r>
              <a:rPr lang="en-US" sz="2000" dirty="0">
                <a:latin typeface="Rockwell"/>
              </a:rPr>
              <a:t>Supported independence, but may disagree on course of action (war, petition, boycott, etc.)</a:t>
            </a:r>
          </a:p>
          <a:p>
            <a:pPr lvl="1" eaLnBrk="1" hangingPunct="1"/>
            <a:r>
              <a:rPr lang="en-US" sz="2000" dirty="0">
                <a:latin typeface="Rockwell"/>
              </a:rPr>
              <a:t>Advocated independence based on rhetoric and education on rights and liberties</a:t>
            </a:r>
          </a:p>
          <a:p>
            <a:pPr eaLnBrk="1" hangingPunct="1"/>
            <a:r>
              <a:rPr lang="en-US" sz="2400" dirty="0">
                <a:latin typeface="Rockwell"/>
              </a:rPr>
              <a:t>Loyalists (aka Tories)</a:t>
            </a:r>
          </a:p>
          <a:p>
            <a:pPr lvl="1" eaLnBrk="1" hangingPunct="1"/>
            <a:r>
              <a:rPr lang="en-US" sz="2000" dirty="0">
                <a:latin typeface="Rockwell"/>
              </a:rPr>
              <a:t>Loyalty to the Crown</a:t>
            </a:r>
          </a:p>
          <a:p>
            <a:pPr lvl="1" eaLnBrk="1" hangingPunct="1"/>
            <a:r>
              <a:rPr lang="en-US" sz="2000" dirty="0">
                <a:latin typeface="Rockwell"/>
              </a:rPr>
              <a:t>Agreed about excess taxes, but against separation</a:t>
            </a:r>
          </a:p>
          <a:p>
            <a:pPr lvl="1" eaLnBrk="1" hangingPunct="1"/>
            <a:r>
              <a:rPr lang="en-US" sz="2000" dirty="0">
                <a:latin typeface="Rockwell"/>
              </a:rPr>
              <a:t>Fear of a possible American victory</a:t>
            </a:r>
          </a:p>
          <a:p>
            <a:pPr lvl="1" eaLnBrk="1" hangingPunct="1"/>
            <a:r>
              <a:rPr lang="en-US" sz="2000" dirty="0">
                <a:latin typeface="Rockwell"/>
              </a:rPr>
              <a:t>Recent British immigrants</a:t>
            </a:r>
          </a:p>
          <a:p>
            <a:pPr eaLnBrk="1" hangingPunct="1"/>
            <a:r>
              <a:rPr lang="en-US" sz="2400" dirty="0">
                <a:latin typeface="Rockwell"/>
              </a:rPr>
              <a:t>Some neutral due to ignorance, apathy, or economic reasons</a:t>
            </a:r>
          </a:p>
        </p:txBody>
      </p:sp>
      <p:pic>
        <p:nvPicPr>
          <p:cNvPr id="46083" name="Picture 1027" descr="2map-06-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830263"/>
            <a:ext cx="4243388" cy="57991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50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a:rPr>
              <a:t>Foreign Assistance</a:t>
            </a:r>
          </a:p>
        </p:txBody>
      </p:sp>
      <p:sp>
        <p:nvSpPr>
          <p:cNvPr id="3" name="Text Placeholder 2"/>
          <p:cNvSpPr>
            <a:spLocks noGrp="1"/>
          </p:cNvSpPr>
          <p:nvPr>
            <p:ph type="body" idx="1"/>
          </p:nvPr>
        </p:nvSpPr>
        <p:spPr>
          <a:xfrm>
            <a:off x="457200" y="1417638"/>
            <a:ext cx="4040188" cy="411162"/>
          </a:xfrm>
        </p:spPr>
        <p:txBody>
          <a:bodyPr>
            <a:normAutofit fontScale="92500" lnSpcReduction="10000"/>
          </a:bodyPr>
          <a:lstStyle/>
          <a:p>
            <a:r>
              <a:rPr lang="en-US" dirty="0">
                <a:latin typeface="Rockwell"/>
              </a:rPr>
              <a:t>Marquis de Lafayette</a:t>
            </a:r>
          </a:p>
        </p:txBody>
      </p:sp>
      <p:pic>
        <p:nvPicPr>
          <p:cNvPr id="4710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1960563"/>
            <a:ext cx="3270250" cy="4606925"/>
          </a:xfrm>
        </p:spPr>
      </p:pic>
      <p:sp>
        <p:nvSpPr>
          <p:cNvPr id="5" name="Text Placeholder 4"/>
          <p:cNvSpPr>
            <a:spLocks noGrp="1"/>
          </p:cNvSpPr>
          <p:nvPr>
            <p:ph type="body" sz="quarter" idx="3"/>
          </p:nvPr>
        </p:nvSpPr>
        <p:spPr>
          <a:xfrm>
            <a:off x="5105400" y="1417638"/>
            <a:ext cx="3581400" cy="757237"/>
          </a:xfrm>
        </p:spPr>
        <p:txBody>
          <a:bodyPr>
            <a:normAutofit lnSpcReduction="10000"/>
          </a:bodyPr>
          <a:lstStyle/>
          <a:p>
            <a:r>
              <a:rPr lang="en-US" dirty="0">
                <a:latin typeface="Rockwell"/>
              </a:rPr>
              <a:t>Baron Friedrich Wilhelm von Steuben</a:t>
            </a:r>
          </a:p>
        </p:txBody>
      </p:sp>
      <p:pic>
        <p:nvPicPr>
          <p:cNvPr id="47109"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105400" y="2278063"/>
            <a:ext cx="3581400" cy="4297362"/>
          </a:xfrm>
        </p:spPr>
      </p:pic>
    </p:spTree>
    <p:extLst>
      <p:ext uri="{BB962C8B-B14F-4D97-AF65-F5344CB8AC3E}">
        <p14:creationId xmlns:p14="http://schemas.microsoft.com/office/powerpoint/2010/main" val="41667558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4800" y="76200"/>
            <a:ext cx="8540750" cy="533400"/>
          </a:xfrm>
        </p:spPr>
        <p:txBody>
          <a:bodyPr>
            <a:normAutofit fontScale="90000"/>
          </a:bodyPr>
          <a:lstStyle/>
          <a:p>
            <a:pPr eaLnBrk="1" hangingPunct="1"/>
            <a:r>
              <a:rPr lang="en-US" dirty="0">
                <a:latin typeface="Rockwell"/>
              </a:rPr>
              <a:t>The War</a:t>
            </a:r>
          </a:p>
        </p:txBody>
      </p:sp>
      <p:sp>
        <p:nvSpPr>
          <p:cNvPr id="33795" name="Rectangle 3"/>
          <p:cNvSpPr>
            <a:spLocks noGrp="1" noRot="1" noChangeArrowheads="1"/>
          </p:cNvSpPr>
          <p:nvPr>
            <p:ph type="body" sz="half" idx="1"/>
          </p:nvPr>
        </p:nvSpPr>
        <p:spPr>
          <a:xfrm>
            <a:off x="0" y="685800"/>
            <a:ext cx="4724400" cy="2362200"/>
          </a:xfrm>
        </p:spPr>
        <p:txBody>
          <a:bodyPr/>
          <a:lstStyle/>
          <a:p>
            <a:pPr eaLnBrk="1" hangingPunct="1">
              <a:lnSpc>
                <a:spcPct val="90000"/>
              </a:lnSpc>
            </a:pPr>
            <a:r>
              <a:rPr lang="en-US" sz="2400" dirty="0">
                <a:latin typeface="Rockwell"/>
              </a:rPr>
              <a:t>In the North</a:t>
            </a:r>
          </a:p>
          <a:p>
            <a:pPr lvl="1" eaLnBrk="1" hangingPunct="1">
              <a:lnSpc>
                <a:spcPct val="90000"/>
              </a:lnSpc>
            </a:pPr>
            <a:r>
              <a:rPr lang="en-US" sz="2000" dirty="0">
                <a:latin typeface="Rockwell"/>
              </a:rPr>
              <a:t>Boston and New York under British control and conquest</a:t>
            </a:r>
          </a:p>
          <a:p>
            <a:pPr lvl="1" eaLnBrk="1" hangingPunct="1">
              <a:lnSpc>
                <a:spcPct val="90000"/>
              </a:lnSpc>
            </a:pPr>
            <a:r>
              <a:rPr lang="en-US" sz="2000" dirty="0">
                <a:latin typeface="Rockwell"/>
              </a:rPr>
              <a:t>Battles of Trenton (1776) and Princeton (1777)</a:t>
            </a:r>
          </a:p>
          <a:p>
            <a:pPr lvl="1" eaLnBrk="1" hangingPunct="1">
              <a:lnSpc>
                <a:spcPct val="90000"/>
              </a:lnSpc>
            </a:pPr>
            <a:r>
              <a:rPr lang="en-US" sz="2000" b="1" dirty="0">
                <a:latin typeface="Rockwell"/>
              </a:rPr>
              <a:t>Battle of Saratoga (Oct 1777)</a:t>
            </a:r>
          </a:p>
          <a:p>
            <a:pPr lvl="1" eaLnBrk="1" hangingPunct="1">
              <a:lnSpc>
                <a:spcPct val="90000"/>
              </a:lnSpc>
            </a:pPr>
            <a:r>
              <a:rPr lang="en-US" sz="2000" dirty="0">
                <a:latin typeface="Rockwell"/>
              </a:rPr>
              <a:t>Valley Forge (Winter 1777-78)</a:t>
            </a:r>
          </a:p>
        </p:txBody>
      </p:sp>
      <p:sp>
        <p:nvSpPr>
          <p:cNvPr id="33796" name="Rectangle 4"/>
          <p:cNvSpPr>
            <a:spLocks noGrp="1" noRot="1" noChangeArrowheads="1"/>
          </p:cNvSpPr>
          <p:nvPr>
            <p:ph type="body" sz="half" idx="2"/>
          </p:nvPr>
        </p:nvSpPr>
        <p:spPr>
          <a:xfrm>
            <a:off x="4724400" y="685800"/>
            <a:ext cx="4419600" cy="1752600"/>
          </a:xfrm>
        </p:spPr>
        <p:txBody>
          <a:bodyPr>
            <a:normAutofit lnSpcReduction="10000"/>
          </a:bodyPr>
          <a:lstStyle/>
          <a:p>
            <a:pPr eaLnBrk="1" hangingPunct="1">
              <a:lnSpc>
                <a:spcPct val="90000"/>
              </a:lnSpc>
            </a:pPr>
            <a:r>
              <a:rPr lang="en-US" sz="2400" dirty="0">
                <a:latin typeface="Rockwell"/>
              </a:rPr>
              <a:t>In the South</a:t>
            </a:r>
          </a:p>
          <a:p>
            <a:pPr lvl="1" eaLnBrk="1" hangingPunct="1">
              <a:lnSpc>
                <a:spcPct val="90000"/>
              </a:lnSpc>
            </a:pPr>
            <a:r>
              <a:rPr lang="en-US" sz="2000" dirty="0">
                <a:latin typeface="Rockwell"/>
              </a:rPr>
              <a:t>Lord </a:t>
            </a:r>
            <a:r>
              <a:rPr lang="en-US" sz="2000" dirty="0" err="1">
                <a:latin typeface="Rockwell"/>
              </a:rPr>
              <a:t>Cornwalis</a:t>
            </a:r>
            <a:r>
              <a:rPr lang="ja-JP" altLang="en-US" sz="2000" dirty="0">
                <a:latin typeface="Rockwell"/>
              </a:rPr>
              <a:t>’</a:t>
            </a:r>
            <a:r>
              <a:rPr lang="en-US" sz="2000" dirty="0">
                <a:latin typeface="Rockwell"/>
              </a:rPr>
              <a:t>s strategy</a:t>
            </a:r>
          </a:p>
          <a:p>
            <a:pPr lvl="1" eaLnBrk="1" hangingPunct="1">
              <a:lnSpc>
                <a:spcPct val="90000"/>
              </a:lnSpc>
            </a:pPr>
            <a:r>
              <a:rPr lang="en-US" sz="2000" dirty="0">
                <a:latin typeface="Rockwell"/>
              </a:rPr>
              <a:t>Battle of Camden (1780)</a:t>
            </a:r>
          </a:p>
          <a:p>
            <a:pPr lvl="1" eaLnBrk="1" hangingPunct="1">
              <a:lnSpc>
                <a:spcPct val="90000"/>
              </a:lnSpc>
            </a:pPr>
            <a:r>
              <a:rPr lang="en-US" sz="2000" dirty="0">
                <a:latin typeface="Rockwell"/>
              </a:rPr>
              <a:t>Battle of Cowpens (1781)</a:t>
            </a:r>
          </a:p>
          <a:p>
            <a:pPr lvl="1" eaLnBrk="1" hangingPunct="1">
              <a:lnSpc>
                <a:spcPct val="90000"/>
              </a:lnSpc>
            </a:pPr>
            <a:r>
              <a:rPr lang="en-US" sz="2000" b="1" dirty="0">
                <a:latin typeface="Rockwell"/>
              </a:rPr>
              <a:t>Battle of Yorktown (1781)</a:t>
            </a:r>
          </a:p>
        </p:txBody>
      </p:sp>
      <p:pic>
        <p:nvPicPr>
          <p:cNvPr id="481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3048000"/>
            <a:ext cx="457676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2514600"/>
            <a:ext cx="41529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8958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Saratoga?</a:t>
            </a:r>
            <a:endParaRPr lang="en-US" dirty="0"/>
          </a:p>
        </p:txBody>
      </p:sp>
      <p:sp>
        <p:nvSpPr>
          <p:cNvPr id="3" name="Content Placeholder 2"/>
          <p:cNvSpPr>
            <a:spLocks noGrp="1"/>
          </p:cNvSpPr>
          <p:nvPr>
            <p:ph idx="1"/>
          </p:nvPr>
        </p:nvSpPr>
        <p:spPr>
          <a:xfrm>
            <a:off x="419100" y="2259111"/>
            <a:ext cx="8724900" cy="4228073"/>
          </a:xfrm>
        </p:spPr>
        <p:txBody>
          <a:bodyPr>
            <a:normAutofit fontScale="85000" lnSpcReduction="20000"/>
          </a:bodyPr>
          <a:lstStyle/>
          <a:p>
            <a:r>
              <a:rPr lang="en-US" dirty="0"/>
              <a:t>…was a great turning point of the war, because it won for Americans the foreign assistance which was the last element needed for victory</a:t>
            </a:r>
            <a:r>
              <a:rPr lang="en-US" dirty="0" smtClean="0"/>
              <a:t>.</a:t>
            </a:r>
          </a:p>
          <a:p>
            <a:r>
              <a:rPr lang="en-US" dirty="0" smtClean="0"/>
              <a:t>France wanted to help the Patriots.</a:t>
            </a:r>
          </a:p>
          <a:p>
            <a:r>
              <a:rPr lang="en-US" dirty="0" smtClean="0"/>
              <a:t>Worried Patriots had no shot to win.</a:t>
            </a:r>
          </a:p>
          <a:p>
            <a:pPr lvl="1"/>
            <a:r>
              <a:rPr lang="en-US" dirty="0" smtClean="0"/>
              <a:t>Saratoga convinced France there was a chance.</a:t>
            </a:r>
          </a:p>
          <a:p>
            <a:r>
              <a:rPr lang="en-US" dirty="0" smtClean="0"/>
              <a:t>King Louis XVI wanted revenge on Britain, saw this as a change, sent aid, military support, supplies, etc. and forced Britain to divert resources.</a:t>
            </a:r>
          </a:p>
          <a:p>
            <a:r>
              <a:rPr lang="en-US" dirty="0" smtClean="0"/>
              <a:t>Franklin and other diplomats pledged that neither would sign a separate peace.</a:t>
            </a:r>
          </a:p>
        </p:txBody>
      </p:sp>
    </p:spTree>
    <p:extLst>
      <p:ext uri="{BB962C8B-B14F-4D97-AF65-F5344CB8AC3E}">
        <p14:creationId xmlns:p14="http://schemas.microsoft.com/office/powerpoint/2010/main" val="364037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0" y="0"/>
            <a:ext cx="9144000" cy="1143000"/>
          </a:xfrm>
        </p:spPr>
        <p:txBody>
          <a:bodyPr/>
          <a:lstStyle/>
          <a:p>
            <a:pPr eaLnBrk="1" hangingPunct="1"/>
            <a:r>
              <a:rPr lang="en-US" dirty="0">
                <a:latin typeface="Rockwell"/>
              </a:rPr>
              <a:t>A </a:t>
            </a:r>
            <a:r>
              <a:rPr lang="ja-JP" altLang="en-US" dirty="0">
                <a:latin typeface="Rockwell"/>
              </a:rPr>
              <a:t>“</a:t>
            </a:r>
            <a:r>
              <a:rPr lang="en-US" dirty="0">
                <a:latin typeface="Rockwell"/>
              </a:rPr>
              <a:t>Revolutionary</a:t>
            </a:r>
            <a:r>
              <a:rPr lang="ja-JP" altLang="en-US" dirty="0">
                <a:latin typeface="Rockwell"/>
              </a:rPr>
              <a:t>”</a:t>
            </a:r>
            <a:r>
              <a:rPr lang="en-US" dirty="0">
                <a:latin typeface="Rockwell"/>
              </a:rPr>
              <a:t> Society</a:t>
            </a:r>
          </a:p>
        </p:txBody>
      </p:sp>
      <p:sp>
        <p:nvSpPr>
          <p:cNvPr id="35843" name="Rectangle 3"/>
          <p:cNvSpPr>
            <a:spLocks noGrp="1" noRot="1" noChangeArrowheads="1"/>
          </p:cNvSpPr>
          <p:nvPr>
            <p:ph type="body" sz="half" idx="1"/>
          </p:nvPr>
        </p:nvSpPr>
        <p:spPr>
          <a:xfrm>
            <a:off x="0" y="1219200"/>
            <a:ext cx="4648200" cy="2057400"/>
          </a:xfrm>
        </p:spPr>
        <p:txBody>
          <a:bodyPr>
            <a:normAutofit fontScale="92500"/>
          </a:bodyPr>
          <a:lstStyle/>
          <a:p>
            <a:pPr eaLnBrk="1" hangingPunct="1">
              <a:lnSpc>
                <a:spcPct val="90000"/>
              </a:lnSpc>
            </a:pPr>
            <a:r>
              <a:rPr lang="en-US" sz="2400" dirty="0">
                <a:latin typeface="Rockwell"/>
              </a:rPr>
              <a:t>Liberalism and egalitarianism</a:t>
            </a:r>
          </a:p>
          <a:p>
            <a:pPr lvl="1" eaLnBrk="1" hangingPunct="1">
              <a:lnSpc>
                <a:spcPct val="90000"/>
              </a:lnSpc>
            </a:pPr>
            <a:r>
              <a:rPr lang="en-US" sz="2000" dirty="0">
                <a:latin typeface="Rockwell"/>
              </a:rPr>
              <a:t>Civil rights and private property</a:t>
            </a:r>
          </a:p>
          <a:p>
            <a:pPr eaLnBrk="1" hangingPunct="1">
              <a:lnSpc>
                <a:spcPct val="90000"/>
              </a:lnSpc>
            </a:pPr>
            <a:r>
              <a:rPr lang="en-US" sz="2400" dirty="0">
                <a:latin typeface="Rockwell"/>
              </a:rPr>
              <a:t>Republicanism and the common good</a:t>
            </a:r>
          </a:p>
          <a:p>
            <a:pPr lvl="1" eaLnBrk="1" hangingPunct="1">
              <a:lnSpc>
                <a:spcPct val="90000"/>
              </a:lnSpc>
            </a:pPr>
            <a:r>
              <a:rPr lang="en-US" sz="2000" dirty="0">
                <a:latin typeface="Rockwell"/>
              </a:rPr>
              <a:t>Representative government</a:t>
            </a:r>
          </a:p>
        </p:txBody>
      </p:sp>
      <p:sp>
        <p:nvSpPr>
          <p:cNvPr id="35844" name="Rectangle 4"/>
          <p:cNvSpPr>
            <a:spLocks noGrp="1" noRot="1" noChangeArrowheads="1"/>
          </p:cNvSpPr>
          <p:nvPr>
            <p:ph type="body" sz="half" idx="2"/>
          </p:nvPr>
        </p:nvSpPr>
        <p:spPr>
          <a:xfrm>
            <a:off x="4800600" y="1143000"/>
            <a:ext cx="4343400" cy="5715000"/>
          </a:xfrm>
        </p:spPr>
        <p:txBody>
          <a:bodyPr/>
          <a:lstStyle/>
          <a:p>
            <a:pPr eaLnBrk="1" hangingPunct="1"/>
            <a:r>
              <a:rPr lang="en-US" sz="2400" dirty="0">
                <a:latin typeface="Rockwell"/>
              </a:rPr>
              <a:t>Merits over Inheritance/Heredity</a:t>
            </a:r>
          </a:p>
          <a:p>
            <a:pPr eaLnBrk="1" hangingPunct="1"/>
            <a:r>
              <a:rPr lang="en-US" sz="2400" dirty="0">
                <a:latin typeface="Rockwell"/>
              </a:rPr>
              <a:t>More and more self-made men participate in political leadership</a:t>
            </a:r>
          </a:p>
          <a:p>
            <a:pPr eaLnBrk="1" hangingPunct="1"/>
            <a:r>
              <a:rPr lang="en-US" sz="2400" dirty="0">
                <a:latin typeface="Rockwell"/>
              </a:rPr>
              <a:t>Despite a new perception, the small upper class retained its status as owners of most of America</a:t>
            </a:r>
            <a:r>
              <a:rPr lang="ja-JP" altLang="en-US" sz="2400" dirty="0">
                <a:latin typeface="Rockwell"/>
              </a:rPr>
              <a:t>’</a:t>
            </a:r>
            <a:r>
              <a:rPr lang="en-US" sz="2400" dirty="0">
                <a:latin typeface="Rockwell"/>
              </a:rPr>
              <a:t>s wealth</a:t>
            </a:r>
          </a:p>
        </p:txBody>
      </p:sp>
      <p:pic>
        <p:nvPicPr>
          <p:cNvPr id="50180" name="Picture 4" descr="in-an-american-inn-1814.jpg!Blo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48402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2047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Declaring Independence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3</a:t>
            </a:r>
            <a:endParaRPr lang="en-US" dirty="0"/>
          </a:p>
        </p:txBody>
      </p:sp>
    </p:spTree>
    <p:extLst>
      <p:ext uri="{BB962C8B-B14F-4D97-AF65-F5344CB8AC3E}">
        <p14:creationId xmlns:p14="http://schemas.microsoft.com/office/powerpoint/2010/main" val="1686630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9"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50" name="Rectangle 6"/>
          <p:cNvSpPr>
            <a:spLocks noGrp="1" noChangeArrowheads="1"/>
          </p:cNvSpPr>
          <p:nvPr>
            <p:ph type="title"/>
          </p:nvPr>
        </p:nvSpPr>
        <p:spPr>
          <a:xfrm>
            <a:off x="0" y="0"/>
            <a:ext cx="9144000" cy="914400"/>
          </a:xfrm>
          <a:noFill/>
        </p:spPr>
        <p:txBody>
          <a:bodyPr lIns="90488" tIns="44450" rIns="90488" bIns="44450"/>
          <a:lstStyle/>
          <a:p>
            <a:pPr algn="ctr" eaLnBrk="1" hangingPunct="1"/>
            <a:r>
              <a:rPr lang="en-US" dirty="0">
                <a:solidFill>
                  <a:srgbClr val="FFFFFF"/>
                </a:solidFill>
                <a:latin typeface="+mn-lt"/>
              </a:rPr>
              <a:t>The Treaty of Paris (1783)</a:t>
            </a:r>
          </a:p>
        </p:txBody>
      </p:sp>
      <p:sp>
        <p:nvSpPr>
          <p:cNvPr id="31751" name="Rectangle 7"/>
          <p:cNvSpPr>
            <a:spLocks noGrp="1" noChangeArrowheads="1"/>
          </p:cNvSpPr>
          <p:nvPr>
            <p:ph type="body" idx="1"/>
          </p:nvPr>
        </p:nvSpPr>
        <p:spPr>
          <a:xfrm>
            <a:off x="0" y="838200"/>
            <a:ext cx="9144000" cy="6019800"/>
          </a:xfrm>
          <a:noFill/>
        </p:spPr>
        <p:txBody>
          <a:bodyPr lIns="90488" tIns="44450" rIns="90488" bIns="44450">
            <a:normAutofit/>
          </a:bodyPr>
          <a:lstStyle/>
          <a:p>
            <a:pPr eaLnBrk="1" hangingPunct="1">
              <a:lnSpc>
                <a:spcPct val="90000"/>
              </a:lnSpc>
              <a:spcBef>
                <a:spcPct val="15000"/>
              </a:spcBef>
            </a:pPr>
            <a:r>
              <a:rPr lang="en-US" sz="3200" dirty="0">
                <a:latin typeface="+mj-lt"/>
              </a:rPr>
              <a:t>The Treaty of Paris in 1783 was negotiated with England by Franklin, John Adams, John Jay</a:t>
            </a:r>
          </a:p>
          <a:p>
            <a:pPr eaLnBrk="1" hangingPunct="1">
              <a:lnSpc>
                <a:spcPct val="90000"/>
              </a:lnSpc>
              <a:spcBef>
                <a:spcPct val="15000"/>
              </a:spcBef>
            </a:pPr>
            <a:r>
              <a:rPr lang="en-US" sz="3200" dirty="0">
                <a:latin typeface="+mj-lt"/>
              </a:rPr>
              <a:t>The terms included:</a:t>
            </a:r>
          </a:p>
          <a:p>
            <a:pPr lvl="1" eaLnBrk="1" hangingPunct="1">
              <a:lnSpc>
                <a:spcPct val="90000"/>
              </a:lnSpc>
              <a:spcBef>
                <a:spcPct val="15000"/>
              </a:spcBef>
              <a:buSzPct val="75000"/>
            </a:pPr>
            <a:r>
              <a:rPr lang="en-US" sz="3200" dirty="0">
                <a:latin typeface="+mj-lt"/>
              </a:rPr>
              <a:t>Full American independence </a:t>
            </a:r>
          </a:p>
          <a:p>
            <a:pPr lvl="1" eaLnBrk="1" hangingPunct="1">
              <a:lnSpc>
                <a:spcPct val="90000"/>
              </a:lnSpc>
              <a:spcBef>
                <a:spcPct val="15000"/>
              </a:spcBef>
              <a:buSzPct val="75000"/>
            </a:pPr>
            <a:r>
              <a:rPr lang="en-US" sz="3200" dirty="0">
                <a:latin typeface="+mj-lt"/>
              </a:rPr>
              <a:t>All territory east of Mississippi River, between Canada &amp; FL</a:t>
            </a:r>
          </a:p>
          <a:p>
            <a:pPr lvl="1" eaLnBrk="1" hangingPunct="1">
              <a:lnSpc>
                <a:spcPct val="90000"/>
              </a:lnSpc>
              <a:spcBef>
                <a:spcPct val="15000"/>
              </a:spcBef>
              <a:buSzPct val="75000"/>
            </a:pPr>
            <a:r>
              <a:rPr lang="en-US" sz="3200" dirty="0">
                <a:latin typeface="+mj-lt"/>
              </a:rPr>
              <a:t>The removal of the British army from U.S. claims in America</a:t>
            </a:r>
          </a:p>
          <a:p>
            <a:pPr lvl="1" eaLnBrk="1" hangingPunct="1">
              <a:lnSpc>
                <a:spcPct val="90000"/>
              </a:lnSpc>
              <a:spcBef>
                <a:spcPct val="15000"/>
              </a:spcBef>
              <a:buSzPct val="75000"/>
            </a:pPr>
            <a:r>
              <a:rPr lang="en-US" sz="3200" dirty="0">
                <a:latin typeface="+mj-lt"/>
              </a:rPr>
              <a:t>Fishing rights in the </a:t>
            </a:r>
            <a:r>
              <a:rPr lang="en-US" sz="3200" dirty="0" smtClean="0">
                <a:latin typeface="+mj-lt"/>
              </a:rPr>
              <a:t>Atlantic</a:t>
            </a:r>
          </a:p>
          <a:p>
            <a:pPr lvl="1" eaLnBrk="1" hangingPunct="1">
              <a:lnSpc>
                <a:spcPct val="90000"/>
              </a:lnSpc>
              <a:spcBef>
                <a:spcPct val="15000"/>
              </a:spcBef>
              <a:buSzPct val="75000"/>
            </a:pPr>
            <a:r>
              <a:rPr lang="en-US" sz="3200" dirty="0" smtClean="0">
                <a:latin typeface="+mj-lt"/>
              </a:rPr>
              <a:t>Florida back to Spain (T. of Versailles) </a:t>
            </a:r>
            <a:endParaRPr lang="en-US" sz="3200" dirty="0">
              <a:latin typeface="+mj-lt"/>
            </a:endParaRPr>
          </a:p>
        </p:txBody>
      </p:sp>
    </p:spTree>
    <p:extLst>
      <p:ext uri="{BB962C8B-B14F-4D97-AF65-F5344CB8AC3E}">
        <p14:creationId xmlns:p14="http://schemas.microsoft.com/office/powerpoint/2010/main" val="2099376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a:latin typeface="Times New Roman" charset="0"/>
            </a:endParaRPr>
          </a:p>
        </p:txBody>
      </p:sp>
      <p:sp>
        <p:nvSpPr>
          <p:cNvPr id="32771" name="Rectangle 3"/>
          <p:cNvSpPr>
            <a:spLocks noGrp="1" noChangeArrowheads="1"/>
          </p:cNvSpPr>
          <p:nvPr>
            <p:ph type="body" idx="1"/>
          </p:nvPr>
        </p:nvSpPr>
        <p:spPr/>
        <p:txBody>
          <a:bodyPr/>
          <a:lstStyle/>
          <a:p>
            <a:pPr eaLnBrk="1" hangingPunct="1"/>
            <a:endParaRPr lang="en-US" dirty="0">
              <a:latin typeface="Arial" charset="0"/>
            </a:endParaRPr>
          </a:p>
        </p:txBody>
      </p:sp>
      <p:pic>
        <p:nvPicPr>
          <p:cNvPr id="32772" name="Picture 5" descr="DIVI085"/>
          <p:cNvPicPr>
            <a:picLocks noChangeAspect="1" noChangeArrowheads="1"/>
          </p:cNvPicPr>
          <p:nvPr/>
        </p:nvPicPr>
        <p:blipFill>
          <a:blip r:embed="rId2">
            <a:extLst>
              <a:ext uri="{28A0092B-C50C-407E-A947-70E740481C1C}">
                <a14:useLocalDpi xmlns:a14="http://schemas.microsoft.com/office/drawing/2010/main" val="0"/>
              </a:ext>
            </a:extLst>
          </a:blip>
          <a:srcRect l="16255" t="2803" r="18750" b="31750"/>
          <a:stretch>
            <a:fillRect/>
          </a:stretch>
        </p:blipFill>
        <p:spPr bwMode="auto">
          <a:xfrm>
            <a:off x="0" y="0"/>
            <a:ext cx="6858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8358" name="Rectangle 6"/>
          <p:cNvSpPr>
            <a:spLocks noChangeArrowheads="1"/>
          </p:cNvSpPr>
          <p:nvPr/>
        </p:nvSpPr>
        <p:spPr bwMode="auto">
          <a:xfrm>
            <a:off x="7010400" y="0"/>
            <a:ext cx="2133600" cy="6858000"/>
          </a:xfrm>
          <a:prstGeom prst="rect">
            <a:avLst/>
          </a:prstGeom>
          <a:noFill/>
          <a:ln w="9525">
            <a:noFill/>
            <a:miter lim="800000"/>
            <a:headEnd/>
            <a:tailEnd/>
          </a:ln>
        </p:spPr>
        <p:txBody>
          <a:bodyPr anchor="ctr"/>
          <a:lstStyle/>
          <a:p>
            <a:r>
              <a:rPr lang="en-US" sz="3000" dirty="0">
                <a:solidFill>
                  <a:srgbClr val="FFFFFF"/>
                </a:solidFill>
              </a:rPr>
              <a:t>North America after the </a:t>
            </a:r>
            <a:r>
              <a:rPr lang="en-US" sz="3000" i="1" dirty="0">
                <a:solidFill>
                  <a:srgbClr val="FFFFFF"/>
                </a:solidFill>
                <a:effectLst>
                  <a:outerShdw blurRad="38100" dist="38100" dir="2700000" algn="tl">
                    <a:srgbClr val="DDDDDD"/>
                  </a:outerShdw>
                </a:effectLst>
              </a:rPr>
              <a:t>Treaty of Paris, 1763</a:t>
            </a:r>
          </a:p>
        </p:txBody>
      </p:sp>
      <p:pic>
        <p:nvPicPr>
          <p:cNvPr id="32774" name="Picture 7" descr="DIVI085"/>
          <p:cNvPicPr>
            <a:picLocks noChangeAspect="1" noChangeArrowheads="1"/>
          </p:cNvPicPr>
          <p:nvPr/>
        </p:nvPicPr>
        <p:blipFill>
          <a:blip r:embed="rId2">
            <a:extLst>
              <a:ext uri="{28A0092B-C50C-407E-A947-70E740481C1C}">
                <a14:useLocalDpi xmlns:a14="http://schemas.microsoft.com/office/drawing/2010/main" val="0"/>
              </a:ext>
            </a:extLst>
          </a:blip>
          <a:srcRect t="78703" r="75977" b="5556"/>
          <a:stretch>
            <a:fillRect/>
          </a:stretch>
        </p:blipFill>
        <p:spPr bwMode="auto">
          <a:xfrm>
            <a:off x="3657600" y="5334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8310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ch07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385" t="17030" r="1826" b="2676"/>
          <a:stretch>
            <a:fillRect/>
          </a:stretch>
        </p:blipFill>
        <p:spPr bwMode="auto">
          <a:xfrm>
            <a:off x="7938" y="1588"/>
            <a:ext cx="6850062" cy="685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Grp="1" noChangeArrowheads="1"/>
          </p:cNvSpPr>
          <p:nvPr>
            <p:ph type="title"/>
          </p:nvPr>
        </p:nvSpPr>
        <p:spPr>
          <a:xfrm>
            <a:off x="6405862" y="0"/>
            <a:ext cx="2738138" cy="6858000"/>
          </a:xfrm>
        </p:spPr>
        <p:txBody>
          <a:bodyPr>
            <a:normAutofit/>
          </a:bodyPr>
          <a:lstStyle/>
          <a:p>
            <a:pPr algn="r" eaLnBrk="1" hangingPunct="1"/>
            <a:r>
              <a:rPr lang="en-US" dirty="0" smtClean="0"/>
              <a:t>After the Treaty of Paris,</a:t>
            </a:r>
            <a:br>
              <a:rPr lang="en-US" dirty="0" smtClean="0"/>
            </a:br>
            <a:r>
              <a:rPr lang="en-US" dirty="0" smtClean="0"/>
              <a:t>1783</a:t>
            </a:r>
            <a:endParaRPr lang="en-US" i="1" u="sng" dirty="0">
              <a:solidFill>
                <a:srgbClr val="FF0000"/>
              </a:solidFill>
              <a:effectLst>
                <a:outerShdw blurRad="38100" dist="38100" dir="2700000" algn="tl">
                  <a:srgbClr val="DDDDDD"/>
                </a:outerShdw>
              </a:effectLst>
            </a:endParaRPr>
          </a:p>
        </p:txBody>
      </p:sp>
    </p:spTree>
    <p:extLst>
      <p:ext uri="{BB962C8B-B14F-4D97-AF65-F5344CB8AC3E}">
        <p14:creationId xmlns:p14="http://schemas.microsoft.com/office/powerpoint/2010/main" val="111819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10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47675" y="30163"/>
            <a:ext cx="8540750" cy="884237"/>
          </a:xfrm>
        </p:spPr>
        <p:txBody>
          <a:bodyPr/>
          <a:lstStyle/>
          <a:p>
            <a:pPr eaLnBrk="1" hangingPunct="1"/>
            <a:r>
              <a:rPr lang="en-US" dirty="0">
                <a:latin typeface="Rockwell"/>
              </a:rPr>
              <a:t>Women of the Revolution</a:t>
            </a:r>
          </a:p>
        </p:txBody>
      </p:sp>
      <p:sp>
        <p:nvSpPr>
          <p:cNvPr id="36867" name="Rectangle 3"/>
          <p:cNvSpPr>
            <a:spLocks noGrp="1" noRot="1" noChangeArrowheads="1"/>
          </p:cNvSpPr>
          <p:nvPr>
            <p:ph type="body" sz="half" idx="1"/>
          </p:nvPr>
        </p:nvSpPr>
        <p:spPr>
          <a:xfrm>
            <a:off x="304800" y="1143000"/>
            <a:ext cx="4117975" cy="2743200"/>
          </a:xfrm>
        </p:spPr>
        <p:txBody>
          <a:bodyPr/>
          <a:lstStyle/>
          <a:p>
            <a:pPr eaLnBrk="1" hangingPunct="1">
              <a:lnSpc>
                <a:spcPct val="90000"/>
              </a:lnSpc>
            </a:pPr>
            <a:r>
              <a:rPr lang="en-US" sz="2400" dirty="0">
                <a:latin typeface="Rockwell"/>
              </a:rPr>
              <a:t>Upper-class women promoted cause through correspondence</a:t>
            </a:r>
          </a:p>
          <a:p>
            <a:pPr eaLnBrk="1" hangingPunct="1">
              <a:lnSpc>
                <a:spcPct val="90000"/>
              </a:lnSpc>
            </a:pPr>
            <a:r>
              <a:rPr lang="en-US" sz="2400" dirty="0">
                <a:latin typeface="Rockwell"/>
              </a:rPr>
              <a:t>Participated against Stamp Act and Townshend Acts</a:t>
            </a:r>
          </a:p>
          <a:p>
            <a:pPr eaLnBrk="1" hangingPunct="1">
              <a:lnSpc>
                <a:spcPct val="90000"/>
              </a:lnSpc>
            </a:pPr>
            <a:r>
              <a:rPr lang="en-US" sz="2400" dirty="0">
                <a:latin typeface="Rockwell"/>
              </a:rPr>
              <a:t>Spinning bees</a:t>
            </a:r>
          </a:p>
        </p:txBody>
      </p:sp>
      <p:sp>
        <p:nvSpPr>
          <p:cNvPr id="36868" name="Rectangle 4"/>
          <p:cNvSpPr>
            <a:spLocks noGrp="1" noRot="1" noChangeArrowheads="1"/>
          </p:cNvSpPr>
          <p:nvPr>
            <p:ph type="body" sz="half" idx="2"/>
          </p:nvPr>
        </p:nvSpPr>
        <p:spPr>
          <a:xfrm>
            <a:off x="4648200" y="1143000"/>
            <a:ext cx="4038600" cy="2743200"/>
          </a:xfrm>
        </p:spPr>
        <p:txBody>
          <a:bodyPr>
            <a:normAutofit lnSpcReduction="10000"/>
          </a:bodyPr>
          <a:lstStyle/>
          <a:p>
            <a:pPr eaLnBrk="1" hangingPunct="1">
              <a:lnSpc>
                <a:spcPct val="90000"/>
              </a:lnSpc>
            </a:pPr>
            <a:r>
              <a:rPr lang="en-US" sz="2400" dirty="0">
                <a:latin typeface="Rockwell"/>
              </a:rPr>
              <a:t>Ran households and estates during husband’s absence</a:t>
            </a:r>
          </a:p>
          <a:p>
            <a:pPr eaLnBrk="1" hangingPunct="1">
              <a:lnSpc>
                <a:spcPct val="90000"/>
              </a:lnSpc>
            </a:pPr>
            <a:r>
              <a:rPr lang="en-US" sz="2400" dirty="0">
                <a:latin typeface="Rockwell"/>
              </a:rPr>
              <a:t>Formed campaigns to promote war and funds</a:t>
            </a:r>
          </a:p>
          <a:p>
            <a:pPr eaLnBrk="1" hangingPunct="1">
              <a:lnSpc>
                <a:spcPct val="90000"/>
              </a:lnSpc>
            </a:pPr>
            <a:r>
              <a:rPr lang="en-US" sz="2400" dirty="0">
                <a:latin typeface="Rockwell"/>
              </a:rPr>
              <a:t>Abigail Adams</a:t>
            </a:r>
          </a:p>
          <a:p>
            <a:pPr lvl="1" eaLnBrk="1" hangingPunct="1">
              <a:lnSpc>
                <a:spcPct val="90000"/>
              </a:lnSpc>
            </a:pPr>
            <a:r>
              <a:rPr lang="en-US" sz="2000" dirty="0">
                <a:latin typeface="Rockwell"/>
              </a:rPr>
              <a:t>“…Remember the Ladies.”</a:t>
            </a:r>
          </a:p>
        </p:txBody>
      </p:sp>
      <p:pic>
        <p:nvPicPr>
          <p:cNvPr id="51204" name="Picture 5" descr="images.jpe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3352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Abigail-Adams-Portrait.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2430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4340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 y="0"/>
            <a:ext cx="9117012" cy="762000"/>
          </a:xfrm>
        </p:spPr>
        <p:txBody>
          <a:bodyPr/>
          <a:lstStyle/>
          <a:p>
            <a:r>
              <a:rPr lang="en-US" sz="3600" dirty="0">
                <a:latin typeface="Rockwell"/>
              </a:rPr>
              <a:t>Blacks and Slaves During the Revolution</a:t>
            </a:r>
          </a:p>
        </p:txBody>
      </p:sp>
      <p:pic>
        <p:nvPicPr>
          <p:cNvPr id="52226" name="Picture 3" descr="2map-06-06.jpg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5263" y="796925"/>
            <a:ext cx="4876800" cy="5862638"/>
          </a:xfrm>
        </p:spPr>
      </p:pic>
      <p:sp>
        <p:nvSpPr>
          <p:cNvPr id="3" name="Content Placeholder 2"/>
          <p:cNvSpPr>
            <a:spLocks noGrp="1"/>
          </p:cNvSpPr>
          <p:nvPr>
            <p:ph sz="half" idx="2"/>
          </p:nvPr>
        </p:nvSpPr>
        <p:spPr>
          <a:xfrm>
            <a:off x="5105400" y="1600200"/>
            <a:ext cx="3886200" cy="4419600"/>
          </a:xfrm>
        </p:spPr>
        <p:txBody>
          <a:bodyPr>
            <a:normAutofit lnSpcReduction="10000"/>
          </a:bodyPr>
          <a:lstStyle/>
          <a:p>
            <a:r>
              <a:rPr lang="en-US" dirty="0">
                <a:latin typeface="Rockwell"/>
              </a:rPr>
              <a:t>Lord Dunmore</a:t>
            </a:r>
            <a:r>
              <a:rPr lang="ja-JP" altLang="en-US" dirty="0">
                <a:latin typeface="Rockwell"/>
              </a:rPr>
              <a:t>’</a:t>
            </a:r>
            <a:r>
              <a:rPr lang="en-US" dirty="0">
                <a:latin typeface="Rockwell"/>
              </a:rPr>
              <a:t>s Proclamation (1775)</a:t>
            </a:r>
          </a:p>
          <a:p>
            <a:r>
              <a:rPr lang="en-US" dirty="0">
                <a:latin typeface="Rockwell"/>
              </a:rPr>
              <a:t>Limited participation in Continental Army</a:t>
            </a:r>
          </a:p>
          <a:p>
            <a:r>
              <a:rPr lang="en-US" dirty="0">
                <a:latin typeface="Rockwell"/>
              </a:rPr>
              <a:t>Slavery as </a:t>
            </a:r>
            <a:r>
              <a:rPr lang="ja-JP" altLang="en-US" dirty="0">
                <a:latin typeface="Rockwell"/>
              </a:rPr>
              <a:t>“</a:t>
            </a:r>
            <a:r>
              <a:rPr lang="en-US" dirty="0">
                <a:latin typeface="Rockwell"/>
              </a:rPr>
              <a:t>necessary evil</a:t>
            </a:r>
            <a:r>
              <a:rPr lang="ja-JP" altLang="en-US" dirty="0">
                <a:latin typeface="Rockwell"/>
              </a:rPr>
              <a:t>”</a:t>
            </a:r>
            <a:endParaRPr lang="en-US" dirty="0">
              <a:latin typeface="Rockwell"/>
            </a:endParaRPr>
          </a:p>
          <a:p>
            <a:r>
              <a:rPr lang="en-US" dirty="0">
                <a:latin typeface="Rockwell"/>
              </a:rPr>
              <a:t>Northern states and abolition</a:t>
            </a:r>
          </a:p>
          <a:p>
            <a:r>
              <a:rPr lang="en-US" dirty="0">
                <a:latin typeface="Rockwell"/>
              </a:rPr>
              <a:t>Limited civil rights</a:t>
            </a:r>
          </a:p>
        </p:txBody>
      </p:sp>
    </p:spTree>
    <p:extLst>
      <p:ext uri="{BB962C8B-B14F-4D97-AF65-F5344CB8AC3E}">
        <p14:creationId xmlns:p14="http://schemas.microsoft.com/office/powerpoint/2010/main" val="26752588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dirty="0">
                <a:latin typeface="Rockwell"/>
              </a:rPr>
              <a:t>Natives of the Revolution</a:t>
            </a:r>
          </a:p>
        </p:txBody>
      </p:sp>
      <p:sp>
        <p:nvSpPr>
          <p:cNvPr id="38915" name="Rectangle 3"/>
          <p:cNvSpPr>
            <a:spLocks noGrp="1" noRot="1" noChangeArrowheads="1"/>
          </p:cNvSpPr>
          <p:nvPr>
            <p:ph sz="half" idx="1"/>
          </p:nvPr>
        </p:nvSpPr>
        <p:spPr>
          <a:xfrm>
            <a:off x="76200" y="1371600"/>
            <a:ext cx="4572000" cy="5486400"/>
          </a:xfrm>
        </p:spPr>
        <p:txBody>
          <a:bodyPr>
            <a:normAutofit lnSpcReduction="10000"/>
          </a:bodyPr>
          <a:lstStyle/>
          <a:p>
            <a:pPr eaLnBrk="1" hangingPunct="1"/>
            <a:r>
              <a:rPr lang="en-US" dirty="0">
                <a:latin typeface="Rockwell"/>
              </a:rPr>
              <a:t>Half of the population from 1754 to 1783 wiped out</a:t>
            </a:r>
          </a:p>
          <a:p>
            <a:pPr eaLnBrk="1" hangingPunct="1"/>
            <a:r>
              <a:rPr lang="en-US" dirty="0">
                <a:latin typeface="Rockwell"/>
              </a:rPr>
              <a:t>New land acquisitions led to increased hostilities</a:t>
            </a:r>
          </a:p>
          <a:p>
            <a:pPr eaLnBrk="1" hangingPunct="1"/>
            <a:r>
              <a:rPr lang="en-US" dirty="0">
                <a:latin typeface="Rockwell"/>
              </a:rPr>
              <a:t>Adapted lifestyle by incorporating European goods</a:t>
            </a:r>
          </a:p>
          <a:p>
            <a:pPr eaLnBrk="1" hangingPunct="1"/>
            <a:r>
              <a:rPr lang="en-US" dirty="0">
                <a:latin typeface="Rockwell"/>
              </a:rPr>
              <a:t>Appealed to Congress on recognizing territories; little to no support</a:t>
            </a:r>
          </a:p>
        </p:txBody>
      </p:sp>
      <p:pic>
        <p:nvPicPr>
          <p:cNvPr id="53251"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3625" y="1371600"/>
            <a:ext cx="4170363" cy="5105400"/>
          </a:xfrm>
        </p:spPr>
      </p:pic>
      <p:sp>
        <p:nvSpPr>
          <p:cNvPr id="53252" name="TextBox 3"/>
          <p:cNvSpPr txBox="1">
            <a:spLocks noChangeArrowheads="1"/>
          </p:cNvSpPr>
          <p:nvPr/>
        </p:nvSpPr>
        <p:spPr bwMode="auto">
          <a:xfrm>
            <a:off x="4873625" y="6488113"/>
            <a:ext cx="417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dirty="0" err="1">
                <a:latin typeface="Rockwell"/>
              </a:rPr>
              <a:t>Thayendanega</a:t>
            </a:r>
            <a:r>
              <a:rPr lang="en-US" sz="1800" dirty="0">
                <a:latin typeface="Rockwell"/>
              </a:rPr>
              <a:t> (Joseph Brant)</a:t>
            </a:r>
          </a:p>
        </p:txBody>
      </p:sp>
    </p:spTree>
    <p:extLst>
      <p:ext uri="{BB962C8B-B14F-4D97-AF65-F5344CB8AC3E}">
        <p14:creationId xmlns:p14="http://schemas.microsoft.com/office/powerpoint/2010/main" val="3785898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taxation played a role in the American Colonists declaring their independence.</a:t>
            </a:r>
            <a:endParaRPr lang="en-US" dirty="0"/>
          </a:p>
        </p:txBody>
      </p:sp>
    </p:spTree>
    <p:extLst>
      <p:ext uri="{BB962C8B-B14F-4D97-AF65-F5344CB8AC3E}">
        <p14:creationId xmlns:p14="http://schemas.microsoft.com/office/powerpoint/2010/main" val="2450573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08569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a:xfrm>
            <a:off x="304800" y="152400"/>
            <a:ext cx="8540750" cy="685800"/>
          </a:xfrm>
        </p:spPr>
        <p:txBody>
          <a:bodyPr>
            <a:normAutofit fontScale="90000"/>
          </a:bodyPr>
          <a:lstStyle/>
          <a:p>
            <a:pPr eaLnBrk="1" hangingPunct="1"/>
            <a:r>
              <a:rPr lang="en-US" sz="4000" dirty="0">
                <a:latin typeface="Rockwell"/>
              </a:rPr>
              <a:t>Timeline of Parliamentary Acts</a:t>
            </a:r>
          </a:p>
        </p:txBody>
      </p:sp>
      <p:sp>
        <p:nvSpPr>
          <p:cNvPr id="17413" name="Rectangle 5"/>
          <p:cNvSpPr>
            <a:spLocks noGrp="1" noRot="1" noChangeArrowheads="1"/>
          </p:cNvSpPr>
          <p:nvPr>
            <p:ph type="body" sz="half" idx="1"/>
          </p:nvPr>
        </p:nvSpPr>
        <p:spPr>
          <a:xfrm>
            <a:off x="0" y="1066800"/>
            <a:ext cx="4191000" cy="5562600"/>
          </a:xfrm>
        </p:spPr>
        <p:txBody>
          <a:bodyPr/>
          <a:lstStyle/>
          <a:p>
            <a:pPr eaLnBrk="1" hangingPunct="1"/>
            <a:r>
              <a:rPr lang="en-US" sz="2400" b="1" dirty="0">
                <a:latin typeface="Rockwell"/>
              </a:rPr>
              <a:t>Sugar Act of 1764</a:t>
            </a:r>
          </a:p>
          <a:p>
            <a:pPr lvl="1" eaLnBrk="1" hangingPunct="1"/>
            <a:r>
              <a:rPr lang="en-US" sz="2000" b="1" dirty="0">
                <a:latin typeface="Rockwell"/>
              </a:rPr>
              <a:t>Revenue tax</a:t>
            </a:r>
          </a:p>
          <a:p>
            <a:pPr eaLnBrk="1" hangingPunct="1"/>
            <a:r>
              <a:rPr lang="en-US" sz="2400" dirty="0">
                <a:latin typeface="Rockwell"/>
              </a:rPr>
              <a:t>Quartering Act of 1765</a:t>
            </a:r>
          </a:p>
          <a:p>
            <a:pPr eaLnBrk="1" hangingPunct="1"/>
            <a:r>
              <a:rPr lang="en-US" sz="2400" b="1" dirty="0">
                <a:latin typeface="Rockwell"/>
              </a:rPr>
              <a:t>Stamp Act of 1765</a:t>
            </a:r>
          </a:p>
          <a:p>
            <a:pPr lvl="1" eaLnBrk="1" hangingPunct="1"/>
            <a:r>
              <a:rPr lang="en-US" sz="2000" b="1" dirty="0">
                <a:latin typeface="Rockwell"/>
              </a:rPr>
              <a:t>First direct tax</a:t>
            </a:r>
          </a:p>
          <a:p>
            <a:pPr eaLnBrk="1" hangingPunct="1"/>
            <a:r>
              <a:rPr lang="en-US" sz="2400" dirty="0">
                <a:latin typeface="Rockwell"/>
              </a:rPr>
              <a:t>Declaratory Act of 1766</a:t>
            </a:r>
          </a:p>
          <a:p>
            <a:pPr lvl="1" eaLnBrk="1" hangingPunct="1"/>
            <a:r>
              <a:rPr lang="en-US" sz="2000" dirty="0">
                <a:latin typeface="Rockwell"/>
              </a:rPr>
              <a:t>Parliament</a:t>
            </a:r>
            <a:r>
              <a:rPr lang="ja-JP" altLang="en-US" sz="2000" dirty="0">
                <a:latin typeface="Rockwell"/>
              </a:rPr>
              <a:t>’</a:t>
            </a:r>
            <a:r>
              <a:rPr lang="en-US" sz="2000" dirty="0">
                <a:latin typeface="Rockwell"/>
              </a:rPr>
              <a:t>s right to tax whatsoever</a:t>
            </a:r>
          </a:p>
          <a:p>
            <a:pPr eaLnBrk="1" hangingPunct="1"/>
            <a:r>
              <a:rPr lang="en-US" sz="2400" b="1" dirty="0">
                <a:latin typeface="Rockwell"/>
              </a:rPr>
              <a:t>Townshend Acts of 1767</a:t>
            </a:r>
          </a:p>
          <a:p>
            <a:pPr lvl="1" eaLnBrk="1" hangingPunct="1"/>
            <a:r>
              <a:rPr lang="en-US" sz="2000" dirty="0">
                <a:latin typeface="Rockwell"/>
              </a:rPr>
              <a:t>Pay royal colonial officials</a:t>
            </a:r>
          </a:p>
          <a:p>
            <a:pPr lvl="1" eaLnBrk="1" hangingPunct="1"/>
            <a:r>
              <a:rPr lang="en-US" sz="2000" dirty="0">
                <a:latin typeface="Rockwell"/>
              </a:rPr>
              <a:t>Writs of assistance</a:t>
            </a:r>
          </a:p>
        </p:txBody>
      </p:sp>
      <p:sp>
        <p:nvSpPr>
          <p:cNvPr id="17414" name="Rectangle 6"/>
          <p:cNvSpPr>
            <a:spLocks noGrp="1" noRot="1" noChangeArrowheads="1"/>
          </p:cNvSpPr>
          <p:nvPr>
            <p:ph type="body" sz="half" idx="2"/>
          </p:nvPr>
        </p:nvSpPr>
        <p:spPr>
          <a:xfrm>
            <a:off x="4267200" y="1066800"/>
            <a:ext cx="4876800" cy="5791200"/>
          </a:xfrm>
        </p:spPr>
        <p:txBody>
          <a:bodyPr/>
          <a:lstStyle/>
          <a:p>
            <a:pPr eaLnBrk="1" hangingPunct="1">
              <a:lnSpc>
                <a:spcPct val="90000"/>
              </a:lnSpc>
            </a:pPr>
            <a:r>
              <a:rPr lang="en-US" sz="2400" b="1" dirty="0">
                <a:latin typeface="Rockwell"/>
              </a:rPr>
              <a:t>Tea Act of 1773</a:t>
            </a:r>
          </a:p>
          <a:p>
            <a:pPr lvl="1" eaLnBrk="1" hangingPunct="1">
              <a:lnSpc>
                <a:spcPct val="90000"/>
              </a:lnSpc>
            </a:pPr>
            <a:r>
              <a:rPr lang="en-US" sz="2000" dirty="0">
                <a:latin typeface="Rockwell"/>
              </a:rPr>
              <a:t>Support British East India Company</a:t>
            </a:r>
          </a:p>
          <a:p>
            <a:pPr eaLnBrk="1" hangingPunct="1">
              <a:lnSpc>
                <a:spcPct val="90000"/>
              </a:lnSpc>
            </a:pPr>
            <a:r>
              <a:rPr lang="ja-JP" altLang="en-US" sz="2400" b="1" dirty="0">
                <a:latin typeface="Rockwell"/>
              </a:rPr>
              <a:t>“</a:t>
            </a:r>
            <a:r>
              <a:rPr lang="en-US" sz="2400" b="1" dirty="0">
                <a:latin typeface="Rockwell"/>
              </a:rPr>
              <a:t>Intolerable Acts</a:t>
            </a:r>
            <a:r>
              <a:rPr lang="ja-JP" altLang="en-US" sz="2400" b="1" dirty="0">
                <a:latin typeface="Rockwell"/>
              </a:rPr>
              <a:t>”</a:t>
            </a:r>
            <a:endParaRPr lang="en-US" sz="2400" b="1" dirty="0">
              <a:latin typeface="Rockwell"/>
            </a:endParaRPr>
          </a:p>
          <a:p>
            <a:pPr lvl="1" eaLnBrk="1" hangingPunct="1">
              <a:lnSpc>
                <a:spcPct val="90000"/>
              </a:lnSpc>
            </a:pPr>
            <a:r>
              <a:rPr lang="en-US" sz="2000" dirty="0">
                <a:latin typeface="Rockwell"/>
              </a:rPr>
              <a:t>Coercive Acts of 1774</a:t>
            </a:r>
          </a:p>
          <a:p>
            <a:pPr lvl="2" eaLnBrk="1" hangingPunct="1">
              <a:lnSpc>
                <a:spcPct val="90000"/>
              </a:lnSpc>
            </a:pPr>
            <a:r>
              <a:rPr lang="en-US" sz="1800" dirty="0">
                <a:latin typeface="Rockwell"/>
              </a:rPr>
              <a:t>Massachusetts Government Act (royal appointments)</a:t>
            </a:r>
          </a:p>
          <a:p>
            <a:pPr lvl="2" eaLnBrk="1" hangingPunct="1">
              <a:lnSpc>
                <a:spcPct val="90000"/>
              </a:lnSpc>
            </a:pPr>
            <a:r>
              <a:rPr lang="en-US" sz="1800" dirty="0">
                <a:latin typeface="Rockwell"/>
              </a:rPr>
              <a:t>Port Act (Boston closed)</a:t>
            </a:r>
          </a:p>
          <a:p>
            <a:pPr lvl="2" eaLnBrk="1" hangingPunct="1">
              <a:lnSpc>
                <a:spcPct val="90000"/>
              </a:lnSpc>
            </a:pPr>
            <a:r>
              <a:rPr lang="en-US" sz="1800" dirty="0">
                <a:latin typeface="Rockwell"/>
              </a:rPr>
              <a:t>Administration of Justice Act (trial of royal officials moved)</a:t>
            </a:r>
          </a:p>
          <a:p>
            <a:pPr lvl="1" eaLnBrk="1" hangingPunct="1">
              <a:lnSpc>
                <a:spcPct val="90000"/>
              </a:lnSpc>
            </a:pPr>
            <a:r>
              <a:rPr lang="en-US" sz="2000" dirty="0">
                <a:latin typeface="Rockwell"/>
              </a:rPr>
              <a:t>Quebec Act of 1774</a:t>
            </a:r>
          </a:p>
          <a:p>
            <a:pPr lvl="2" eaLnBrk="1" hangingPunct="1">
              <a:lnSpc>
                <a:spcPct val="90000"/>
              </a:lnSpc>
            </a:pPr>
            <a:r>
              <a:rPr lang="en-US" sz="1800" dirty="0">
                <a:latin typeface="Rockwell"/>
              </a:rPr>
              <a:t>Appointed government; Catholicism recognized</a:t>
            </a:r>
          </a:p>
          <a:p>
            <a:pPr eaLnBrk="1" hangingPunct="1">
              <a:lnSpc>
                <a:spcPct val="90000"/>
              </a:lnSpc>
            </a:pPr>
            <a:r>
              <a:rPr lang="en-US" sz="2400" dirty="0">
                <a:latin typeface="Rockwell"/>
              </a:rPr>
              <a:t>Prohibitory Act of 1775</a:t>
            </a:r>
          </a:p>
          <a:p>
            <a:pPr lvl="1" eaLnBrk="1" hangingPunct="1">
              <a:lnSpc>
                <a:spcPct val="90000"/>
              </a:lnSpc>
            </a:pPr>
            <a:r>
              <a:rPr lang="en-US" sz="2000" dirty="0">
                <a:latin typeface="Rockwell"/>
              </a:rPr>
              <a:t>Colonies in open rebellion</a:t>
            </a:r>
          </a:p>
        </p:txBody>
      </p:sp>
    </p:spTree>
    <p:extLst>
      <p:ext uri="{BB962C8B-B14F-4D97-AF65-F5344CB8AC3E}">
        <p14:creationId xmlns:p14="http://schemas.microsoft.com/office/powerpoint/2010/main" val="1854569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pPr eaLnBrk="1" hangingPunct="1"/>
            <a:r>
              <a:rPr lang="en-US" dirty="0">
                <a:solidFill>
                  <a:srgbClr val="FFFFFF"/>
                </a:solidFill>
                <a:latin typeface="+mn-lt"/>
                <a:hlinkClick r:id="rId2"/>
              </a:rPr>
              <a:t>Which Side Are You On?</a:t>
            </a:r>
            <a:endParaRPr lang="en-US" dirty="0">
              <a:solidFill>
                <a:srgbClr val="FFFFFF"/>
              </a:solidFill>
              <a:latin typeface="+mn-lt"/>
            </a:endParaRPr>
          </a:p>
        </p:txBody>
      </p:sp>
      <p:sp>
        <p:nvSpPr>
          <p:cNvPr id="22533" name="Rectangle 5"/>
          <p:cNvSpPr>
            <a:spLocks noGrp="1" noRot="1" noChangeArrowheads="1"/>
          </p:cNvSpPr>
          <p:nvPr>
            <p:ph type="body" sz="half" idx="1"/>
          </p:nvPr>
        </p:nvSpPr>
        <p:spPr>
          <a:xfrm>
            <a:off x="304800" y="1676400"/>
            <a:ext cx="4194175" cy="4498975"/>
          </a:xfrm>
        </p:spPr>
        <p:txBody>
          <a:bodyPr>
            <a:normAutofit lnSpcReduction="10000"/>
          </a:bodyPr>
          <a:lstStyle/>
          <a:p>
            <a:pPr eaLnBrk="1" hangingPunct="1">
              <a:lnSpc>
                <a:spcPct val="90000"/>
              </a:lnSpc>
            </a:pPr>
            <a:r>
              <a:rPr lang="en-US" sz="2400" dirty="0"/>
              <a:t>Fought and died in wars with Natives and European enemies</a:t>
            </a:r>
          </a:p>
          <a:p>
            <a:pPr eaLnBrk="1" hangingPunct="1">
              <a:lnSpc>
                <a:spcPct val="90000"/>
              </a:lnSpc>
            </a:pPr>
            <a:r>
              <a:rPr lang="en-US" sz="2400" dirty="0"/>
              <a:t>Risk life and health in a new environment</a:t>
            </a:r>
          </a:p>
          <a:p>
            <a:pPr eaLnBrk="1" hangingPunct="1">
              <a:lnSpc>
                <a:spcPct val="90000"/>
              </a:lnSpc>
            </a:pPr>
            <a:r>
              <a:rPr lang="en-US" sz="2400" dirty="0"/>
              <a:t>Proud and loyal English subjects entitled to rights</a:t>
            </a:r>
          </a:p>
          <a:p>
            <a:pPr eaLnBrk="1" hangingPunct="1">
              <a:lnSpc>
                <a:spcPct val="90000"/>
              </a:lnSpc>
            </a:pPr>
            <a:r>
              <a:rPr lang="en-US" sz="2400" dirty="0"/>
              <a:t>Developed economies which benefit the Empire</a:t>
            </a:r>
          </a:p>
          <a:p>
            <a:pPr eaLnBrk="1" hangingPunct="1">
              <a:lnSpc>
                <a:spcPct val="90000"/>
              </a:lnSpc>
            </a:pPr>
            <a:r>
              <a:rPr lang="en-US" sz="2400" dirty="0"/>
              <a:t>Familiar with life in colonies more so than in England</a:t>
            </a:r>
          </a:p>
          <a:p>
            <a:pPr eaLnBrk="1" hangingPunct="1">
              <a:lnSpc>
                <a:spcPct val="90000"/>
              </a:lnSpc>
            </a:pPr>
            <a:r>
              <a:rPr lang="en-US" sz="2400" dirty="0"/>
              <a:t>God-given liberty</a:t>
            </a:r>
          </a:p>
        </p:txBody>
      </p:sp>
      <p:sp>
        <p:nvSpPr>
          <p:cNvPr id="22534" name="Rectangle 6"/>
          <p:cNvSpPr>
            <a:spLocks noGrp="1" noRot="1" noChangeArrowheads="1"/>
          </p:cNvSpPr>
          <p:nvPr>
            <p:ph type="body" sz="half" idx="2"/>
          </p:nvPr>
        </p:nvSpPr>
        <p:spPr>
          <a:xfrm>
            <a:off x="4572000" y="1676400"/>
            <a:ext cx="4194175" cy="4498975"/>
          </a:xfrm>
        </p:spPr>
        <p:txBody>
          <a:bodyPr/>
          <a:lstStyle/>
          <a:p>
            <a:pPr eaLnBrk="1" hangingPunct="1">
              <a:lnSpc>
                <a:spcPct val="90000"/>
              </a:lnSpc>
            </a:pPr>
            <a:r>
              <a:rPr lang="en-US" sz="2400" dirty="0"/>
              <a:t>Provide protection from Natives and Europeans</a:t>
            </a:r>
          </a:p>
          <a:p>
            <a:pPr eaLnBrk="1" hangingPunct="1">
              <a:lnSpc>
                <a:spcPct val="90000"/>
              </a:lnSpc>
            </a:pPr>
            <a:r>
              <a:rPr lang="en-US" sz="2400" dirty="0"/>
              <a:t>Benefit exceptionally well from success of British Empire with little contribution</a:t>
            </a:r>
          </a:p>
          <a:p>
            <a:pPr eaLnBrk="1" hangingPunct="1">
              <a:lnSpc>
                <a:spcPct val="90000"/>
              </a:lnSpc>
            </a:pPr>
            <a:r>
              <a:rPr lang="en-US" sz="2400" dirty="0"/>
              <a:t>Abide by the rule of law</a:t>
            </a:r>
          </a:p>
          <a:p>
            <a:pPr eaLnBrk="1" hangingPunct="1">
              <a:lnSpc>
                <a:spcPct val="90000"/>
              </a:lnSpc>
            </a:pPr>
            <a:r>
              <a:rPr lang="en-US" sz="2400" dirty="0"/>
              <a:t>Colonists as second-class citizens</a:t>
            </a:r>
          </a:p>
          <a:p>
            <a:pPr eaLnBrk="1" hangingPunct="1">
              <a:lnSpc>
                <a:spcPct val="90000"/>
              </a:lnSpc>
            </a:pPr>
            <a:r>
              <a:rPr lang="ja-JP" altLang="en-US" sz="2400" dirty="0"/>
              <a:t>“</a:t>
            </a:r>
            <a:r>
              <a:rPr lang="en-US" sz="2400" dirty="0"/>
              <a:t>virtual representation</a:t>
            </a:r>
            <a:r>
              <a:rPr lang="ja-JP" altLang="en-US" sz="2400" dirty="0"/>
              <a:t>”</a:t>
            </a:r>
            <a:endParaRPr lang="en-US" sz="2400" dirty="0"/>
          </a:p>
          <a:p>
            <a:pPr eaLnBrk="1" hangingPunct="1">
              <a:lnSpc>
                <a:spcPct val="90000"/>
              </a:lnSpc>
            </a:pPr>
            <a:r>
              <a:rPr lang="en-US" sz="2400" dirty="0"/>
              <a:t>Britons pay 2-3 times taxes than colonists</a:t>
            </a:r>
          </a:p>
          <a:p>
            <a:pPr eaLnBrk="1" hangingPunct="1">
              <a:lnSpc>
                <a:spcPct val="90000"/>
              </a:lnSpc>
            </a:pPr>
            <a:endParaRPr lang="en-US" sz="2400" dirty="0"/>
          </a:p>
        </p:txBody>
      </p:sp>
      <p:sp>
        <p:nvSpPr>
          <p:cNvPr id="39940" name="Text Box 7"/>
          <p:cNvSpPr txBox="1">
            <a:spLocks noChangeArrowheads="1"/>
          </p:cNvSpPr>
          <p:nvPr/>
        </p:nvSpPr>
        <p:spPr bwMode="auto">
          <a:xfrm>
            <a:off x="1676400" y="1295400"/>
            <a:ext cx="112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dirty="0">
                <a:latin typeface="Rockwell"/>
              </a:rPr>
              <a:t>Colonies</a:t>
            </a:r>
          </a:p>
        </p:txBody>
      </p:sp>
      <p:sp>
        <p:nvSpPr>
          <p:cNvPr id="39941" name="Text Box 8"/>
          <p:cNvSpPr txBox="1">
            <a:spLocks noChangeArrowheads="1"/>
          </p:cNvSpPr>
          <p:nvPr/>
        </p:nvSpPr>
        <p:spPr bwMode="auto">
          <a:xfrm>
            <a:off x="5334000" y="1295400"/>
            <a:ext cx="2927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dirty="0">
                <a:latin typeface="Rockwell"/>
              </a:rPr>
              <a:t>British Empire/Parliament</a:t>
            </a:r>
          </a:p>
        </p:txBody>
      </p:sp>
    </p:spTree>
    <p:extLst>
      <p:ext uri="{BB962C8B-B14F-4D97-AF65-F5344CB8AC3E}">
        <p14:creationId xmlns:p14="http://schemas.microsoft.com/office/powerpoint/2010/main" val="9044406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r>
              <a:rPr lang="en-US" dirty="0">
                <a:latin typeface="Rockwell"/>
                <a:cs typeface="Rockwell"/>
              </a:rPr>
              <a:t>The Enlightenment</a:t>
            </a:r>
          </a:p>
        </p:txBody>
      </p:sp>
      <p:sp>
        <p:nvSpPr>
          <p:cNvPr id="60419" name="Rectangle 3"/>
          <p:cNvSpPr>
            <a:spLocks noGrp="1" noChangeArrowheads="1"/>
          </p:cNvSpPr>
          <p:nvPr>
            <p:ph type="body" idx="1"/>
          </p:nvPr>
        </p:nvSpPr>
        <p:spPr>
          <a:xfrm>
            <a:off x="0" y="762000"/>
            <a:ext cx="9144000" cy="6096000"/>
          </a:xfrm>
        </p:spPr>
        <p:txBody>
          <a:bodyPr>
            <a:normAutofit lnSpcReduction="10000"/>
          </a:bodyPr>
          <a:lstStyle/>
          <a:p>
            <a:pPr>
              <a:lnSpc>
                <a:spcPct val="95000"/>
              </a:lnSpc>
            </a:pPr>
            <a:r>
              <a:rPr lang="en-US" sz="3800" dirty="0">
                <a:latin typeface="Rockwell"/>
                <a:cs typeface="Rockwell"/>
              </a:rPr>
              <a:t>Colonists used the ideas of the Enlightenment to justify their protest</a:t>
            </a:r>
          </a:p>
          <a:p>
            <a:pPr lvl="1">
              <a:lnSpc>
                <a:spcPct val="95000"/>
              </a:lnSpc>
            </a:pPr>
            <a:r>
              <a:rPr lang="en-US" sz="3800" u="sng" dirty="0">
                <a:latin typeface="Rockwell"/>
                <a:cs typeface="Rockwell"/>
              </a:rPr>
              <a:t>John Locke</a:t>
            </a:r>
            <a:r>
              <a:rPr lang="en-US" sz="3800" dirty="0">
                <a:latin typeface="Rockwell"/>
                <a:cs typeface="Rockwell"/>
              </a:rPr>
              <a:t> wrote that people have natural rights (life, liberty, &amp; property)  &amp; should oppose tyranny</a:t>
            </a:r>
          </a:p>
          <a:p>
            <a:pPr lvl="1">
              <a:lnSpc>
                <a:spcPct val="95000"/>
              </a:lnSpc>
            </a:pPr>
            <a:r>
              <a:rPr lang="en-US" sz="3800" u="sng" dirty="0">
                <a:latin typeface="Rockwell"/>
                <a:cs typeface="Rockwell"/>
              </a:rPr>
              <a:t>Rousseau</a:t>
            </a:r>
            <a:r>
              <a:rPr lang="en-US" sz="3800" dirty="0">
                <a:latin typeface="Rockwell"/>
                <a:cs typeface="Rockwell"/>
              </a:rPr>
              <a:t> believed that citizens have a social contract with their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a:t>
            </a:r>
          </a:p>
          <a:p>
            <a:pPr lvl="1">
              <a:lnSpc>
                <a:spcPct val="95000"/>
              </a:lnSpc>
            </a:pPr>
            <a:r>
              <a:rPr lang="en-US" sz="3800" u="sng" dirty="0">
                <a:latin typeface="Rockwell"/>
                <a:cs typeface="Rockwell"/>
              </a:rPr>
              <a:t>Montesquieu</a:t>
            </a:r>
            <a:r>
              <a:rPr lang="en-US" sz="3800" dirty="0">
                <a:latin typeface="Rockwell"/>
                <a:cs typeface="Rockwell"/>
              </a:rPr>
              <a:t> argued that power should not be in the hands of a king, but separated among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branches</a:t>
            </a:r>
          </a:p>
        </p:txBody>
      </p:sp>
      <p:pic>
        <p:nvPicPr>
          <p:cNvPr id="167941" name="Picture 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1197" t="30620" r="3906" b="19792"/>
          <a:stretch>
            <a:fillRect/>
          </a:stretch>
        </p:blipFill>
        <p:spPr bwMode="auto">
          <a:xfrm>
            <a:off x="0" y="2057400"/>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21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67941"/>
                                        </p:tgtEl>
                                        <p:attrNameLst>
                                          <p:attrName>ppt_w</p:attrName>
                                        </p:attrNameLst>
                                      </p:cBhvr>
                                      <p:tavLst>
                                        <p:tav tm="0">
                                          <p:val>
                                            <p:strVal val="ppt_w"/>
                                          </p:val>
                                        </p:tav>
                                        <p:tav tm="100000">
                                          <p:val>
                                            <p:fltVal val="0"/>
                                          </p:val>
                                        </p:tav>
                                      </p:tavLst>
                                    </p:anim>
                                    <p:anim calcmode="lin" valueType="num">
                                      <p:cBhvr>
                                        <p:cTn id="7" dur="500"/>
                                        <p:tgtEl>
                                          <p:spTgt spid="167941"/>
                                        </p:tgtEl>
                                        <p:attrNameLst>
                                          <p:attrName>ppt_h</p:attrName>
                                        </p:attrNameLst>
                                      </p:cBhvr>
                                      <p:tavLst>
                                        <p:tav tm="0">
                                          <p:val>
                                            <p:strVal val="ppt_h"/>
                                          </p:val>
                                        </p:tav>
                                        <p:tav tm="100000">
                                          <p:val>
                                            <p:fltVal val="0"/>
                                          </p:val>
                                        </p:tav>
                                      </p:tavLst>
                                    </p:anim>
                                    <p:animEffect transition="out" filter="fade">
                                      <p:cBhvr>
                                        <p:cTn id="8" dur="500"/>
                                        <p:tgtEl>
                                          <p:spTgt spid="167941"/>
                                        </p:tgtEl>
                                      </p:cBhvr>
                                    </p:animEffect>
                                    <p:set>
                                      <p:cBhvr>
                                        <p:cTn id="9" dur="1" fill="hold">
                                          <p:stCondLst>
                                            <p:cond delay="499"/>
                                          </p:stCondLst>
                                        </p:cTn>
                                        <p:tgtEl>
                                          <p:spTgt spid="167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hangingPunct="1"/>
            <a:r>
              <a:rPr lang="en-US" dirty="0">
                <a:latin typeface="Rockwell"/>
              </a:rPr>
              <a:t>Lexington and Concord </a:t>
            </a:r>
            <a:br>
              <a:rPr lang="en-US" dirty="0">
                <a:latin typeface="Rockwell"/>
              </a:rPr>
            </a:br>
            <a:r>
              <a:rPr lang="en-US" dirty="0">
                <a:latin typeface="Rockwell"/>
              </a:rPr>
              <a:t>(April 19, 1775)</a:t>
            </a:r>
          </a:p>
        </p:txBody>
      </p:sp>
      <p:sp>
        <p:nvSpPr>
          <p:cNvPr id="26627" name="Rectangle 3"/>
          <p:cNvSpPr>
            <a:spLocks noGrp="1" noRot="1" noChangeArrowheads="1"/>
          </p:cNvSpPr>
          <p:nvPr>
            <p:ph type="body" sz="half" idx="1"/>
          </p:nvPr>
        </p:nvSpPr>
        <p:spPr>
          <a:xfrm>
            <a:off x="0" y="1600200"/>
            <a:ext cx="3733800" cy="4876800"/>
          </a:xfrm>
        </p:spPr>
        <p:txBody>
          <a:bodyPr>
            <a:normAutofit lnSpcReduction="10000"/>
          </a:bodyPr>
          <a:lstStyle/>
          <a:p>
            <a:pPr eaLnBrk="1" hangingPunct="1">
              <a:lnSpc>
                <a:spcPct val="90000"/>
              </a:lnSpc>
            </a:pPr>
            <a:r>
              <a:rPr lang="en-US" sz="2400" dirty="0">
                <a:latin typeface="Rockwell"/>
              </a:rPr>
              <a:t>Organization of militia (Minutemen) compels Governor Gage to send 700 British soldiers to arrest rebel leaders and confiscate arms</a:t>
            </a:r>
          </a:p>
          <a:p>
            <a:pPr eaLnBrk="1" hangingPunct="1">
              <a:lnSpc>
                <a:spcPct val="90000"/>
              </a:lnSpc>
            </a:pPr>
            <a:r>
              <a:rPr lang="en-US" sz="2400" dirty="0">
                <a:latin typeface="Rockwell"/>
              </a:rPr>
              <a:t>William Dawes and Paul Revere</a:t>
            </a:r>
          </a:p>
          <a:p>
            <a:pPr eaLnBrk="1" hangingPunct="1">
              <a:lnSpc>
                <a:spcPct val="90000"/>
              </a:lnSpc>
            </a:pPr>
            <a:r>
              <a:rPr lang="en-US" sz="2400" dirty="0">
                <a:latin typeface="Rockwell"/>
              </a:rPr>
              <a:t>8 Minutemen die and 1 Redcoat wounded at Lexington</a:t>
            </a:r>
          </a:p>
          <a:p>
            <a:pPr eaLnBrk="1" hangingPunct="1">
              <a:lnSpc>
                <a:spcPct val="90000"/>
              </a:lnSpc>
            </a:pPr>
            <a:r>
              <a:rPr lang="ja-JP" altLang="en-US" sz="2400" dirty="0">
                <a:latin typeface="Rockwell"/>
              </a:rPr>
              <a:t>“</a:t>
            </a:r>
            <a:r>
              <a:rPr lang="en-US" sz="2400" dirty="0">
                <a:latin typeface="Rockwell"/>
              </a:rPr>
              <a:t>Shot </a:t>
            </a:r>
            <a:r>
              <a:rPr lang="en-US" sz="2400" dirty="0" smtClean="0">
                <a:latin typeface="Rockwell"/>
              </a:rPr>
              <a:t>heard</a:t>
            </a:r>
            <a:r>
              <a:rPr lang="en-US" sz="2400" dirty="0">
                <a:latin typeface="Rockwell"/>
              </a:rPr>
              <a:t> </a:t>
            </a:r>
            <a:r>
              <a:rPr lang="en-US" sz="2400" dirty="0" smtClean="0">
                <a:latin typeface="Rockwell"/>
              </a:rPr>
              <a:t>‘round </a:t>
            </a:r>
            <a:r>
              <a:rPr lang="en-US" sz="2400" dirty="0">
                <a:latin typeface="Rockwell"/>
              </a:rPr>
              <a:t>the </a:t>
            </a:r>
            <a:r>
              <a:rPr lang="en-US" sz="2400" dirty="0" smtClean="0">
                <a:latin typeface="Rockwell"/>
              </a:rPr>
              <a:t>world” </a:t>
            </a:r>
            <a:r>
              <a:rPr lang="en-US" sz="2400" dirty="0">
                <a:latin typeface="Rockwell"/>
              </a:rPr>
              <a:t>at Concord</a:t>
            </a:r>
          </a:p>
        </p:txBody>
      </p:sp>
      <p:pic>
        <p:nvPicPr>
          <p:cNvPr id="40963" name="Picture 5" descr="boston_concord_1775.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676400"/>
            <a:ext cx="5105400" cy="2827338"/>
          </a:xfrm>
        </p:spPr>
      </p:pic>
    </p:spTree>
    <p:extLst>
      <p:ext uri="{BB962C8B-B14F-4D97-AF65-F5344CB8AC3E}">
        <p14:creationId xmlns:p14="http://schemas.microsoft.com/office/powerpoint/2010/main" val="14568735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76200"/>
            <a:ext cx="8540750" cy="609600"/>
          </a:xfrm>
        </p:spPr>
        <p:txBody>
          <a:bodyPr>
            <a:normAutofit fontScale="90000"/>
          </a:bodyPr>
          <a:lstStyle/>
          <a:p>
            <a:pPr eaLnBrk="1" hangingPunct="1"/>
            <a:r>
              <a:rPr lang="en-US" dirty="0">
                <a:latin typeface="Rockwell"/>
              </a:rPr>
              <a:t>Second Continental Congress</a:t>
            </a:r>
          </a:p>
        </p:txBody>
      </p:sp>
      <p:sp>
        <p:nvSpPr>
          <p:cNvPr id="28675" name="Rectangle 3"/>
          <p:cNvSpPr>
            <a:spLocks noGrp="1" noRot="1" noChangeArrowheads="1"/>
          </p:cNvSpPr>
          <p:nvPr>
            <p:ph type="body" idx="1"/>
          </p:nvPr>
        </p:nvSpPr>
        <p:spPr>
          <a:xfrm>
            <a:off x="0" y="685800"/>
            <a:ext cx="4425950" cy="6172200"/>
          </a:xfrm>
        </p:spPr>
        <p:txBody>
          <a:bodyPr/>
          <a:lstStyle/>
          <a:p>
            <a:pPr eaLnBrk="1" hangingPunct="1"/>
            <a:r>
              <a:rPr lang="en-US" sz="2000" dirty="0">
                <a:latin typeface="Rockwell"/>
              </a:rPr>
              <a:t>Delegates from 13 colonies begin meeting in May of 1775</a:t>
            </a:r>
          </a:p>
          <a:p>
            <a:pPr eaLnBrk="1" hangingPunct="1"/>
            <a:r>
              <a:rPr lang="en-US" sz="2000" dirty="0">
                <a:latin typeface="Rockwell"/>
              </a:rPr>
              <a:t>Battles of </a:t>
            </a:r>
            <a:r>
              <a:rPr lang="en-US" sz="2000" dirty="0" smtClean="0">
                <a:latin typeface="Rockwell"/>
              </a:rPr>
              <a:t>Breed’s </a:t>
            </a:r>
            <a:r>
              <a:rPr lang="en-US" sz="2000" dirty="0">
                <a:latin typeface="Rockwell"/>
              </a:rPr>
              <a:t>Hill and Bunker Hill (June 1775)</a:t>
            </a:r>
          </a:p>
          <a:p>
            <a:pPr eaLnBrk="1" hangingPunct="1"/>
            <a:r>
              <a:rPr lang="en-US" sz="2000" dirty="0">
                <a:latin typeface="Rockwell"/>
              </a:rPr>
              <a:t>Olive Branch Petition (July 1775)</a:t>
            </a:r>
          </a:p>
          <a:p>
            <a:pPr eaLnBrk="1" hangingPunct="1"/>
            <a:r>
              <a:rPr lang="en-US" sz="2000" dirty="0">
                <a:latin typeface="Rockwell"/>
              </a:rPr>
              <a:t>Proclamation of Rebellion (August 1775)</a:t>
            </a:r>
          </a:p>
          <a:p>
            <a:pPr eaLnBrk="1" hangingPunct="1"/>
            <a:r>
              <a:rPr lang="en-US" sz="2000" dirty="0">
                <a:latin typeface="Rockwell"/>
              </a:rPr>
              <a:t>Prohibitory Act (December 1775)</a:t>
            </a:r>
          </a:p>
          <a:p>
            <a:pPr eaLnBrk="1" hangingPunct="1"/>
            <a:r>
              <a:rPr lang="en-US" sz="2000" dirty="0">
                <a:latin typeface="Rockwell"/>
              </a:rPr>
              <a:t>Continental Army and George Washington</a:t>
            </a:r>
          </a:p>
          <a:p>
            <a:pPr eaLnBrk="1" hangingPunct="1"/>
            <a:r>
              <a:rPr lang="en-US" sz="2000" dirty="0">
                <a:latin typeface="Rockwell"/>
              </a:rPr>
              <a:t>State Constitutions</a:t>
            </a:r>
          </a:p>
          <a:p>
            <a:pPr eaLnBrk="1" hangingPunct="1"/>
            <a:r>
              <a:rPr lang="en-US" sz="2000" dirty="0">
                <a:latin typeface="Rockwell"/>
              </a:rPr>
              <a:t>Virginia Declaration of Rights (May 1776)</a:t>
            </a:r>
          </a:p>
          <a:p>
            <a:pPr eaLnBrk="1" hangingPunct="1"/>
            <a:r>
              <a:rPr lang="en-US" sz="2000" dirty="0">
                <a:latin typeface="Rockwell"/>
              </a:rPr>
              <a:t>Independence Hall Debate</a:t>
            </a:r>
            <a:endParaRPr lang="en-US" sz="2000" dirty="0">
              <a:latin typeface="Rockwell"/>
              <a:hlinkClick r:id="rId3"/>
            </a:endParaRPr>
          </a:p>
          <a:p>
            <a:pPr lvl="1" eaLnBrk="1" hangingPunct="1"/>
            <a:r>
              <a:rPr lang="en-US" sz="1600" dirty="0">
                <a:latin typeface="Rockwell"/>
                <a:hlinkClick r:id="rId4"/>
              </a:rPr>
              <a:t>John Dickinson</a:t>
            </a:r>
            <a:endParaRPr lang="en-US" sz="1600" dirty="0">
              <a:latin typeface="Rockwell"/>
            </a:endParaRPr>
          </a:p>
          <a:p>
            <a:pPr lvl="1" eaLnBrk="1" hangingPunct="1"/>
            <a:r>
              <a:rPr lang="en-US" sz="1600" dirty="0">
                <a:latin typeface="Rockwell"/>
                <a:hlinkClick r:id="rId5"/>
              </a:rPr>
              <a:t>John Adams</a:t>
            </a:r>
            <a:endParaRPr lang="en-US" sz="1600" dirty="0">
              <a:latin typeface="Rockwell"/>
              <a:hlinkClick r:id="rId3"/>
            </a:endParaRPr>
          </a:p>
          <a:p>
            <a:pPr eaLnBrk="1" hangingPunct="1"/>
            <a:r>
              <a:rPr lang="en-US" sz="2000" dirty="0">
                <a:latin typeface="Rockwell"/>
                <a:hlinkClick r:id="rId3"/>
              </a:rPr>
              <a:t>Declaration of Independence (July 1776)</a:t>
            </a:r>
            <a:endParaRPr lang="en-US" sz="2000" dirty="0">
              <a:latin typeface="Rockwell"/>
            </a:endParaRPr>
          </a:p>
        </p:txBody>
      </p:sp>
      <p:pic>
        <p:nvPicPr>
          <p:cNvPr id="41987" name="Picture 5" descr="continental congress 1.gif                                     000A84C2Macintosh HD                   C5A9507E:"/>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4425950" y="1752600"/>
            <a:ext cx="4551363" cy="3276600"/>
          </a:xfrm>
        </p:spPr>
      </p:pic>
    </p:spTree>
    <p:extLst>
      <p:ext uri="{BB962C8B-B14F-4D97-AF65-F5344CB8AC3E}">
        <p14:creationId xmlns:p14="http://schemas.microsoft.com/office/powerpoint/2010/main" val="35872717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5003</TotalTime>
  <Words>1910</Words>
  <Application>Microsoft Macintosh PowerPoint</Application>
  <PresentationFormat>On-screen Show (4:3)</PresentationFormat>
  <Paragraphs>192</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Do Now</vt:lpstr>
      <vt:lpstr>Declaring Independence</vt:lpstr>
      <vt:lpstr>AP Prompt</vt:lpstr>
      <vt:lpstr>Key Concepts</vt:lpstr>
      <vt:lpstr>Timeline of Parliamentary Acts</vt:lpstr>
      <vt:lpstr>Which Side Are You On?</vt:lpstr>
      <vt:lpstr>The Enlightenment</vt:lpstr>
      <vt:lpstr>Lexington and Concord  (April 19, 1775)</vt:lpstr>
      <vt:lpstr>Second Continental Congress</vt:lpstr>
      <vt:lpstr>Thomas Paine</vt:lpstr>
      <vt:lpstr>Thomas Paine’s Common Sense (January 1776)</vt:lpstr>
      <vt:lpstr>The Second Continental Congress moves toward Independence</vt:lpstr>
      <vt:lpstr>Declaration of Independence (1776)</vt:lpstr>
      <vt:lpstr>America vs. Great Britain</vt:lpstr>
      <vt:lpstr>Patriots, Loyalists, Neutrals</vt:lpstr>
      <vt:lpstr>Foreign Assistance</vt:lpstr>
      <vt:lpstr>The War</vt:lpstr>
      <vt:lpstr>Why Saratoga?</vt:lpstr>
      <vt:lpstr>A “Revolutionary” Society</vt:lpstr>
      <vt:lpstr>The Treaty of Paris (1783)</vt:lpstr>
      <vt:lpstr>PowerPoint Presentation</vt:lpstr>
      <vt:lpstr>After the Treaty of Paris, 1783</vt:lpstr>
      <vt:lpstr>Women of the Revolution</vt:lpstr>
      <vt:lpstr>Blacks and Slaves During the Revolution</vt:lpstr>
      <vt:lpstr>Natives of the Revolution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Jenifer Ford</cp:lastModifiedBy>
  <cp:revision>12</cp:revision>
  <dcterms:created xsi:type="dcterms:W3CDTF">2017-08-23T03:42:55Z</dcterms:created>
  <dcterms:modified xsi:type="dcterms:W3CDTF">2017-09-03T22:37:49Z</dcterms:modified>
</cp:coreProperties>
</file>