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291" r:id="rId2"/>
    <p:sldId id="256" r:id="rId3"/>
    <p:sldId id="257" r:id="rId4"/>
    <p:sldId id="258" r:id="rId5"/>
    <p:sldId id="288" r:id="rId6"/>
    <p:sldId id="262" r:id="rId7"/>
    <p:sldId id="263" r:id="rId8"/>
    <p:sldId id="264" r:id="rId9"/>
    <p:sldId id="265" r:id="rId10"/>
    <p:sldId id="266" r:id="rId11"/>
    <p:sldId id="267" r:id="rId12"/>
    <p:sldId id="28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2" r:id="rId21"/>
    <p:sldId id="275" r:id="rId22"/>
    <p:sldId id="276" r:id="rId23"/>
    <p:sldId id="277" r:id="rId24"/>
    <p:sldId id="278" r:id="rId25"/>
    <p:sldId id="279" r:id="rId26"/>
    <p:sldId id="280" r:id="rId27"/>
    <p:sldId id="259" r:id="rId28"/>
    <p:sldId id="260" r:id="rId29"/>
    <p:sldId id="261" r:id="rId30"/>
    <p:sldId id="282" r:id="rId31"/>
    <p:sldId id="283" r:id="rId32"/>
    <p:sldId id="284" r:id="rId33"/>
    <p:sldId id="285" r:id="rId34"/>
    <p:sldId id="286" r:id="rId35"/>
    <p:sldId id="287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9" autoAdjust="0"/>
    <p:restoredTop sz="85401" autoAdjust="0"/>
  </p:normalViewPr>
  <p:slideViewPr>
    <p:cSldViewPr snapToGrid="0" snapToObjects="1">
      <p:cViewPr varScale="1">
        <p:scale>
          <a:sx n="64" d="100"/>
          <a:sy n="64" d="100"/>
        </p:scale>
        <p:origin x="-11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CC85-2F7D-4047-A519-A697C3B2DF13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8148A-E41F-F148-8F1A-2253CC56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253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987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8397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151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Some slaves upon their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indentured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 altLang="ja-JP">
                <a:latin typeface="Times New Roman" charset="0"/>
              </a:rPr>
              <a:t> release went on to become successful plantation owners—although this was extremely rare; Slavery was justified because colonists were Christianizing Africans </a:t>
            </a:r>
            <a:endParaRPr lang="en-US">
              <a:latin typeface="Times New Roman" charset="0"/>
            </a:endParaRPr>
          </a:p>
        </p:txBody>
      </p:sp>
      <p:sp>
        <p:nvSpPr>
          <p:cNvPr id="2355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14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560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765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22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4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Clash of cultures; settlers had no experience in founding a settlement-they simply did that they knew.  This did not work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 1609, London Co. reorganized the colonial gov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t; but the new governor would not arrive until 1610; meanwhile the colony lacked leadership; In 1616, the investors of the Virginia Co. had worthless stock; could claim un-surveyed land 3,000 miles from England</a:t>
            </a:r>
            <a:endParaRPr lang="en-US">
              <a:latin typeface="Times New Roman" charset="0"/>
            </a:endParaRPr>
          </a:p>
        </p:txBody>
      </p:sp>
      <p:sp>
        <p:nvSpPr>
          <p:cNvPr id="296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379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12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12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12</a:t>
            </a: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/>
            <a:r>
              <a:rPr lang="en-US" sz="1200"/>
              <a:t>04/06/98</a:t>
            </a:r>
          </a:p>
        </p:txBody>
      </p:sp>
      <p:sp>
        <p:nvSpPr>
          <p:cNvPr id="37902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37903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906" name="Rectangle 19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993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198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40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68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5D49-9FD6-9D4B-80C3-5655FAC8B59C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06D4-A6AC-704C-9C78-D0D14B9E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fl.net/exhibits/lordsbaltimore/images/georgecalvert.tif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struggles did colonists in Jamestown face and how did they overcome those challenges?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1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Entrepreneurs in Virginia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26154" y="1371600"/>
            <a:ext cx="8646027" cy="5715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Jamestown was settled in 1607 along the Chesapeake Bay: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the location was unhealthy but easy to defend from Spanish ships (but not from inland Indians)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Settlers had no experience in founding a settlement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Colonists expected to become immediately wealthy &amp; failed to plant crops or prepare for long-term habitation in America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381000" y="5486400"/>
            <a:ext cx="8077200" cy="1066800"/>
          </a:xfrm>
          <a:prstGeom prst="wedgeRectCallout">
            <a:avLst>
              <a:gd name="adj1" fmla="val -991"/>
              <a:gd name="adj2" fmla="val -110329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sz="2800" dirty="0">
                <a:solidFill>
                  <a:srgbClr val="FFFFFF"/>
                </a:solidFill>
              </a:rPr>
              <a:t>Chesapeake colonists did not work for the common good &amp; many starved to death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13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Spinning Out of Control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idx="1"/>
          </p:nvPr>
        </p:nvSpPr>
        <p:spPr>
          <a:xfrm>
            <a:off x="365325" y="1295400"/>
            <a:ext cx="5818979" cy="4572000"/>
          </a:xfrm>
        </p:spPr>
        <p:txBody>
          <a:bodyPr lIns="90488" tIns="44450" rIns="90488" bIns="44450"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In 1608, John Smith imposed order in Jamestown &amp; traded for food with natives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Rockwell"/>
                <a:cs typeface="Rockwell"/>
              </a:rPr>
              <a:t>But, Jamestown faced difficulties: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Poor leadership &amp; harsh winters led to </a:t>
            </a:r>
            <a:r>
              <a:rPr lang="en-US" dirty="0" smtClean="0">
                <a:latin typeface="Rockwell"/>
                <a:cs typeface="Rockwell"/>
              </a:rPr>
              <a:t>‘starving time’ </a:t>
            </a:r>
            <a:r>
              <a:rPr lang="en-US" dirty="0">
                <a:latin typeface="Rockwell"/>
                <a:cs typeface="Rockwell"/>
              </a:rPr>
              <a:t>(1609-1610)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In 1622 &amp; 1644, Jamestown was attacked by Powhatan Indians </a:t>
            </a:r>
          </a:p>
        </p:txBody>
      </p:sp>
      <p:pic>
        <p:nvPicPr>
          <p:cNvPr id="17412" name="Picture 1028" descr="John Smith"/>
          <p:cNvPicPr preferRelativeResize="0"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1755" b="3947"/>
          <a:stretch>
            <a:fillRect/>
          </a:stretch>
        </p:blipFill>
        <p:spPr bwMode="auto">
          <a:xfrm>
            <a:off x="5985008" y="2971800"/>
            <a:ext cx="2698750" cy="35814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Rectangle 1029"/>
          <p:cNvSpPr>
            <a:spLocks noChangeArrowheads="1"/>
          </p:cNvSpPr>
          <p:nvPr/>
        </p:nvSpPr>
        <p:spPr bwMode="auto">
          <a:xfrm>
            <a:off x="5758854" y="2258458"/>
            <a:ext cx="3124200" cy="609600"/>
          </a:xfrm>
          <a:prstGeom prst="rect">
            <a:avLst/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2400" dirty="0">
                <a:solidFill>
                  <a:srgbClr val="FFFFFF"/>
                </a:solidFill>
              </a:rPr>
              <a:t>Captain John Smith </a:t>
            </a:r>
          </a:p>
        </p:txBody>
      </p:sp>
      <p:sp>
        <p:nvSpPr>
          <p:cNvPr id="17414" name="AutoShape 1030"/>
          <p:cNvSpPr>
            <a:spLocks noChangeArrowheads="1"/>
          </p:cNvSpPr>
          <p:nvPr/>
        </p:nvSpPr>
        <p:spPr bwMode="auto">
          <a:xfrm>
            <a:off x="0" y="5867400"/>
            <a:ext cx="6934200" cy="990600"/>
          </a:xfrm>
          <a:prstGeom prst="wedgeRectCallout">
            <a:avLst>
              <a:gd name="adj1" fmla="val -8356"/>
              <a:gd name="adj2" fmla="val -117944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1" lang="en-US" sz="2800" dirty="0">
                <a:solidFill>
                  <a:srgbClr val="FFFFFF"/>
                </a:solidFill>
              </a:rPr>
              <a:t>The most powerful Native Americans east of Mississippi River</a:t>
            </a:r>
          </a:p>
        </p:txBody>
      </p:sp>
    </p:spTree>
    <p:extLst>
      <p:ext uri="{BB962C8B-B14F-4D97-AF65-F5344CB8AC3E}">
        <p14:creationId xmlns:p14="http://schemas.microsoft.com/office/powerpoint/2010/main" val="1187606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03m01"/>
          <p:cNvPicPr preferRelativeResize="0"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7162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Powhatan Confederacy</a:t>
            </a:r>
          </a:p>
        </p:txBody>
      </p:sp>
      <p:pic>
        <p:nvPicPr>
          <p:cNvPr id="30723" name="Picture 4" descr="Chief Powhatan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295400"/>
            <a:ext cx="2581275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1" name="Picture 5" descr="The massacre of the settlers in 1622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781800" cy="582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304800" y="228600"/>
            <a:ext cx="8534400" cy="762000"/>
          </a:xfrm>
          <a:prstGeom prst="rect">
            <a:avLst/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sz="3200" dirty="0">
                <a:solidFill>
                  <a:srgbClr val="FFFFFF"/>
                </a:solidFill>
              </a:rPr>
              <a:t>The 1622 Powhatan uprising killed 347 </a:t>
            </a:r>
          </a:p>
        </p:txBody>
      </p:sp>
    </p:spTree>
    <p:extLst>
      <p:ext uri="{BB962C8B-B14F-4D97-AF65-F5344CB8AC3E}">
        <p14:creationId xmlns:p14="http://schemas.microsoft.com/office/powerpoint/2010/main" val="267615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6858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Saved by </a:t>
            </a:r>
            <a:r>
              <a:rPr lang="en-US" dirty="0" smtClean="0">
                <a:latin typeface="Rockwell"/>
                <a:cs typeface="Rockwell"/>
              </a:rPr>
              <a:t>a</a:t>
            </a:r>
            <a:r>
              <a:rPr lang="en-US" altLang="ja-JP" dirty="0" smtClean="0">
                <a:latin typeface="Rockwell"/>
                <a:cs typeface="Rockwell"/>
              </a:rPr>
              <a:t/>
            </a:r>
            <a:br>
              <a:rPr lang="en-US" altLang="ja-JP" dirty="0" smtClean="0">
                <a:latin typeface="Rockwell"/>
                <a:cs typeface="Rockwell"/>
              </a:rPr>
            </a:br>
            <a:r>
              <a:rPr lang="en-US" altLang="ja-JP" dirty="0" smtClean="0">
                <a:latin typeface="Rockwell"/>
                <a:cs typeface="Rockwell"/>
              </a:rPr>
              <a:t>“Stinking </a:t>
            </a:r>
            <a:r>
              <a:rPr lang="en-US" altLang="ja-JP" dirty="0">
                <a:latin typeface="Rockwell"/>
                <a:cs typeface="Rockwell"/>
              </a:rPr>
              <a:t>Weed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600200"/>
            <a:ext cx="8153400" cy="52578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John Rolfe introduced a tobacco hybrid that gave Jamestown a cash crop economy  </a:t>
            </a:r>
          </a:p>
        </p:txBody>
      </p:sp>
      <p:pic>
        <p:nvPicPr>
          <p:cNvPr id="31747" name="Picture 4" descr="John Rolfe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28900"/>
            <a:ext cx="2819400" cy="4229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5" descr="tobac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/>
          <a:stretch>
            <a:fillRect/>
          </a:stretch>
        </p:blipFill>
        <p:spPr bwMode="auto">
          <a:xfrm>
            <a:off x="0" y="2819400"/>
            <a:ext cx="609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734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467600" cy="1143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Saved by </a:t>
            </a:r>
            <a:r>
              <a:rPr lang="en-US" dirty="0" smtClean="0">
                <a:latin typeface="Rockwell"/>
                <a:cs typeface="Rockwell"/>
              </a:rPr>
              <a:t>a</a:t>
            </a:r>
            <a:r>
              <a:rPr lang="ja-JP" altLang="en-US" dirty="0" smtClean="0">
                <a:latin typeface="Rockwell"/>
                <a:cs typeface="Rockwell"/>
              </a:rPr>
              <a:t>“</a:t>
            </a:r>
            <a:r>
              <a:rPr lang="en-US" altLang="ja-JP" dirty="0">
                <a:latin typeface="Rockwell"/>
                <a:cs typeface="Rockwell"/>
              </a:rPr>
              <a:t>Stinking Weed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altLang="ja-JP" dirty="0">
                <a:latin typeface="Rockwell"/>
                <a:cs typeface="Rockwell"/>
              </a:rPr>
              <a:t> 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idx="1"/>
          </p:nvPr>
        </p:nvSpPr>
        <p:spPr>
          <a:xfrm>
            <a:off x="278343" y="1061098"/>
            <a:ext cx="8560857" cy="6177902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In 1618, </a:t>
            </a:r>
            <a:r>
              <a:rPr lang="en-US" b="1" dirty="0">
                <a:solidFill>
                  <a:schemeClr val="accent2"/>
                </a:solidFill>
                <a:latin typeface="Rockwell"/>
                <a:cs typeface="Rockwell"/>
              </a:rPr>
              <a:t>headrights</a:t>
            </a:r>
            <a:r>
              <a:rPr lang="en-US" dirty="0">
                <a:latin typeface="Rockwell"/>
                <a:cs typeface="Rockwell"/>
              </a:rPr>
              <a:t> were used to encourage cultivation of tobacco  &amp; the settlement of Jamestown:</a:t>
            </a:r>
          </a:p>
          <a:p>
            <a:pPr marL="811213" lvl="1" indent="-457200" eaLnBrk="1" hangingPunct="1">
              <a:lnSpc>
                <a:spcPct val="90000"/>
              </a:lnSpc>
              <a:buSzPct val="75000"/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A 50-acre lot was granted to each colonist who paid for his own transportation, or for each servant brought into the colony </a:t>
            </a:r>
          </a:p>
          <a:p>
            <a:pPr marL="811213" lvl="1" indent="-457200" eaLnBrk="1" hangingPunct="1">
              <a:lnSpc>
                <a:spcPct val="90000"/>
              </a:lnSpc>
              <a:buSzPct val="75000"/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Led to huge tobacco plantations &amp; thousands of new settlers who hoped to </a:t>
            </a:r>
            <a:endParaRPr lang="en-US" dirty="0" smtClean="0">
              <a:latin typeface="Rockwell"/>
              <a:cs typeface="Rockwell"/>
            </a:endParaRPr>
          </a:p>
          <a:p>
            <a:pPr marL="354013" lvl="1" indent="0" eaLnBrk="1" hangingPunct="1">
              <a:lnSpc>
                <a:spcPct val="90000"/>
              </a:lnSpc>
              <a:buSzPct val="75000"/>
              <a:buNone/>
            </a:pPr>
            <a:r>
              <a:rPr lang="en-US" dirty="0">
                <a:latin typeface="Rockwell"/>
                <a:cs typeface="Rockwell"/>
              </a:rPr>
              <a:t>	</a:t>
            </a:r>
            <a:r>
              <a:rPr lang="en-US" dirty="0" smtClean="0">
                <a:latin typeface="Rockwell"/>
                <a:cs typeface="Rockwell"/>
              </a:rPr>
              <a:t>	make </a:t>
            </a:r>
            <a:r>
              <a:rPr lang="en-US" dirty="0">
                <a:latin typeface="Rockwell"/>
                <a:cs typeface="Rockwell"/>
              </a:rPr>
              <a:t>their fortunes</a:t>
            </a:r>
          </a:p>
        </p:txBody>
      </p:sp>
      <p:pic>
        <p:nvPicPr>
          <p:cNvPr id="32773" name="Picture 2" descr="304690_m_03_0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0075"/>
            <a:ext cx="2667000" cy="2447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477000" y="6244245"/>
            <a:ext cx="266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English Migration, 1610-1660</a:t>
            </a:r>
          </a:p>
        </p:txBody>
      </p:sp>
      <p:sp>
        <p:nvSpPr>
          <p:cNvPr id="8" name="AutoShape 1030"/>
          <p:cNvSpPr>
            <a:spLocks noChangeArrowheads="1"/>
          </p:cNvSpPr>
          <p:nvPr/>
        </p:nvSpPr>
        <p:spPr bwMode="auto">
          <a:xfrm>
            <a:off x="457199" y="5638800"/>
            <a:ext cx="4552973" cy="914400"/>
          </a:xfrm>
          <a:prstGeom prst="wedgeRectCallout">
            <a:avLst>
              <a:gd name="adj1" fmla="val 97991"/>
              <a:gd name="adj2" fmla="val -123259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Virginia’</a:t>
            </a:r>
            <a:r>
              <a:rPr lang="en-US" altLang="ja-JP" sz="2800" dirty="0" smtClean="0">
                <a:solidFill>
                  <a:srgbClr val="FFFFFF"/>
                </a:solidFill>
              </a:rPr>
              <a:t>s </a:t>
            </a:r>
            <a:r>
              <a:rPr lang="en-US" altLang="ja-JP" sz="2800" dirty="0">
                <a:solidFill>
                  <a:srgbClr val="FFFFFF"/>
                </a:solidFill>
              </a:rPr>
              <a:t>growth was due largely to headrights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83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The Capitol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r="8000" b="5769"/>
          <a:stretch>
            <a:fillRect/>
          </a:stretch>
        </p:blipFill>
        <p:spPr bwMode="auto">
          <a:xfrm>
            <a:off x="5619048" y="3701012"/>
            <a:ext cx="3258252" cy="30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Virginia House of Burgesses</a:t>
            </a:r>
          </a:p>
        </p:txBody>
      </p:sp>
      <p:sp>
        <p:nvSpPr>
          <p:cNvPr id="250885" name="Rectangle 5"/>
          <p:cNvSpPr>
            <a:spLocks noGrp="1" noChangeArrowheads="1"/>
          </p:cNvSpPr>
          <p:nvPr>
            <p:ph idx="1"/>
          </p:nvPr>
        </p:nvSpPr>
        <p:spPr>
          <a:xfrm>
            <a:off x="556686" y="1524000"/>
            <a:ext cx="8434914" cy="22860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In </a:t>
            </a:r>
            <a:r>
              <a:rPr lang="en-US" sz="2800" b="1" dirty="0" smtClean="0">
                <a:solidFill>
                  <a:srgbClr val="C0504D"/>
                </a:solidFill>
                <a:latin typeface="Rockwell"/>
                <a:ea typeface="+mn-ea"/>
                <a:cs typeface="Rockwell"/>
              </a:rPr>
              <a:t>1619</a:t>
            </a:r>
            <a:r>
              <a:rPr lang="en-US" sz="2800" dirty="0" smtClean="0">
                <a:latin typeface="Rockwell"/>
                <a:ea typeface="+mn-ea"/>
                <a:cs typeface="Rockwell"/>
              </a:rPr>
              <a:t>, Virginia colonists created a legislative assembly to create local taxes &amp; oversee finances</a:t>
            </a:r>
          </a:p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The Virginia House of Burgesses became the 1</a:t>
            </a:r>
            <a:r>
              <a:rPr lang="en-US" sz="2800" baseline="30000" dirty="0" smtClean="0">
                <a:latin typeface="Rockwell"/>
                <a:ea typeface="+mn-ea"/>
                <a:cs typeface="Rockwell"/>
              </a:rPr>
              <a:t>st</a:t>
            </a:r>
            <a:r>
              <a:rPr lang="en-US" sz="2800" dirty="0" smtClean="0">
                <a:latin typeface="Rockwell"/>
                <a:ea typeface="+mn-ea"/>
                <a:cs typeface="Rockwell"/>
              </a:rPr>
              <a:t> legislative assembly in America</a:t>
            </a:r>
          </a:p>
        </p:txBody>
      </p:sp>
    </p:spTree>
    <p:extLst>
      <p:ext uri="{BB962C8B-B14F-4D97-AF65-F5344CB8AC3E}">
        <p14:creationId xmlns:p14="http://schemas.microsoft.com/office/powerpoint/2010/main" val="331182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How Many Slaves?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3733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In </a:t>
            </a:r>
            <a:r>
              <a:rPr lang="en-US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/>
                <a:ea typeface="+mn-ea"/>
                <a:cs typeface="Rockwell"/>
              </a:rPr>
              <a:t>1619</a:t>
            </a:r>
            <a:r>
              <a:rPr lang="en-US" sz="2800" dirty="0" smtClean="0">
                <a:latin typeface="Rockwell"/>
                <a:ea typeface="+mn-ea"/>
                <a:cs typeface="Rockwell"/>
              </a:rPr>
              <a:t>, the 1</a:t>
            </a:r>
            <a:r>
              <a:rPr lang="en-US" sz="2800" baseline="30000" dirty="0" smtClean="0">
                <a:latin typeface="Rockwell"/>
                <a:ea typeface="+mn-ea"/>
                <a:cs typeface="Rockwell"/>
              </a:rPr>
              <a:t>st</a:t>
            </a:r>
            <a:r>
              <a:rPr lang="en-US" sz="2800" dirty="0" smtClean="0">
                <a:latin typeface="Rockwell"/>
                <a:ea typeface="+mn-ea"/>
                <a:cs typeface="Rockwell"/>
              </a:rPr>
              <a:t> African slaves arrived in Jamestown</a:t>
            </a:r>
            <a:endParaRPr lang="en-US" sz="2800" i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Rockwell"/>
              <a:ea typeface="+mn-ea"/>
              <a:cs typeface="Rockwell"/>
            </a:endParaRPr>
          </a:p>
          <a:p>
            <a:pPr marL="640080" lvl="1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In the 17th century, 1,000 slaves arrived in the New World per year</a:t>
            </a:r>
          </a:p>
          <a:p>
            <a:pPr marL="640080" lvl="1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Through the 18th century, 5.5 million arrived in America</a:t>
            </a:r>
          </a:p>
          <a:p>
            <a:pPr marL="640080" lvl="1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By 1860, 11 million slaves were brought to the New World</a:t>
            </a:r>
          </a:p>
          <a:p>
            <a:pPr marL="640080" lvl="1" indent="-274320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Before 1831, more African slaves came to America than Europeans</a:t>
            </a:r>
          </a:p>
        </p:txBody>
      </p:sp>
      <p:pic>
        <p:nvPicPr>
          <p:cNvPr id="12" name="Picture 4" descr="21781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025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3962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4671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9655"/>
            <a:ext cx="77724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Time of Reckoning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417513" y="1027855"/>
            <a:ext cx="8349654" cy="5638800"/>
          </a:xfrm>
        </p:spPr>
        <p:txBody>
          <a:bodyPr lIns="90488" tIns="44450" rIns="90488" bIns="44450">
            <a:noAutofit/>
          </a:bodyPr>
          <a:lstStyle/>
          <a:p>
            <a:pPr>
              <a:defRPr/>
            </a:pPr>
            <a:r>
              <a:rPr lang="en-US" sz="2400" dirty="0" smtClean="0">
                <a:latin typeface="Rockwell"/>
                <a:ea typeface="+mn-ea"/>
                <a:cs typeface="Rockwell"/>
              </a:rPr>
              <a:t>Despite the profits from tobacco, VA was a deadly place to live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Many died from disease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Numerous Powhatan attacks 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Indentured servants were treated badly &amp; cheated out of  land when servitude ended</a:t>
            </a:r>
          </a:p>
          <a:p>
            <a:pPr marL="708660" lvl="1" indent="-3429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Few females (6:1 ratio) made families or reproduction difficult</a:t>
            </a:r>
          </a:p>
          <a:p>
            <a:pPr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In 1624, James I dissolved the Virginia Company &amp; made Virginia a royal colony </a:t>
            </a:r>
          </a:p>
          <a:p>
            <a:pPr marL="822960" lvl="1" indent="-4572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But colonists continued to meet in the House of Burgesses </a:t>
            </a:r>
          </a:p>
          <a:p>
            <a:pPr marL="822960" lvl="1" indent="-457200">
              <a:buFont typeface="Arial"/>
              <a:buChar char="•"/>
              <a:defRPr/>
            </a:pPr>
            <a:r>
              <a:rPr lang="en-US" sz="2000" dirty="0" smtClean="0">
                <a:latin typeface="Rockwell"/>
                <a:ea typeface="+mn-ea"/>
                <a:cs typeface="Rockwell"/>
              </a:rPr>
              <a:t>VA was divided into 8 counties each with a county court</a:t>
            </a:r>
          </a:p>
          <a:p>
            <a:pPr>
              <a:defRPr/>
            </a:pPr>
            <a:r>
              <a:rPr lang="en-US" sz="2800" dirty="0" smtClean="0">
                <a:latin typeface="Rockwell"/>
                <a:ea typeface="+mn-ea"/>
                <a:cs typeface="Rockwell"/>
              </a:rPr>
              <a:t>Very little changed; Jamestown colonists still focused </a:t>
            </a:r>
            <a:r>
              <a:rPr lang="en-US" sz="2800" dirty="0" smtClean="0">
                <a:latin typeface="Rockwell"/>
                <a:ea typeface="+mn-ea"/>
                <a:cs typeface="Rockwell"/>
              </a:rPr>
              <a:t>on tobacco </a:t>
            </a:r>
            <a:r>
              <a:rPr lang="en-US" sz="2800" dirty="0" smtClean="0">
                <a:latin typeface="Rockwell"/>
                <a:ea typeface="+mn-ea"/>
                <a:cs typeface="Rockwell"/>
              </a:rPr>
              <a:t>&amp; continued to lack unity</a:t>
            </a:r>
          </a:p>
        </p:txBody>
      </p:sp>
    </p:spTree>
    <p:extLst>
      <p:ext uri="{BB962C8B-B14F-4D97-AF65-F5344CB8AC3E}">
        <p14:creationId xmlns:p14="http://schemas.microsoft.com/office/powerpoint/2010/main" val="2176491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76200"/>
            <a:ext cx="8001000" cy="762000"/>
          </a:xfrm>
        </p:spPr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 Maryland: A Refuge for Catholics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1099899"/>
            <a:ext cx="8077200" cy="3429000"/>
          </a:xfrm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>
                <a:latin typeface="Rockwell"/>
                <a:cs typeface="Rockwell"/>
              </a:rPr>
              <a:t>Initiated by Sir George Calvert (Lord Baltimore) as a refuge for English Catholics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In 1632, Charles I granted a charter for Maryland 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To recruit laborers, Lord Baltimore required toleration among Catholics &amp; Protestants </a:t>
            </a:r>
          </a:p>
        </p:txBody>
      </p:sp>
      <p:pic>
        <p:nvPicPr>
          <p:cNvPr id="40963" name="Picture 6" descr="First Lord Baltimore - Lar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3000" b="14000"/>
          <a:stretch>
            <a:fillRect/>
          </a:stretch>
        </p:blipFill>
        <p:spPr bwMode="auto">
          <a:xfrm>
            <a:off x="5257800" y="3505200"/>
            <a:ext cx="2055813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6" descr="217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1"/>
          <a:stretch>
            <a:fillRect/>
          </a:stretch>
        </p:blipFill>
        <p:spPr bwMode="auto">
          <a:xfrm>
            <a:off x="1219200" y="3552825"/>
            <a:ext cx="3124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6166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Maryland: A Refuge for Catholics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3810000"/>
          </a:xfrm>
        </p:spPr>
        <p:txBody>
          <a:bodyPr lIns="90488" tIns="44450" rIns="90488" bIns="44450">
            <a:noAutofit/>
          </a:bodyPr>
          <a:lstStyle/>
          <a:p>
            <a:pPr>
              <a:spcBef>
                <a:spcPct val="15000"/>
              </a:spcBef>
            </a:pPr>
            <a:r>
              <a:rPr lang="en-US" sz="2800" dirty="0">
                <a:latin typeface="Rockwell"/>
                <a:cs typeface="Rockwell"/>
              </a:rPr>
              <a:t>Wealthy Catholics proved unwilling to relocate to America so Maryland became populated largely by poor Protestant farmers &amp; indentured servants:</a:t>
            </a:r>
          </a:p>
          <a:p>
            <a:pPr lvl="1">
              <a:spcBef>
                <a:spcPct val="15000"/>
              </a:spcBef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Maryland had few large tobacco plantations</a:t>
            </a:r>
          </a:p>
          <a:p>
            <a:pPr lvl="1">
              <a:spcBef>
                <a:spcPct val="15000"/>
              </a:spcBef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Farmers (mostly poor tobacco planters) lived in scattered riverfront settlements</a:t>
            </a:r>
          </a:p>
        </p:txBody>
      </p:sp>
    </p:spTree>
    <p:extLst>
      <p:ext uri="{BB962C8B-B14F-4D97-AF65-F5344CB8AC3E}">
        <p14:creationId xmlns:p14="http://schemas.microsoft.com/office/powerpoint/2010/main" val="2739746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Rockwell"/>
                <a:cs typeface="Rockwell"/>
              </a:rPr>
              <a:t>Development of the Chesapeake and Southern Colonies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Rockwell"/>
                <a:cs typeface="Rockwell"/>
              </a:rPr>
              <a:t>Mr. Winchell</a:t>
            </a:r>
          </a:p>
          <a:p>
            <a:r>
              <a:rPr lang="en-US" sz="3000" dirty="0" smtClean="0">
                <a:latin typeface="Rockwell"/>
                <a:cs typeface="Rockwell"/>
              </a:rPr>
              <a:t>APUSH</a:t>
            </a:r>
          </a:p>
          <a:p>
            <a:r>
              <a:rPr lang="en-US" sz="3000" dirty="0" smtClean="0">
                <a:latin typeface="Rockwell"/>
                <a:cs typeface="Rockwell"/>
              </a:rPr>
              <a:t>Period 2</a:t>
            </a:r>
            <a:endParaRPr lang="en-US" sz="30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664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read some documents!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48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c03m04"/>
          <p:cNvPicPr preferRelativeResize="0"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>
          <a:xfrm>
            <a:off x="6477000" y="0"/>
            <a:ext cx="2667000" cy="6858000"/>
          </a:xfrm>
        </p:spPr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Settling the Lower South </a:t>
            </a:r>
          </a:p>
        </p:txBody>
      </p:sp>
    </p:spTree>
    <p:extLst>
      <p:ext uri="{BB962C8B-B14F-4D97-AF65-F5344CB8AC3E}">
        <p14:creationId xmlns:p14="http://schemas.microsoft.com/office/powerpoint/2010/main" val="86191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>
                <a:latin typeface="Rockwell"/>
                <a:cs typeface="Rockwell"/>
              </a:rPr>
              <a:t>Carolina</a:t>
            </a:r>
          </a:p>
        </p:txBody>
      </p:sp>
      <p:sp>
        <p:nvSpPr>
          <p:cNvPr id="75780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95040"/>
            <a:ext cx="7848600" cy="5257800"/>
          </a:xfrm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Although Carolina relied on slave labor &amp; agriculture (&amp; therefore looked like Chesapeake colonies) it was very different due to: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Diversity of settlers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Environment very different from the Chesapeake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Rockwell"/>
                <a:cs typeface="Rockwell"/>
              </a:rPr>
              <a:t>No</a:t>
            </a:r>
            <a:r>
              <a:rPr lang="ja-JP" altLang="en-US" dirty="0" smtClean="0">
                <a:latin typeface="Rockwell"/>
                <a:cs typeface="Rockwell"/>
              </a:rPr>
              <a:t>“</a:t>
            </a:r>
            <a:r>
              <a:rPr lang="en-US" altLang="ja-JP" dirty="0">
                <a:latin typeface="Rockwell"/>
                <a:cs typeface="Rockwell"/>
              </a:rPr>
              <a:t>Solid </a:t>
            </a:r>
            <a:r>
              <a:rPr lang="en-US" altLang="ja-JP" dirty="0" smtClean="0">
                <a:latin typeface="Rockwell"/>
                <a:cs typeface="Rockwell"/>
              </a:rPr>
              <a:t>South” yet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36028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Proprietors of the Carolinas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560356" y="1524000"/>
            <a:ext cx="8023289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Rockwell"/>
              </a:rPr>
              <a:t>Carolina was granted a charter in 1663 to </a:t>
            </a:r>
            <a:r>
              <a:rPr lang="en-US" sz="2800" dirty="0" smtClean="0">
                <a:cs typeface="Rockwell"/>
              </a:rPr>
              <a:t>eight</a:t>
            </a:r>
            <a:r>
              <a:rPr lang="ja-JP" altLang="en-US" sz="2800" dirty="0" smtClean="0">
                <a:cs typeface="Rockwell"/>
              </a:rPr>
              <a:t>“</a:t>
            </a:r>
            <a:r>
              <a:rPr lang="en-US" altLang="ja-JP" sz="2800" dirty="0" smtClean="0">
                <a:cs typeface="Rockwell"/>
              </a:rPr>
              <a:t>proprietors” to </a:t>
            </a:r>
            <a:r>
              <a:rPr lang="en-US" altLang="ja-JP" sz="2800" dirty="0">
                <a:cs typeface="Rockwell"/>
              </a:rPr>
              <a:t>reward their loyalty: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Rockwell"/>
              </a:rPr>
              <a:t>Proprietors were inspired by John Locke &amp; created a government led by wealthy lawmakers but with veto power for average citizens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Rockwell"/>
              </a:rPr>
              <a:t>But Carolina had difficulty recruiting settlers in its first years</a:t>
            </a:r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>
            <a:off x="228600" y="5791200"/>
            <a:ext cx="8915400" cy="1066800"/>
          </a:xfrm>
          <a:prstGeom prst="wedgeRectCallout">
            <a:avLst>
              <a:gd name="adj1" fmla="val -16583"/>
              <a:gd name="adj2" fmla="val -239954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/>
              <a:t>Carolina was established as </a:t>
            </a:r>
            <a:r>
              <a:rPr lang="en-US" sz="2800" dirty="0" smtClean="0"/>
              <a:t>a</a:t>
            </a:r>
            <a:r>
              <a:rPr lang="ja-JP" altLang="en-US" sz="2800" dirty="0" smtClean="0"/>
              <a:t>“</a:t>
            </a:r>
            <a:r>
              <a:rPr lang="en-US" altLang="ja-JP" sz="2800" dirty="0"/>
              <a:t>political </a:t>
            </a:r>
            <a:r>
              <a:rPr lang="en-US" altLang="ja-JP" sz="2800" dirty="0" smtClean="0"/>
              <a:t>utopia </a:t>
            </a:r>
            <a:r>
              <a:rPr lang="en-US" altLang="ja-JP" sz="2800" dirty="0"/>
              <a:t>&amp; experimented with early forms of democracy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7647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The Barbadian Connection</a:t>
            </a:r>
          </a:p>
        </p:txBody>
      </p:sp>
      <p:sp>
        <p:nvSpPr>
          <p:cNvPr id="78852" name="Rectangle 5"/>
          <p:cNvSpPr>
            <a:spLocks noGrp="1" noChangeArrowheads="1"/>
          </p:cNvSpPr>
          <p:nvPr>
            <p:ph idx="1"/>
          </p:nvPr>
        </p:nvSpPr>
        <p:spPr>
          <a:xfrm>
            <a:off x="378554" y="1524000"/>
            <a:ext cx="8386893" cy="4546874"/>
          </a:xfrm>
        </p:spPr>
        <p:txBody>
          <a:bodyPr lIns="90488" tIns="44450" rIns="90488" bIns="44450">
            <a:normAutofit/>
          </a:bodyPr>
          <a:lstStyle/>
          <a:p>
            <a:r>
              <a:rPr lang="en-US" sz="2800" dirty="0">
                <a:latin typeface="Rockwell"/>
                <a:cs typeface="Rockwell"/>
              </a:rPr>
              <a:t>English planters from the Caribbean island of Barbados were recruited to Charlestown: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Barbadians brought a strict, cruel slave code with them 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Demanded greater self-</a:t>
            </a:r>
            <a:r>
              <a:rPr lang="en-US" dirty="0" smtClean="0">
                <a:latin typeface="Rockwell"/>
                <a:cs typeface="Rockwell"/>
              </a:rPr>
              <a:t>governmen</a:t>
            </a:r>
            <a:r>
              <a:rPr lang="en-US" altLang="ja-JP" dirty="0" smtClean="0">
                <a:latin typeface="Rockwell"/>
                <a:cs typeface="Rockwell"/>
              </a:rPr>
              <a:t>t </a:t>
            </a:r>
            <a:r>
              <a:rPr lang="en-US" altLang="ja-JP" dirty="0">
                <a:latin typeface="Rockwell"/>
                <a:cs typeface="Rockwell"/>
              </a:rPr>
              <a:t>within Carolina; led to 1729 strife that led to division of colony into North &amp; South Carolinas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229871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4" descr="21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0"/>
          <a:stretch>
            <a:fillRect/>
          </a:stretch>
        </p:blipFill>
        <p:spPr bwMode="auto">
          <a:xfrm>
            <a:off x="990600" y="0"/>
            <a:ext cx="7251700" cy="6862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453" name="Picture 5" descr="Colonial Port of Charleston"/>
          <p:cNvPicPr preferRelativeResize="0"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4602"/>
          <a:stretch>
            <a:fillRect/>
          </a:stretch>
        </p:blipFill>
        <p:spPr bwMode="auto">
          <a:xfrm>
            <a:off x="0" y="2743200"/>
            <a:ext cx="9144000" cy="3617913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1524000" y="5867400"/>
            <a:ext cx="6096000" cy="990600"/>
          </a:xfrm>
          <a:prstGeom prst="rect">
            <a:avLst/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kumimoji="1" lang="en-US" sz="3200" dirty="0">
                <a:solidFill>
                  <a:srgbClr val="FFFFFF"/>
                </a:solidFill>
              </a:rPr>
              <a:t>Charles Town, South Carolina, the only southern port</a:t>
            </a:r>
          </a:p>
        </p:txBody>
      </p:sp>
    </p:spTree>
    <p:extLst>
      <p:ext uri="{BB962C8B-B14F-4D97-AF65-F5344CB8AC3E}">
        <p14:creationId xmlns:p14="http://schemas.microsoft.com/office/powerpoint/2010/main" val="84655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 lIns="90488" tIns="44450" rIns="90488" bIns="4445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Founding of Georgia</a:t>
            </a:r>
          </a:p>
        </p:txBody>
      </p:sp>
      <p:sp>
        <p:nvSpPr>
          <p:cNvPr id="82948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61722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Georgia was founded in 1732 by James Oglethorpe as a strategic buffer between the Carolinas &amp; Spanish Florida 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Oglethorpe offered Georgia as a refuge for imprisoned debtors from England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dirty="0">
                <a:latin typeface="Rockwell"/>
                <a:cs typeface="Rockwell"/>
              </a:rPr>
              <a:t>By 1751, Georgia was a small colony with a slave-owning plantation society</a:t>
            </a:r>
          </a:p>
        </p:txBody>
      </p:sp>
      <p:sp>
        <p:nvSpPr>
          <p:cNvPr id="364550" name="AutoShape 6"/>
          <p:cNvSpPr>
            <a:spLocks noChangeArrowheads="1"/>
          </p:cNvSpPr>
          <p:nvPr/>
        </p:nvSpPr>
        <p:spPr bwMode="auto">
          <a:xfrm>
            <a:off x="381000" y="4495800"/>
            <a:ext cx="8305800" cy="1447800"/>
          </a:xfrm>
          <a:prstGeom prst="wedgeRectCallout">
            <a:avLst>
              <a:gd name="adj1" fmla="val -2065"/>
              <a:gd name="adj2" fmla="val -151394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Georgia was in many ways </a:t>
            </a:r>
            <a:r>
              <a:rPr lang="en-US" sz="2800" dirty="0" smtClean="0">
                <a:solidFill>
                  <a:srgbClr val="FFFFFF"/>
                </a:solidFill>
              </a:rPr>
              <a:t>a “</a:t>
            </a:r>
            <a:r>
              <a:rPr lang="en-US" altLang="ja-JP" sz="2800" dirty="0" smtClean="0">
                <a:solidFill>
                  <a:srgbClr val="FFFFFF"/>
                </a:solidFill>
              </a:rPr>
              <a:t>social utopia” because </a:t>
            </a:r>
            <a:r>
              <a:rPr lang="en-US" altLang="ja-JP" sz="2800" dirty="0">
                <a:solidFill>
                  <a:srgbClr val="FFFFFF"/>
                </a:solidFill>
              </a:rPr>
              <a:t>it offered a fresh start for many of the lowest English citizens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10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 idx="4294967295"/>
          </p:nvPr>
        </p:nvSpPr>
        <p:spPr>
          <a:xfrm>
            <a:off x="3807818" y="228600"/>
            <a:ext cx="4977381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Southern Colonies</a:t>
            </a:r>
          </a:p>
        </p:txBody>
      </p:sp>
      <p:sp>
        <p:nvSpPr>
          <p:cNvPr id="284" name="Shape 284"/>
          <p:cNvSpPr/>
          <p:nvPr/>
        </p:nvSpPr>
        <p:spPr>
          <a:xfrm>
            <a:off x="4876800" y="1524000"/>
            <a:ext cx="3048000" cy="2286000"/>
          </a:xfrm>
          <a:prstGeom prst="wave">
            <a:avLst>
              <a:gd name="adj1" fmla="val 2700"/>
              <a:gd name="adj2" fmla="val 0"/>
            </a:avLst>
          </a:prstGeom>
          <a:solidFill>
            <a:schemeClr val="lt1"/>
          </a:solidFill>
          <a:ln w="22225" cap="flat" cmpd="sng">
            <a:solidFill>
              <a:srgbClr val="06232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AECD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F497D"/>
                </a:solidFill>
                <a:ea typeface="Arial"/>
                <a:cs typeface="Arial"/>
                <a:sym typeface="Arial"/>
              </a:rPr>
              <a:t>South Carolina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rgbClr val="1F497D"/>
                </a:solidFill>
                <a:ea typeface="Arial"/>
                <a:cs typeface="Arial"/>
                <a:sym typeface="Arial"/>
              </a:rPr>
              <a:t>recruits </a:t>
            </a:r>
            <a:r>
              <a:rPr lang="en-US" sz="1800" b="0" i="0" u="none" strike="noStrike" cap="none" dirty="0">
                <a:solidFill>
                  <a:srgbClr val="1F497D"/>
                </a:solidFill>
                <a:ea typeface="Arial"/>
                <a:cs typeface="Arial"/>
                <a:sym typeface="Arial"/>
              </a:rPr>
              <a:t>wealthy, elite planters from Barbados; slaves brought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rgbClr val="1F497D"/>
                </a:solidFill>
                <a:ea typeface="Arial"/>
                <a:cs typeface="Arial"/>
                <a:sym typeface="Arial"/>
              </a:rPr>
              <a:t>Rice</a:t>
            </a:r>
            <a:r>
              <a:rPr lang="en-US" sz="1800" b="0" i="0" u="none" strike="noStrike" cap="none" dirty="0">
                <a:solidFill>
                  <a:srgbClr val="1F497D"/>
                </a:solidFill>
                <a:ea typeface="Arial"/>
                <a:cs typeface="Arial"/>
                <a:sym typeface="Arial"/>
              </a:rPr>
              <a:t>, Indigo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FAEC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311150" y="3352800"/>
            <a:ext cx="3117850" cy="2743199"/>
          </a:xfrm>
          <a:prstGeom prst="wave">
            <a:avLst>
              <a:gd name="adj1" fmla="val 3523"/>
              <a:gd name="adj2" fmla="val 10874"/>
            </a:avLst>
          </a:prstGeom>
          <a:solidFill>
            <a:schemeClr val="lt1"/>
          </a:solidFill>
          <a:ln w="22225" cap="flat" cmpd="sng">
            <a:solidFill>
              <a:srgbClr val="06232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AECD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1F497D"/>
                </a:solidFill>
                <a:ea typeface="Arial"/>
                <a:cs typeface="Arial"/>
                <a:sym typeface="Arial"/>
              </a:rPr>
              <a:t>North Carolina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rgbClr val="1F497D"/>
                </a:solidFill>
                <a:ea typeface="Arial"/>
                <a:cs typeface="Arial"/>
                <a:sym typeface="Arial"/>
              </a:rPr>
              <a:t>recruits </a:t>
            </a:r>
            <a:r>
              <a:rPr lang="en-US" sz="1800" b="0" i="0" u="none" strike="noStrike" cap="none" dirty="0">
                <a:solidFill>
                  <a:srgbClr val="1F497D"/>
                </a:solidFill>
                <a:ea typeface="Arial"/>
                <a:cs typeface="Arial"/>
                <a:sym typeface="Arial"/>
              </a:rPr>
              <a:t>pop. from VA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rgbClr val="1F497D"/>
                </a:solidFill>
                <a:ea typeface="Arial"/>
                <a:cs typeface="Arial"/>
                <a:sym typeface="Arial"/>
              </a:rPr>
              <a:t>Tobacco </a:t>
            </a:r>
            <a:r>
              <a:rPr lang="en-US" sz="1800" b="0" i="0" u="none" strike="noStrike" cap="none" dirty="0">
                <a:solidFill>
                  <a:srgbClr val="1F497D"/>
                </a:solidFill>
                <a:ea typeface="Arial"/>
                <a:cs typeface="Arial"/>
                <a:sym typeface="Arial"/>
              </a:rPr>
              <a:t>&amp; timber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FAECD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3651250" y="4040187"/>
            <a:ext cx="5410200" cy="2286000"/>
          </a:xfrm>
          <a:prstGeom prst="bevel">
            <a:avLst>
              <a:gd name="adj" fmla="val 12500"/>
            </a:avLst>
          </a:prstGeom>
          <a:solidFill>
            <a:srgbClr val="D9D9D9"/>
          </a:solidFill>
          <a:ln w="222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chemeClr val="bg2"/>
                </a:solidFill>
                <a:ea typeface="Arial"/>
                <a:cs typeface="Arial"/>
                <a:sym typeface="Arial"/>
              </a:rPr>
              <a:t>GEORGIA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bg2"/>
                </a:solidFill>
                <a:ea typeface="Arial"/>
                <a:cs typeface="Arial"/>
                <a:sym typeface="Arial"/>
              </a:rPr>
              <a:t>Est. </a:t>
            </a:r>
            <a:r>
              <a:rPr lang="en-US" sz="18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1732- </a:t>
            </a:r>
            <a:r>
              <a:rPr lang="en-US" sz="1800" b="1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James </a:t>
            </a:r>
            <a:r>
              <a:rPr lang="en-US" sz="1800" b="1" i="0" u="none" strike="noStrike" cap="none" dirty="0" err="1">
                <a:solidFill>
                  <a:schemeClr val="bg2"/>
                </a:solidFill>
                <a:ea typeface="Arial"/>
                <a:cs typeface="Arial"/>
                <a:sym typeface="Arial"/>
              </a:rPr>
              <a:t>Ogelthorpe</a:t>
            </a:r>
            <a:endParaRPr lang="en-US" sz="1800" b="1" i="0" u="none" strike="noStrike" cap="none" dirty="0">
              <a:solidFill>
                <a:schemeClr val="bg2"/>
              </a:solidFill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bg2"/>
                </a:solidFill>
                <a:ea typeface="Arial"/>
                <a:cs typeface="Arial"/>
                <a:sym typeface="Arial"/>
              </a:rPr>
              <a:t>For </a:t>
            </a:r>
            <a:r>
              <a:rPr lang="en-US" sz="18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debtors &amp; “deserving poor”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bg2"/>
                </a:solidFill>
                <a:ea typeface="Arial"/>
                <a:cs typeface="Arial"/>
                <a:sym typeface="Arial"/>
              </a:rPr>
              <a:t>Buffer </a:t>
            </a:r>
            <a:r>
              <a:rPr lang="en-US" sz="18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zone with Spain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bg2"/>
                </a:solidFill>
                <a:ea typeface="Arial"/>
                <a:cs typeface="Arial"/>
                <a:sym typeface="Arial"/>
              </a:rPr>
              <a:t>Pop</a:t>
            </a:r>
            <a:r>
              <a:rPr lang="en-US" sz="18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. of planters &amp; slaves moved from Carolinas</a:t>
            </a:r>
          </a:p>
        </p:txBody>
      </p:sp>
      <p:cxnSp>
        <p:nvCxnSpPr>
          <p:cNvPr id="287" name="Shape 287"/>
          <p:cNvCxnSpPr/>
          <p:nvPr/>
        </p:nvCxnSpPr>
        <p:spPr>
          <a:xfrm>
            <a:off x="3429000" y="1562100"/>
            <a:ext cx="1447800" cy="1104899"/>
          </a:xfrm>
          <a:prstGeom prst="curvedConnector3">
            <a:avLst>
              <a:gd name="adj1" fmla="val 10800"/>
            </a:avLst>
          </a:prstGeom>
          <a:noFill/>
          <a:ln w="44450" cap="flat" cmpd="sng">
            <a:solidFill>
              <a:srgbClr val="00206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88" name="Shape 288"/>
          <p:cNvCxnSpPr/>
          <p:nvPr/>
        </p:nvCxnSpPr>
        <p:spPr>
          <a:xfrm rot="5400000">
            <a:off x="-434976" y="2308226"/>
            <a:ext cx="1790702" cy="298450"/>
          </a:xfrm>
          <a:prstGeom prst="curvedConnector3">
            <a:avLst>
              <a:gd name="adj1" fmla="val 50000"/>
            </a:avLst>
          </a:prstGeom>
          <a:noFill/>
          <a:ln w="47625" cap="flat" cmpd="sng">
            <a:solidFill>
              <a:srgbClr val="00206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83" name="Shape 283"/>
          <p:cNvSpPr/>
          <p:nvPr/>
        </p:nvSpPr>
        <p:spPr>
          <a:xfrm>
            <a:off x="609600" y="304800"/>
            <a:ext cx="2819400" cy="2514599"/>
          </a:xfrm>
          <a:prstGeom prst="wave">
            <a:avLst>
              <a:gd name="adj1" fmla="val 2700000"/>
              <a:gd name="adj2" fmla="val 0"/>
            </a:avLst>
          </a:prstGeom>
          <a:solidFill>
            <a:schemeClr val="lt1"/>
          </a:solidFill>
          <a:ln w="22225" cap="flat" cmpd="sng">
            <a:solidFill>
              <a:srgbClr val="06232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AECD"/>
              </a:buClr>
              <a:buSzPct val="250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The Carolinas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bg2"/>
                </a:solidFill>
                <a:ea typeface="Arial"/>
                <a:cs typeface="Arial"/>
                <a:sym typeface="Arial"/>
              </a:rPr>
              <a:t>Est. </a:t>
            </a:r>
            <a:r>
              <a:rPr lang="en-US" sz="16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1663 for Charles II’s favorite nobles</a:t>
            </a: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bg2"/>
                </a:solidFill>
                <a:ea typeface="Arial"/>
                <a:cs typeface="Arial"/>
                <a:sym typeface="Arial"/>
              </a:rPr>
              <a:t>Split </a:t>
            </a:r>
            <a:r>
              <a:rPr lang="en-US" sz="1600" b="0" i="0" u="none" strike="noStrike" cap="none" dirty="0">
                <a:solidFill>
                  <a:schemeClr val="bg2"/>
                </a:solidFill>
                <a:ea typeface="Arial"/>
                <a:cs typeface="Arial"/>
                <a:sym typeface="Arial"/>
              </a:rPr>
              <a:t>1729</a:t>
            </a:r>
          </a:p>
        </p:txBody>
      </p:sp>
    </p:spTree>
    <p:extLst>
      <p:ext uri="{BB962C8B-B14F-4D97-AF65-F5344CB8AC3E}">
        <p14:creationId xmlns:p14="http://schemas.microsoft.com/office/powerpoint/2010/main" val="22046862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2513" y="1419631"/>
            <a:ext cx="4668023" cy="491217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Chesapeake</a:t>
            </a:r>
            <a: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  <a:t>/Southern </a:t>
            </a:r>
            <a:b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</a:br>
            <a:r>
              <a:rPr lang="en-US" sz="3600" b="0" i="0" u="none" strike="noStrike" cap="none" dirty="0" smtClean="0">
                <a:latin typeface="Rockwell"/>
                <a:ea typeface="Arial"/>
                <a:cs typeface="Rockwell"/>
                <a:sym typeface="Arial"/>
              </a:rPr>
              <a:t>Society </a:t>
            </a:r>
            <a:r>
              <a:rPr lang="en-US" sz="36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&amp; Economy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idx="1"/>
          </p:nvPr>
        </p:nvSpPr>
        <p:spPr>
          <a:xfrm>
            <a:off x="1" y="1388850"/>
            <a:ext cx="4453486" cy="5469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9999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Less urban; 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headright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system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Southern </a:t>
            </a:r>
            <a:r>
              <a:rPr lang="en-US" sz="2400" b="0" i="0" u="sng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coastal regions</a:t>
            </a:r>
            <a:r>
              <a:rPr lang="en-US" sz="2400" b="0" i="0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lantation economies; </a:t>
            </a:r>
            <a:r>
              <a:rPr lang="en-US" sz="2400" b="1" i="0" u="none" strike="noStrike" cap="none" dirty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cash </a:t>
            </a:r>
            <a:r>
              <a:rPr lang="en-US" sz="2400" b="1" i="0" u="none" strike="noStrike" cap="none" dirty="0" smtClean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crops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(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Tobacco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, rice, 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indigo)</a:t>
            </a:r>
            <a:endParaRPr lang="en-US" sz="2400" b="0" i="0" u="none" strike="noStrike" cap="none" dirty="0">
              <a:solidFill>
                <a:srgbClr val="FFFFFF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400" b="0" i="0" u="sng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Inland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(Appalachian foothills) small-scale subsistence farming, hunting, and trading. </a:t>
            </a:r>
            <a:endParaRPr sz="2400" b="0" i="1" u="none" strike="noStrike" cap="none" dirty="0">
              <a:solidFill>
                <a:srgbClr val="FFFFFF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59999"/>
            </a:pPr>
            <a:r>
              <a:rPr lang="en-US" sz="2000" b="1" i="1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Note</a:t>
            </a:r>
            <a:r>
              <a:rPr lang="en-US" sz="2000" b="0" i="1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:</a:t>
            </a:r>
            <a:r>
              <a:rPr lang="en-US" sz="2000" b="0" i="1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A strong belief in </a:t>
            </a:r>
            <a:r>
              <a:rPr lang="en-US" sz="2000" b="1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private ownership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of property and </a:t>
            </a:r>
            <a:r>
              <a:rPr lang="en-US" sz="2000" b="1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free enterprise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characterized colonial life everywhere.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1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121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320363"/>
            <a:ext cx="3276600" cy="353763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19799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latin typeface="Rockwell"/>
                <a:ea typeface="Arial"/>
                <a:cs typeface="Rockwell"/>
                <a:sym typeface="Arial"/>
              </a:rPr>
              <a:t>From Indentured Servitude to Slavery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idx="1"/>
          </p:nvPr>
        </p:nvSpPr>
        <p:spPr>
          <a:xfrm>
            <a:off x="-52189" y="1371600"/>
            <a:ext cx="60197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sz="2400" b="1" i="0" u="none" strike="noStrike" cap="none" dirty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Indentured </a:t>
            </a:r>
            <a:r>
              <a:rPr lang="en-US" sz="2400" b="1" i="0" u="none" strike="noStrike" cap="none" dirty="0" smtClean="0">
                <a:solidFill>
                  <a:schemeClr val="accent2"/>
                </a:solidFill>
                <a:latin typeface="Rockwell"/>
                <a:ea typeface="Arial"/>
                <a:cs typeface="Rockwell"/>
                <a:sym typeface="Arial"/>
              </a:rPr>
              <a:t>Servants: 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very common 17</a:t>
            </a:r>
            <a:r>
              <a:rPr lang="en-US" sz="2400" b="0" i="0" u="none" strike="noStrike" cap="none" baseline="30000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th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century 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Contracts of passage for labor→ 7 years service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→ “freedom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dues”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sz="2400" b="1" i="0" u="none" strike="noStrike" cap="none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Slavery</a:t>
            </a:r>
            <a:r>
              <a:rPr lang="en-US" sz="2400" b="1" dirty="0" smtClean="0">
                <a:solidFill>
                  <a:srgbClr val="C0504D"/>
                </a:solidFill>
                <a:latin typeface="Rockwell"/>
                <a:ea typeface="Arial"/>
                <a:cs typeface="Rockwell"/>
                <a:sym typeface="Arial"/>
              </a:rPr>
              <a:t>: 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gradually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replaced I.S. by 18</a:t>
            </a:r>
            <a:r>
              <a:rPr lang="en-US" sz="2400" b="0" i="0" u="none" strike="noStrike" cap="none" baseline="30000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th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century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Source West Africa &amp; West Indies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Racial Prejudice &amp; inability to use Indians effectively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Perpetual &amp; Hereditary; Slave Codes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“Peculiar Institution” sharpened 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distinction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between N &amp; S.</a:t>
            </a:r>
          </a:p>
          <a:p>
            <a:pPr marL="6985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Stono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Arial"/>
                <a:cs typeface="Rockwell"/>
                <a:sym typeface="Arial"/>
              </a:rPr>
              <a:t> Rebellion – S.C. - 1739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solidFill>
                <a:schemeClr val="dk1"/>
              </a:solidFill>
              <a:latin typeface="Rockwell"/>
              <a:ea typeface="Arial"/>
              <a:cs typeface="Rockwell"/>
              <a:sym typeface="Arial"/>
            </a:endParaRP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9798" y="0"/>
            <a:ext cx="3124201" cy="3543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0675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AP Prompt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Evaluate the extent to which Bacon’s Rebellion marked a turning point </a:t>
            </a:r>
            <a:r>
              <a:rPr lang="en-US" dirty="0" smtClean="0">
                <a:latin typeface="Rockwell"/>
                <a:cs typeface="Rockwell"/>
              </a:rPr>
              <a:t>in Virginia’s </a:t>
            </a:r>
            <a:r>
              <a:rPr lang="en-US" dirty="0" smtClean="0">
                <a:latin typeface="Rockwell"/>
                <a:cs typeface="Rockwell"/>
              </a:rPr>
              <a:t>economic, political, and social development, accounting for what changed and what stayed the same.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8419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title"/>
          </p:nvPr>
        </p:nvSpPr>
        <p:spPr>
          <a:xfrm>
            <a:off x="222821" y="139160"/>
            <a:ext cx="8692579" cy="914400"/>
          </a:xfrm>
          <a:noFill/>
        </p:spPr>
        <p:txBody>
          <a:bodyPr lIns="90488" tIns="44450" rIns="90488" bIns="44450"/>
          <a:lstStyle/>
          <a:p>
            <a:pPr algn="ctr"/>
            <a:r>
              <a:rPr lang="en-US" dirty="0">
                <a:latin typeface="Rockwell"/>
                <a:cs typeface="Rockwell"/>
              </a:rPr>
              <a:t>The Roots of Slavery</a:t>
            </a:r>
          </a:p>
        </p:txBody>
      </p:sp>
      <p:sp>
        <p:nvSpPr>
          <p:cNvPr id="20486" name="Rectangle 7"/>
          <p:cNvSpPr>
            <a:spLocks noGrp="1" noChangeArrowheads="1"/>
          </p:cNvSpPr>
          <p:nvPr>
            <p:ph idx="1"/>
          </p:nvPr>
        </p:nvSpPr>
        <p:spPr>
          <a:xfrm>
            <a:off x="408816" y="1214270"/>
            <a:ext cx="8326368" cy="4108615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800" dirty="0">
                <a:latin typeface="Rockwell"/>
                <a:cs typeface="Rockwell"/>
              </a:rPr>
              <a:t>The importation of African slaves was based on </a:t>
            </a:r>
            <a:r>
              <a:rPr lang="en-US" sz="2800" dirty="0" smtClean="0">
                <a:latin typeface="Rockwell"/>
                <a:cs typeface="Rockwell"/>
              </a:rPr>
              <a:t>a</a:t>
            </a:r>
            <a:r>
              <a:rPr lang="en-US" sz="2800" dirty="0">
                <a:latin typeface="Rockwell"/>
                <a:cs typeface="Rockwell"/>
              </a:rPr>
              <a:t> </a:t>
            </a:r>
            <a:r>
              <a:rPr lang="en-US" sz="2800" b="1" dirty="0" smtClean="0">
                <a:latin typeface="Rockwell"/>
                <a:cs typeface="Rockwell"/>
              </a:rPr>
              <a:t>“</a:t>
            </a:r>
            <a:r>
              <a:rPr lang="en-US" altLang="ja-JP" sz="2800" dirty="0" smtClean="0">
                <a:latin typeface="Rockwell"/>
                <a:cs typeface="Rockwell"/>
              </a:rPr>
              <a:t>need” </a:t>
            </a:r>
            <a:r>
              <a:rPr lang="en-US" altLang="ja-JP" sz="2800" dirty="0">
                <a:latin typeface="Rockwell"/>
                <a:cs typeface="Rockwell"/>
              </a:rPr>
              <a:t>for labor: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Native Americans made poor slaves because they were decimated by European disease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Indentured servant-pool waned after 1660</a:t>
            </a:r>
          </a:p>
          <a:p>
            <a:r>
              <a:rPr lang="en-US" sz="2800" dirty="0">
                <a:latin typeface="Rockwell"/>
                <a:cs typeface="Rockwell"/>
              </a:rPr>
              <a:t>An estimated 11 million slaves (mostly males) were brought to the English American colonies</a:t>
            </a:r>
          </a:p>
        </p:txBody>
      </p:sp>
    </p:spTree>
    <p:extLst>
      <p:ext uri="{BB962C8B-B14F-4D97-AF65-F5344CB8AC3E}">
        <p14:creationId xmlns:p14="http://schemas.microsoft.com/office/powerpoint/2010/main" val="9275897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6"/>
          <p:cNvSpPr>
            <a:spLocks noGrp="1" noChangeArrowheads="1"/>
          </p:cNvSpPr>
          <p:nvPr>
            <p:ph type="title"/>
          </p:nvPr>
        </p:nvSpPr>
        <p:spPr>
          <a:xfrm>
            <a:off x="245103" y="224444"/>
            <a:ext cx="8670297" cy="762000"/>
          </a:xfrm>
          <a:noFill/>
        </p:spPr>
        <p:txBody>
          <a:bodyPr lIns="90488" tIns="44450" rIns="90488" bIns="44450">
            <a:normAutofit/>
          </a:bodyPr>
          <a:lstStyle/>
          <a:p>
            <a:pPr algn="ctr"/>
            <a:r>
              <a:rPr lang="en-US" dirty="0">
                <a:latin typeface="Rockwell"/>
                <a:cs typeface="Rockwell"/>
              </a:rPr>
              <a:t>The Roots of Slavery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idx="1"/>
          </p:nvPr>
        </p:nvSpPr>
        <p:spPr>
          <a:xfrm>
            <a:off x="344667" y="1287234"/>
            <a:ext cx="8454666" cy="5111979"/>
          </a:xfrm>
          <a:extLst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Rockwell"/>
                <a:cs typeface="Rockwell"/>
              </a:rPr>
              <a:t>Slaves were originally treated as indentured servants but the growing black population in Virginia by 1672 prompted stricter slave laws: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Africans were defined as slaves for life; permanent slave status was passed on to slave children 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By 1700, slavery was based exclusively on </a:t>
            </a:r>
            <a:r>
              <a:rPr lang="en-US" b="1" dirty="0" smtClean="0">
                <a:solidFill>
                  <a:srgbClr val="C0504D"/>
                </a:solidFill>
                <a:latin typeface="Rockwell"/>
                <a:cs typeface="Rockwell"/>
              </a:rPr>
              <a:t>skin color</a:t>
            </a:r>
            <a:r>
              <a:rPr lang="en-US" dirty="0" smtClean="0">
                <a:latin typeface="Rockwell"/>
                <a:cs typeface="Rockwel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95840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 lIns="90488" tIns="44450" rIns="90488" bIns="44450"/>
          <a:lstStyle/>
          <a:p>
            <a:pPr algn="ctr"/>
            <a:r>
              <a:rPr lang="en-US" dirty="0">
                <a:latin typeface="Rockwell"/>
                <a:cs typeface="Rockwell"/>
              </a:rPr>
              <a:t>The Slave Population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idx="1"/>
          </p:nvPr>
        </p:nvSpPr>
        <p:spPr>
          <a:xfrm>
            <a:off x="240289" y="990600"/>
            <a:ext cx="8663423" cy="5867400"/>
          </a:xfrm>
          <a:extLst/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2800" dirty="0" smtClean="0">
                <a:latin typeface="Rockwell"/>
                <a:cs typeface="Rockwell"/>
              </a:rPr>
              <a:t>In the Chesapeake &amp; Southern colonies with large black populations, slaves found it easier to maintain their African culture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2800" dirty="0" smtClean="0">
                <a:latin typeface="Rockwell"/>
                <a:cs typeface="Rockwell"/>
              </a:rPr>
              <a:t>By 1720, the African population became 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Rockwell"/>
                <a:cs typeface="Rockwell"/>
              </a:rPr>
              <a:t>self-</a:t>
            </a:r>
            <a:r>
              <a:rPr lang="en-US" sz="2800" dirty="0" smtClean="0">
                <a:solidFill>
                  <a:srgbClr val="C0504D"/>
                </a:solidFill>
                <a:latin typeface="Rockwell"/>
                <a:cs typeface="Rockwell"/>
              </a:rPr>
              <a:t>sustaining</a:t>
            </a:r>
            <a:r>
              <a:rPr lang="en-US" sz="2800" dirty="0" smtClean="0">
                <a:latin typeface="Rockwell"/>
                <a:cs typeface="Rockwell"/>
              </a:rPr>
              <a:t>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Fertility rates exceeded immigration rates for the 1</a:t>
            </a:r>
            <a:r>
              <a:rPr lang="en-US" baseline="30000" dirty="0" smtClean="0">
                <a:latin typeface="Rockwell"/>
                <a:cs typeface="Rockwell"/>
              </a:rPr>
              <a:t>st</a:t>
            </a:r>
            <a:r>
              <a:rPr lang="en-US" dirty="0" smtClean="0">
                <a:latin typeface="Rockwell"/>
                <a:cs typeface="Rockwell"/>
              </a:rPr>
              <a:t> time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Did not occur in the Caribbean or in South America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6172200" y="304800"/>
            <a:ext cx="2514600" cy="533400"/>
          </a:xfrm>
          <a:prstGeom prst="wedgeRectCallout">
            <a:avLst>
              <a:gd name="adj1" fmla="val -35292"/>
              <a:gd name="adj2" fmla="val 108333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600"/>
              <a:t>60% in SC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2971800" y="304800"/>
            <a:ext cx="2514600" cy="533400"/>
          </a:xfrm>
          <a:prstGeom prst="wedgeRectCallout">
            <a:avLst>
              <a:gd name="adj1" fmla="val -1324"/>
              <a:gd name="adj2" fmla="val 108333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600"/>
              <a:t>40% in VA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1219200" y="1569250"/>
            <a:ext cx="7467600" cy="990600"/>
          </a:xfrm>
          <a:prstGeom prst="wedgeRectCallout">
            <a:avLst>
              <a:gd name="adj1" fmla="val 1657"/>
              <a:gd name="adj2" fmla="val 105611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3200" dirty="0"/>
              <a:t>Free &amp; enslaved blacks were much less numerous in NE &amp; Middle colonies</a:t>
            </a:r>
          </a:p>
        </p:txBody>
      </p:sp>
    </p:spTree>
    <p:extLst>
      <p:ext uri="{BB962C8B-B14F-4D97-AF65-F5344CB8AC3E}">
        <p14:creationId xmlns:p14="http://schemas.microsoft.com/office/powerpoint/2010/main" val="16485217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307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6"/>
          <p:cNvSpPr>
            <a:spLocks noGrp="1" noChangeArrowheads="1"/>
          </p:cNvSpPr>
          <p:nvPr>
            <p:ph type="title"/>
          </p:nvPr>
        </p:nvSpPr>
        <p:spPr>
          <a:xfrm>
            <a:off x="670719" y="0"/>
            <a:ext cx="7802563" cy="7620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dirty="0">
                <a:latin typeface="Rockwell"/>
                <a:cs typeface="Rockwell"/>
              </a:rPr>
              <a:t>The Slave Population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6096000"/>
          </a:xfrm>
          <a:extLst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Rockwell"/>
                <a:cs typeface="Rockwell"/>
              </a:rPr>
              <a:t>Widespread resentment of their slave status led to resistance in the 18</a:t>
            </a:r>
            <a:r>
              <a:rPr lang="en-US" sz="2800" baseline="30000" dirty="0" smtClean="0">
                <a:latin typeface="Rockwell"/>
                <a:cs typeface="Rockwell"/>
              </a:rPr>
              <a:t>th</a:t>
            </a:r>
            <a:r>
              <a:rPr lang="en-US" sz="2800" dirty="0" smtClean="0">
                <a:latin typeface="Rockwell"/>
                <a:cs typeface="Rockwell"/>
              </a:rPr>
              <a:t> Century: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Armed resistance such as the </a:t>
            </a:r>
            <a:r>
              <a:rPr lang="en-US" u="sng" dirty="0" err="1" smtClean="0">
                <a:solidFill>
                  <a:srgbClr val="C0504D"/>
                </a:solidFill>
                <a:latin typeface="Rockwell"/>
                <a:cs typeface="Rockwell"/>
              </a:rPr>
              <a:t>Stono</a:t>
            </a:r>
            <a:r>
              <a:rPr lang="en-US" u="sng" dirty="0" smtClean="0">
                <a:solidFill>
                  <a:srgbClr val="C0504D"/>
                </a:solidFill>
                <a:latin typeface="Rockwell"/>
                <a:cs typeface="Rockwell"/>
              </a:rPr>
              <a:t> Rebellion</a:t>
            </a:r>
            <a:r>
              <a:rPr lang="en-US" dirty="0" smtClean="0">
                <a:solidFill>
                  <a:srgbClr val="C0504D"/>
                </a:solidFill>
                <a:latin typeface="Rockwell"/>
                <a:cs typeface="Rockwell"/>
              </a:rPr>
              <a:t> </a:t>
            </a:r>
            <a:r>
              <a:rPr lang="en-US" dirty="0" smtClean="0">
                <a:latin typeface="Rockwell"/>
                <a:cs typeface="Rockwell"/>
              </a:rPr>
              <a:t>of 1739 (SC)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In 1741, 106 slaves were hung or deported due to a rumor that slaves planned to burn NYC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Rockwell"/>
                <a:cs typeface="Rockwell"/>
              </a:rPr>
              <a:t>Runaway slaves were common</a:t>
            </a:r>
          </a:p>
        </p:txBody>
      </p:sp>
      <p:pic>
        <p:nvPicPr>
          <p:cNvPr id="34826" name="Picture 10" descr="sl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835025"/>
            <a:ext cx="73533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-21942" y="479079"/>
            <a:ext cx="5867400" cy="1447800"/>
          </a:xfrm>
          <a:prstGeom prst="wedgeRectCallout">
            <a:avLst>
              <a:gd name="adj1" fmla="val -10713"/>
              <a:gd name="adj2" fmla="val 154384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30000"/>
              </a:spcBef>
            </a:pPr>
            <a:r>
              <a:rPr lang="en-US" sz="2800" dirty="0"/>
              <a:t>150 blacks rose up &amp; seized a munitions hold &amp; killed several white planters</a:t>
            </a:r>
          </a:p>
        </p:txBody>
      </p:sp>
    </p:spTree>
    <p:extLst>
      <p:ext uri="{BB962C8B-B14F-4D97-AF65-F5344CB8AC3E}">
        <p14:creationId xmlns:p14="http://schemas.microsoft.com/office/powerpoint/2010/main" val="28283180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>
          <a:xfrm>
            <a:off x="154187" y="0"/>
            <a:ext cx="8835626" cy="1143000"/>
          </a:xfrm>
          <a:noFill/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Bacon's Rebellion in Virginia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idx="1"/>
          </p:nvPr>
        </p:nvSpPr>
        <p:spPr>
          <a:xfrm>
            <a:off x="346928" y="1024962"/>
            <a:ext cx="8450144" cy="5345953"/>
          </a:xfrm>
          <a:extLst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800" dirty="0">
                <a:latin typeface="Rockwell"/>
                <a:cs typeface="Rockwell"/>
              </a:rPr>
              <a:t>Former indentured servants living in the VA frontier suffered due to: 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Rockwell"/>
                <a:cs typeface="Rockwell"/>
              </a:rPr>
              <a:t>Poor tobacco prices in 1660s 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latin typeface="Rockwell"/>
                <a:cs typeface="Rockwell"/>
              </a:rPr>
              <a:t>Indian attacks in 1675</a:t>
            </a:r>
          </a:p>
          <a:p>
            <a:pPr>
              <a:defRPr/>
            </a:pPr>
            <a:r>
              <a:rPr lang="en-US" sz="2800" dirty="0">
                <a:latin typeface="Rockwell"/>
                <a:cs typeface="Rockwell"/>
              </a:rPr>
              <a:t>These farmers blamed </a:t>
            </a:r>
            <a:r>
              <a:rPr lang="en-US" sz="2800" dirty="0" smtClean="0">
                <a:latin typeface="Rockwell"/>
                <a:cs typeface="Rockwell"/>
              </a:rPr>
              <a:t>VA’s </a:t>
            </a:r>
            <a:r>
              <a:rPr lang="en-US" sz="2800" dirty="0">
                <a:latin typeface="Rockwell"/>
                <a:cs typeface="Rockwell"/>
              </a:rPr>
              <a:t>royal governor Berkeley who did little to help; </a:t>
            </a:r>
            <a:r>
              <a:rPr lang="en-US" sz="2800" b="1" dirty="0">
                <a:solidFill>
                  <a:srgbClr val="C0504D"/>
                </a:solidFill>
                <a:latin typeface="Rockwell"/>
                <a:cs typeface="Rockwell"/>
              </a:rPr>
              <a:t>Nathaniel Bacon </a:t>
            </a:r>
            <a:r>
              <a:rPr lang="en-US" sz="2800" dirty="0">
                <a:latin typeface="Rockwell"/>
                <a:cs typeface="Rockwell"/>
              </a:rPr>
              <a:t>led a rebellion in 1676 against Berkeley &amp; was joined by small farmers, blacks, &amp; women</a:t>
            </a:r>
          </a:p>
        </p:txBody>
      </p:sp>
    </p:spTree>
    <p:extLst>
      <p:ext uri="{BB962C8B-B14F-4D97-AF65-F5344CB8AC3E}">
        <p14:creationId xmlns:p14="http://schemas.microsoft.com/office/powerpoint/2010/main" val="30205107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Results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1792941"/>
            <a:ext cx="7896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rebellion failed and several rebels were killed.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Significance: Plantation owners sought large numbers of black slaves instead of indentured servants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White indentured servants were now seen as too troublesome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Socio-economic class differences/clashes between rural and urban communities would continue throughout American history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Planters used racism to manipulate poor whites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67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2 at 11.47.1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1" r="-4707" b="71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200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2 at 11.48.1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" b="156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3987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Key Concepts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2.1.II: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century, early British colonies developed along the Atlantic coast, with regional differences that reflected various environmental, economic, cultural, and demographic factors. </a:t>
            </a:r>
          </a:p>
          <a:p>
            <a:pPr lvl="1"/>
            <a:r>
              <a:rPr lang="en-US" dirty="0" smtClean="0"/>
              <a:t>2.1.II.A: The Chesapeake and North Carolina colonies grew prosperous exporting tobacco—a labor intensive product initially cultivated </a:t>
            </a:r>
            <a:r>
              <a:rPr lang="en-US" smtClean="0"/>
              <a:t>by white, </a:t>
            </a:r>
            <a:r>
              <a:rPr lang="en-US" dirty="0" smtClean="0"/>
              <a:t>mostly male indentured servants and later by enslaved Africans.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Rockwell"/>
              <a:cs typeface="Rockwell"/>
            </a:endParaRPr>
          </a:p>
        </p:txBody>
      </p:sp>
      <p:pic>
        <p:nvPicPr>
          <p:cNvPr id="4" name="Content Placeholder 3" descr="Screen Shot 2017-07-10 at 5.23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0" t="1" r="-4842" b="-3043"/>
          <a:stretch/>
        </p:blipFill>
        <p:spPr>
          <a:xfrm>
            <a:off x="0" y="274638"/>
            <a:ext cx="9144000" cy="6583362"/>
          </a:xfrm>
        </p:spPr>
      </p:pic>
    </p:spTree>
    <p:extLst>
      <p:ext uri="{BB962C8B-B14F-4D97-AF65-F5344CB8AC3E}">
        <p14:creationId xmlns:p14="http://schemas.microsoft.com/office/powerpoint/2010/main" val="27055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41148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Chesapeake Colonies</a:t>
            </a:r>
          </a:p>
        </p:txBody>
      </p:sp>
      <p:pic>
        <p:nvPicPr>
          <p:cNvPr id="20482" name="Picture 4" descr="DIVI72330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124"/>
          <a:stretch>
            <a:fillRect/>
          </a:stretch>
        </p:blipFill>
        <p:spPr>
          <a:xfrm>
            <a:off x="0" y="0"/>
            <a:ext cx="4975225" cy="6858000"/>
          </a:xfrm>
          <a:noFill/>
        </p:spPr>
      </p:pic>
      <p:pic>
        <p:nvPicPr>
          <p:cNvPr id="20483" name="Picture 6" descr="map-Jamestow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898900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872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 lIns="90488" tIns="44450" rIns="90488" bIns="4445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Rockwell"/>
                <a:ea typeface="+mj-ea"/>
                <a:cs typeface="Rockwell"/>
              </a:rPr>
              <a:t>The Chesapeake: </a:t>
            </a:r>
            <a:br>
              <a:rPr lang="en-US" dirty="0" smtClean="0">
                <a:latin typeface="Rockwell"/>
                <a:ea typeface="+mj-ea"/>
                <a:cs typeface="Rockwell"/>
              </a:rPr>
            </a:br>
            <a:r>
              <a:rPr lang="en-US" dirty="0" smtClean="0">
                <a:latin typeface="Rockwell"/>
                <a:ea typeface="+mj-ea"/>
                <a:cs typeface="Rockwell"/>
              </a:rPr>
              <a:t>Dreams of Wealth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>
          <a:xfrm>
            <a:off x="378795" y="1502228"/>
            <a:ext cx="8384205" cy="4898572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tx1"/>
              </a:buClr>
            </a:pPr>
            <a:r>
              <a:rPr lang="en-US" dirty="0">
                <a:latin typeface="Rockwell"/>
                <a:cs typeface="Rockwell"/>
              </a:rPr>
              <a:t>After Walter Raleigh's failed Roanoke settlement, there was little interest in colonizing America; but Richard Hakluyt (&amp; others) kept promoting colonies: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Possibilities for wealth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Rivaling Spain, Holland, France</a:t>
            </a:r>
          </a:p>
          <a:p>
            <a:pPr lvl="1" eaLnBrk="1" hangingPunct="1">
              <a:buClr>
                <a:schemeClr val="tx1"/>
              </a:buClr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Nationalism, anti-Catholicism, &amp; anti-Spanish zeal</a:t>
            </a:r>
          </a:p>
        </p:txBody>
      </p:sp>
    </p:spTree>
    <p:extLst>
      <p:ext uri="{BB962C8B-B14F-4D97-AF65-F5344CB8AC3E}">
        <p14:creationId xmlns:p14="http://schemas.microsoft.com/office/powerpoint/2010/main" val="4184175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98" y="228600"/>
            <a:ext cx="7910502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Entrepreneurs in Virginia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78795" y="1828800"/>
            <a:ext cx="8384205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Rockwell"/>
                <a:cs typeface="Rockwell"/>
              </a:rPr>
              <a:t>The major obstacle to colonizing in America was funding; Queen Elizabeth would not spend tax revenue:</a:t>
            </a:r>
          </a:p>
          <a:p>
            <a:pPr lvl="1" eaLnBrk="1" hangingPunct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Joint-stock companies provided financing for colonies</a:t>
            </a:r>
          </a:p>
          <a:p>
            <a:pPr lvl="1" eaLnBrk="1" hangingPunct="1">
              <a:buFont typeface="Arial"/>
              <a:buChar char="•"/>
            </a:pPr>
            <a:r>
              <a:rPr lang="en-US" dirty="0">
                <a:latin typeface="Rockwell"/>
                <a:cs typeface="Rockwell"/>
              </a:rPr>
              <a:t>In 1606, King James gave the London Company the 1</a:t>
            </a:r>
            <a:r>
              <a:rPr lang="en-US" baseline="30000" dirty="0">
                <a:latin typeface="Rockwell"/>
                <a:cs typeface="Rockwell"/>
              </a:rPr>
              <a:t>st</a:t>
            </a:r>
            <a:r>
              <a:rPr lang="en-US" dirty="0">
                <a:latin typeface="Rockwell"/>
                <a:cs typeface="Rockwell"/>
              </a:rPr>
              <a:t> charter to establish colonies in America</a:t>
            </a:r>
          </a:p>
        </p:txBody>
      </p:sp>
    </p:spTree>
    <p:extLst>
      <p:ext uri="{BB962C8B-B14F-4D97-AF65-F5344CB8AC3E}">
        <p14:creationId xmlns:p14="http://schemas.microsoft.com/office/powerpoint/2010/main" val="2609363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andbill of VA Company-160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540"/>
          <a:stretch>
            <a:fillRect/>
          </a:stretch>
        </p:blipFill>
        <p:spPr bwMode="auto">
          <a:xfrm>
            <a:off x="0" y="0"/>
            <a:ext cx="5241925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3" descr="virginia_company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209800"/>
            <a:ext cx="6202362" cy="38782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257800" y="304800"/>
            <a:ext cx="38862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Rockwell"/>
                <a:ea typeface="+mj-ea"/>
                <a:cs typeface="Rockwell"/>
              </a:rPr>
              <a:t>The London Company, 1606</a:t>
            </a:r>
          </a:p>
        </p:txBody>
      </p:sp>
      <p:sp>
        <p:nvSpPr>
          <p:cNvPr id="217095" name="AutoShape 7"/>
          <p:cNvSpPr>
            <a:spLocks noChangeArrowheads="1"/>
          </p:cNvSpPr>
          <p:nvPr/>
        </p:nvSpPr>
        <p:spPr bwMode="auto">
          <a:xfrm>
            <a:off x="609600" y="4038600"/>
            <a:ext cx="8229600" cy="1447800"/>
          </a:xfrm>
          <a:prstGeom prst="wedgeRectCallout">
            <a:avLst>
              <a:gd name="adj1" fmla="val 23361"/>
              <a:gd name="adj2" fmla="val -240241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/>
              <a:t>London Co was later renamed the Virginia Company; </a:t>
            </a:r>
            <a:r>
              <a:rPr kumimoji="1" lang="en-US" sz="2800" dirty="0"/>
              <a:t>English stockholders in Virginia Company expected instant profits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89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5" grpId="0" animBg="1"/>
    </p:bldLst>
  </p:timing>
</p:sld>
</file>

<file path=ppt/theme/theme1.xml><?xml version="1.0" encoding="utf-8"?>
<a:theme xmlns:a="http://schemas.openxmlformats.org/drawingml/2006/main" name="My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Theme.thmx</Template>
  <TotalTime>8950</TotalTime>
  <Words>1693</Words>
  <Application>Microsoft Macintosh PowerPoint</Application>
  <PresentationFormat>On-screen Show (4:3)</PresentationFormat>
  <Paragraphs>173</Paragraphs>
  <Slides>37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My Theme</vt:lpstr>
      <vt:lpstr>DO NOW</vt:lpstr>
      <vt:lpstr>Development of the Chesapeake and Southern Colonies</vt:lpstr>
      <vt:lpstr>AP Prompt</vt:lpstr>
      <vt:lpstr>Key Concepts</vt:lpstr>
      <vt:lpstr>PowerPoint Presentation</vt:lpstr>
      <vt:lpstr>Chesapeake Colonies</vt:lpstr>
      <vt:lpstr>The Chesapeake:  Dreams of Wealth</vt:lpstr>
      <vt:lpstr>Entrepreneurs in Virginia</vt:lpstr>
      <vt:lpstr>The London Company, 1606</vt:lpstr>
      <vt:lpstr>Entrepreneurs in Virginia</vt:lpstr>
      <vt:lpstr>Spinning Out of Control</vt:lpstr>
      <vt:lpstr>Powhatan Confederacy</vt:lpstr>
      <vt:lpstr>Saved by a “Stinking Weed”</vt:lpstr>
      <vt:lpstr>Saved by a“Stinking Weed” </vt:lpstr>
      <vt:lpstr>Virginia House of Burgesses</vt:lpstr>
      <vt:lpstr>How Many Slaves?</vt:lpstr>
      <vt:lpstr>Time of Reckoning</vt:lpstr>
      <vt:lpstr> Maryland: A Refuge for Catholics</vt:lpstr>
      <vt:lpstr>Maryland: A Refuge for Catholics</vt:lpstr>
      <vt:lpstr>STOP</vt:lpstr>
      <vt:lpstr>Settling the Lower South </vt:lpstr>
      <vt:lpstr>Carolina</vt:lpstr>
      <vt:lpstr>Proprietors of the Carolinas</vt:lpstr>
      <vt:lpstr>The Barbadian Connection</vt:lpstr>
      <vt:lpstr>PowerPoint Presentation</vt:lpstr>
      <vt:lpstr>Founding of Georgia</vt:lpstr>
      <vt:lpstr>Southern Colonies</vt:lpstr>
      <vt:lpstr>Chesapeake/Southern  Society &amp; Economy</vt:lpstr>
      <vt:lpstr>From Indentured Servitude to Slavery</vt:lpstr>
      <vt:lpstr>The Roots of Slavery</vt:lpstr>
      <vt:lpstr>The Roots of Slavery</vt:lpstr>
      <vt:lpstr>The Slave Population</vt:lpstr>
      <vt:lpstr>The Slave Population</vt:lpstr>
      <vt:lpstr>Bacon's Rebellion in Virginia</vt:lpstr>
      <vt:lpstr>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Chesapeake and Southern Colonies</dc:title>
  <dc:creator>Craig Winchell</dc:creator>
  <cp:lastModifiedBy>Craig Winchell</cp:lastModifiedBy>
  <cp:revision>32</cp:revision>
  <dcterms:created xsi:type="dcterms:W3CDTF">2017-07-10T19:07:35Z</dcterms:created>
  <dcterms:modified xsi:type="dcterms:W3CDTF">2017-08-10T14:29:06Z</dcterms:modified>
</cp:coreProperties>
</file>