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90" r:id="rId4"/>
    <p:sldMasterId id="2147483703" r:id="rId5"/>
    <p:sldMasterId id="2147483716" r:id="rId6"/>
  </p:sldMasterIdLst>
  <p:sldIdLst>
    <p:sldId id="256" r:id="rId7"/>
    <p:sldId id="257" r:id="rId8"/>
    <p:sldId id="262" r:id="rId9"/>
    <p:sldId id="263" r:id="rId10"/>
    <p:sldId id="264" r:id="rId11"/>
    <p:sldId id="265" r:id="rId12"/>
    <p:sldId id="267" r:id="rId13"/>
    <p:sldId id="269" r:id="rId14"/>
    <p:sldId id="259" r:id="rId15"/>
    <p:sldId id="260" r:id="rId16"/>
    <p:sldId id="271" r:id="rId17"/>
    <p:sldId id="261" r:id="rId18"/>
    <p:sldId id="272" r:id="rId19"/>
    <p:sldId id="273" r:id="rId20"/>
    <p:sldId id="276" r:id="rId21"/>
    <p:sldId id="268" r:id="rId22"/>
    <p:sldId id="274" r:id="rId23"/>
    <p:sldId id="275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66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3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91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60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32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52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034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40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942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85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2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611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836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818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2" y="1604965"/>
            <a:ext cx="4037013" cy="45243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5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0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2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845AC5-00D3-40EA-934D-25C58FE94172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3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2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2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E62696-215B-40BE-BF06-BD1CCA1EE781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048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676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669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348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2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45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800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80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89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689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681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65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737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2" y="1604965"/>
            <a:ext cx="4037013" cy="45243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5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8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845AC5-00D3-40EA-934D-25C58FE94172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985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E62696-215B-40BE-BF06-BD1CCA1EE781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00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4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BC4F-B539-964F-B86F-457D1DF2E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BD832-9BC3-4141-A112-C8B2D01EE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93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45D4-A275-DD4F-B1A6-B5B055C718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43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1B5B-6526-C94C-B27E-AABFA5E042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80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CF7E-C3BA-E044-BA5B-B9C962C71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9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3F8F-9CD9-CC49-920A-33B40EA7A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89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8A26-9D2D-1142-AC93-3B93773FF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61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A1F9C-3661-CB4B-B8E8-0CA1AE869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22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4F8A-A208-7B4D-B1CB-2CFA737DF9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8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370B-A72E-1448-96F3-C308B9DF54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4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51C0-6CD6-8D4D-9C09-457973801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9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EA6F-C97D-AF4E-A78F-88A5347DD4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16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BC4F-B539-964F-B86F-457D1DF2E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25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BD832-9BC3-4141-A112-C8B2D01EE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93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45D4-A275-DD4F-B1A6-B5B055C718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67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1B5B-6526-C94C-B27E-AABFA5E042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43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CF7E-C3BA-E044-BA5B-B9C962C71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25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3F8F-9CD9-CC49-920A-33B40EA7A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35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8A26-9D2D-1142-AC93-3B93773FF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11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A1F9C-3661-CB4B-B8E8-0CA1AE869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39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4F8A-A208-7B4D-B1CB-2CFA737DF9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60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370B-A72E-1448-96F3-C308B9DF54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289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51C0-6CD6-8D4D-9C09-457973801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43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EA6F-C97D-AF4E-A78F-88A5347DD4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0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38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CCCCCC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23859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3859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859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859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CCCCCC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38600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3860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860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CCCCCC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386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86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860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2386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23860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DEAA2B-DC35-A64C-9AD1-59E010C18C34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8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3" grpId="0"/>
      <p:bldP spid="238604" grpId="0" build="p">
        <p:tmplLst>
          <p:tmpl lvl="1">
            <p:tnLst>
              <p:par>
                <p:cTn xmlns:p14="http://schemas.microsoft.com/office/powerpoint/2010/main"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6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860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860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6F971-9003-E742-85E4-581913424EAF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76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4CD1-2EAA-4C41-8736-252B2B2BB841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72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0FF55-2507-3245-8393-6E90BAEE2824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20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5F812-11B8-5E46-8BF0-DACC8C51E7F1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45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F6934-0D0A-BF4F-933A-9DB984D8A6D7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7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3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3A57-2709-B146-874C-C6D03E789C9D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05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5E953-1246-C94C-A27C-179B23E8F378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002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ECF99-8A37-2F46-B79E-28E141926A16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95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52B68-BAD4-D04D-828C-F935E8AB5B6E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249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F46D5-7A11-BA4E-8495-B5FCBCCB7FBC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0E24D3-527D-B34E-8D89-6651310B22A5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4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736B-A8A4-6E46-8A73-3CFD3A87A1A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D0B91-29F4-054F-B46A-94DBCFE5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14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1/10/17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2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DFE1B2-EA7D-0246-ABF0-5FE411D44FAB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4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DFE1B2-EA7D-0246-ABF0-5FE411D44FAB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5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375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CCCCCC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23757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3757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CCCCCC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757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CCCCCC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375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7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CCC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7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CCC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7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A27013-8B94-984A-A378-976E05D56370}" type="slidenum">
              <a:rPr lang="en-US">
                <a:solidFill>
                  <a:srgbClr val="CCCCCC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CCCC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75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CCCCC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962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7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7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7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7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7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7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7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7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7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5" grpId="0"/>
      <p:bldP spid="237576" grpId="0" build="p">
        <p:tmplLst>
          <p:tmpl lvl="1">
            <p:tnLst>
              <p:par>
                <p:cTn xmlns:p14="http://schemas.microsoft.com/office/powerpoint/2010/main"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75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0"/>
        <a:buChar char="n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27286"/>
            <a:ext cx="9144000" cy="1371600"/>
          </a:xfrm>
        </p:spPr>
        <p:txBody>
          <a:bodyPr/>
          <a:lstStyle/>
          <a:p>
            <a:r>
              <a:rPr lang="en-US" dirty="0" smtClean="0"/>
              <a:t>Industrializing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6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7151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The Power of the Iron </a:t>
            </a:r>
            <a:r>
              <a:rPr lang="en-US" b="1" dirty="0" smtClean="0"/>
              <a:t>Horse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8" y="914408"/>
            <a:ext cx="3554365" cy="5574117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pPr>
              <a:buFont typeface="Wingdings 2" pitchFamily="18" charset="2"/>
              <a:buNone/>
            </a:pPr>
            <a:endParaRPr lang="en-US" sz="2200" dirty="0"/>
          </a:p>
        </p:txBody>
      </p:sp>
      <p:sp>
        <p:nvSpPr>
          <p:cNvPr id="4" name="AutoShape 2" descr="data:image/jpeg;base64,/9j/4AAQSkZJRgABAQAAAQABAAD/2wCEAAkGBxQTEhUUEhQVFhQXGB8aGBcYFxocHRwYGB8aGBYcGhwYHCggHh0lHR0dITEhJSkrLi4uGCAzODMsNygtLisBCgoKDg0OGhAQGywkHyQsLCwsLCwsLCwsLCwsLCwsLCwsLCwsLCwsLCwsLCwsLCwsLCwsLCwsLCwsLCwsLCwsLP/AABEIAK4BIgMBIgACEQEDEQH/xAAbAAABBQEBAAAAAAAAAAAAAAAFAQIDBAYAB//EAEwQAAIBAgQDBQUFBQUFBAsAAAECEQMhAAQSMQVBURMiYXHwBjKBkaEUQrHB0SNSYnLhFTNTkvEkQ4KTskRzwtIHFiU0VGODlKLD0//EABkBAAMBAQEAAAAAAAAAAAAAAAABAgMEBf/EAC0RAAICAQMCAwgCAwAAAAAAAAABAhEDEiExE0EEUXEFFSJCUmGRoRQyI8Hw/9oADAMBAAIRAxEAPwD0srb8z/TDKim8bH1b4/jiUJ0woUmfPn5Y6TAraTHPn9ef1w5eR/PwxMRf6fP6f6YQLsBe/rfBYyJkEc+WEZZw9umG38vXjhgR+U7j8zvhoHnMfUnEnUgD1MYQj1GABh+cfrjlOFNrb/6z6thRvgAVh4/6/LDNvU8r8sSOs79J5HliMnfAMjb19Zxyi/6/HEmkdbfDx9fHGcyvtFpqVlroiLTqCmGR2aWZTVUkMqjTpEb+988DaQ0rD4J/PHJ6tihwzjVPMauzWoNKq0toAOpdQA0sSTeLgeZwM4f7Rk0kqVAjdt/dUaVqiEK7MKr1KmmQqmbLe18LWh0aRZ+uGza+AVT2m7jVEosyq1FRLKs/aNIpnmQO+syOZ6Ygq+1aqdJpMRrCkq4JVQWV2dY7pGknRclfGRidaHQfZvXww1z6+GAHFeMOctlayE0lr3qVO65pA0ywEsNN2hdZBA6XtSo+1jimpNBqkJJYlQx7rkGKa6d05RZpjka1oKNax/A/jvjmPMeoOEoVNSKSI1KDHSYP02w4i/Lf8+WLTsQoPr4nDRy9cicd6+pwi7fL8MACt6+WGkYecJgASpiKMTA74Rv1/HAAwCZx2n18cSaNsOjb1zwA2RqDI6YU/l+WHEbevywpXa3IfhgEQnn6tGHILfO3n6+uHsPn/THRy84+mALGGYJvhjDEp2OEYeHP8/LABCZx2G6fHHYANGAPL4/phobfffph+YokqdwYtfnFsY7K8Jpns6uqoZpoSjOWQyATIebEbiccmTKoclxhZrtUfK/1/XECPe59frfGbp+0eVo1ezVhTIOipTtoGoSrD93lOwIY7lcaVawiRsbiNjsZHhGNIT1EONHNJHU4a6+X+uO7S3lvjmi/mcak0NA/Lym/yw0z6+v0xQzXFRTqspdFCrIRvfq91i2iWERp3AbYkxGK9fjzAPC0oWmWBNQsG0PpcpC95ACDPLE6ytIVnl65dcOAmf8AXzwKPGSauinTVm1Ee+SALgF4WwYAMsbrOOzPFHHYOid2pTZihUzqPZlEkCzwxF7bztY1BpCtSeWGgb+vKIwHq8RrsVhGADDVCm0zqptO7LpksIB1jpcrk6zNT1OIbUfulZH3YDXiALmJvYYIyt0OqHkm+/T15YrnIU51GmCzMGJ07kAqCfELI+OLevCE/phsAflslTp3p01QmBKqBYCACRuIj5Yb/ZdGXJpU+/Gs6F7xEkarXvJxeb8r4ZJvh0gGBQeQuQSLbjbziBHSBhoprewk35bxHz8cTICfXhiOi4cSjBh1UgiQPDBsAzTaOX9P6YcT6FuVsc9om0mPMkWGFNPr62w9gIuvx/H+mJAb89/zwjrhaeGAhbCKw+WHFfXzwoX18MKwEYevgMdhb3nn/TCsLfD9MFgMZcJ54e4nYYYenP8ArhgPY7evAY5sNCz68cOJg+eADhjpjx/0wwnHdfXIRgA4NJj1sMKG52wheD8/ywhE+XoYAHarHfCqJ+f54ai8h6OHJ4YBDSvq/wCmOxxOOwtxmhJvv4b/ADGPPc3xM5ellGMdmVVavkUWGHkYt4nG+qSYibYwPHaf+zUCbxpty22NtrY48ytxsuD2YSzPD0qkFlViAdLWNjH0NjE9DyxZyFAUlmkO6CNdEchHvJ9TA3g7NM532M4qJ+zMZsTSbqouaZ8V5dRPTGlqVCh1XldwOYkT8RuP5fE4503CVGjSaO/tikTCPrb91AXNucICdsMrcZQCF77zASGWCZMNqHd8efhtgbn5o1SFXXTcF0URGr7832uCLH3za2C1DLlKIRsxSGtSzCpRPZrphu6BUWpqhge894kAc+tZWZaUNGcrBVdqC6Q3eKuzEA21KNA25ix3xC/FKvaKtKmrUiUAcTDK5Vg4I5Kgef4uz2nEZoVaQBqhjT7rMwDadF510pDrYHvEMAWmcWWrKFFekw7M6BUpCGVZ0qzSEBDAGSZjumRzApXyNoo9vmiARMrcBkMEdiSVY6hqJqjTJuCQekXeK5iqrRRQMChOx7rSJvzMXC7zyOCfYx9fxww+Hj62xroIsFrmM2STpCjSvuhdVwmsgMbVB+0gNKwFtuTY4V20FaobSFEFtG4kESskm8kzFwAOeCijfzxG3T1scCjuF2MkR6viKtmFUS7BR1ZgBPxjEeYqnVopga9ySLICLWBux5LPiYG4jK5Ttm1qxFMW7YgNUqHY9mWBVEG0hb8o3MSy76Y7s1WPbU9kETxiif8AeKbbzbpMxG9scOJU5HeDAj3llgOXeKyBfrbFQez9OBL5mbX+015sLf7yPpzxRoZqvQaqr5evWXWSlRDSY9nACgy6liDO97+E4mc8sVaSZWOGOTpujSLBHIgjrIIjbxGAJ4Ex0aqpGlWUaQw0KwIHZFnJTfmTYARAjFejxm9svnKXUmgGU2+8tN2+awfMYL5PiqVKTVHV6apJJdGSwAJIDqGgDqPnvhxmp8qmKePS9nZSpezrDR30JUG3ZtaCx/Z9+UDaoaDcqptgnk8v2dNEJB0iJA0j4AbDFGlwta6mtXX9o0mmY79GnEU9E3V475jcki+L+TzDMClSBVpnS4GxMd11/hcQw8yOWDFOMm0hTxuPJM3r57YRPXzOHEevjhAwPrzx0mQ5Fk39b4kNPp6thqD18Dhz+fqMSJkZWPr+WGHr4/piZh6+XhhjGQcNDGObevnhNd7+r44+r/1wycMBy4ey+vgZxGm/P1bEs+vgd8AEOn18MOX18Bh5T18McB6+GARFov8AP8sPPqfhh8evlh/K+FYFUNf47YdTP1/XD9Axyi2GMZ2Z6n5f1x2HfP647CsAyacnp8MYL2mj7JT5HUBJ694c8b0vy9TtjI8a4Ua+W0qxVlqMV2uyOw0meREjHHme8b8yoK0zDmmwVWsKiwUZeq3Bj6WJ5jpja8E4r9opByNLggVEmdLjceR3Hh8cZPKAr3Vm06qbbi8ECfHFhK/2asK1NToaBWSDdRfUI3K/gcTOOoqLCGZy+bZ6agUmVGJQljBEMsHuzOk8p2m8YIZPLK7gPTcOKy6tIQPTMBRoIW4k69ZJJUYIOQyakaxEqw+YIxRo8SWvXD6aiEIUaQFOpTqAG91Bbfx6YnHK9ga7hp0p1Koy1CrTaRUeqabjVqlUZHjVo1A3AAkqxGmMS/aKYypy+uSRp0rNRkDC6SB3mB1Rb3QDsCcUcxk17NitNjTDAyTrWoKgJdgCDGkncnmwxE9Uuw0DslpJr1OpeS4ZLBSNIETBuRtzxqo2BYp8TNPuZlGprELVKMotsHGjSCRtpLC19Nhi8jqyhkYMjXUg7jqPl9MCP7cJC0mWq51a6ZBNNSVHfDF++EV5IEHkDO2GZN61Im1Iq1RytITqaYZirkgAgSYK3g9baRk1yS4+Royfn664pZ3MaFLbsNh+8xso+J54ny+ZWoutDKknzBEhlPQhgQR4YH8XzKrUprUYIoD1CWMDuBadyTEftSfhOHknUXJDxQuaTKWepkItFSe0rMQz87iaz+HdBA6EqMFaSBQqqAAAAqgWAAgD5WwO4cwq5qowOpaVJQpBBE1JZiCPBVGHcSql6ooU5kx2kGGOoHTTDHaVGpjyUdTjHAtENT5ZvneqdLhDq3ErlaSmswsxBARTzDOTE8oUMRFwMVc1UzIAJbK0izBRq7RgSxhVuV7xvth+YWpTCoIpGypRo6WkxF3qLECZ7q2A3m2ASfZaOts3mu2aoCkKWqgIdwSoOmY37o7oxEsuS+a9Cowx1tv6hGlkncGqakZlTGqSKarINMATBosIDEz7zNIKjAvP+0mmvSoZp0CMQzBaTASJhWZ321QWABIi/PF3geeoUilGkjUmBMUydYKsNcapMNBJ0jY6hzxD7Y8MJCVaQNVB/eUjV0I6EQHYwbqYBiJlTe+IU3biypQSqUTXJVDDUCGDXBBkEGIIO2KnEkIZayLLoCGAnv05BdYH3l99fJxgH7GcXFRTRKojUhYU9WgoIAjWAZEwfIHnjTj14cwfpjCLeOR1SiskCGnVDKGUypAIPUEggjFDOcT7OtRTSClQgMTymolO3T3557R4hdQoOaZ7tKpJQzASpdnQdAQC6nl3h0wE9k8/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/GfnhOJcPp1EquEUZsIezqgAPMdzvHoYEGx03nD1tCSRCRGFdNv6eOMNxTjtfKvpzmYq0SbiMvTZSN+66UmBiYjcfLF/g/H3YCuava5eYJKIrKNi5CKsBTupE6ZNrDC6yCjUE+HqMLqg+ugGI8w6qyqdRZvdCqzGLAsdIsoJALG1x1xXo8RpMi1BUXSyK4kiQtQKUldwYZbeI6401JiLuvrEwdvhh5aOnrrilQzSVHKpURmF4BBtYbj4fMdRiJuKUv35kEgBWNhOmIEd6CF/eIIE4LQqCGvfDCfx/PA1ONU5MdpshA7J9TdoGKhFAljCsSANlJ2k4fkuIU6raab6ucwQrAEAlGIhveWY/eGC0Oi3p8MJhGN8diqFYbPXp/ryxlc9xDsaDVCuoLXcN10mu4YjqRvHOMapmnxP6eWMT7S2ylaP8Z/rXbp5/XHHnXHqXj2tlfjeWSBWW6n7yid4hhHIjefDqTislUFQHgqYhhBE+PTflbEvs1mgP9ne6NOgNuuq7UyI2IkqZ6i9hi3U4fpJ02bfwII3I2nlPxvscrp0yqvcrcArmk32epOhgTRPQ7tT/wDEPCcGxkWdM0yk66bqUUBL6KdJxcrqvLCJ2J64E0FGqj4VQCI2JVxHlfGo4IYNfe9QHwjs0B/D6YxzT0rUioqyrwmvQpN2rQxqhSjuE1BmkMafQMGBgcyeuKoFRG0IxFRtOtCvd1CTJJ9w6bWMxFjbFakoonM0tP8AdNqAVbtTcFkHwhl/0vco5plXS7AjXrYKIuSsgFrmIsT1FoEY64O0mSypXyB1A1qT0YDKhRhBJHf0uvfJIkiyjpJODfB0fXTl+40jSNDsDEkuWpwA4He0xeOczTzGdpVLvFiCDqGoQbBXiQPDznEVbPUaRBy+ZpqRdqNWpqJYXOiozytjzDbCwknFc8iB+a9o6eTzVShBelqMlSZRz3nAncGZInckjfGlydSjmkDJoqJMxvB5SI7reBvgRlKuWzBY1RSqs/vyELgCFtG0AAWt88Ccl7LmjmlVa37OCxIZkcp3oQ6fFbyQCJw1aQGzXKUqQZgqop7z6VAmB3iwAloA84wM4ZQ+zo1auinMV3LKQAXQOBpQG9/AW+WLHDeFUHpszdqEYlVVq1RVFyrHQKkaWiYM25XOBXEsyaj1FBvRWZJsAJJI0c3B0i4IBa4gjEzlsVFbgqj2tclKZRdertaoOtwgdk7O/u+6QANxfu4IZ3N0MsxbsTVqEhdcKTr0jSkx3Tog91doxYpZRRQd3bRRNMlWp1CKjnT3XYKoCLAJUAkEEe6LYA8DqFKgoUhVZmYu1WAWQFAQFLgrLWl7jSQAWkEc9PlnQmlsgrQ4lnXSoz0lpKFmmTAuZHfNR5AVb7DUYFpxY4WWamorCmdaz3TqQlhBH8jrNv4mHQ4DVaFKmwqZzOmpURvcS8Mt/cuLGDOlQIGK1A5TLjtqFLNsrAodHZEmAGVip0k6bQ552vfEuKa2LUt9y5V4O6v2aV6lOnqL0dAVYAPepOy+9DfOZMhrapKk38/pYjA/NJ21GQwVwJVosHgaHvfSRYjkCOaYz/DeM5hAgdO1KsUzF1FUVJfSBSp91baLlrg7AjGck5qzTHJY3TNVxTJJXpNTqLqRtxEmxkMv8Sm4+WxOPMaNSpkMyYAbvBain+7dCRoPgrggBvutB8MerUjb9d9/xxn/AGv4L2ia0EuqkRzZDJZB4g99fEGOWKwZK+Fk+JxfMgMOOLlTRWC2Vqy1OrsUpkldLIZgqbESIBAtEY32S4uy0wJmfdjkIkX28seScDdatL7HVNmCmgx+5VIhCRtpqRDXsxMTvg57OVqnZnJVBoq02ACsYmkCvaJK2sp0gjky7EHHcmjgNxxfj1MUylcgq4IHd1MCRpJACmSA3S03wF9nM3Rao6MwqBRCgkamUTDG5kxE/O04KZBadNy6UqatpgwigRbpzsL+GCAy1GsgWqO7MqVlCpuLFCINyJHjhtO+ABWdp0tcKEGw8RMWJ3nw25YcudK2Fxym4+ptvGDPDa9KnRWi5NW0O2gAOT7xKk8+eA3tBlUdrdym/cdqa+4hDd7SBM7DVsNUkECyba7BSB+frZTMwa2hnRoQCsQFaQW7qt3tgL+XPEtXhdOr3mDaYAIV3QHkNXZMpPvRcxfawjVZPKUq9EGmENNqelWKX0EW3AMbGDjPcS9nKuVo1KqV2cUllUZVBYBTZ2UXMwARHjN5Nd8oKKGXybUTl6faFU1NSotTADKgHaLTqB9SukJGsBWGkfvE4kPstQXugHSUVYOk2QKBcrJkIsjYxtgvmNGYyx7RxSK6aq1NSgAp3wZPK0GNwTiDg2f+0UKdRl0uy99II01NnWDcQZtio02TLYr5XhlOlp0CyqyiSTZuzmZ/7td+njhKXCaQIMG0CC7EQpJRSCYYLJ0gi2oxfBN+vrw9eGIReMa6URZUPBqJUCGsqqD2lSQEkpDBpBEkapmCRMEjEuWyiLBVQsAgRaASJA5D3R8hi0LHp8cIOhj1bBQ7IHCyb47E+gdfrjsG4i27f1tz3GMf7SmMrXnlUJkf94D+eNfVtYbTjHe1BjJ5yOTn8aZxy5/l9S8fcDjUyWl0/htUQiCCJ3g8t7DB7h+ZNdLmK9MgNaLxZoP3Wv8AGemMzkqRkANDwDJ2dYETEX5SB+OCRqujJWCsKie8vKonNZFp5gnn54ykrLiwhrh01AK5K2/eAPLyxpeBTrqjxU7eEflgFmqYqClUpnUpZWnwkGfluPPB7gjftKo8E/8AGMcmd3BmkOSr7RcA7Zw4Wm5AhtZINrrBRW6kQfDFE+zjQP2GXHz8/wDDvjRcS4utBkVlqMXkjQmqyxM9NxiovtEhjTRrnx7OP+phzxhDJm00i2o3uiivs6YgJRFv8MfDbc4ePZ6oNjRFyT+zvfp38X3470y9cjrFMfjUGOfjzXjLVQRyYoP+lj6GHrz3Tr8oeldkB+McLqU6T1dVPVSBcRSIuBtOuw3BsbHbE1Dhj1WqPSamxJB0MStoAjWJiCAQNMXO2E47xSq+Wqq1DQHXQG7QWNSEEjTJuww2nVqKsUYWpEaiCVjnYEHHd4VycWpMyyckX9tSDEBAodiGBbSFJOpRcdJEyDbC1w6g9pQqgN7w7MuIiO81PUABH3iMTplKWlQEBFN9arNtXjfaeVxYdMXiM0r09C6lMkqpBVpkQztGmDBNpJjxjraaXJmjJ+1fFAqQIHbLDvb+7RYUCbAd76mBfDzmaopCllSj1CtNWrFgd0aGEAgooWJm3Q3wTpVUogqEl6YARCqtUSO6NPTpq2IvPPD8twrLUqlWsQarvc6/cDC/u8xzvN8ZShqNYT0g2hm8rSgnTXqoqqzUwrAFRpURqsZETuCRqIkTbHEM3WJCUeypkGHcguTHd7jRF4mxsLTNmcQ4poR8w8Gr2f7Gn+6pEINIjTJux+GIc3w3OZhyErN2P3WB7MsLSStOCb8jaCLc8YKLk9t/U3c1FeXp/ssZH7YrscytB4W5oyLbFWVnM8yD4Ec8BvbThSyuYWn2qpeoknvpZVqLF+0UHTMiQVub4sVeAU3Z6RzS08xSREZllWJHeV3ZydbS02sthywQyGeUJNarRqUtZDVFYKB91wVJ2JvbkSRFop43F2iOqpKnyReyftEmYUIzr22nVoCup0SIJD8xN4J88FeL8QWjTLtskMRzlTKAdCzQo+J5Yz6cey9EAdvSqERDLUpkAybNDTFyJI5jngb7Q5v7SFYFewpsDUYbFyCV3uVQELtuWPlnHE3O6pGs8/8Ajq7YG4jw17VIGpgaigCFaQGalHIRJUeJGJRnGzNFa9NwM3lF7x03ajZe0NySUOpWF7A9cEuE16NYNliwjSWSDdQNws/ukyPAgYj7F8ualVNK1aeupBupqERVUrN0qJDRI7yz97HVfY4TTcF4kMzSR15+8vNWESpHy+BHXBSnWOk9BPPHmHsvxw0s1U7gSi8a1UkhGkwwJNhMz0Db2GN9kaNev30amga4puGDBZ94tqAmL6Y5b431eYqsJU8zcSOt8Py2aGqxj859fTEGY4FnFWUag8AGSWQt+8vd1AEbhpjlHPAzhaCrRSpJDuFaWY89xAMEcu7vYziXOwSNPwrMrSEgEXJMHumTex2+GDeW4gKpIAII64xdSi9KNZBVjGoAR5bkfgcEcvnNF1NiI/CMNpMN+5HwvI01QUa6Kxk6iRPPun+GfegWB2tgVTRslmRSdi6OFl4i57iOb7kjQ1/3D1AMVcx3psNpi2BXtM6TSqVCCtU/Z2RotAZl07GCZBB5kbYma0q0HIXqkjw5x8z8sRo/o4ocIzJINKoZqU4hj99DOlp5kXVvET94YIKt8bwkpK0RVDi2ERjhCfU4XFCGmrHo47HAerfpjsABSqov/T9MYr2iE0M8P3WPjtTovt5nG0qGB+Hl1xnHoxVzS1BAqOHg86ZpU6RP+dGWOXd6jHHn/qn5MuHJjqCqEp6h+zYKRp+4SL3UyBJ+pm2C1Co6xPfFjqEaone2+BhyhytbsiJp/wC7P8P3hv8Adm/he+CuXoaR3No93cdRHTGb4sos5GoKbkD+7qEyP3ahjrsrfifHGi4RUirUH/y6f41MZ2sAdJIvrTff31m/rbB3hK/tahvOhPDnUjHLn/qzWD3JOOPFWj/x/AQJ/LFU3vt8SOeLHGz+0ojcy3y04YqgG6jxjGCbUUbJWxKZInf5g4laqb3jr3frM4QhDPI38OnLniSkhv3vne2M9maJUVOKZY1qDU0qBWMaWPIqVYbX3Av+OMavEq2XlM+rPT1alqAlu8IKw0i0yYMGeUHG/KxO3xHhirVoAggqhUiCGEgiOYx0YM2jYzyY9VMhy+bEagQZAgiNjz+P5YLUuJGkvdUvMQpIEiQNXwW+MfU9mOzJfJv2DkRoMlGsYmQSD4wY6CcXuFliVNdNOYRYNjBUxLLyKmPhcW2x6MM0cmyOVwa5NNxmklaj24Kh6INQNuGGg2J3gg8j03xnMyjMjsWlVC1Fp6b9xSXDbapMW5RzuMFMm6LTKJTVUIIge7LSxhTPPlgVxWoyqAiOxZiCFknvIwWeq6iAfDFNUCZd4XkwNVapVBp2JLEaSy2ZtRsFAJGiIBB33wJ9o+Nu1anTyGYIAU9o9MU3UzEXdSAQAbgg3w7jLCrW+zhoy9GkoamkQWHe0mPDTbrNpxUy5Wnle2VBPZ6yAOZAMW5A/QYm62Q+Wcvs6pk5hNbSzF3hiWa5OoEiTPLrsMXc5w0AB6agOs6bWgHY+B+k4fwnipqUGqmmwowzK8LBXYMy6ywWef4YLgSoHM7+An9cEVYqPNfaXhNPXTekxnMntFplY0kEmp3yTMtbSACOfLEfAsjTd0WopCsTo7zAK4nu91hzJ+Z/euY9qgnZURoPaCo+ioJ0omsK4IFzqZgtoFzcc8zxLiLaSKaKKZXva9yQBddJhW25nYXJw+ULhmsyHs1R1CuNaIRCBHfU8iNYIJZZHIHYb4LZ3gOXqSrLVpswIB7SoZn+dipMcvE4sJUBNPbS1IaDNrgdLXH0GLHEao7Mq3vNZBz1A2I8hcnlgQzzv+yjlsy9CtEBA1N/8RQWBmxANybclPS+z9lM/wB9stUaWprqWTLGmLLPPUphTN7rN5xR9tsjVzDZdMuStVQzkzA7MMukG/Mg8jMHDMvSy2RpV27ZVznYns1lNQZ57MIrA93XuSDYSbYpeZNHpGVzFMUwDfVuI67jyxjfaHgVTKq1WhWp08u1QRSNIns9YC2YVRK6+9EWDHoZH+yHtBmKrNSKLVIn9ozBNIUaZYIh1ktBtp3ONAUrtoFSqagT3Z0L3gI1EIolt45XxzZ88IbXubYsUp+gCo52qUIbM0iDuOyJHwBc3tvhwpt/jdSIpfXeMaFMsSRqbbaP64dUo04k38z/AFxx/wAyR0/xjMVaNRojM1QZ2Wkh8vfpMPlgZxP2fWtVVK2YzT1SpIWNPdm50rRAHQkRvecboBR7q/IYqUzOfoBiATTqd3fpub9MEfGSd+jM54FFWBKlOpRRai9rVahJllOsqP71WMBSGHgLgGSRjUyJEeeCHFaH7CrEA9m0eekxgXSNl3Egfl447PAZnkT+xz5YpcDtVyL8sMW5woX14Y6mOn4Y9IwHD+WcdhPj9f6Y7ABbLWv+W3KcD+J8PSsumoDF7gkGDuJHI2+Q6DBB6f48sNCX8b4zasd0ZfP5DtFNFmOumQ9GodyBOk+Y9xh4g/eAwOybMQdPccGHpNyPOOcWtyvjWZ3J61EQHUypPW8g+BFvkeQxnONZYHTXAIAtU/eUCQT4lTY9Qccs46XXY054JXOoXENKkC1wGBtg7wwxWf8AkH0LYBz3SGuSCVPJlEG5688Hck37e3+Gf/xIB/H645c3DNIcjuLLL0D/ABtB6SjX+WIyG6rt1vNotjuO+9Q5w587o46eOHhLe58wMc3yqzeL3FR4JlgfL1bDW0zYiZ+m3LD9HPSOfKfyw5qZ30r88QjS2RBVIPePw+GGIsHc8+Xl1xbCNGw26/LHU0M/Dr5YNSG0RIh5h9/AYjzWVWqIcARz1d4TvBEG+K+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+BHsvxUZZa2vU+pQBSECmz27zNcqYEAgGQT0BElL2ndmejXghw2kR/dgBmVdYWHLBQZaDJ+J6qMUzfcM4DS7FMwGYmrlFTRNtJpqPOYjnGJKdU6ZF2IsOcx3R5xc9LnBD2UBOQy8xJy1NVHKFpqCfnf44wnGfaMChSGUqgu6ftKoMNSgqCiqYKFiD3t4AI3ENOhsLVssKtQKFDU6YNJ3YnvknU4VY3VwDqnqIsDjP8AHPZ7s6Qqozt2Z1NJPuqDLQovpEz4Tgp7M+0NPQ5zFQCszySVOl7BQRpAAMKJEbz1xPx72oy6lOxAcH37MAE+9pkCW3jy8cVSJBOW4qcuq0aqM4ZjpVYlR3diYBUswsY532wdWsRPZ5arr61OzUQCLagxO8iw+70gkJnOANX0NRKGjANNm1BkHdI0iPukT8QOU42sSbDef+o4cY3yB5/wrjJOYWqwb7SXFN0ggFGbSEWRA0kBhJmVMxJJk9tkAzTpTLtIpiWDd12k6FsAw92AJksRc2xd9t+MfZqtJKYpmqJeoWUOUTZCBINzPysL2seymQNWo2ZrS17HkzwBMAD3VgefljLLNY4tlQjqdBvgPDhlsuS1mI1PpHwCrG8beJnriTg1Zqoqdoe+lQqQDYSFdR8FcAnmRh2ecGoiGQvvAnVpZxMLJtYAtB8OmIeBle3zMQwY06oIIPvUxTm3L9nvjyJJtOT55PRikqoJ9mm03874bqTz+Z+mLS8+7honp9cc5oQ9ox2Xyn+uKNNG+35ctG1Sw6aTHKeuCia+YHzP6YG5hT9vyhPSp/0n9fpi8a59GZZn8Jo8+k03HVGHzBwGoCUS9tIn5AjB3MiUPkcAMms06f8AInxkDrjv9k8SOHP2JFXp1w0r59eXj+WJb/HHWm+/j4Y9g5yNS0W/PHYk0nw9fHHYBltwPX0wx7+vA4sPT6x88NC/L144kkq6OcYH5yjol4lCIqDkJsGvy5N4QeWCrgeXwwlRRBFo9DnyOJnHUqLi9zIV6PZF6JHdIZqR6WMpPhy8JxoMkk5gfyN+Kf0xQ4hw1aimgxI3NNuYG2/UAx4gg7zglkSDmFkweze3hqpfh+ePLzWk0+dzohzYvHIBo/8AeAH4q+OSm28n4CMP9obCjf8A3q/mPz/HHMV5t1+8Lxjmv4EbR5YwJbc+r9MIaY6tfxP5YdUakN6igX3YeWITxHL7dpTv/Gu4iRcjE7/8jTUiygUf6np54jAE+99f1xD/AGnl9tdEf/Upzt0BnDDxSjuKlD/OPyGBJ+QakSM4kXJja20jrE7YlQ2nvfIDxxVbidMkxVp/C82wp4kke+T0ik5/AYbi32EnG+SWt4g/5m+sYF+0HBxmaRpsWUag0qAbrBFm+HyxafiSdax8svV6dSn44a2fB91cx/yKn5p6jFR1p7A3Fozv/qRT51KnmFUeUwMdX9iaJVoeufvBZTSXA7sjRG58+mNKmbP+FmOf+7K+P3gMPGYc2FGsf8g/PG3VymPTgZrL+1L5bK8P0opD0yjFwYAoxTdV0kQ+q0mYg2O2EyHsfQZFKvVNoN0AkG406LQfPzOHe2GSY0WqDL1A6S+s9nEW1agpm453uB0wns/xX9nrWWIHfQNOqLSNoI2HWI6EbynKULjsyEkpbl+h7HUhHvxb7y7X6IBz+mFPshQt3G2j3/A9B0/HBFc5Xgf7JVgx9+mN/wDjw1K2ZP8A2R9v8VBFj/F+eOXXl8/2a6cfkdluGmkipSZlVTZWAYQdxfvaT0m2Efh7Fy4rV1LHvKpTSeQhGUhYAjuxt1viDi2ezFGkahyw6DVWUSxsogTJnlIPTCZvM5imSBSFRR99ajDneaehmFv3dU32xSnlpfF+ytEHukInszlAABlgAIA7pNhYbkk/PBbL0UpqESUQCFAsB4RGALcYzEwqrPIRmSJuYJ+zgDyMYfS4jmAP9o0UkMAaNTVXO4FMKZB+BbwG+IlGb5f7KjXZEvHCa0U0YwxKK3QkEVX22RNQH8TeAkpwrh1GgCKCU6YYyQigAkWk+OBmT4TnQ5qgZZJUIlNtbdnTsdPdgaiQJgkd0CTGLy5DOnd8r/y3/wDNiZ01pUlQKST3QSDNyI+WO1N4H4/riinCcxaatMHe1MxPPdjh39kZiP8A3kA9RSH/AJsc7jH6kX1PsXSzdBPngNnHIzuSJi7VBb+TFwcGrj/tb/8AKQc5+GIcv7NsK1Kq+YqVOyYsAwWCWGki3LY+YxUNEN9SM5yclVGlqGx8sBMk4NKmbDuLbbkOmC7mcZ/hjTRp3+4MdvspbyOfP2L5YT8evTERe/rp1xHqGGOZx7JykwPljsV/ifljsOhmgqkbYgb154lrEyZxCq2Hr88ZoTGsPX64he/Ll+OJm9fhhGTDAGcZEUXcGGphnU9GUEj4G4I5gkYtZRB9oQ8tD/8A6/0+uH1BuOV/V8DqFQ0KygpUakqvpZFLEA6IQgXtBgnlHPfj8ZiclaNcUvM0OayaVV01FVlkGGAIkbHEKcBy8z2VOf5F5X5DA/OcaqMFXL06isWUF6lMaQpPeMFw0geH9IquczOvSK9IEiYFBjA8T2hAsDucefDwudrbY2eSIaXhVFdqVOf5F/TDk4em+hf8o5bYDVM9VAn7RT93V7q3UXJ964jnis2ZrEyM61wDCJl7BrIYamxvIvO0YteCzVvL9k9RGnXKqPuj5YccuOgxmqObcgRnmIJKggZa5iQLUd7j5jqMRV8y+lT9srMruFBXsLlrTK0xYXJ8sNeAn3kPqGs7LCdkPhjL0a2ogLmqrEzA1C+kAsY0C11ubd4dRM9fKs6wa2YjqtZkPzQj88C9nT+oXVNB2Ixy0BjMNwoW/bZvf/4zM/UCr9MSf2Ysd5q7b75nMEcuRq+GH7tn9QuuaUURhRSxmDwykeTbc3c9erYZU4VS5oD5k/mcP3W/qDrGnrZQMCpEgiCPA2P0xjsp/wCj5aVZmSoRRZSNDagVkgmGVhtFp63nHVvZzKEktlaDMdy1JCTHUlZ5c8SU/Z7KCwy2XA6CjT6/y42x+BljTSlz9iXlT5NSlamO7rSRaNS+XXHHMUhvUp/51/XGep8MowIpUuVuzWIE+GFTKUx7qIvkoHLyxn7rj3kPrFrjtbJ1U7OpmaKmQykVkVlZfdYSeXiIwCfMIhP/ALRyLAf4jIG/4itUD6DBk0wRsPQE4fTWPAeH128sa4/AKCrVsNeIlHgBJVVzfiFCNv8AZ0DHx7zM48rdfgRyNXJUzrDFqkf3jLUZyOcErbbYQPDFxlHr49cVOII3Zt2Ql7dJiRqibatOqJtMYqXgYvmTG88nyTn2qyymD25P8OVzLb/y0iMOT2qy/Jcz/wDZ5v8A/jgFWrVwD2CMRB0dosse6x1MWIIbXpAW0i/iGs2ZGuC5MaVK9iPdqECpDCNRplTEQSG2tjF+z8X3F1WaMe0NIiyZj45eou/8wGGtx1RtRzH/ACwNvNhjP5dc1OogKZQle5pJK0hVmO9Y9pEH7o63n4MmYkGuxKgNIhdyUCm0kj34uN9rDDXs/EvP8j6rDL8cMGMvXaOnY/nV9TimfatRWp0quXr0jVJCu/Z6BALQWWoY2+o64FLw/MDUKTEamcgh2hddRjLCO+WUqAfukEjxLtlgyBKihxAB1jVPnqmfjivd2Jra/wAk9aQVzGeoC7VqQHMmov64B8KeaFM2MixmZHWenjiVcjSEEU0G2yL8OWJVHy9Rjbw3hFgunZM8moYdj8cN+OJQkYRPX0x29jLuRyeuOxOJ9f6YXCGFKtz8ufL44QAWuYgbefq+EzVmi8nxxDMAHl66fD5YhCY/WD6/Hf0cdU8YOIybX9b+OE3wxDKm3z2w603/ADHh+OEP4flhNd48P6YYCgYoZrhxYvD6Vcd8QDJAhSCRbYSLzEbHF1nAHy5Y5mn64VWAHqZWihcvUltQ1ddRNRyAFUwP2jEgbC9pkxJSolgzVKh0hhJXu/sGplzOgCJRTa1zzOLuY4erFjLCZNmIjUIaOkiQfRxz5CmZGm0taTHf7rgCbA7x1vvjPSVZAlHLFqah21oFABUm1kVX1pCSaHODK2ibuOYox2LSBSYKoIJ1aQgEHmTrA0jruL4vU8igltPetLSSSVJZCSZMgs3z6YhbI0yxbTdtzffu3EGx7q3EHujDUWVYPyWeorVaA5hWBcsSYjLjSQY0xIW5toM7nGgC8reF/X5bYqNw2mQZRb225ECx6juiesXxYE6iJ25bD1vbFJUJkh5cjPx/rjoP5/h+eI3a/rzwrDFEodN/D4/l4Y48/j9cJMH6/hhXa3j/AFwICN4O0/Lxwqi4+GEQyT63OFIiPh+eGIVOl/U4aw58v6Wxyn8sIW9eQwAN07+uWJRcket8MLXjr/TCtMg9Z/GMA0SVBBxEpHxwtS1vXwxGByGEDK/ENeiKcgyJgwSv3grfdPj57TIEU8lmAGCuNOlgq62UAEm0gagYMhptttIJyfy/DDwIMThONlJ0COEZKsj9pWqF2NiNTFQvZ0wAFIA1awzaonvb4QcNqlhNWwcmQ7z7ynUFPdBKgoVB0wZ6gllE7ec4RT08cGlBYDocEKqgBXuolM90nUKTkrPeFmBuOoG4kG7wzhRpMHNQuwGli0ywimBJJOxRjf8AfO5JJv8APCzb6fjhqKRNs47YYWt66H18MLy9eGGBfXkDihj9dsNB/DDUEzHLDnEevDABMPjhMVC5647BQH//2Q=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218" y="914407"/>
            <a:ext cx="5004198" cy="564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900" b="1" u="sng" dirty="0">
                <a:solidFill>
                  <a:srgbClr val="000000"/>
                </a:solidFill>
                <a:latin typeface="Calibri"/>
              </a:rPr>
              <a:t>Overall impact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/>
              </a:rPr>
              <a:t>Made transportation SUPER quick –Helped other industries (iron, coal, lumber, etc.). 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/>
              </a:rPr>
              <a:t>Connected various parts of the country and helped industrialization.  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Calibri"/>
              </a:rPr>
              <a:t>Towns would </a:t>
            </a:r>
            <a:r>
              <a:rPr lang="en-US" altLang="en-US" sz="1900" b="1" dirty="0">
                <a:solidFill>
                  <a:srgbClr val="000000"/>
                </a:solidFill>
                <a:latin typeface="Calibri"/>
              </a:rPr>
              <a:t>specialize</a:t>
            </a:r>
            <a:r>
              <a:rPr lang="en-US" altLang="en-US" sz="1900" dirty="0">
                <a:solidFill>
                  <a:srgbClr val="000000"/>
                </a:solidFill>
                <a:latin typeface="Calibri"/>
              </a:rPr>
              <a:t> in a product and grow around railroads (ex: Pullman towns).</a:t>
            </a:r>
            <a:endParaRPr lang="en-US" sz="1900" dirty="0">
              <a:solidFill>
                <a:srgbClr val="000000"/>
              </a:solidFill>
              <a:latin typeface="Calibri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/>
              </a:rPr>
              <a:t>Everyone needed it…which drives its cost UP!!!! 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/>
              </a:rPr>
              <a:t>Also brought about corruption.  (ex: </a:t>
            </a:r>
            <a:r>
              <a:rPr lang="en-US" sz="1900" b="1" dirty="0">
                <a:solidFill>
                  <a:srgbClr val="000000"/>
                </a:solidFill>
                <a:latin typeface="Calibri"/>
              </a:rPr>
              <a:t>Credit Mobilier </a:t>
            </a:r>
            <a:r>
              <a:rPr lang="en-US" sz="1900" dirty="0">
                <a:solidFill>
                  <a:srgbClr val="000000"/>
                </a:solidFill>
                <a:latin typeface="Calibri"/>
              </a:rPr>
              <a:t>during Grant’s admin).</a:t>
            </a:r>
            <a:endParaRPr lang="en-US" sz="1900" b="1" dirty="0">
              <a:solidFill>
                <a:srgbClr val="000000"/>
              </a:solidFill>
              <a:latin typeface="Calibri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/>
              </a:rPr>
              <a:t>Often bribed public officials.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/>
              </a:rPr>
              <a:t>Charged variable prices - reward or punish certain areas or people (called </a:t>
            </a:r>
            <a:r>
              <a:rPr lang="en-US" sz="1900" b="1" dirty="0">
                <a:solidFill>
                  <a:srgbClr val="000000"/>
                </a:solidFill>
                <a:latin typeface="Calibri"/>
              </a:rPr>
              <a:t>rebates</a:t>
            </a:r>
            <a:r>
              <a:rPr lang="en-US" sz="1900" dirty="0">
                <a:solidFill>
                  <a:srgbClr val="000000"/>
                </a:solidFill>
                <a:latin typeface="Calibri"/>
              </a:rPr>
              <a:t>).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/>
              </a:rPr>
              <a:t>Used business “pools” to control the market.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/>
              </a:rPr>
              <a:t>Hurt the western farmer and American Indians       A LOT</a:t>
            </a:r>
            <a:r>
              <a:rPr lang="en-US" sz="1900" dirty="0" smtClean="0">
                <a:solidFill>
                  <a:srgbClr val="000000"/>
                </a:solidFill>
                <a:latin typeface="Calibri"/>
              </a:rPr>
              <a:t>…</a:t>
            </a:r>
            <a:endParaRPr lang="en-US" sz="19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5" descr="mp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579" y="869424"/>
            <a:ext cx="3630215" cy="57790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8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Times New Roman" charset="0"/>
              </a:rPr>
              <a:t>The Railroad Industry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90600"/>
            <a:ext cx="83820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Expansion from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10,000 miles of track in 1850 to nearly 200,000 miles by 1900 – opened up a huge internal market that promoted farming, commerce, and closure of the frontier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Railroad companies were the first </a:t>
            </a:r>
            <a:r>
              <a:rPr lang="ja-JP" altLang="en-US" sz="2400" dirty="0">
                <a:solidFill>
                  <a:srgbClr val="000000"/>
                </a:solidFill>
                <a:latin typeface="Times New Roman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Times New Roman" charset="0"/>
              </a:rPr>
              <a:t>modern</a:t>
            </a:r>
            <a:r>
              <a:rPr lang="ja-JP" altLang="en-US" sz="2400" dirty="0">
                <a:solidFill>
                  <a:srgbClr val="000000"/>
                </a:solidFill>
                <a:latin typeface="Times New Roman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latin typeface="Times New Roman" charset="0"/>
              </a:rPr>
              <a:t> corporations – sought capital through stock issuances, separated ownership from management, created national distribution and marketing systems, established complex accounting methods, and formed new organizational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Railroads often went deeply into debt, relied on government subsidies (often in the form of real estate) and used questionable business practices to compete for business and profits; owners (such as </a:t>
            </a:r>
            <a:r>
              <a:rPr lang="en-US" sz="2400" u="sng" dirty="0">
                <a:latin typeface="Times New Roman" charset="0"/>
              </a:rPr>
              <a:t>Jay Gould</a:t>
            </a:r>
            <a:r>
              <a:rPr lang="en-US" sz="2400" dirty="0">
                <a:latin typeface="Times New Roman" charset="0"/>
              </a:rPr>
              <a:t> of the Union Pacific) were depicted as </a:t>
            </a:r>
            <a:r>
              <a:rPr lang="ja-JP" altLang="en-US" sz="2400" dirty="0">
                <a:latin typeface="Times New Roman" charset="0"/>
              </a:rPr>
              <a:t>“</a:t>
            </a:r>
            <a:r>
              <a:rPr lang="en-US" altLang="ja-JP" sz="2400" dirty="0">
                <a:latin typeface="Times New Roman" charset="0"/>
              </a:rPr>
              <a:t>robber barons</a:t>
            </a:r>
            <a:r>
              <a:rPr lang="ja-JP" altLang="en-US" sz="2400" dirty="0">
                <a:latin typeface="Times New Roman" charset="0"/>
              </a:rPr>
              <a:t>”</a:t>
            </a:r>
            <a:r>
              <a:rPr lang="en-US" altLang="ja-JP" sz="2400" dirty="0">
                <a:latin typeface="Times New Roman" charset="0"/>
              </a:rPr>
              <a:t> who violated the public trust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5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29" y="1014415"/>
            <a:ext cx="5086483" cy="571269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600" u="sng" dirty="0" smtClean="0"/>
              <a:t>Keeping railroads ‘honest’</a:t>
            </a:r>
            <a:endParaRPr lang="en-US" altLang="en-US" sz="2600" u="sng" dirty="0"/>
          </a:p>
          <a:p>
            <a:pPr>
              <a:lnSpc>
                <a:spcPct val="80000"/>
              </a:lnSpc>
            </a:pPr>
            <a:r>
              <a:rPr lang="en-US" altLang="en-US" sz="2600" b="1" dirty="0" smtClean="0"/>
              <a:t>Munn </a:t>
            </a:r>
            <a:r>
              <a:rPr lang="en-US" altLang="en-US" sz="2600" b="1" dirty="0"/>
              <a:t>V. Illinois</a:t>
            </a:r>
            <a:r>
              <a:rPr lang="en-US" altLang="en-US" sz="2600" dirty="0"/>
              <a:t> – railroads were abusing their control by charging too much - decision said states could regulate RR for public interest.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Then - </a:t>
            </a:r>
            <a:r>
              <a:rPr lang="en-US" altLang="en-US" sz="2600" b="1" dirty="0" smtClean="0"/>
              <a:t>Wabash </a:t>
            </a:r>
            <a:r>
              <a:rPr lang="en-US" altLang="en-US" sz="2600" b="1" dirty="0"/>
              <a:t>V. Illinois</a:t>
            </a:r>
            <a:r>
              <a:rPr lang="en-US" altLang="en-US" sz="2600" dirty="0"/>
              <a:t> said only federal government could regulate railroads</a:t>
            </a:r>
            <a:r>
              <a:rPr lang="en-US" altLang="en-US" sz="26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weakening </a:t>
            </a:r>
            <a:r>
              <a:rPr lang="en-US" sz="2600" dirty="0"/>
              <a:t>many </a:t>
            </a:r>
            <a:r>
              <a:rPr lang="en-US" sz="2600" dirty="0" smtClean="0"/>
              <a:t>farmers and any western state efforts to stop RR corruption.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Supreme </a:t>
            </a:r>
            <a:r>
              <a:rPr lang="en-US" altLang="en-US" sz="2600" dirty="0"/>
              <a:t>court – </a:t>
            </a:r>
            <a:r>
              <a:rPr lang="en-US" altLang="en-US" sz="2600" dirty="0" smtClean="0"/>
              <a:t>states </a:t>
            </a:r>
            <a:r>
              <a:rPr lang="en-US" altLang="en-US" sz="2600" dirty="0"/>
              <a:t>cannot regulate interstate commerce </a:t>
            </a:r>
            <a:r>
              <a:rPr lang="en-US" altLang="en-US" sz="2600" dirty="0" smtClean="0"/>
              <a:t>– Federal gov. created </a:t>
            </a:r>
            <a:r>
              <a:rPr lang="en-US" altLang="en-US" sz="2600" dirty="0"/>
              <a:t>the </a:t>
            </a:r>
            <a:r>
              <a:rPr lang="en-US" altLang="en-US" sz="2600" b="1" dirty="0"/>
              <a:t>Interstate Commerce Commission (ICC)</a:t>
            </a:r>
            <a:r>
              <a:rPr lang="en-US" altLang="en-US" sz="2600" dirty="0"/>
              <a:t> to watch the RR’s </a:t>
            </a:r>
            <a:r>
              <a:rPr lang="en-US" altLang="en-US" sz="2600" dirty="0" smtClean="0"/>
              <a:t>(</a:t>
            </a:r>
            <a:r>
              <a:rPr lang="en-US" sz="2600" dirty="0" smtClean="0"/>
              <a:t>regulate </a:t>
            </a:r>
            <a:r>
              <a:rPr lang="en-US" sz="2600" dirty="0"/>
              <a:t>railroad fares and practices. </a:t>
            </a:r>
            <a:r>
              <a:rPr lang="en-US" altLang="en-US" sz="2600" dirty="0" smtClean="0"/>
              <a:t>).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F</a:t>
            </a:r>
            <a:r>
              <a:rPr lang="en-US" sz="2600" dirty="0" smtClean="0"/>
              <a:t>irst </a:t>
            </a:r>
            <a:r>
              <a:rPr lang="en-US" sz="2600" dirty="0"/>
              <a:t>attempt by DC to regulate business.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600" u="sng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endParaRPr lang="en-US" dirty="0"/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-1371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Governmental Control of the Railroad</a:t>
            </a:r>
            <a:endParaRPr lang="en-US" sz="3200" b="1" dirty="0"/>
          </a:p>
        </p:txBody>
      </p:sp>
      <p:pic>
        <p:nvPicPr>
          <p:cNvPr id="6" name="Picture 2" descr="http://www.canbyhistoricalsociety.org/railroad/railroadmapof189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013" y="883522"/>
            <a:ext cx="3868997" cy="4062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5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Big Steel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6705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>
                <a:latin typeface="Times New Roman" charset="0"/>
              </a:rPr>
              <a:t>Andrew Carnegie</a:t>
            </a:r>
            <a:r>
              <a:rPr lang="en-US" sz="2400">
                <a:latin typeface="Times New Roman" charset="0"/>
              </a:rPr>
              <a:t> led the industry in the late 1800s thanks to the introduction of: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</a:rPr>
              <a:t>	1. the Bessemer steel process </a:t>
            </a:r>
            <a:r>
              <a:rPr lang="en-US" sz="2400">
                <a:latin typeface="Times New Roman" charset="0"/>
                <a:sym typeface="Wingdings" charset="0"/>
              </a:rPr>
              <a:t> high-quality steel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sym typeface="Wingdings" charset="0"/>
              </a:rPr>
              <a:t>	2. </a:t>
            </a:r>
            <a:r>
              <a:rPr lang="en-US" sz="2400">
                <a:latin typeface="Times New Roman" charset="0"/>
              </a:rPr>
              <a:t>cost-analysis </a:t>
            </a:r>
            <a:r>
              <a:rPr lang="en-US" sz="2400">
                <a:latin typeface="Times New Roman" charset="0"/>
                <a:sym typeface="Wingdings" charset="0"/>
              </a:rPr>
              <a:t> cut back costs, higher profits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sym typeface="Wingdings" charset="0"/>
              </a:rPr>
              <a:t>	3. </a:t>
            </a:r>
            <a:r>
              <a:rPr lang="en-US" sz="2400" u="sng">
                <a:latin typeface="Times New Roman" charset="0"/>
                <a:sym typeface="Wingdings" charset="0"/>
              </a:rPr>
              <a:t>vertical integration</a:t>
            </a:r>
            <a:r>
              <a:rPr lang="en-US" sz="2400">
                <a:latin typeface="Times New Roman" charset="0"/>
                <a:sym typeface="Wingdings" charset="0"/>
              </a:rPr>
              <a:t>  control of every stage of steel production from mining iron ore and coal to selling the finished product  reduced costs and allowed Carnegie to under-price the competition through </a:t>
            </a:r>
            <a:r>
              <a:rPr lang="en-US" sz="2400" u="sng">
                <a:latin typeface="Times New Roman" charset="0"/>
                <a:sym typeface="Wingdings" charset="0"/>
              </a:rPr>
              <a:t>economy of scale</a:t>
            </a:r>
            <a:r>
              <a:rPr lang="en-US" sz="2400">
                <a:latin typeface="Times New Roman" charset="0"/>
                <a:sym typeface="Wingdings" charset="0"/>
              </a:rPr>
              <a:t> </a:t>
            </a:r>
            <a:r>
              <a:rPr lang="en-US" sz="2400" u="sng">
                <a:latin typeface="Times New Roman" charset="0"/>
                <a:sym typeface="Wingdings" charset="0"/>
              </a:rPr>
              <a:t>monopoly</a:t>
            </a:r>
            <a:r>
              <a:rPr lang="en-US" sz="2400">
                <a:latin typeface="Times New Roman" charset="0"/>
                <a:sym typeface="Wingdings" charset="0"/>
              </a:rPr>
              <a:t> control of the industry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sym typeface="Wingdings" charset="0"/>
              </a:rPr>
              <a:t>Overall result: More steel produced and at lower cost ($65/ton in 1875 vs. $11.50/ton in 1900)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sym typeface="Wingdings" charset="0"/>
              </a:rPr>
              <a:t>Carnegie sold Carnegie Steel to </a:t>
            </a:r>
            <a:r>
              <a:rPr lang="en-US" sz="2400" u="sng">
                <a:latin typeface="Times New Roman" charset="0"/>
                <a:sym typeface="Wingdings" charset="0"/>
              </a:rPr>
              <a:t>J.P. Morgan</a:t>
            </a:r>
            <a:r>
              <a:rPr lang="en-US" sz="2400">
                <a:latin typeface="Times New Roman" charset="0"/>
                <a:sym typeface="Wingdings" charset="0"/>
              </a:rPr>
              <a:t> and other investors in 1900 for $500 million and became a major philanthropist, advocated the </a:t>
            </a:r>
            <a:r>
              <a:rPr lang="ja-JP" altLang="en-US" sz="2400">
                <a:latin typeface="Times New Roman" charset="0"/>
                <a:sym typeface="Wingdings" charset="0"/>
              </a:rPr>
              <a:t>“</a:t>
            </a:r>
            <a:r>
              <a:rPr lang="en-US" altLang="ja-JP" sz="2400" u="sng">
                <a:latin typeface="Times New Roman" charset="0"/>
                <a:sym typeface="Wingdings" charset="0"/>
              </a:rPr>
              <a:t>Gospel of Wealth</a:t>
            </a:r>
            <a:r>
              <a:rPr lang="ja-JP" altLang="en-US" sz="2400">
                <a:latin typeface="Times New Roman" charset="0"/>
                <a:sym typeface="Wingdings" charset="0"/>
              </a:rPr>
              <a:t>”</a:t>
            </a:r>
            <a:endParaRPr lang="en-US" altLang="ja-JP" sz="2400">
              <a:latin typeface="Times New Roman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</p:txBody>
      </p:sp>
      <p:pic>
        <p:nvPicPr>
          <p:cNvPr id="20483" name="Picture 4" descr="\\pfhm01\thome\KBriscoe\My Pictures\carne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"/>
          <a:stretch>
            <a:fillRect/>
          </a:stretch>
        </p:blipFill>
        <p:spPr bwMode="auto">
          <a:xfrm>
            <a:off x="0" y="3771900"/>
            <a:ext cx="2209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\\pfhm01\thome\KBriscoe\My Pictures\Bessemer 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r="13200"/>
          <a:stretch>
            <a:fillRect/>
          </a:stretch>
        </p:blipFill>
        <p:spPr bwMode="auto">
          <a:xfrm>
            <a:off x="152400" y="0"/>
            <a:ext cx="20653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05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629400" cy="457200"/>
          </a:xfrm>
        </p:spPr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Big Oil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u="sng">
                <a:latin typeface="Times New Roman" charset="0"/>
              </a:rPr>
              <a:t>John D. Rockefeller</a:t>
            </a:r>
            <a:r>
              <a:rPr lang="en-US" sz="2400">
                <a:latin typeface="Times New Roman" charset="0"/>
              </a:rPr>
              <a:t> sought control of the expanding industry through </a:t>
            </a:r>
            <a:r>
              <a:rPr lang="en-US" sz="2400" u="sng">
                <a:latin typeface="Times New Roman" charset="0"/>
              </a:rPr>
              <a:t>horizontal integration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>
                <a:latin typeface="Times New Roman" charset="0"/>
                <a:sym typeface="Wingdings" charset="0"/>
              </a:rPr>
              <a:t> control of one stage of production (transportation and then refineries)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charset="0"/>
                <a:sym typeface="Wingdings" charset="0"/>
              </a:rPr>
              <a:t>Rockefeller established the </a:t>
            </a:r>
            <a:r>
              <a:rPr lang="en-US" sz="2400" u="sng">
                <a:latin typeface="Times New Roman" charset="0"/>
                <a:sym typeface="Wingdings" charset="0"/>
              </a:rPr>
              <a:t>Standard Oil Trust</a:t>
            </a:r>
            <a:r>
              <a:rPr lang="en-US" sz="2400">
                <a:latin typeface="Times New Roman" charset="0"/>
                <a:sym typeface="Wingdings" charset="0"/>
              </a:rPr>
              <a:t> (1882) to control companies that had previously participated in price fixing arrangements (controlled 90% of the industry through horizontal and vertical integration) – emulated by other industries</a:t>
            </a:r>
          </a:p>
          <a:p>
            <a:pPr eaLnBrk="1" hangingPunct="1"/>
            <a:endParaRPr lang="en-US" sz="2400">
              <a:latin typeface="Times New Roman" charset="0"/>
            </a:endParaRPr>
          </a:p>
          <a:p>
            <a:pPr eaLnBrk="1" hangingPunct="1"/>
            <a:endParaRPr lang="en-US" sz="28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0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Vertical Integration: Controlling all aspects of a company, from raw material to production to distribution, in order to maximize profits.</a:t>
            </a:r>
          </a:p>
          <a:p>
            <a:r>
              <a:rPr lang="en-US">
                <a:latin typeface="Times New Roman" charset="0"/>
              </a:rPr>
              <a:t>Horizontal Integration: Controlling all aspects of a business or good by buying out competing interests to control the market.</a:t>
            </a:r>
          </a:p>
        </p:txBody>
      </p:sp>
    </p:spTree>
    <p:extLst>
      <p:ext uri="{BB962C8B-B14F-4D97-AF65-F5344CB8AC3E}">
        <p14:creationId xmlns:p14="http://schemas.microsoft.com/office/powerpoint/2010/main" val="223541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1153716" y="0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Horizontal vs. Vertical Integration</a:t>
            </a:r>
          </a:p>
        </p:txBody>
      </p:sp>
      <p:pic>
        <p:nvPicPr>
          <p:cNvPr id="18436" name="Picture 4" descr="Business Integr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8"/>
          <a:stretch>
            <a:fillRect/>
          </a:stretch>
        </p:blipFill>
        <p:spPr>
          <a:xfrm>
            <a:off x="232174" y="1320490"/>
            <a:ext cx="5085482" cy="4938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7" descr="Business Integ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3"/>
          <a:stretch>
            <a:fillRect/>
          </a:stretch>
        </p:blipFill>
        <p:spPr>
          <a:xfrm>
            <a:off x="5561418" y="945168"/>
            <a:ext cx="3374231" cy="5779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7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2253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" t="-7285" r="-2455" b="-4430"/>
          <a:stretch>
            <a:fillRect/>
          </a:stretch>
        </p:blipFill>
        <p:spPr>
          <a:xfrm>
            <a:off x="0" y="365126"/>
            <a:ext cx="8985250" cy="6492875"/>
          </a:xfrm>
        </p:spPr>
      </p:pic>
    </p:spTree>
    <p:extLst>
      <p:ext uri="{BB962C8B-B14F-4D97-AF65-F5344CB8AC3E}">
        <p14:creationId xmlns:p14="http://schemas.microsoft.com/office/powerpoint/2010/main" val="347618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677335"/>
            <a:ext cx="8798820" cy="57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5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tectors of our Industri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21" y="0"/>
            <a:ext cx="9213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Consider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effects of industrialization on US society in the years 1865-1900?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2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nderbilt Political Carto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37" y="-43130"/>
            <a:ext cx="4571999" cy="69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sses of the Sena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55608"/>
            <a:ext cx="9340633" cy="60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76" y="1057709"/>
            <a:ext cx="8679232" cy="58056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2400" u="sng" dirty="0" smtClean="0"/>
              <a:t>Other ways to create a monopoly</a:t>
            </a:r>
          </a:p>
          <a:p>
            <a:r>
              <a:rPr lang="en-US" altLang="en-US" sz="2400" b="1" dirty="0" smtClean="0"/>
              <a:t>mergers</a:t>
            </a:r>
            <a:r>
              <a:rPr lang="en-US" altLang="en-US" sz="2400" dirty="0" smtClean="0"/>
              <a:t> - buy </a:t>
            </a:r>
            <a:r>
              <a:rPr lang="en-US" altLang="en-US" sz="2400" dirty="0"/>
              <a:t>out all companies in an </a:t>
            </a:r>
            <a:r>
              <a:rPr lang="en-US" altLang="en-US" sz="2400" dirty="0" smtClean="0"/>
              <a:t>industry and intergrade them into your company.</a:t>
            </a:r>
            <a:endParaRPr lang="en-US" altLang="en-US" sz="2400" dirty="0"/>
          </a:p>
          <a:p>
            <a:r>
              <a:rPr lang="en-US" altLang="en-US" sz="2400" b="1" dirty="0" smtClean="0"/>
              <a:t>holding </a:t>
            </a:r>
            <a:r>
              <a:rPr lang="en-US" altLang="en-US" sz="2400" b="1" dirty="0"/>
              <a:t>companies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- a </a:t>
            </a:r>
            <a:r>
              <a:rPr lang="en-US" altLang="en-US" sz="2400" dirty="0"/>
              <a:t>company that buys out other </a:t>
            </a:r>
            <a:r>
              <a:rPr lang="en-US" altLang="en-US" sz="2400" dirty="0" smtClean="0"/>
              <a:t>companies.</a:t>
            </a:r>
            <a:endParaRPr lang="en-US" altLang="en-US" sz="2400" dirty="0"/>
          </a:p>
          <a:p>
            <a:r>
              <a:rPr lang="en-US" altLang="en-US" sz="2400" b="1" dirty="0" smtClean="0"/>
              <a:t>rebates</a:t>
            </a:r>
            <a:r>
              <a:rPr lang="en-US" altLang="en-US" sz="2400" dirty="0" smtClean="0"/>
              <a:t> - giving </a:t>
            </a:r>
            <a:r>
              <a:rPr lang="en-US" altLang="en-US" sz="2400" dirty="0"/>
              <a:t>special people </a:t>
            </a:r>
            <a:r>
              <a:rPr lang="en-US" altLang="en-US" sz="2400" dirty="0" smtClean="0"/>
              <a:t>discounts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(RR practice).</a:t>
            </a:r>
            <a:endParaRPr lang="en-US" altLang="en-US" sz="2400" dirty="0"/>
          </a:p>
          <a:p>
            <a:r>
              <a:rPr lang="en-US" altLang="en-US" sz="2400" b="1" dirty="0"/>
              <a:t> I</a:t>
            </a:r>
            <a:r>
              <a:rPr lang="en-US" altLang="en-US" sz="2400" b="1" dirty="0" smtClean="0"/>
              <a:t>nterlocking </a:t>
            </a:r>
            <a:r>
              <a:rPr lang="en-US" altLang="en-US" sz="2400" b="1" dirty="0"/>
              <a:t>directorates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- one </a:t>
            </a:r>
            <a:r>
              <a:rPr lang="en-US" altLang="en-US" sz="2400" dirty="0"/>
              <a:t>man on board of two </a:t>
            </a:r>
            <a:r>
              <a:rPr lang="en-US" altLang="en-US" sz="2400" dirty="0" smtClean="0"/>
              <a:t>companies.</a:t>
            </a:r>
          </a:p>
          <a:p>
            <a:r>
              <a:rPr lang="en-US" altLang="en-US" sz="2400" dirty="0"/>
              <a:t> </a:t>
            </a:r>
            <a:r>
              <a:rPr lang="en-US" altLang="en-US" sz="2400" b="1" dirty="0"/>
              <a:t>T</a:t>
            </a:r>
            <a:r>
              <a:rPr lang="en-US" altLang="en-US" sz="2400" b="1" dirty="0" smtClean="0"/>
              <a:t>rusts</a:t>
            </a:r>
            <a:r>
              <a:rPr lang="en-US" altLang="en-US" sz="2400" dirty="0" smtClean="0"/>
              <a:t> - stock </a:t>
            </a:r>
            <a:r>
              <a:rPr lang="en-US" altLang="en-US" sz="2400" dirty="0"/>
              <a:t>control given to one committee and multiple companies ran as </a:t>
            </a:r>
            <a:r>
              <a:rPr lang="en-US" altLang="en-US" sz="2400" dirty="0" smtClean="0"/>
              <a:t>one. </a:t>
            </a:r>
          </a:p>
          <a:p>
            <a:pPr lvl="1"/>
            <a:r>
              <a:rPr lang="en-US" altLang="en-US" dirty="0" smtClean="0"/>
              <a:t>Hardest to regulate and most “sneaky of the monopolist categories.</a:t>
            </a:r>
            <a:endParaRPr lang="en-US" altLang="en-US" dirty="0"/>
          </a:p>
          <a:p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26267"/>
            <a:ext cx="8944377" cy="103144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Monopolies </a:t>
            </a:r>
            <a:r>
              <a:rPr lang="en-US" b="1" dirty="0" smtClean="0"/>
              <a:t>Continued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44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6172200" cy="1143000"/>
          </a:xfrm>
        </p:spPr>
        <p:txBody>
          <a:bodyPr/>
          <a:lstStyle/>
          <a:p>
            <a:pPr algn="ctr"/>
            <a:r>
              <a:rPr lang="en-US" altLang="en-US" b="1" dirty="0"/>
              <a:t>Labor changes…</a:t>
            </a:r>
          </a:p>
        </p:txBody>
      </p:sp>
      <p:pic>
        <p:nvPicPr>
          <p:cNvPr id="35844" name="Picture 4" descr="chart-labor force distribution by class - 1870-19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b="10786"/>
          <a:stretch>
            <a:fillRect/>
          </a:stretch>
        </p:blipFill>
        <p:spPr>
          <a:xfrm>
            <a:off x="698304" y="1319212"/>
            <a:ext cx="7747397" cy="5267325"/>
          </a:xfr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80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1485900" y="-152400"/>
            <a:ext cx="6172200" cy="1143000"/>
          </a:xfrm>
        </p:spPr>
        <p:txBody>
          <a:bodyPr/>
          <a:lstStyle/>
          <a:p>
            <a:pPr algn="ctr"/>
            <a:r>
              <a:rPr lang="en-US" altLang="en-US" b="1" dirty="0"/>
              <a:t>Labor changes…</a:t>
            </a:r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2992" r="22130" b="2744"/>
          <a:stretch>
            <a:fillRect/>
          </a:stretch>
        </p:blipFill>
        <p:spPr>
          <a:xfrm>
            <a:off x="2425305" y="914400"/>
            <a:ext cx="4293394" cy="5715000"/>
          </a:xfr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mmd-mining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903" y="3638248"/>
            <a:ext cx="3698410" cy="306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6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1485900" y="-152400"/>
            <a:ext cx="6172200" cy="1143000"/>
          </a:xfrm>
        </p:spPr>
        <p:txBody>
          <a:bodyPr/>
          <a:lstStyle/>
          <a:p>
            <a:pPr algn="ctr"/>
            <a:r>
              <a:rPr lang="en-US" altLang="en-US" b="1" dirty="0"/>
              <a:t>Working</a:t>
            </a:r>
            <a:r>
              <a:rPr lang="en-US" altLang="en-US" dirty="0"/>
              <a:t> </a:t>
            </a:r>
            <a:r>
              <a:rPr lang="en-US" altLang="en-US" b="1" dirty="0"/>
              <a:t>Conditions</a:t>
            </a:r>
          </a:p>
        </p:txBody>
      </p:sp>
      <p:pic>
        <p:nvPicPr>
          <p:cNvPr id="22532" name="Picture 4" descr="Breaker Boy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805" y="751871"/>
            <a:ext cx="3234272" cy="3395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child labor-mines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686" y="751870"/>
            <a:ext cx="3561159" cy="3357416"/>
          </a:xfr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2" name="Picture 14" descr="factory_sort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3336902"/>
            <a:ext cx="3175397" cy="3368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7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>
                <a:latin typeface="Times New Roman" charset="0"/>
              </a:rPr>
              <a:t>Regulating Monopolies and Trusts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sz="2400">
                <a:latin typeface="Times New Roman" charset="0"/>
              </a:rPr>
              <a:t>1890 – Congress passed the </a:t>
            </a:r>
            <a:r>
              <a:rPr lang="en-US" sz="2400" u="sng">
                <a:latin typeface="Times New Roman" charset="0"/>
              </a:rPr>
              <a:t>Sherman Anti-Trust Act</a:t>
            </a:r>
            <a:r>
              <a:rPr lang="en-US" sz="2400">
                <a:latin typeface="Times New Roman" charset="0"/>
              </a:rPr>
              <a:t> in an attempt to break up trusts and monopolies that were found to be operating </a:t>
            </a:r>
            <a:r>
              <a:rPr lang="ja-JP" altLang="en-US" sz="2400">
                <a:latin typeface="Times New Roman" charset="0"/>
              </a:rPr>
              <a:t>“</a:t>
            </a:r>
            <a:r>
              <a:rPr lang="en-US" altLang="ja-JP" sz="2400">
                <a:latin typeface="Times New Roman" charset="0"/>
              </a:rPr>
              <a:t>in restraint of trade</a:t>
            </a:r>
            <a:r>
              <a:rPr lang="ja-JP" altLang="en-US" sz="2400">
                <a:latin typeface="Times New Roman" charset="0"/>
              </a:rPr>
              <a:t>”</a:t>
            </a:r>
            <a:endParaRPr lang="en-US" altLang="ja-JP" sz="2400">
              <a:latin typeface="Times New Roman" charset="0"/>
            </a:endParaRPr>
          </a:p>
          <a:p>
            <a:pPr eaLnBrk="1" hangingPunct="1"/>
            <a:r>
              <a:rPr lang="en-US" sz="2400">
                <a:latin typeface="Times New Roman" charset="0"/>
              </a:rPr>
              <a:t>To avoid being targeted by this legislation, Standard Oil reorganized into a </a:t>
            </a:r>
            <a:r>
              <a:rPr lang="en-US" sz="2400" u="sng">
                <a:latin typeface="Times New Roman" charset="0"/>
              </a:rPr>
              <a:t>holding company</a:t>
            </a:r>
            <a:r>
              <a:rPr lang="en-US" sz="2400">
                <a:latin typeface="Times New Roman" charset="0"/>
              </a:rPr>
              <a:t>, whereby control was no longer exercised through direct ownership of companies but instead through majority share ownership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1895 - the Supreme Court ruled in </a:t>
            </a:r>
            <a:r>
              <a:rPr lang="en-US" sz="2400" i="1">
                <a:latin typeface="Times New Roman" charset="0"/>
              </a:rPr>
              <a:t>U.S. vs. E.C. Knight Company</a:t>
            </a:r>
            <a:r>
              <a:rPr lang="en-US" sz="2400">
                <a:latin typeface="Times New Roman" charset="0"/>
              </a:rPr>
              <a:t> (a sugar trust) that manufacturing did not constitute interstate commerce and therefore could not be regulated </a:t>
            </a:r>
            <a:r>
              <a:rPr lang="en-US" sz="2400">
                <a:latin typeface="Times New Roman" charset="0"/>
                <a:sym typeface="Wingdings" charset="0"/>
              </a:rPr>
              <a:t> encouraged further consolidation of industry into larger trusts </a:t>
            </a:r>
            <a:endParaRPr lang="en-U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0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The development of factory production has consequences for virtually every portion of society.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Industrialization brings</a:t>
            </a:r>
            <a:r>
              <a:rPr lang="en-US" sz="2400" b="1"/>
              <a:t> </a:t>
            </a:r>
            <a:r>
              <a:rPr lang="en-US" sz="2400" b="1">
                <a:solidFill>
                  <a:schemeClr val="hlink"/>
                </a:solidFill>
              </a:rPr>
              <a:t>positives effects</a:t>
            </a:r>
            <a:r>
              <a:rPr lang="en-US" sz="2400" b="1"/>
              <a:t>: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Inventions are created-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More products--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produced faster--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produced cheaper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Jobs are created-</a:t>
            </a:r>
            <a:r>
              <a:rPr lang="en-US" sz="2400"/>
              <a:t>--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people have money to buy more goods-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economy gets better for everyone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Rich people get richer-</a:t>
            </a:r>
            <a:r>
              <a:rPr lang="en-US" sz="2400"/>
              <a:t>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create more factories or businesses --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create more jobs--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economy gets better for everyone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Immigration-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when jobs are available-------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people move to the location of jobs-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industrialization causes </a:t>
            </a:r>
            <a:r>
              <a:rPr lang="en-US" sz="2400" b="1"/>
              <a:t>immigration</a:t>
            </a:r>
            <a:r>
              <a:rPr lang="en-US" sz="2400"/>
              <a:t>--</a:t>
            </a:r>
            <a:r>
              <a:rPr lang="en-US" sz="2400">
                <a:sym typeface="Wingdings" charset="0"/>
              </a:rPr>
              <a:t>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Factories are built where people live-------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 b="1"/>
              <a:t>cities</a:t>
            </a:r>
            <a:r>
              <a:rPr lang="en-US" sz="2400"/>
              <a:t> grow</a:t>
            </a:r>
          </a:p>
        </p:txBody>
      </p:sp>
    </p:spTree>
    <p:extLst>
      <p:ext uri="{BB962C8B-B14F-4D97-AF65-F5344CB8AC3E}">
        <p14:creationId xmlns:p14="http://schemas.microsoft.com/office/powerpoint/2010/main" val="425231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The development of factory production has consequences for virtually every portion of society.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Industrialization brings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negative effects:</a:t>
            </a:r>
            <a:endParaRPr lang="en-US" sz="24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Industrialization </a:t>
            </a:r>
            <a:r>
              <a:rPr lang="en-US" sz="2400">
                <a:solidFill>
                  <a:srgbClr val="FF0000"/>
                </a:solidFill>
              </a:rPr>
              <a:t>causes-</a:t>
            </a:r>
            <a:r>
              <a:rPr lang="en-US" sz="2400"/>
              <a:t>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pollution-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air, water</a:t>
            </a:r>
          </a:p>
          <a:p>
            <a:pPr>
              <a:lnSpc>
                <a:spcPct val="90000"/>
              </a:lnSpc>
            </a:pPr>
            <a:r>
              <a:rPr lang="en-US" sz="2400"/>
              <a:t>Industrialization </a:t>
            </a:r>
            <a:r>
              <a:rPr lang="en-US" sz="2400">
                <a:solidFill>
                  <a:srgbClr val="FF0000"/>
                </a:solidFill>
              </a:rPr>
              <a:t>causes-</a:t>
            </a:r>
            <a:r>
              <a:rPr lang="en-US" sz="2400"/>
              <a:t>--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poverty-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government doesn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protect workers at first-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workers compete with other workers for low skill jobs-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workers work long hours-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get low pay-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unsafe working conditions</a:t>
            </a:r>
          </a:p>
          <a:p>
            <a:pPr>
              <a:lnSpc>
                <a:spcPct val="90000"/>
              </a:lnSpc>
            </a:pPr>
            <a:r>
              <a:rPr lang="en-US" sz="2400"/>
              <a:t>Poverty is so bad-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children need to work</a:t>
            </a:r>
          </a:p>
          <a:p>
            <a:pPr>
              <a:lnSpc>
                <a:spcPct val="90000"/>
              </a:lnSpc>
            </a:pPr>
            <a:r>
              <a:rPr lang="en-US" sz="2400"/>
              <a:t>Massive wealth is created by factory owners-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causes</a:t>
            </a:r>
            <a:r>
              <a:rPr lang="en-US" sz="2400"/>
              <a:t> corruption-</a:t>
            </a:r>
            <a:r>
              <a:rPr lang="en-US" sz="2400">
                <a:sym typeface="Wingdings" charset="0"/>
              </a:rPr>
              <a:t></a:t>
            </a:r>
            <a:r>
              <a:rPr lang="en-US" sz="2400"/>
              <a:t> business owners use money to influence government officials</a:t>
            </a:r>
          </a:p>
        </p:txBody>
      </p:sp>
    </p:spTree>
    <p:extLst>
      <p:ext uri="{BB962C8B-B14F-4D97-AF65-F5344CB8AC3E}">
        <p14:creationId xmlns:p14="http://schemas.microsoft.com/office/powerpoint/2010/main" val="298411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Taylorism</a:t>
            </a:r>
            <a:r>
              <a:rPr lang="en-US" dirty="0"/>
              <a:t>= Scientific Management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Production process</a:t>
            </a:r>
            <a:r>
              <a:rPr lang="en-US" dirty="0"/>
              <a:t> should be d</a:t>
            </a:r>
            <a:r>
              <a:rPr lang="en-US" dirty="0" smtClean="0"/>
              <a:t>ivided </a:t>
            </a:r>
            <a:r>
              <a:rPr lang="en-US" dirty="0"/>
              <a:t>into </a:t>
            </a:r>
            <a:r>
              <a:rPr lang="en-US" dirty="0">
                <a:solidFill>
                  <a:schemeClr val="hlink"/>
                </a:solidFill>
              </a:rPr>
              <a:t>specialized tasks</a:t>
            </a:r>
          </a:p>
          <a:p>
            <a:r>
              <a:rPr lang="en-US" dirty="0"/>
              <a:t>Each task </a:t>
            </a:r>
            <a:r>
              <a:rPr lang="en-US" dirty="0">
                <a:solidFill>
                  <a:schemeClr val="hlink"/>
                </a:solidFill>
              </a:rPr>
              <a:t>speeds up production</a:t>
            </a:r>
          </a:p>
          <a:p>
            <a:r>
              <a:rPr lang="en-US" dirty="0"/>
              <a:t>Train all workers to do </a:t>
            </a:r>
            <a:r>
              <a:rPr lang="en-US" dirty="0">
                <a:solidFill>
                  <a:schemeClr val="hlink"/>
                </a:solidFill>
              </a:rPr>
              <a:t>unskilled jobs</a:t>
            </a:r>
            <a:r>
              <a:rPr lang="en-US" dirty="0"/>
              <a:t> </a:t>
            </a:r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Makes workers interchangeable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5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>
                <a:latin typeface="Garamond" charset="0"/>
              </a:rPr>
              <a:t>The Industrial Boom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imes New Roman" charset="0"/>
              </a:rPr>
              <a:t>The Civil War and the growth of railroads in the 1860s contributed to the start of America</a:t>
            </a:r>
            <a:r>
              <a:rPr lang="ja-JP" altLang="en-US" sz="2400" dirty="0">
                <a:latin typeface="Times New Roman" charset="0"/>
              </a:rPr>
              <a:t>’</a:t>
            </a:r>
            <a:r>
              <a:rPr lang="en-US" altLang="ja-JP" sz="2400" dirty="0">
                <a:latin typeface="Times New Roman" charset="0"/>
              </a:rPr>
              <a:t>s Second Industrial Revolution (c. 1865-1900)</a:t>
            </a:r>
          </a:p>
          <a:p>
            <a:pPr eaLnBrk="1" hangingPunct="1"/>
            <a:r>
              <a:rPr lang="en-US" sz="2400" dirty="0">
                <a:latin typeface="Times New Roman" charset="0"/>
              </a:rPr>
              <a:t>Whereas America</a:t>
            </a:r>
            <a:r>
              <a:rPr lang="ja-JP" altLang="en-US" sz="2400" dirty="0">
                <a:latin typeface="Times New Roman" charset="0"/>
              </a:rPr>
              <a:t>’</a:t>
            </a:r>
            <a:r>
              <a:rPr lang="en-US" altLang="ja-JP" sz="2400" dirty="0">
                <a:latin typeface="Times New Roman" charset="0"/>
              </a:rPr>
              <a:t>s First Industrial Revolution of the early 1800s had been characterized by steam powered textile factories in New England, the Second Industrial Revolution spread nationwide and was characterized by: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 smtClean="0">
                <a:latin typeface="Times New Roman" charset="0"/>
              </a:rPr>
              <a:t>	1</a:t>
            </a:r>
            <a:r>
              <a:rPr lang="en-US" sz="2400" dirty="0">
                <a:latin typeface="Times New Roman" charset="0"/>
              </a:rPr>
              <a:t>. Exploitation of vast coal reserves (especially in Appalachia)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 smtClean="0">
                <a:latin typeface="Times New Roman" charset="0"/>
              </a:rPr>
              <a:t>	2</a:t>
            </a:r>
            <a:r>
              <a:rPr lang="en-US" sz="2400" dirty="0">
                <a:latin typeface="Times New Roman" charset="0"/>
              </a:rPr>
              <a:t>. Technological innovations (transportation, communication)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 smtClean="0">
                <a:latin typeface="Times New Roman" charset="0"/>
              </a:rPr>
              <a:t>	3</a:t>
            </a:r>
            <a:r>
              <a:rPr lang="en-US" sz="2400" dirty="0">
                <a:latin typeface="Times New Roman" charset="0"/>
              </a:rPr>
              <a:t>. Huge demand for labor (both skilled and unskilled)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 smtClean="0">
                <a:latin typeface="Times New Roman" charset="0"/>
              </a:rPr>
              <a:t>	4</a:t>
            </a:r>
            <a:r>
              <a:rPr lang="en-US" sz="2400" dirty="0">
                <a:latin typeface="Times New Roman" charset="0"/>
              </a:rPr>
              <a:t>. Intense competition that led to the rise of monopolies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 smtClean="0">
                <a:latin typeface="Times New Roman" charset="0"/>
              </a:rPr>
              <a:t>	5</a:t>
            </a:r>
            <a:r>
              <a:rPr lang="en-US" sz="2400" dirty="0">
                <a:latin typeface="Times New Roman" charset="0"/>
              </a:rPr>
              <a:t>. Rapid decline of prices (both agricultural and industrial)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 smtClean="0">
                <a:latin typeface="Times New Roman" charset="0"/>
              </a:rPr>
              <a:t>	6</a:t>
            </a:r>
            <a:r>
              <a:rPr lang="en-US" sz="2400" dirty="0">
                <a:latin typeface="Times New Roman" charset="0"/>
              </a:rPr>
              <a:t>. Failure of the money supply to keep pace with expansion</a:t>
            </a:r>
          </a:p>
        </p:txBody>
      </p:sp>
    </p:spTree>
    <p:extLst>
      <p:ext uri="{BB962C8B-B14F-4D97-AF65-F5344CB8AC3E}">
        <p14:creationId xmlns:p14="http://schemas.microsoft.com/office/powerpoint/2010/main" val="404758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Corporation Charters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1819 (Dartmouth College v. Woodward): This decision declared private corporation charters to be contracts and immune from state legislation impairing its progress.</a:t>
            </a:r>
          </a:p>
          <a:p>
            <a:r>
              <a:rPr lang="en-US">
                <a:latin typeface="Times New Roman" charset="0"/>
              </a:rPr>
              <a:t>This allowed companies to grow exponentially without regulation by the states they resided in.</a:t>
            </a:r>
          </a:p>
        </p:txBody>
      </p:sp>
    </p:spTree>
    <p:extLst>
      <p:ext uri="{BB962C8B-B14F-4D97-AF65-F5344CB8AC3E}">
        <p14:creationId xmlns:p14="http://schemas.microsoft.com/office/powerpoint/2010/main" val="140467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High Tariffs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Throughout American history, especially Jacksonian America in the early 1800’s and then during the rise of industrial America (1865-1900), high taxes on imported goods protected American businesses. The government was motivated to protect American interests to help the economy grow, both in strength and stability.</a:t>
            </a:r>
          </a:p>
        </p:txBody>
      </p:sp>
    </p:spTree>
    <p:extLst>
      <p:ext uri="{BB962C8B-B14F-4D97-AF65-F5344CB8AC3E}">
        <p14:creationId xmlns:p14="http://schemas.microsoft.com/office/powerpoint/2010/main" val="143989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5901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Times New Roman" charset="0"/>
              </a:rPr>
              <a:t>Free Enterprise: </a:t>
            </a:r>
            <a:r>
              <a:rPr lang="en-US" sz="3800" dirty="0" smtClean="0">
                <a:latin typeface="Times New Roman" charset="0"/>
              </a:rPr>
              <a:t>Capitalism</a:t>
            </a:r>
            <a:endParaRPr lang="en-US" sz="1900" b="1" dirty="0">
              <a:latin typeface="Times New Roman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779" y="1486023"/>
            <a:ext cx="4359031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Adam Smith</a:t>
            </a:r>
            <a:r>
              <a:rPr lang="en-US" sz="1800" dirty="0">
                <a:latin typeface="Times New Roman" charset="0"/>
              </a:rPr>
              <a:t>:  </a:t>
            </a:r>
            <a:r>
              <a:rPr lang="en-US" sz="1800" b="1" u="sng" dirty="0">
                <a:latin typeface="Times New Roman" charset="0"/>
              </a:rPr>
              <a:t>The Wealth of Nations</a:t>
            </a:r>
            <a:r>
              <a:rPr lang="en-US" sz="1800" dirty="0">
                <a:latin typeface="Times New Roman" charset="0"/>
              </a:rPr>
              <a:t>  (1776)</a:t>
            </a:r>
          </a:p>
          <a:p>
            <a:pPr>
              <a:lnSpc>
                <a:spcPct val="90000"/>
              </a:lnSpc>
            </a:pPr>
            <a:r>
              <a:rPr lang="en-US" sz="1800" b="1" u="sng" dirty="0">
                <a:solidFill>
                  <a:srgbClr val="FF0000"/>
                </a:solidFill>
                <a:latin typeface="Times New Roman" charset="0"/>
              </a:rPr>
              <a:t>Laissez-faire Capitalism</a:t>
            </a:r>
            <a:r>
              <a:rPr lang="en-US" sz="1800" dirty="0">
                <a:solidFill>
                  <a:schemeClr val="hlink"/>
                </a:solidFill>
                <a:latin typeface="Times New Roman" charset="0"/>
              </a:rPr>
              <a:t>:</a:t>
            </a:r>
            <a:r>
              <a:rPr lang="en-US" sz="1800" dirty="0">
                <a:latin typeface="Times New Roman" charset="0"/>
              </a:rPr>
              <a:t>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>
                <a:latin typeface="Times New Roman" charset="0"/>
              </a:rPr>
              <a:t>Let it Be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ja-JP" sz="18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Times New Roman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Market System: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</a:rPr>
              <a:t>Laws of supply and demand determine prices (The Invisible Hand)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</a:rPr>
              <a:t>According to Smith</a:t>
            </a:r>
            <a:r>
              <a:rPr lang="ja-JP" altLang="en-US" sz="1800" dirty="0">
                <a:latin typeface="Arial" charset="0"/>
              </a:rPr>
              <a:t>’</a:t>
            </a:r>
            <a:r>
              <a:rPr lang="en-US" altLang="ja-JP" sz="1800" dirty="0">
                <a:latin typeface="Times New Roman" charset="0"/>
              </a:rPr>
              <a:t>s ideas: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Times New Roman" charset="0"/>
              </a:rPr>
              <a:t>Business should be free of government interference.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</a:rPr>
              <a:t>Smith understood that: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Times New Roman" charset="0"/>
              </a:rPr>
              <a:t>Business owners or Entrepreneurs, as a rule, want to make as much money or profit as possible.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Times New Roman" charset="0"/>
              </a:rPr>
              <a:t>They don</a:t>
            </a:r>
            <a:r>
              <a:rPr lang="ja-JP" altLang="en-US" sz="1400" dirty="0">
                <a:latin typeface="Arial" charset="0"/>
              </a:rPr>
              <a:t>’</a:t>
            </a:r>
            <a:r>
              <a:rPr lang="en-US" altLang="ja-JP" sz="1400" dirty="0">
                <a:latin typeface="Times New Roman" charset="0"/>
              </a:rPr>
              <a:t>t want to pay taxes</a:t>
            </a:r>
            <a:r>
              <a:rPr lang="en-US" altLang="ja-JP" sz="1400" dirty="0" smtClean="0">
                <a:latin typeface="Times New Roman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imes New Roman" charset="0"/>
              </a:rPr>
              <a:t>They want to provide goods or services at the lowest possible price and creating the most profit.</a:t>
            </a:r>
          </a:p>
          <a:p>
            <a:pPr lvl="1">
              <a:lnSpc>
                <a:spcPct val="90000"/>
              </a:lnSpc>
            </a:pPr>
            <a:endParaRPr lang="en-US" sz="1400" dirty="0">
              <a:latin typeface="Times New Roman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15331"/>
            <a:ext cx="403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charset="0"/>
              </a:rPr>
              <a:t>According </a:t>
            </a:r>
            <a:r>
              <a:rPr lang="en-US" sz="1800" dirty="0">
                <a:latin typeface="Times New Roman" charset="0"/>
              </a:rPr>
              <a:t>to Smith </a:t>
            </a:r>
            <a:r>
              <a:rPr lang="en-US" sz="1800" dirty="0" smtClean="0">
                <a:latin typeface="Times New Roman" charset="0"/>
              </a:rPr>
              <a:t>a</a:t>
            </a:r>
            <a:r>
              <a:rPr lang="en-US" sz="1800" b="1" dirty="0" smtClean="0">
                <a:latin typeface="Times New Roman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charset="0"/>
              </a:rPr>
              <a:t>Pure 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Market Economic System</a:t>
            </a:r>
            <a:r>
              <a:rPr lang="en-US" sz="1800" dirty="0">
                <a:latin typeface="Times New Roman" charset="0"/>
              </a:rPr>
              <a:t> would achieve the maximum good for society: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 New Roman" charset="0"/>
              </a:rPr>
              <a:t>No government control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 New Roman" charset="0"/>
              </a:rPr>
              <a:t>Freedom of choice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 New Roman" charset="0"/>
              </a:rPr>
              <a:t>Private Property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 New Roman" charset="0"/>
              </a:rPr>
              <a:t>Profit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</a:rPr>
              <a:t>Competition</a:t>
            </a:r>
            <a:endParaRPr lang="en-US" sz="1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1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75" y="913481"/>
            <a:ext cx="8858803" cy="599406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300" u="sng" dirty="0" smtClean="0"/>
              <a:t>Factors</a:t>
            </a:r>
          </a:p>
          <a:p>
            <a:pPr>
              <a:lnSpc>
                <a:spcPct val="80000"/>
              </a:lnSpc>
            </a:pPr>
            <a:r>
              <a:rPr lang="en-US" altLang="en-US" sz="2300" dirty="0" smtClean="0"/>
              <a:t>1</a:t>
            </a:r>
            <a:r>
              <a:rPr lang="en-US" altLang="en-US" sz="2300" dirty="0"/>
              <a:t>. natural </a:t>
            </a:r>
            <a:r>
              <a:rPr lang="en-US" altLang="en-US" sz="2300" dirty="0" smtClean="0"/>
              <a:t>resources (coal and iron)</a:t>
            </a:r>
          </a:p>
          <a:p>
            <a:pPr>
              <a:lnSpc>
                <a:spcPct val="80000"/>
              </a:lnSpc>
            </a:pPr>
            <a:r>
              <a:rPr lang="en-US" altLang="en-US" sz="2300" dirty="0" smtClean="0"/>
              <a:t>2</a:t>
            </a:r>
            <a:r>
              <a:rPr lang="en-US" altLang="en-US" sz="2300" dirty="0"/>
              <a:t>. government support of </a:t>
            </a:r>
            <a:r>
              <a:rPr lang="en-US" altLang="en-US" sz="2300" dirty="0" smtClean="0"/>
              <a:t>business (Laissez-faire economics)</a:t>
            </a:r>
          </a:p>
          <a:p>
            <a:pPr>
              <a:lnSpc>
                <a:spcPct val="80000"/>
              </a:lnSpc>
            </a:pPr>
            <a:r>
              <a:rPr lang="en-US" altLang="en-US" sz="2300" dirty="0" smtClean="0"/>
              <a:t>3</a:t>
            </a:r>
            <a:r>
              <a:rPr lang="en-US" altLang="en-US" sz="2300" dirty="0"/>
              <a:t>. growing urban population (Cheap labor)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300" u="sng" dirty="0" smtClean="0"/>
              <a:t>Natural </a:t>
            </a:r>
            <a:r>
              <a:rPr lang="en-US" altLang="en-US" sz="2300" u="sng" dirty="0"/>
              <a:t>Resources</a:t>
            </a:r>
          </a:p>
          <a:p>
            <a:pPr>
              <a:lnSpc>
                <a:spcPct val="80000"/>
              </a:lnSpc>
            </a:pPr>
            <a:r>
              <a:rPr lang="en-US" altLang="en-US" sz="2300" b="1" dirty="0" smtClean="0"/>
              <a:t>Edwin </a:t>
            </a:r>
            <a:r>
              <a:rPr lang="en-US" altLang="en-US" sz="2300" b="1" dirty="0"/>
              <a:t>Drake</a:t>
            </a:r>
            <a:r>
              <a:rPr lang="en-US" altLang="en-US" sz="2300" dirty="0"/>
              <a:t> Titusville, PA in 1859 – drilled for </a:t>
            </a:r>
            <a:r>
              <a:rPr lang="en-US" altLang="en-US" sz="2300" b="1" dirty="0"/>
              <a:t>oil – </a:t>
            </a:r>
            <a:r>
              <a:rPr lang="en-US" altLang="en-US" sz="2300" dirty="0"/>
              <a:t>brought  about refineries everywhere - created</a:t>
            </a:r>
            <a:r>
              <a:rPr lang="en-US" altLang="en-US" sz="2300" b="1" dirty="0"/>
              <a:t> Kerosene </a:t>
            </a:r>
            <a:r>
              <a:rPr lang="en-US" altLang="en-US" sz="2300" dirty="0"/>
              <a:t>and gasoline.</a:t>
            </a:r>
          </a:p>
          <a:p>
            <a:pPr>
              <a:lnSpc>
                <a:spcPct val="80000"/>
              </a:lnSpc>
            </a:pPr>
            <a:r>
              <a:rPr lang="en-US" altLang="en-US" sz="2300" b="1" dirty="0" smtClean="0"/>
              <a:t>Coal </a:t>
            </a:r>
            <a:r>
              <a:rPr lang="en-US" altLang="en-US" sz="2300" dirty="0"/>
              <a:t>– used in steam engines and the only way to move machines at first.</a:t>
            </a:r>
          </a:p>
          <a:p>
            <a:pPr>
              <a:lnSpc>
                <a:spcPct val="80000"/>
              </a:lnSpc>
            </a:pPr>
            <a:r>
              <a:rPr lang="en-US" altLang="en-US" sz="2300" b="1" dirty="0" smtClean="0"/>
              <a:t>Iron</a:t>
            </a:r>
            <a:r>
              <a:rPr lang="en-US" altLang="en-US" sz="2300" dirty="0" smtClean="0"/>
              <a:t> </a:t>
            </a:r>
            <a:r>
              <a:rPr lang="en-US" altLang="en-US" sz="2300" dirty="0"/>
              <a:t>– remove carbon through the </a:t>
            </a:r>
            <a:r>
              <a:rPr lang="en-US" altLang="en-US" sz="2300" b="1" dirty="0"/>
              <a:t>Bessemer Process</a:t>
            </a:r>
            <a:r>
              <a:rPr lang="en-US" altLang="en-US" sz="2300" dirty="0"/>
              <a:t> invented by </a:t>
            </a:r>
            <a:r>
              <a:rPr lang="en-US" altLang="en-US" sz="2300" b="1" dirty="0"/>
              <a:t>Henry Bessemer</a:t>
            </a:r>
            <a:r>
              <a:rPr lang="en-US" altLang="en-US" sz="2300" dirty="0"/>
              <a:t> and </a:t>
            </a:r>
            <a:r>
              <a:rPr lang="en-US" altLang="en-US" sz="2300" b="1" dirty="0"/>
              <a:t>William Kelly</a:t>
            </a:r>
            <a:r>
              <a:rPr lang="en-US" altLang="en-US" sz="2300" dirty="0"/>
              <a:t> – produced </a:t>
            </a:r>
            <a:r>
              <a:rPr lang="en-US" altLang="en-US" sz="2300" b="1" dirty="0"/>
              <a:t>steel </a:t>
            </a:r>
            <a:r>
              <a:rPr lang="en-US" altLang="en-US" sz="2300" dirty="0"/>
              <a:t>(looked like a river of fire).</a:t>
            </a:r>
          </a:p>
          <a:p>
            <a:pPr lvl="1">
              <a:lnSpc>
                <a:spcPct val="80000"/>
              </a:lnSpc>
            </a:pPr>
            <a:r>
              <a:rPr lang="en-US" altLang="en-US" sz="2300" dirty="0" smtClean="0"/>
              <a:t>Uses</a:t>
            </a:r>
            <a:r>
              <a:rPr lang="en-US" altLang="en-US" sz="2300" dirty="0"/>
              <a:t>: Railroad tracks, Barbwire, steel plow, bridges (Brooklyn bridge – wonder of the world), skyscrapers (created by William Le Baron </a:t>
            </a:r>
            <a:r>
              <a:rPr lang="en-US" altLang="en-US" sz="2300" dirty="0" smtClean="0"/>
              <a:t>Jenney)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-90153"/>
            <a:ext cx="8944377" cy="1325563"/>
          </a:xfrm>
        </p:spPr>
        <p:txBody>
          <a:bodyPr/>
          <a:lstStyle/>
          <a:p>
            <a:pPr algn="ctr"/>
            <a:r>
              <a:rPr lang="en-US" b="1" dirty="0" smtClean="0"/>
              <a:t>New Innovations and Inventions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66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50" y="948859"/>
            <a:ext cx="8400889" cy="590914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u="sng" dirty="0" smtClean="0"/>
              <a:t>Other Inventions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Thomas </a:t>
            </a:r>
            <a:r>
              <a:rPr lang="en-US" altLang="en-US" sz="2400" b="1" dirty="0"/>
              <a:t>Edison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(nicknamed the </a:t>
            </a:r>
            <a:r>
              <a:rPr lang="en-US" altLang="en-US" sz="2400" dirty="0"/>
              <a:t>wizard) - </a:t>
            </a:r>
            <a:r>
              <a:rPr lang="en-US" altLang="en-US" sz="2400" b="1" dirty="0"/>
              <a:t>incandescent light bulb and electricity</a:t>
            </a:r>
            <a:r>
              <a:rPr lang="en-US" altLang="en-US" sz="2400" dirty="0"/>
              <a:t> (promoted outward growth with </a:t>
            </a:r>
            <a:r>
              <a:rPr lang="en-US" altLang="en-US" sz="2400" b="1" dirty="0"/>
              <a:t>electric trolleys</a:t>
            </a:r>
            <a:r>
              <a:rPr lang="en-US" altLang="en-US" sz="2400" dirty="0"/>
              <a:t> and factories were now free from water sources for power).</a:t>
            </a:r>
          </a:p>
          <a:p>
            <a:r>
              <a:rPr lang="en-US" altLang="en-US" sz="2400" b="1" dirty="0" smtClean="0"/>
              <a:t>Christopher </a:t>
            </a:r>
            <a:r>
              <a:rPr lang="en-US" altLang="en-US" sz="2400" b="1" dirty="0"/>
              <a:t>Sholes – typewriter </a:t>
            </a:r>
            <a:r>
              <a:rPr lang="en-US" altLang="en-US" sz="2400" dirty="0"/>
              <a:t>in 1867</a:t>
            </a:r>
          </a:p>
          <a:p>
            <a:r>
              <a:rPr lang="en-US" altLang="en-US" sz="2400" b="1" dirty="0" smtClean="0"/>
              <a:t>Alexander </a:t>
            </a:r>
            <a:r>
              <a:rPr lang="en-US" altLang="en-US" sz="2400" b="1" dirty="0"/>
              <a:t>Graham Bell – telephone</a:t>
            </a:r>
            <a:endParaRPr lang="en-US" altLang="en-US" sz="2400" dirty="0"/>
          </a:p>
          <a:p>
            <a:pPr lvl="1"/>
            <a:r>
              <a:rPr lang="en-US" altLang="en-US" dirty="0" smtClean="0"/>
              <a:t>Both </a:t>
            </a:r>
            <a:r>
              <a:rPr lang="en-US" altLang="en-US" dirty="0"/>
              <a:t>created jobs for </a:t>
            </a:r>
            <a:r>
              <a:rPr lang="en-US" altLang="en-US" dirty="0" smtClean="0"/>
              <a:t>women.</a:t>
            </a:r>
            <a:endParaRPr lang="en-US" altLang="en-US" dirty="0"/>
          </a:p>
          <a:p>
            <a:r>
              <a:rPr lang="en-US" altLang="en-US" sz="2400" dirty="0" smtClean="0"/>
              <a:t>Inventions </a:t>
            </a:r>
            <a:r>
              <a:rPr lang="en-US" altLang="en-US" sz="2400" dirty="0"/>
              <a:t>also limited backbreaking labor for workers, but reduced human worth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smtClean="0"/>
              <a:t>Also led to increased industrialization and expanded work hours! – bad and good for the worker, good for owners.</a:t>
            </a:r>
            <a:endParaRPr lang="en-US" alt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-90153"/>
            <a:ext cx="8944377" cy="1325563"/>
          </a:xfrm>
        </p:spPr>
        <p:txBody>
          <a:bodyPr/>
          <a:lstStyle/>
          <a:p>
            <a:pPr algn="ctr"/>
            <a:r>
              <a:rPr lang="en-US" b="1" dirty="0" smtClean="0"/>
              <a:t>New Innovations and Inventions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604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9" y="1128713"/>
            <a:ext cx="5325515" cy="5986462"/>
          </a:xfrm>
        </p:spPr>
        <p:txBody>
          <a:bodyPr>
            <a:noAutofit/>
          </a:bodyPr>
          <a:lstStyle/>
          <a:p>
            <a:r>
              <a:rPr lang="en-US" sz="1900" dirty="0" smtClean="0"/>
              <a:t>Pacific Railway Acts (1862+) - railroad companies get generous federal loans.</a:t>
            </a:r>
          </a:p>
          <a:p>
            <a:pPr lvl="1"/>
            <a:r>
              <a:rPr lang="en-US" sz="1900" dirty="0" smtClean="0"/>
              <a:t>Land grants in exchange for railroad construction.</a:t>
            </a:r>
          </a:p>
          <a:p>
            <a:pPr lvl="1"/>
            <a:r>
              <a:rPr lang="en-US" sz="1900" dirty="0" smtClean="0"/>
              <a:t>Get beneficial postal and transportation rates.</a:t>
            </a:r>
          </a:p>
          <a:p>
            <a:r>
              <a:rPr lang="en-US" sz="1900" dirty="0" smtClean="0"/>
              <a:t>Four additional railroads were built - eastern network was also expanded.</a:t>
            </a:r>
          </a:p>
          <a:p>
            <a:pPr lvl="1"/>
            <a:r>
              <a:rPr lang="en-US" altLang="en-US" sz="1900" dirty="0" smtClean="0"/>
              <a:t>Expanded south and west – created the </a:t>
            </a:r>
            <a:r>
              <a:rPr lang="en-US" altLang="en-US" sz="1900" b="1" dirty="0" smtClean="0"/>
              <a:t>transcontinental railroad</a:t>
            </a:r>
            <a:r>
              <a:rPr lang="en-US" altLang="en-US" sz="1900" dirty="0" smtClean="0"/>
              <a:t> (met at </a:t>
            </a:r>
            <a:r>
              <a:rPr lang="en-US" altLang="en-US" sz="1900" b="1" dirty="0" smtClean="0"/>
              <a:t>Promontory Point, UT</a:t>
            </a:r>
            <a:r>
              <a:rPr lang="en-US" altLang="en-US" sz="1900" dirty="0" smtClean="0"/>
              <a:t>). </a:t>
            </a:r>
          </a:p>
          <a:p>
            <a:pPr lvl="1"/>
            <a:r>
              <a:rPr lang="en-US" altLang="en-US" sz="1900" dirty="0" smtClean="0"/>
              <a:t>US became a connected, unified nation (30k to 180K).</a:t>
            </a:r>
          </a:p>
          <a:p>
            <a:r>
              <a:rPr lang="en-US" altLang="en-US" sz="1900" dirty="0" smtClean="0"/>
              <a:t>Called for the standardization of time – Prof. CF Dowd – 24 time zones – known as railroad time.</a:t>
            </a:r>
          </a:p>
          <a:p>
            <a:pPr>
              <a:lnSpc>
                <a:spcPct val="80000"/>
              </a:lnSpc>
            </a:pPr>
            <a:r>
              <a:rPr lang="en-US" altLang="en-US" sz="1900" b="1" dirty="0" smtClean="0"/>
              <a:t>Cornelius Vanderbilt</a:t>
            </a:r>
            <a:r>
              <a:rPr lang="en-US" altLang="en-US" sz="1900" dirty="0" smtClean="0"/>
              <a:t> – bought all RR’s up and consolidated ownership.</a:t>
            </a:r>
          </a:p>
          <a:p>
            <a:pPr>
              <a:lnSpc>
                <a:spcPct val="80000"/>
              </a:lnSpc>
            </a:pPr>
            <a:r>
              <a:rPr lang="en-US" altLang="en-US" sz="1900" b="1" dirty="0" smtClean="0"/>
              <a:t>Workers </a:t>
            </a:r>
            <a:r>
              <a:rPr lang="en-US" altLang="en-US" sz="1900" dirty="0" smtClean="0"/>
              <a:t>– many died from accidents and disease – generally </a:t>
            </a:r>
            <a:r>
              <a:rPr lang="en-US" altLang="en-US" sz="1900" b="1" dirty="0" smtClean="0"/>
              <a:t>Chinese, Irish</a:t>
            </a:r>
            <a:r>
              <a:rPr lang="en-US" altLang="en-US" sz="1900" dirty="0" smtClean="0"/>
              <a:t> and CW vets.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900" dirty="0"/>
          </a:p>
          <a:p>
            <a:endParaRPr lang="en-US" sz="1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-90153"/>
            <a:ext cx="8944377" cy="1325563"/>
          </a:xfrm>
        </p:spPr>
        <p:txBody>
          <a:bodyPr/>
          <a:lstStyle/>
          <a:p>
            <a:pPr algn="ctr"/>
            <a:r>
              <a:rPr lang="en-US" b="1" dirty="0" smtClean="0"/>
              <a:t>The Power of the Iron Horse</a:t>
            </a:r>
            <a:endParaRPr lang="en-US" b="1" dirty="0"/>
          </a:p>
        </p:txBody>
      </p:sp>
      <p:pic>
        <p:nvPicPr>
          <p:cNvPr id="5" name="Picture 5" descr="rr%20transcon%20route%20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2124" y="882053"/>
            <a:ext cx="3278981" cy="32821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2RAILROA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534" y="3686671"/>
            <a:ext cx="3184511" cy="28992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6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yers">
  <a:themeElements>
    <a:clrScheme name="Layers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Layers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1625</Words>
  <Application>Microsoft Macintosh PowerPoint</Application>
  <PresentationFormat>On-screen Show (4:3)</PresentationFormat>
  <Paragraphs>137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Theme</vt:lpstr>
      <vt:lpstr>1_Office Theme</vt:lpstr>
      <vt:lpstr>2_Office Theme</vt:lpstr>
      <vt:lpstr>Default Design</vt:lpstr>
      <vt:lpstr>1_Default Design</vt:lpstr>
      <vt:lpstr>Layers</vt:lpstr>
      <vt:lpstr>Industrializing America</vt:lpstr>
      <vt:lpstr>Question to Consider…</vt:lpstr>
      <vt:lpstr>The Industrial Boom</vt:lpstr>
      <vt:lpstr>Corporation Charters</vt:lpstr>
      <vt:lpstr>High Tariffs</vt:lpstr>
      <vt:lpstr>Free Enterprise: Capitalism</vt:lpstr>
      <vt:lpstr>New Innovations and Inventions</vt:lpstr>
      <vt:lpstr>New Innovations and Inventions</vt:lpstr>
      <vt:lpstr>The Power of the Iron Horse</vt:lpstr>
      <vt:lpstr>The Power of the Iron Horse Cont.</vt:lpstr>
      <vt:lpstr>The Railroad Industry</vt:lpstr>
      <vt:lpstr>Governmental Control of the Railroad</vt:lpstr>
      <vt:lpstr>Big Steel </vt:lpstr>
      <vt:lpstr>Big Oil</vt:lpstr>
      <vt:lpstr>PowerPoint Presentation</vt:lpstr>
      <vt:lpstr>Horizontal vs. Vertical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Monopolies Continued</vt:lpstr>
      <vt:lpstr>Labor changes…</vt:lpstr>
      <vt:lpstr>Labor changes…</vt:lpstr>
      <vt:lpstr>Working Conditions</vt:lpstr>
      <vt:lpstr>Regulating Monopolies and Trusts</vt:lpstr>
      <vt:lpstr>The development of factory production has consequences for virtually every portion of society.</vt:lpstr>
      <vt:lpstr>The development of factory production has consequences for virtually every portion of society.</vt:lpstr>
      <vt:lpstr>Taylorism= Scientific Management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Industrializing America</dc:title>
  <dc:creator>Craig Winchell</dc:creator>
  <cp:lastModifiedBy>Craig Winchell</cp:lastModifiedBy>
  <cp:revision>7</cp:revision>
  <dcterms:created xsi:type="dcterms:W3CDTF">2016-12-22T18:59:13Z</dcterms:created>
  <dcterms:modified xsi:type="dcterms:W3CDTF">2017-01-10T22:56:03Z</dcterms:modified>
</cp:coreProperties>
</file>