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5"/>
  </p:notesMasterIdLst>
  <p:sldIdLst>
    <p:sldId id="257" r:id="rId2"/>
    <p:sldId id="256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9" r:id="rId16"/>
    <p:sldId id="272" r:id="rId17"/>
    <p:sldId id="273" r:id="rId18"/>
    <p:sldId id="274" r:id="rId19"/>
    <p:sldId id="276" r:id="rId20"/>
    <p:sldId id="277" r:id="rId21"/>
    <p:sldId id="278" r:id="rId22"/>
    <p:sldId id="282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1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397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253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Clash of cultures; settlers had no experience in founding a settlement-they simply did that they knew.  This did not work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 1609, London Co. reorganized the colonial gov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t; but the new governor would not arrive until 1610; meanwhile the colony lacked leadership; In 1616, the investors of the Virginia Co. had worthless stock; could claim un-surveyed land 3,000 miles from England</a:t>
            </a:r>
            <a:endParaRPr lang="en-US">
              <a:latin typeface="Times New Roman" charset="0"/>
            </a:endParaRPr>
          </a:p>
        </p:txBody>
      </p:sp>
      <p:sp>
        <p:nvSpPr>
          <p:cNvPr id="296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379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www.encyclopediavirginia.org</a:t>
            </a:r>
            <a:r>
              <a:rPr lang="en-US" dirty="0" smtClean="0"/>
              <a:t>/</a:t>
            </a:r>
            <a:r>
              <a:rPr lang="en-US" dirty="0" err="1" smtClean="0"/>
              <a:t>media_player?mets_filename</a:t>
            </a:r>
            <a:r>
              <a:rPr lang="en-US" dirty="0" smtClean="0"/>
              <a:t>=evr8029mets.xml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3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98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68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British colonization differ from that of the Spanish, French and Dutch? How might that impact their relations with Native Americans and colonial development?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andbill of VA Company-160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540"/>
          <a:stretch>
            <a:fillRect/>
          </a:stretch>
        </p:blipFill>
        <p:spPr bwMode="auto">
          <a:xfrm>
            <a:off x="0" y="0"/>
            <a:ext cx="5241925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3" descr="virginia_company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209800"/>
            <a:ext cx="6202362" cy="38782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Rockwell"/>
                <a:ea typeface="+mj-ea"/>
                <a:cs typeface="Rockwell"/>
              </a:rPr>
              <a:t>The London Company, 1606</a:t>
            </a:r>
          </a:p>
        </p:txBody>
      </p:sp>
      <p:sp>
        <p:nvSpPr>
          <p:cNvPr id="217095" name="AutoShape 7"/>
          <p:cNvSpPr>
            <a:spLocks noChangeArrowheads="1"/>
          </p:cNvSpPr>
          <p:nvPr/>
        </p:nvSpPr>
        <p:spPr bwMode="auto">
          <a:xfrm>
            <a:off x="609600" y="5364163"/>
            <a:ext cx="8229600" cy="1447800"/>
          </a:xfrm>
          <a:prstGeom prst="wedgeRectCallout">
            <a:avLst>
              <a:gd name="adj1" fmla="val 15801"/>
              <a:gd name="adj2" fmla="val -301102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/>
              <a:t>London Co was later renamed the Virginia Company; </a:t>
            </a:r>
            <a:r>
              <a:rPr kumimoji="1" lang="en-US" sz="2800" dirty="0"/>
              <a:t>English stockholders in Virginia Company expected instant profits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635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Entrepreneurs in Virginia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26154" y="1371600"/>
            <a:ext cx="8646027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Jamestown was settled in 1607 along the Chesapeake Bay: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the location was unhealthy but easy to defend from Spanish ships (but not from inland Indians)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Settlers had no experience in founding a settlement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Colonists expected to become immediately wealthy &amp; failed to plant crops or prepare for long-term habitation in America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0" y="5840226"/>
            <a:ext cx="8077200" cy="1066800"/>
          </a:xfrm>
          <a:prstGeom prst="wedgeRectCallout">
            <a:avLst>
              <a:gd name="adj1" fmla="val -991"/>
              <a:gd name="adj2" fmla="val -110329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sz="2800" dirty="0">
                <a:solidFill>
                  <a:srgbClr val="FFFFFF"/>
                </a:solidFill>
              </a:rPr>
              <a:t>Chesapeake colonists did not work for the common good &amp; many starved to death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29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Spinning Out of Control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>
          <a:xfrm>
            <a:off x="365325" y="1295400"/>
            <a:ext cx="5818979" cy="4572000"/>
          </a:xfrm>
        </p:spPr>
        <p:txBody>
          <a:bodyPr lIns="90488" tIns="44450" rIns="90488" bIns="44450"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In 1608, John Smith imposed order in Jamestown &amp; traded for food with natives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But, Jamestown faced difficulties: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Poor leadership &amp; harsh winters led to </a:t>
            </a:r>
            <a:r>
              <a:rPr lang="en-US" dirty="0" smtClean="0">
                <a:latin typeface="Rockwell"/>
                <a:cs typeface="Rockwell"/>
              </a:rPr>
              <a:t>‘starving time’ </a:t>
            </a:r>
            <a:r>
              <a:rPr lang="en-US" dirty="0">
                <a:latin typeface="Rockwell"/>
                <a:cs typeface="Rockwell"/>
              </a:rPr>
              <a:t>(1609-1610)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In 1622 &amp; 1644, Jamestown was attacked by Powhatan Indians </a:t>
            </a:r>
          </a:p>
        </p:txBody>
      </p:sp>
      <p:pic>
        <p:nvPicPr>
          <p:cNvPr id="17412" name="Picture 1028" descr="John Smith"/>
          <p:cNvPicPr preferRelativeResize="0"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1755" b="3947"/>
          <a:stretch>
            <a:fillRect/>
          </a:stretch>
        </p:blipFill>
        <p:spPr bwMode="auto">
          <a:xfrm>
            <a:off x="5985008" y="2971800"/>
            <a:ext cx="2698750" cy="35814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Rectangle 1029"/>
          <p:cNvSpPr>
            <a:spLocks noChangeArrowheads="1"/>
          </p:cNvSpPr>
          <p:nvPr/>
        </p:nvSpPr>
        <p:spPr bwMode="auto">
          <a:xfrm>
            <a:off x="5758854" y="2258458"/>
            <a:ext cx="3124200" cy="609600"/>
          </a:xfrm>
          <a:prstGeom prst="rect">
            <a:avLst/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2400" dirty="0">
                <a:solidFill>
                  <a:srgbClr val="FFFFFF"/>
                </a:solidFill>
              </a:rPr>
              <a:t>Captain John Smith </a:t>
            </a:r>
          </a:p>
        </p:txBody>
      </p:sp>
      <p:sp>
        <p:nvSpPr>
          <p:cNvPr id="17414" name="AutoShape 1030"/>
          <p:cNvSpPr>
            <a:spLocks noChangeArrowheads="1"/>
          </p:cNvSpPr>
          <p:nvPr/>
        </p:nvSpPr>
        <p:spPr bwMode="auto">
          <a:xfrm>
            <a:off x="0" y="5867400"/>
            <a:ext cx="6934200" cy="990600"/>
          </a:xfrm>
          <a:prstGeom prst="wedgeRectCallout">
            <a:avLst>
              <a:gd name="adj1" fmla="val -8356"/>
              <a:gd name="adj2" fmla="val -117944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sz="2800" dirty="0">
                <a:solidFill>
                  <a:srgbClr val="FFFFFF"/>
                </a:solidFill>
              </a:rPr>
              <a:t>The most powerful Native Americans east of Mississippi River</a:t>
            </a:r>
          </a:p>
        </p:txBody>
      </p:sp>
    </p:spTree>
    <p:extLst>
      <p:ext uri="{BB962C8B-B14F-4D97-AF65-F5344CB8AC3E}">
        <p14:creationId xmlns:p14="http://schemas.microsoft.com/office/powerpoint/2010/main" val="1380262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Percy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in Jamestown Text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5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804"/>
          </a:xfrm>
        </p:spPr>
        <p:txBody>
          <a:bodyPr/>
          <a:lstStyle/>
          <a:p>
            <a:r>
              <a:rPr lang="en-US" dirty="0" smtClean="0"/>
              <a:t>Powhatan Uprising</a:t>
            </a:r>
            <a:endParaRPr lang="en-US" dirty="0"/>
          </a:p>
        </p:txBody>
      </p:sp>
      <p:pic>
        <p:nvPicPr>
          <p:cNvPr id="4" name="Picture 5" descr="The massacre of the settlers in 162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b="-5371"/>
          <a:stretch/>
        </p:blipFill>
        <p:spPr bwMode="auto">
          <a:xfrm>
            <a:off x="457200" y="690814"/>
            <a:ext cx="8229600" cy="6752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8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 Uprising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Textual Analysis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these documents, evaluate the challenges of colonization in the Chesapeake region. What solutions might the colonists utilize to create success?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2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6858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Saved by </a:t>
            </a:r>
            <a:r>
              <a:rPr lang="en-US" dirty="0" smtClean="0">
                <a:latin typeface="Rockwell"/>
                <a:cs typeface="Rockwell"/>
              </a:rPr>
              <a:t>a</a:t>
            </a:r>
            <a:r>
              <a:rPr lang="en-US" altLang="ja-JP" dirty="0" smtClean="0">
                <a:latin typeface="Rockwell"/>
                <a:cs typeface="Rockwell"/>
              </a:rPr>
              <a:t/>
            </a:r>
            <a:br>
              <a:rPr lang="en-US" altLang="ja-JP" dirty="0" smtClean="0">
                <a:latin typeface="Rockwell"/>
                <a:cs typeface="Rockwell"/>
              </a:rPr>
            </a:br>
            <a:r>
              <a:rPr lang="en-US" altLang="ja-JP" dirty="0" smtClean="0">
                <a:latin typeface="Rockwell"/>
                <a:cs typeface="Rockwell"/>
              </a:rPr>
              <a:t>“Stinking </a:t>
            </a:r>
            <a:r>
              <a:rPr lang="en-US" altLang="ja-JP" dirty="0">
                <a:latin typeface="Rockwell"/>
                <a:cs typeface="Rockwell"/>
              </a:rPr>
              <a:t>Weed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John Rolfe introduced a tobacco hybrid that gave Jamestown a cash crop economy  </a:t>
            </a:r>
          </a:p>
        </p:txBody>
      </p:sp>
      <p:pic>
        <p:nvPicPr>
          <p:cNvPr id="31747" name="Picture 4" descr="John Rolfe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28900"/>
            <a:ext cx="2819400" cy="4229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5" descr="tobac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/>
          <a:stretch>
            <a:fillRect/>
          </a:stretch>
        </p:blipFill>
        <p:spPr bwMode="auto">
          <a:xfrm>
            <a:off x="0" y="2819400"/>
            <a:ext cx="609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594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467600" cy="1143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Saved by </a:t>
            </a:r>
            <a:r>
              <a:rPr lang="en-US" dirty="0" smtClean="0">
                <a:latin typeface="Rockwell"/>
                <a:cs typeface="Rockwell"/>
              </a:rPr>
              <a:t>a</a:t>
            </a:r>
            <a:r>
              <a:rPr lang="ja-JP" altLang="en-US" dirty="0" smtClean="0">
                <a:latin typeface="Rockwell"/>
                <a:cs typeface="Rockwell"/>
              </a:rPr>
              <a:t>“</a:t>
            </a:r>
            <a:r>
              <a:rPr lang="en-US" altLang="ja-JP" dirty="0">
                <a:latin typeface="Rockwell"/>
                <a:cs typeface="Rockwell"/>
              </a:rPr>
              <a:t>Stinking Weed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altLang="ja-JP" dirty="0">
                <a:latin typeface="Rockwell"/>
                <a:cs typeface="Rockwell"/>
              </a:rPr>
              <a:t> 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idx="1"/>
          </p:nvPr>
        </p:nvSpPr>
        <p:spPr>
          <a:xfrm>
            <a:off x="278343" y="1061098"/>
            <a:ext cx="8560857" cy="6177902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In 1618, </a:t>
            </a:r>
            <a:r>
              <a:rPr lang="en-US" b="1" u="sng" dirty="0">
                <a:solidFill>
                  <a:srgbClr val="FFFFFF"/>
                </a:solidFill>
                <a:latin typeface="Rockwell"/>
                <a:cs typeface="Rockwell"/>
              </a:rPr>
              <a:t>headrights</a:t>
            </a:r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dirty="0">
                <a:latin typeface="Rockwell"/>
                <a:cs typeface="Rockwell"/>
              </a:rPr>
              <a:t>were used to encourage cultivation of tobacco  &amp; the settlement of Jamestown:</a:t>
            </a:r>
          </a:p>
          <a:p>
            <a:pPr marL="811213" lvl="1" indent="-457200" eaLnBrk="1" hangingPunct="1">
              <a:lnSpc>
                <a:spcPct val="90000"/>
              </a:lnSpc>
              <a:buSzPct val="75000"/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A 50-acre lot was granted to each colonist who paid for his own transportation, or for each servant brought into the colony </a:t>
            </a:r>
          </a:p>
          <a:p>
            <a:pPr marL="811213" lvl="1" indent="-457200" eaLnBrk="1" hangingPunct="1">
              <a:lnSpc>
                <a:spcPct val="90000"/>
              </a:lnSpc>
              <a:buSzPct val="75000"/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Led to huge tobacco plantations &amp; thousands of new settlers who hoped to </a:t>
            </a:r>
            <a:endParaRPr lang="en-US" dirty="0" smtClean="0">
              <a:latin typeface="Rockwell"/>
              <a:cs typeface="Rockwell"/>
            </a:endParaRPr>
          </a:p>
          <a:p>
            <a:pPr marL="354013" lvl="1" indent="0" eaLnBrk="1" hangingPunct="1">
              <a:lnSpc>
                <a:spcPct val="90000"/>
              </a:lnSpc>
              <a:buSzPct val="75000"/>
              <a:buNone/>
            </a:pPr>
            <a:r>
              <a:rPr lang="en-US" dirty="0">
                <a:latin typeface="Rockwell"/>
                <a:cs typeface="Rockwell"/>
              </a:rPr>
              <a:t>	</a:t>
            </a:r>
            <a:r>
              <a:rPr lang="en-US" dirty="0" smtClean="0">
                <a:latin typeface="Rockwell"/>
                <a:cs typeface="Rockwell"/>
              </a:rPr>
              <a:t>	make </a:t>
            </a:r>
            <a:r>
              <a:rPr lang="en-US" dirty="0">
                <a:latin typeface="Rockwell"/>
                <a:cs typeface="Rockwell"/>
              </a:rPr>
              <a:t>their fortunes</a:t>
            </a:r>
          </a:p>
        </p:txBody>
      </p:sp>
      <p:pic>
        <p:nvPicPr>
          <p:cNvPr id="32773" name="Picture 2" descr="304690_m_03_0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0075"/>
            <a:ext cx="2667000" cy="2447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477000" y="6244245"/>
            <a:ext cx="266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English Migration, 1610-1660</a:t>
            </a:r>
          </a:p>
        </p:txBody>
      </p:sp>
      <p:sp>
        <p:nvSpPr>
          <p:cNvPr id="8" name="AutoShape 1030"/>
          <p:cNvSpPr>
            <a:spLocks noChangeArrowheads="1"/>
          </p:cNvSpPr>
          <p:nvPr/>
        </p:nvSpPr>
        <p:spPr bwMode="auto">
          <a:xfrm>
            <a:off x="457199" y="5638800"/>
            <a:ext cx="4552973" cy="914400"/>
          </a:xfrm>
          <a:prstGeom prst="wedgeRectCallout">
            <a:avLst>
              <a:gd name="adj1" fmla="val 97991"/>
              <a:gd name="adj2" fmla="val -123259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Virginia’</a:t>
            </a:r>
            <a:r>
              <a:rPr lang="en-US" altLang="ja-JP" sz="2400" dirty="0" smtClean="0">
                <a:solidFill>
                  <a:srgbClr val="FFFFFF"/>
                </a:solidFill>
              </a:rPr>
              <a:t>s </a:t>
            </a:r>
            <a:r>
              <a:rPr lang="en-US" altLang="ja-JP" sz="2400" dirty="0">
                <a:solidFill>
                  <a:srgbClr val="FFFFFF"/>
                </a:solidFill>
              </a:rPr>
              <a:t>growth was due largely to headrights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53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0 at 5.23.2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0" t="1" r="-4842" b="-3043"/>
          <a:stretch/>
        </p:blipFill>
        <p:spPr>
          <a:xfrm>
            <a:off x="0" y="274638"/>
            <a:ext cx="9144000" cy="6583362"/>
          </a:xfrm>
        </p:spPr>
      </p:pic>
    </p:spTree>
    <p:extLst>
      <p:ext uri="{BB962C8B-B14F-4D97-AF65-F5344CB8AC3E}">
        <p14:creationId xmlns:p14="http://schemas.microsoft.com/office/powerpoint/2010/main" val="394470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The Capito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r="8000" b="5769"/>
          <a:stretch>
            <a:fillRect/>
          </a:stretch>
        </p:blipFill>
        <p:spPr bwMode="auto">
          <a:xfrm>
            <a:off x="5619048" y="3701012"/>
            <a:ext cx="3258252" cy="30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2236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Rockwell"/>
                <a:cs typeface="Rockwell"/>
              </a:rPr>
              <a:t>1619: A Turning Point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idx="1"/>
          </p:nvPr>
        </p:nvSpPr>
        <p:spPr>
          <a:xfrm>
            <a:off x="23286" y="810902"/>
            <a:ext cx="9120714" cy="181864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2500" dirty="0" smtClean="0">
                <a:latin typeface="Rockwell"/>
                <a:ea typeface="+mn-ea"/>
                <a:cs typeface="Rockwell"/>
              </a:rPr>
              <a:t>In </a:t>
            </a:r>
            <a:r>
              <a:rPr lang="en-US" sz="2500" b="1" dirty="0" smtClean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1619</a:t>
            </a:r>
            <a:r>
              <a:rPr lang="en-US" sz="2500" dirty="0" smtClean="0">
                <a:latin typeface="Rockwell"/>
                <a:ea typeface="+mn-ea"/>
                <a:cs typeface="Rockwell"/>
              </a:rPr>
              <a:t>, Virginia colonists created a legislative assembly to create local taxes &amp; oversee finances</a:t>
            </a:r>
          </a:p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2500" dirty="0" smtClean="0">
                <a:latin typeface="Rockwell"/>
                <a:ea typeface="+mn-ea"/>
                <a:cs typeface="Rockwell"/>
              </a:rPr>
              <a:t>The Virginia House of Burgesses became the 1</a:t>
            </a:r>
            <a:r>
              <a:rPr lang="en-US" sz="2500" baseline="30000" dirty="0" smtClean="0">
                <a:latin typeface="Rockwell"/>
                <a:ea typeface="+mn-ea"/>
                <a:cs typeface="Rockwell"/>
              </a:rPr>
              <a:t>st</a:t>
            </a:r>
            <a:r>
              <a:rPr lang="en-US" sz="2500" dirty="0" smtClean="0">
                <a:latin typeface="Rockwell"/>
                <a:ea typeface="+mn-ea"/>
                <a:cs typeface="Rockwell"/>
              </a:rPr>
              <a:t> legislative assembly in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86" y="3364933"/>
            <a:ext cx="5619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500" dirty="0" smtClean="0"/>
              <a:t>Also in 1619, the first African slaves were sold in Virginia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 smtClean="0"/>
              <a:t>In the 17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century, 1,000 slaves arrived in the New World/year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 smtClean="0"/>
              <a:t>18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century: 5.5 million in America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 smtClean="0"/>
              <a:t>By 1860: 11 million slaves were brought to the New World</a:t>
            </a:r>
          </a:p>
        </p:txBody>
      </p:sp>
    </p:spTree>
    <p:extLst>
      <p:ext uri="{BB962C8B-B14F-4D97-AF65-F5344CB8AC3E}">
        <p14:creationId xmlns:p14="http://schemas.microsoft.com/office/powerpoint/2010/main" val="171298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777"/>
            <a:ext cx="7772400" cy="31550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Jamestown and the Growth of the Chesapeake/Southern Colonies: An Identity Rooted in Cash Crops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2362"/>
            <a:ext cx="6400800" cy="1972942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3962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4671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9655"/>
            <a:ext cx="77724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Time of Reckoning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0" y="1027855"/>
            <a:ext cx="9144000" cy="5638800"/>
          </a:xfrm>
        </p:spPr>
        <p:txBody>
          <a:bodyPr lIns="90488" tIns="44450" rIns="90488" bIns="44450">
            <a:noAutofit/>
          </a:bodyPr>
          <a:lstStyle/>
          <a:p>
            <a:pPr>
              <a:defRPr/>
            </a:pPr>
            <a:r>
              <a:rPr lang="en-US" sz="2400" dirty="0" smtClean="0">
                <a:latin typeface="Rockwell"/>
                <a:ea typeface="+mn-ea"/>
                <a:cs typeface="Rockwell"/>
              </a:rPr>
              <a:t>Despite the profits from tobacco, VA was a deadly place to live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Many died from disease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Numerous Powhatan attacks 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Indentured servants were treated badly &amp; cheated out of  land when servitude ended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Few females (6:1 ratio) made families or reproduction difficult</a:t>
            </a:r>
          </a:p>
          <a:p>
            <a:pPr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In 1624, James I dissolved the Virginia Company &amp; made Virginia a royal colony </a:t>
            </a:r>
          </a:p>
          <a:p>
            <a:pPr marL="822960" lvl="1" indent="-4572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But colonists continued to meet in the House of Burgesses </a:t>
            </a:r>
          </a:p>
          <a:p>
            <a:pPr marL="822960" lvl="1" indent="-4572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VA was divided into 8 counties each with a county court</a:t>
            </a:r>
          </a:p>
          <a:p>
            <a:pPr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Very little changed; Jamestown colonists still focused on tobacco &amp; continued to lack unity</a:t>
            </a:r>
          </a:p>
        </p:txBody>
      </p:sp>
    </p:spTree>
    <p:extLst>
      <p:ext uri="{BB962C8B-B14F-4D97-AF65-F5344CB8AC3E}">
        <p14:creationId xmlns:p14="http://schemas.microsoft.com/office/powerpoint/2010/main" val="3591027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Initiated by Lord Baltimore as a refuge for English Catholics</a:t>
            </a:r>
          </a:p>
          <a:p>
            <a:pPr lvl="1"/>
            <a:r>
              <a:rPr lang="en-US" dirty="0" smtClean="0"/>
              <a:t>1632: Charter granted-toleration required to attract a labor force. </a:t>
            </a:r>
          </a:p>
          <a:p>
            <a:r>
              <a:rPr lang="en-US" dirty="0" smtClean="0"/>
              <a:t>Wealthy Catholics: unwilling to relocate</a:t>
            </a:r>
          </a:p>
          <a:p>
            <a:pPr lvl="1"/>
            <a:r>
              <a:rPr lang="en-US" dirty="0" smtClean="0"/>
              <a:t>Maryland populated with Poor Protestant farmers, few Catholics &amp; indentured servants</a:t>
            </a:r>
          </a:p>
          <a:p>
            <a:pPr lvl="1"/>
            <a:r>
              <a:rPr lang="en-US" dirty="0" smtClean="0"/>
              <a:t>Fewer large tobacco plantations</a:t>
            </a:r>
          </a:p>
          <a:p>
            <a:pPr lvl="1"/>
            <a:r>
              <a:rPr lang="en-US" dirty="0" smtClean="0"/>
              <a:t>Scattered riverfront settlements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97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 Act of Toleration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0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c03m04"/>
          <p:cNvPicPr preferRelativeResize="0"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0" y="0"/>
            <a:ext cx="2667000" cy="6858000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Settling the Lower South </a:t>
            </a:r>
          </a:p>
        </p:txBody>
      </p:sp>
    </p:spTree>
    <p:extLst>
      <p:ext uri="{BB962C8B-B14F-4D97-AF65-F5344CB8AC3E}">
        <p14:creationId xmlns:p14="http://schemas.microsoft.com/office/powerpoint/2010/main" val="372191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Proprietors of the Carolinas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560356" y="1524000"/>
            <a:ext cx="8023289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Rockwell"/>
              </a:rPr>
              <a:t>Carolina was granted a charter in 1663 to </a:t>
            </a:r>
            <a:r>
              <a:rPr lang="en-US" sz="2800" dirty="0" smtClean="0">
                <a:cs typeface="Rockwell"/>
              </a:rPr>
              <a:t>eight</a:t>
            </a:r>
            <a:r>
              <a:rPr lang="ja-JP" altLang="en-US" sz="2800" dirty="0" smtClean="0">
                <a:cs typeface="Rockwell"/>
              </a:rPr>
              <a:t>“</a:t>
            </a:r>
            <a:r>
              <a:rPr lang="en-US" altLang="ja-JP" sz="2800" dirty="0" smtClean="0">
                <a:cs typeface="Rockwell"/>
              </a:rPr>
              <a:t>proprietors” to </a:t>
            </a:r>
            <a:r>
              <a:rPr lang="en-US" altLang="ja-JP" sz="2800" dirty="0">
                <a:cs typeface="Rockwell"/>
              </a:rPr>
              <a:t>reward their loyalty: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Rockwell"/>
              </a:rPr>
              <a:t>Proprietors were inspired by John Locke &amp; created a government led by wealthy lawmakers but with veto power for average citizens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Rockwell"/>
              </a:rPr>
              <a:t>But Carolina had difficulty recruiting settlers in its first years</a:t>
            </a:r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>
            <a:off x="228600" y="5791200"/>
            <a:ext cx="8915400" cy="1066800"/>
          </a:xfrm>
          <a:prstGeom prst="wedgeRectCallout">
            <a:avLst>
              <a:gd name="adj1" fmla="val 39901"/>
              <a:gd name="adj2" fmla="val -231598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/>
              <a:t>Carolina was established as </a:t>
            </a:r>
            <a:r>
              <a:rPr lang="en-US" sz="2800" dirty="0" smtClean="0"/>
              <a:t>a</a:t>
            </a:r>
            <a:r>
              <a:rPr lang="ja-JP" altLang="en-US" sz="2800" dirty="0" smtClean="0"/>
              <a:t>“</a:t>
            </a:r>
            <a:r>
              <a:rPr lang="en-US" altLang="ja-JP" sz="2800" dirty="0"/>
              <a:t>political </a:t>
            </a:r>
            <a:r>
              <a:rPr lang="en-US" altLang="ja-JP" sz="2800" dirty="0" smtClean="0"/>
              <a:t>utopia </a:t>
            </a:r>
            <a:r>
              <a:rPr lang="en-US" altLang="ja-JP" sz="2800" dirty="0"/>
              <a:t>&amp; experimented with early forms of democracy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4429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1143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The Barbadian Connection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idx="1"/>
          </p:nvPr>
        </p:nvSpPr>
        <p:spPr>
          <a:xfrm>
            <a:off x="378554" y="1524000"/>
            <a:ext cx="8386893" cy="4546874"/>
          </a:xfrm>
        </p:spPr>
        <p:txBody>
          <a:bodyPr lIns="90488" tIns="44450" rIns="90488" bIns="44450">
            <a:normAutofit/>
          </a:bodyPr>
          <a:lstStyle/>
          <a:p>
            <a:r>
              <a:rPr lang="en-US" sz="2800" dirty="0">
                <a:latin typeface="Rockwell"/>
                <a:cs typeface="Rockwell"/>
              </a:rPr>
              <a:t>English planters from the Caribbean island of Barbados were recruited to Charlestown: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Barbadians brought a strict, cruel slave code with them 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Demanded greater self-</a:t>
            </a:r>
            <a:r>
              <a:rPr lang="en-US" dirty="0" smtClean="0">
                <a:latin typeface="Rockwell"/>
                <a:cs typeface="Rockwell"/>
              </a:rPr>
              <a:t>governmen</a:t>
            </a:r>
            <a:r>
              <a:rPr lang="en-US" altLang="ja-JP" dirty="0" smtClean="0">
                <a:latin typeface="Rockwell"/>
                <a:cs typeface="Rockwell"/>
              </a:rPr>
              <a:t>t </a:t>
            </a:r>
            <a:r>
              <a:rPr lang="en-US" altLang="ja-JP" dirty="0">
                <a:latin typeface="Rockwell"/>
                <a:cs typeface="Rockwell"/>
              </a:rPr>
              <a:t>within Carolina; led to 1729 strife that led to division of colony into North &amp; South Carolinas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85418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>
                <a:latin typeface="Rockwell"/>
                <a:cs typeface="Rockwell"/>
              </a:rPr>
              <a:t>Carolina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idx="1"/>
          </p:nvPr>
        </p:nvSpPr>
        <p:spPr>
          <a:xfrm>
            <a:off x="0" y="1195040"/>
            <a:ext cx="9144000" cy="5257800"/>
          </a:xfrm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Although Carolina relied on slave labor &amp; agriculture (&amp; therefore looked like Chesapeake colonies) it was very different due to: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Diversity of settlers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Environment very different from the </a:t>
            </a:r>
            <a:r>
              <a:rPr lang="en-US" dirty="0" smtClean="0">
                <a:latin typeface="Rockwell"/>
                <a:cs typeface="Rockwell"/>
              </a:rPr>
              <a:t>Chesapeake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17472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4" descr="21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0"/>
          <a:stretch>
            <a:fillRect/>
          </a:stretch>
        </p:blipFill>
        <p:spPr bwMode="auto">
          <a:xfrm>
            <a:off x="990600" y="0"/>
            <a:ext cx="7251700" cy="6862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3" name="Picture 5" descr="Colonial Port of Charleston"/>
          <p:cNvPicPr preferRelativeResize="0"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4602"/>
          <a:stretch>
            <a:fillRect/>
          </a:stretch>
        </p:blipFill>
        <p:spPr bwMode="auto">
          <a:xfrm>
            <a:off x="0" y="2743200"/>
            <a:ext cx="9144000" cy="3617913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1524000" y="5867400"/>
            <a:ext cx="6096000" cy="990600"/>
          </a:xfrm>
          <a:prstGeom prst="rect">
            <a:avLst/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kumimoji="1" lang="en-US" sz="2800" dirty="0">
                <a:solidFill>
                  <a:srgbClr val="FFFFFF"/>
                </a:solidFill>
              </a:rPr>
              <a:t>Charles Town, South Carolina, the only southern port</a:t>
            </a:r>
          </a:p>
        </p:txBody>
      </p:sp>
    </p:spTree>
    <p:extLst>
      <p:ext uri="{BB962C8B-B14F-4D97-AF65-F5344CB8AC3E}">
        <p14:creationId xmlns:p14="http://schemas.microsoft.com/office/powerpoint/2010/main" val="269765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 lIns="90488" tIns="44450" rIns="90488" bIns="4445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Founding of Georgia</a:t>
            </a:r>
          </a:p>
        </p:txBody>
      </p:sp>
      <p:sp>
        <p:nvSpPr>
          <p:cNvPr id="82948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61722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Georgia was founded in 1732 by James Oglethorpe as a strategic buffer between the Carolinas &amp; Spanish Florida 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Oglethorpe offered Georgia as a refuge for imprisoned debtors from England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By 1751, Georgia was a small colony with a slave-owning plantation society</a:t>
            </a:r>
          </a:p>
        </p:txBody>
      </p:sp>
      <p:sp>
        <p:nvSpPr>
          <p:cNvPr id="364550" name="AutoShape 6"/>
          <p:cNvSpPr>
            <a:spLocks noChangeArrowheads="1"/>
          </p:cNvSpPr>
          <p:nvPr/>
        </p:nvSpPr>
        <p:spPr bwMode="auto">
          <a:xfrm>
            <a:off x="381000" y="5404567"/>
            <a:ext cx="8305800" cy="1447800"/>
          </a:xfrm>
          <a:prstGeom prst="wedgeRectCallout">
            <a:avLst>
              <a:gd name="adj1" fmla="val 25030"/>
              <a:gd name="adj2" fmla="val -165247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Georgia was in many ways </a:t>
            </a:r>
            <a:r>
              <a:rPr lang="en-US" sz="2800" dirty="0" smtClean="0">
                <a:solidFill>
                  <a:srgbClr val="FFFFFF"/>
                </a:solidFill>
              </a:rPr>
              <a:t>a “</a:t>
            </a:r>
            <a:r>
              <a:rPr lang="en-US" altLang="ja-JP" sz="2800" dirty="0" smtClean="0">
                <a:solidFill>
                  <a:srgbClr val="FFFFFF"/>
                </a:solidFill>
              </a:rPr>
              <a:t>social utopia” because </a:t>
            </a:r>
            <a:r>
              <a:rPr lang="en-US" altLang="ja-JP" sz="2800" dirty="0">
                <a:solidFill>
                  <a:srgbClr val="FFFFFF"/>
                </a:solidFill>
              </a:rPr>
              <a:t>it offered a fresh start for many of the lowest English citizens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8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513" y="1419631"/>
            <a:ext cx="4668023" cy="491217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Chesapeake</a:t>
            </a:r>
            <a: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  <a:t>/Southern </a:t>
            </a:r>
            <a:b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</a:br>
            <a: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  <a:t>Society </a:t>
            </a:r>
            <a:r>
              <a:rPr lang="en-US" sz="36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&amp; Economy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idx="1"/>
          </p:nvPr>
        </p:nvSpPr>
        <p:spPr>
          <a:xfrm>
            <a:off x="1" y="1388850"/>
            <a:ext cx="4453486" cy="5469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9999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Less urban;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headright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system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Southern </a:t>
            </a:r>
            <a:r>
              <a:rPr lang="en-US" sz="2400" b="0" i="0" u="sng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coastal regions</a:t>
            </a:r>
            <a:r>
              <a:rPr lang="en-US" sz="2400" b="0" i="0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lantation economies; </a:t>
            </a:r>
            <a:r>
              <a:rPr lang="en-US" sz="2400" b="1" i="0" u="none" strike="noStrike" cap="none" dirty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cash </a:t>
            </a:r>
            <a:r>
              <a:rPr lang="en-US" sz="2400" b="1" i="0" u="none" strike="noStrike" cap="none" dirty="0" smtClean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crops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(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Tobacco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, rice, 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indigo)</a:t>
            </a:r>
            <a:endParaRPr lang="en-US" sz="2400" b="0" i="0" u="none" strike="noStrike" cap="none" dirty="0">
              <a:solidFill>
                <a:srgbClr val="FFFFFF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400" b="0" i="0" u="sng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Inland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(Appalachian foothills) small-scale subsistence farming, hunting, and trading. </a:t>
            </a:r>
            <a:endParaRPr sz="2400" b="0" i="1" u="none" strike="noStrike" cap="none" dirty="0">
              <a:solidFill>
                <a:srgbClr val="FFFFFF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000" b="1" i="1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Note</a:t>
            </a:r>
            <a:r>
              <a:rPr lang="en-US" sz="2000" b="0" i="1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:</a:t>
            </a:r>
            <a:r>
              <a:rPr lang="en-US" sz="2000" b="0" i="1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A strong belief in </a:t>
            </a:r>
            <a:r>
              <a:rPr lang="en-US" sz="2000" b="1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private ownership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of property and </a:t>
            </a:r>
            <a:r>
              <a:rPr lang="en-US" sz="2000" b="1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free enterprise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characterized colonial life everywhere.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1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05088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extent to which motivations for colonization shaped regional identity in the Chesapeake &amp; Southern Colonies.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320363"/>
            <a:ext cx="3276600" cy="353763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19799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From Indentured Servitude to Slavery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idx="1"/>
          </p:nvPr>
        </p:nvSpPr>
        <p:spPr>
          <a:xfrm>
            <a:off x="-52189" y="1371600"/>
            <a:ext cx="60197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sz="2300" b="1" i="0" u="none" strike="noStrike" cap="none" dirty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Indentured </a:t>
            </a:r>
            <a:r>
              <a:rPr lang="en-US" sz="2300" b="1" i="0" u="none" strike="noStrike" cap="none" dirty="0" smtClean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Servants: 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very common 17</a:t>
            </a:r>
            <a:r>
              <a:rPr lang="en-US" sz="2300" b="0" i="0" u="none" strike="noStrike" cap="none" baseline="30000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th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century 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Contracts of passage for labor→ 7 years service</a:t>
            </a:r>
            <a:r>
              <a:rPr lang="en-US" sz="23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→ “freedom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dues”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sz="2300" b="1" i="0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Slavery</a:t>
            </a:r>
            <a:r>
              <a:rPr lang="en-US" sz="2300" b="1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: </a:t>
            </a:r>
            <a:r>
              <a:rPr lang="en-US" sz="23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gradually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replaced I.S. by 18</a:t>
            </a:r>
            <a:r>
              <a:rPr lang="en-US" sz="2300" b="0" i="0" u="none" strike="noStrike" cap="none" baseline="30000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th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century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Source West Africa &amp; West Indies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Racial Prejudice &amp; inability to use Indians effectively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Perpetual &amp; Hereditary; Slave Codes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“Peculiar Institution” sharpened </a:t>
            </a:r>
            <a:r>
              <a:rPr lang="en-US" sz="23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distinction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between N &amp; S.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 err="1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Stono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Rebellion – S.C. - 1739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300" b="0" i="0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300" b="0" i="0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798" y="0"/>
            <a:ext cx="3124201" cy="3543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7726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2 at 11.47.1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1" r="-4707" b="71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6159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2 at 11.48.1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" b="15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8715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765175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Southern Colonies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914400"/>
            <a:ext cx="4572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Maryland (1634)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Lord Baltimore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Act of Toleration (1649)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Virginia (1607)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Carolinas (1663)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North Carolina (1729)</a:t>
            </a:r>
          </a:p>
          <a:p>
            <a:pPr lvl="2" eaLnBrk="1" hangingPunct="1"/>
            <a:r>
              <a:rPr lang="en-US" sz="2000" dirty="0">
                <a:latin typeface="Rockwell"/>
                <a:cs typeface="Rockwell"/>
              </a:rPr>
              <a:t>Tobacco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South Carolina (1729)</a:t>
            </a:r>
          </a:p>
          <a:p>
            <a:pPr lvl="2" eaLnBrk="1" hangingPunct="1"/>
            <a:r>
              <a:rPr lang="en-US" sz="2000" dirty="0">
                <a:latin typeface="Rockwell"/>
                <a:cs typeface="Rockwell"/>
              </a:rPr>
              <a:t>Rice and indigo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Georgia (1732)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James Oglethorpe</a:t>
            </a:r>
          </a:p>
        </p:txBody>
      </p:sp>
      <p:pic>
        <p:nvPicPr>
          <p:cNvPr id="29700" name="Picture 5" descr="Southern Colonies.jpg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14400"/>
            <a:ext cx="4391025" cy="5791200"/>
          </a:xfrm>
        </p:spPr>
      </p:pic>
    </p:spTree>
    <p:extLst>
      <p:ext uri="{BB962C8B-B14F-4D97-AF65-F5344CB8AC3E}">
        <p14:creationId xmlns:p14="http://schemas.microsoft.com/office/powerpoint/2010/main" val="13656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English Colonies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990600"/>
            <a:ext cx="4343400" cy="5791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Rockwell"/>
                <a:cs typeface="Rockwell"/>
              </a:rPr>
              <a:t>Charters</a:t>
            </a:r>
          </a:p>
          <a:p>
            <a:pPr eaLnBrk="1" hangingPunct="1"/>
            <a:r>
              <a:rPr lang="en-US" sz="2000" dirty="0">
                <a:latin typeface="Rockwell"/>
                <a:cs typeface="Rockwell"/>
              </a:rPr>
              <a:t>Corporate Colony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Granted a charter to stockholders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Ex. Virginia</a:t>
            </a:r>
          </a:p>
          <a:p>
            <a:pPr eaLnBrk="1" hangingPunct="1"/>
            <a:r>
              <a:rPr lang="en-US" sz="2000" dirty="0">
                <a:latin typeface="Rockwell"/>
                <a:cs typeface="Rockwell"/>
              </a:rPr>
              <a:t>Proprietary Colony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Granted a charter to individual or group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Ex. Maryland, Pennsylvania</a:t>
            </a:r>
          </a:p>
          <a:p>
            <a:pPr eaLnBrk="1" hangingPunct="1"/>
            <a:r>
              <a:rPr lang="en-US" sz="2000" dirty="0">
                <a:latin typeface="Rockwell"/>
                <a:cs typeface="Rockwell"/>
              </a:rPr>
              <a:t>Royal Colony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Under direct control of the monarch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Ex. New Hampshire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Eventually, 8 of the 13 colonies became royal colonies, including Virginia and Massachusetts</a:t>
            </a:r>
          </a:p>
        </p:txBody>
      </p:sp>
      <p:pic>
        <p:nvPicPr>
          <p:cNvPr id="1024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9288" y="1371600"/>
            <a:ext cx="4637087" cy="3733800"/>
          </a:xfrm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5943600" y="5105400"/>
            <a:ext cx="3152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>
                <a:latin typeface="Rockwell"/>
                <a:cs typeface="Rockwell"/>
              </a:rPr>
              <a:t>First page of the Carolina charter, authorized by Charles II, 1663</a:t>
            </a:r>
          </a:p>
        </p:txBody>
      </p:sp>
    </p:spTree>
    <p:extLst>
      <p:ext uri="{BB962C8B-B14F-4D97-AF65-F5344CB8AC3E}">
        <p14:creationId xmlns:p14="http://schemas.microsoft.com/office/powerpoint/2010/main" val="371795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785177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Rockwell"/>
                <a:cs typeface="Rockwell"/>
              </a:rPr>
              <a:t>Thirteen Colonies</a:t>
            </a:r>
          </a:p>
        </p:txBody>
      </p:sp>
      <p:pic>
        <p:nvPicPr>
          <p:cNvPr id="8195" name="Picture 6" descr="13 Colonies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09600"/>
            <a:ext cx="5853113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6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Rockwell"/>
                <a:cs typeface="Rockwell"/>
              </a:rPr>
              <a:t>Colonial Geography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682625"/>
            <a:ext cx="8034337" cy="6146800"/>
          </a:xfrm>
        </p:spPr>
      </p:pic>
    </p:spTree>
    <p:extLst>
      <p:ext uri="{BB962C8B-B14F-4D97-AF65-F5344CB8AC3E}">
        <p14:creationId xmlns:p14="http://schemas.microsoft.com/office/powerpoint/2010/main" val="45849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41148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Chesapeake Colonies</a:t>
            </a:r>
          </a:p>
        </p:txBody>
      </p:sp>
      <p:pic>
        <p:nvPicPr>
          <p:cNvPr id="20482" name="Picture 4" descr="DIVI7233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124"/>
          <a:stretch>
            <a:fillRect/>
          </a:stretch>
        </p:blipFill>
        <p:spPr>
          <a:xfrm>
            <a:off x="0" y="0"/>
            <a:ext cx="4975225" cy="6858000"/>
          </a:xfrm>
          <a:noFill/>
        </p:spPr>
      </p:pic>
      <p:pic>
        <p:nvPicPr>
          <p:cNvPr id="20483" name="Picture 6" descr="map-Jamestow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98900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59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 lIns="90488" tIns="44450" rIns="90488" bIns="4445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Rockwell"/>
                <a:ea typeface="+mj-ea"/>
                <a:cs typeface="Rockwell"/>
              </a:rPr>
              <a:t>The Chesapeake: Dreams of Wealth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>
          <a:xfrm>
            <a:off x="378795" y="1502228"/>
            <a:ext cx="8384205" cy="4898572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</a:pPr>
            <a:r>
              <a:rPr lang="en-US" dirty="0">
                <a:latin typeface="Rockwell"/>
                <a:cs typeface="Rockwell"/>
              </a:rPr>
              <a:t>After Walter Raleigh's failed Roanoke settlement, there was little interest in colonizing America; but Richard Hakluyt (&amp; others) kept promoting colonies: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Possibilities for wealth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Rivaling Spain, Holland, France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Nationalism, anti-Catholicism, &amp; anti-Spanish zeal</a:t>
            </a:r>
          </a:p>
        </p:txBody>
      </p:sp>
    </p:spTree>
    <p:extLst>
      <p:ext uri="{BB962C8B-B14F-4D97-AF65-F5344CB8AC3E}">
        <p14:creationId xmlns:p14="http://schemas.microsoft.com/office/powerpoint/2010/main" val="2627669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98" y="228600"/>
            <a:ext cx="7910502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Entrepreneurs in Virginia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78795" y="1828800"/>
            <a:ext cx="8384205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The major obstacle to colonizing in America was funding; Queen Elizabeth would not spend tax revenue:</a:t>
            </a:r>
          </a:p>
          <a:p>
            <a:pPr lvl="1" eaLnBrk="1" hangingPunct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Joint-stock companies provided financing for colonies</a:t>
            </a:r>
          </a:p>
          <a:p>
            <a:pPr lvl="1" eaLnBrk="1" hangingPunct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In 1606, King James gave the London Company the 1</a:t>
            </a:r>
            <a:r>
              <a:rPr lang="en-US" baseline="30000" dirty="0">
                <a:latin typeface="Rockwell"/>
                <a:cs typeface="Rockwell"/>
              </a:rPr>
              <a:t>st</a:t>
            </a:r>
            <a:r>
              <a:rPr lang="en-US" dirty="0">
                <a:latin typeface="Rockwell"/>
                <a:cs typeface="Rockwell"/>
              </a:rPr>
              <a:t> charter to establish colonies in America</a:t>
            </a:r>
          </a:p>
        </p:txBody>
      </p:sp>
    </p:spTree>
    <p:extLst>
      <p:ext uri="{BB962C8B-B14F-4D97-AF65-F5344CB8AC3E}">
        <p14:creationId xmlns:p14="http://schemas.microsoft.com/office/powerpoint/2010/main" val="85291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139</TotalTime>
  <Words>1263</Words>
  <Application>Microsoft Macintosh PowerPoint</Application>
  <PresentationFormat>On-screen Show (4:3)</PresentationFormat>
  <Paragraphs>142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Theme</vt:lpstr>
      <vt:lpstr>Do Now</vt:lpstr>
      <vt:lpstr>Jamestown and the Growth of the Chesapeake/Southern Colonies: An Identity Rooted in Cash Crops</vt:lpstr>
      <vt:lpstr>AP Prompt</vt:lpstr>
      <vt:lpstr>English Colonies</vt:lpstr>
      <vt:lpstr>Thirteen Colonies</vt:lpstr>
      <vt:lpstr>Colonial Geography</vt:lpstr>
      <vt:lpstr>Chesapeake Colonies</vt:lpstr>
      <vt:lpstr>The Chesapeake: Dreams of Wealth</vt:lpstr>
      <vt:lpstr>Entrepreneurs in Virginia</vt:lpstr>
      <vt:lpstr>The London Company, 1606</vt:lpstr>
      <vt:lpstr>Entrepreneurs in Virginia</vt:lpstr>
      <vt:lpstr>Spinning Out of Control</vt:lpstr>
      <vt:lpstr>George Percy</vt:lpstr>
      <vt:lpstr>Powhatan Uprising</vt:lpstr>
      <vt:lpstr>Powhatan Uprising</vt:lpstr>
      <vt:lpstr>Saved by a “Stinking Weed”</vt:lpstr>
      <vt:lpstr>Saved by a“Stinking Weed” </vt:lpstr>
      <vt:lpstr>PowerPoint Presentation</vt:lpstr>
      <vt:lpstr>1619: A Turning Point</vt:lpstr>
      <vt:lpstr>Time of Reckoning</vt:lpstr>
      <vt:lpstr>Maryland</vt:lpstr>
      <vt:lpstr>Maryland Act of Toleration</vt:lpstr>
      <vt:lpstr>Settling the Lower South </vt:lpstr>
      <vt:lpstr>Proprietors of the Carolinas</vt:lpstr>
      <vt:lpstr>The Barbadian Connection</vt:lpstr>
      <vt:lpstr>Carolina</vt:lpstr>
      <vt:lpstr>PowerPoint Presentation</vt:lpstr>
      <vt:lpstr>Founding of Georgia</vt:lpstr>
      <vt:lpstr>Chesapeake/Southern  Society &amp; Economy</vt:lpstr>
      <vt:lpstr>From Indentured Servitude to Slavery</vt:lpstr>
      <vt:lpstr>PowerPoint Presentation</vt:lpstr>
      <vt:lpstr>PowerPoint Presentation</vt:lpstr>
      <vt:lpstr>Southern Colonies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19</cp:revision>
  <dcterms:created xsi:type="dcterms:W3CDTF">2018-05-15T21:37:39Z</dcterms:created>
  <dcterms:modified xsi:type="dcterms:W3CDTF">2018-08-07T20:16:55Z</dcterms:modified>
</cp:coreProperties>
</file>