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6"/>
  </p:notes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2CD-1BC3-FF4B-AD18-36DD733FD361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D84E-5CF2-2F42-AA14-B0A5A648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0967BB-7F58-4309-9D64-2EB254814917}" type="slidenum">
              <a:rPr lang="en-US" altLang="en-US" sz="1200">
                <a:latin typeface="Arial Narrow" panose="020B0606020202030204" pitchFamily="34" charset="0"/>
              </a:rPr>
              <a:pPr/>
              <a:t>9</a:t>
            </a:fld>
            <a:endParaRPr lang="en-US" altLang="en-US" sz="1200">
              <a:latin typeface="Arial Narrow" panose="020B060602020203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443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451AA8-80AA-C746-93BC-EFEED5558929}" type="slidenum">
              <a:rPr lang="en-US"/>
              <a:pPr/>
              <a:t>14</a:t>
            </a:fld>
            <a:endParaRPr 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7E9AF-E411-431A-9F1B-CFCD3D38B37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8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1DEB-B1C5-43EA-8EA3-61D600D44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15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upload.wikimedia.org/wikipedia/commons/f/f7/Flag_of_Texas.svg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legendsofamerica.com/photos-texas/AlamoBattle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ds.yahoo.com/_ylt=A0WTb_nfmLZK1qkAJXWJzbkF;_ylu=X3oDMTBxbXRmYTM1BHBvcwMyBHNlYwNzcgR2dGlkA0kxMTdfMTM4/SIG=1ihalbet1/EXP=1253567071/**http:/images.search.yahoo.com/images/view?back=http://images.search.yahoo.com/search/images?p=president+james+k+polk&amp;fr2=tab-web&amp;w=421&amp;h=580&amp;imgurl=www.americaslibrary.gov/assets/jb/reform/jb_reform_fortyniners_2_e.jpg&amp;rurl=http://www.americaslibrary.gov/jb/reform/jb_reform_fortyniners_2_e.html&amp;size=34k&amp;name=jb+reform+fortyn...&amp;p=president+james+k+polk&amp;oid=963b614302e1ec92&amp;fr2=tab-web&amp;no=2&amp;tt=324&amp;sigr=127fm56g2&amp;sigi=1267h23de&amp;sigb=12hrk6g16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n2FzuPyFlY" TargetMode="Externa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ways was the idea of manifest destiny an example of continuity in American history?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3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715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/>
              <a:t>Harrison…Uh oh…I mean Tyler as 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0" y="1143471"/>
            <a:ext cx="6584262" cy="5849946"/>
          </a:xfrm>
        </p:spPr>
        <p:txBody>
          <a:bodyPr>
            <a:noAutofit/>
          </a:bodyPr>
          <a:lstStyle/>
          <a:p>
            <a:r>
              <a:rPr lang="en-US" sz="2000" dirty="0"/>
              <a:t>One month after taking </a:t>
            </a:r>
            <a:r>
              <a:rPr lang="en-US" sz="2000" dirty="0" smtClean="0"/>
              <a:t>office - WHH died…</a:t>
            </a:r>
            <a:r>
              <a:rPr lang="en-US" sz="2000" b="1" dirty="0" smtClean="0"/>
              <a:t>John </a:t>
            </a:r>
            <a:r>
              <a:rPr lang="en-US" sz="2000" b="1" dirty="0"/>
              <a:t>Tyler </a:t>
            </a:r>
            <a:r>
              <a:rPr lang="en-US" sz="2000" dirty="0" smtClean="0"/>
              <a:t>now president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WHH </a:t>
            </a:r>
            <a:r>
              <a:rPr lang="en-US" sz="2000" dirty="0"/>
              <a:t>deferred some powers and decisions to Henry Clay and Daniel </a:t>
            </a:r>
            <a:r>
              <a:rPr lang="en-US" sz="2000" dirty="0" smtClean="0"/>
              <a:t>Webster - Tyler </a:t>
            </a:r>
            <a:r>
              <a:rPr lang="en-US" sz="2000" dirty="0"/>
              <a:t>would not.</a:t>
            </a:r>
          </a:p>
          <a:p>
            <a:pPr lvl="1"/>
            <a:r>
              <a:rPr lang="en-US" sz="2400" dirty="0"/>
              <a:t>Tyler </a:t>
            </a:r>
            <a:r>
              <a:rPr lang="en-US" sz="2400" dirty="0" smtClean="0"/>
              <a:t>- former Democrat</a:t>
            </a:r>
            <a:r>
              <a:rPr lang="en-US" sz="2400" dirty="0"/>
              <a:t>.</a:t>
            </a:r>
            <a:endParaRPr lang="en-US" sz="2400" dirty="0" smtClean="0"/>
          </a:p>
          <a:p>
            <a:pPr lvl="1"/>
            <a:r>
              <a:rPr lang="en-US" sz="2400" dirty="0" smtClean="0"/>
              <a:t>Now a Whig - disagreed </a:t>
            </a:r>
            <a:r>
              <a:rPr lang="en-US" sz="2400" dirty="0"/>
              <a:t>often </a:t>
            </a:r>
            <a:r>
              <a:rPr lang="en-US" sz="2400" dirty="0" smtClean="0"/>
              <a:t>with Whig leaders.</a:t>
            </a:r>
            <a:endParaRPr lang="en-US" sz="2400" dirty="0"/>
          </a:p>
          <a:p>
            <a:r>
              <a:rPr lang="en-US" sz="2000" dirty="0"/>
              <a:t>R</a:t>
            </a:r>
            <a:r>
              <a:rPr lang="en-US" sz="2000" dirty="0" smtClean="0"/>
              <a:t>efused </a:t>
            </a:r>
            <a:r>
              <a:rPr lang="en-US" sz="2000" dirty="0"/>
              <a:t>to support </a:t>
            </a:r>
            <a:r>
              <a:rPr lang="en-US" sz="2000" dirty="0" smtClean="0"/>
              <a:t>Clay’s attempts </a:t>
            </a:r>
            <a:r>
              <a:rPr lang="en-US" sz="2000" dirty="0"/>
              <a:t>to </a:t>
            </a:r>
            <a:r>
              <a:rPr lang="en-US" sz="2000" dirty="0" smtClean="0"/>
              <a:t>re-charter </a:t>
            </a:r>
            <a:r>
              <a:rPr lang="en-US" sz="2000" dirty="0"/>
              <a:t>the </a:t>
            </a:r>
            <a:r>
              <a:rPr lang="en-US" sz="2000" dirty="0" smtClean="0"/>
              <a:t>BUS.</a:t>
            </a:r>
          </a:p>
          <a:p>
            <a:r>
              <a:rPr lang="en-US" sz="2000" dirty="0" smtClean="0"/>
              <a:t>Whigs voted him </a:t>
            </a:r>
            <a:r>
              <a:rPr lang="en-US" sz="2000" dirty="0"/>
              <a:t>out of the </a:t>
            </a:r>
            <a:r>
              <a:rPr lang="en-US" sz="2000" dirty="0" smtClean="0"/>
              <a:t>party - his entire </a:t>
            </a:r>
            <a:r>
              <a:rPr lang="en-US" sz="2000" dirty="0"/>
              <a:t>Cabinet resigned.  </a:t>
            </a:r>
            <a:endParaRPr lang="en-US" sz="2000" dirty="0" smtClean="0"/>
          </a:p>
          <a:p>
            <a:r>
              <a:rPr lang="en-US" sz="2000" dirty="0"/>
              <a:t>S</a:t>
            </a:r>
            <a:r>
              <a:rPr lang="en-US" sz="2000" dirty="0" smtClean="0"/>
              <a:t>erved </a:t>
            </a:r>
            <a:r>
              <a:rPr lang="en-US" sz="2000" dirty="0"/>
              <a:t>the rest of his term </a:t>
            </a:r>
            <a:r>
              <a:rPr lang="en-US" sz="2000" dirty="0" smtClean="0"/>
              <a:t>without </a:t>
            </a:r>
            <a:r>
              <a:rPr lang="en-US" sz="2000" dirty="0"/>
              <a:t>party loyalty.</a:t>
            </a:r>
          </a:p>
        </p:txBody>
      </p:sp>
      <p:sp>
        <p:nvSpPr>
          <p:cNvPr id="4" name="AutoShape 2" descr="data:image/jpeg;base64,/9j/4AAQSkZJRgABAQAAAQABAAD/2wCEAAkGBxQTEhUUEhQVFhQXGB8aGBcYFxocHRwYGB8aGBYcGhwYHCggHh0lHR0dITEhJSkrLi4uGCAzODMsNygtLisBCgoKDg0OGhAQGywkHyQsLCwsLCwsLCwsLCwsLCwsLCwsLCwsLCwsLCwsLCwsLCwsLCwsLCwsLCwsLCwsLCwsLP/AABEIAK4BIgMBIgACEQEDEQH/xAAbAAABBQEBAAAAAAAAAAAAAAAFAQIDBAYAB//EAEwQAAIBAgQDBQUFBQUFBAsAAAECEQMhAAQSMQVBURMiYXHwBjKBkaEUQrHB0SNSYnLhFTNTkvEkQ4KTskRzwtIHFiU0VGODlKLD0//EABkBAAMBAQEAAAAAAAAAAAAAAAABAgMEBf/EAC0RAAICAQMCAwgCAwAAAAAAAAABAhEDEiExE0EEUXEFFSJCUmGRoRQyI8Hw/9oADAMBAAIRAxEAPwD0srb8z/TDKim8bH1b4/jiUJ0woUmfPn5Y6TAraTHPn9ef1w5eR/PwxMRf6fP6f6YQLsBe/rfBYyJkEc+WEZZw9umG38vXjhgR+U7j8zvhoHnMfUnEnUgD1MYQj1GABh+cfrjlOFNrb/6z6thRvgAVh4/6/LDNvU8r8sSOs79J5HliMnfAMjb19Zxyi/6/HEmkdbfDx9fHGcyvtFpqVlroiLTqCmGR2aWZTVUkMqjTpEb+988DaQ0rD4J/PHJ6tihwzjVPMauzWoNKq0toAOpdQA0sSTeLgeZwM4f7Rk0kqVAjdt/dUaVqiEK7MKr1KmmQqmbLe18LWh0aRZ+uGza+AVT2m7jVEosyq1FRLKs/aNIpnmQO+syOZ6Ygq+1aqdJpMRrCkq4JVQWV2dY7pGknRclfGRidaHQfZvXww1z6+GAHFeMOctlayE0lr3qVO65pA0ywEsNN2hdZBA6XtSo+1jimpNBqkJJYlQx7rkGKa6d05RZpjka1oKNax/A/jvjmPMeoOEoVNSKSI1KDHSYP02w4i/Lf8+WLTsQoPr4nDRy9cicd6+pwi7fL8MACt6+WGkYecJgASpiKMTA74Rv1/HAAwCZx2n18cSaNsOjb1zwA2RqDI6YU/l+WHEbevywpXa3IfhgEQnn6tGHILfO3n6+uHsPn/THRy84+mALGGYJvhjDEp2OEYeHP8/LABCZx2G6fHHYANGAPL4/phobfffph+YokqdwYtfnFsY7K8Jpns6uqoZpoSjOWQyATIebEbiccmTKoclxhZrtUfK/1/XECPe59frfGbp+0eVo1ezVhTIOipTtoGoSrD93lOwIY7lcaVawiRsbiNjsZHhGNIT1EONHNJHU4a6+X+uO7S3lvjmi/mcak0NA/Lym/yw0z6+v0xQzXFRTqspdFCrIRvfq91i2iWERp3AbYkxGK9fjzAPC0oWmWBNQsG0PpcpC95ACDPLE6ytIVnl65dcOAmf8AXzwKPGSauinTVm1Ee+SALgF4WwYAMsbrOOzPFHHYOid2pTZihUzqPZlEkCzwxF7bztY1BpCtSeWGgb+vKIwHq8RrsVhGADDVCm0zqptO7LpksIB1jpcrk6zNT1OIbUfulZH3YDXiALmJvYYIyt0OqHkm+/T15YrnIU51GmCzMGJ07kAqCfELI+OLevCE/phsAflslTp3p01QmBKqBYCACRuIj5Yb/ZdGXJpU+/Gs6F7xEkarXvJxeb8r4ZJvh0gGBQeQuQSLbjbziBHSBhoprewk35bxHz8cTICfXhiOi4cSjBh1UgiQPDBsAzTaOX9P6YcT6FuVsc9om0mPMkWGFNPr62w9gIuvx/H+mJAb89/zwjrhaeGAhbCKw+WHFfXzwoX18MKwEYevgMdhb3nn/TCsLfD9MFgMZcJ54e4nYYYenP8ArhgPY7evAY5sNCz68cOJg+eADhjpjx/0wwnHdfXIRgA4NJj1sMKG52wheD8/ywhE+XoYAHarHfCqJ+f54ai8h6OHJ4YBDSvq/wCmOxxOOwtxmhJvv4b/ADGPPc3xM5ellGMdmVVavkUWGHkYt4nG+qSYibYwPHaf+zUCbxpty22NtrY48ytxsuD2YSzPD0qkFlViAdLWNjH0NjE9DyxZyFAUlmkO6CNdEchHvJ9TA3g7NM532M4qJ+zMZsTSbqouaZ8V5dRPTGlqVCh1XldwOYkT8RuP5fE4503CVGjSaO/tikTCPrb91AXNucICdsMrcZQCF77zASGWCZMNqHd8efhtgbn5o1SFXXTcF0URGr7832uCLH3za2C1DLlKIRsxSGtSzCpRPZrphu6BUWpqhge894kAc+tZWZaUNGcrBVdqC6Q3eKuzEA21KNA25ix3xC/FKvaKtKmrUiUAcTDK5Vg4I5Kgef4uz2nEZoVaQBqhjT7rMwDadF510pDrYHvEMAWmcWWrKFFekw7M6BUpCGVZ0qzSEBDAGSZjumRzApXyNoo9vmiARMrcBkMEdiSVY6hqJqjTJuCQekXeK5iqrRRQMChOx7rSJvzMXC7zyOCfYx9fxww+Hj62xroIsFrmM2STpCjSvuhdVwmsgMbVB+0gNKwFtuTY4V20FaobSFEFtG4kESskm8kzFwAOeCijfzxG3T1scCjuF2MkR6viKtmFUS7BR1ZgBPxjEeYqnVopga9ySLICLWBux5LPiYG4jK5Ttm1qxFMW7YgNUqHY9mWBVEG0hb8o3MSy76Y7s1WPbU9kETxiif8AeKbbzbpMxG9scOJU5HeDAj3llgOXeKyBfrbFQez9OBL5mbX+015sLf7yPpzxRoZqvQaqr5evWXWSlRDSY9nACgy6liDO97+E4mc8sVaSZWOGOTpujSLBHIgjrIIjbxGAJ4Ex0aqpGlWUaQw0KwIHZFnJTfmTYARAjFejxm9svnKXUmgGU2+8tN2+awfMYL5PiqVKTVHV6apJJdGSwAJIDqGgDqPnvhxmp8qmKePS9nZSpezrDR30JUG3ZtaCx/Z9+UDaoaDcqptgnk8v2dNEJB0iJA0j4AbDFGlwta6mtXX9o0mmY79GnEU9E3V475jcki+L+TzDMClSBVpnS4GxMd11/hcQw8yOWDFOMm0hTxuPJM3r57YRPXzOHEevjhAwPrzx0mQ5Fk39b4kNPp6thqD18Dhz+fqMSJkZWPr+WGHr4/piZh6+XhhjGQcNDGObevnhNd7+r44+r/1wycMBy4ey+vgZxGm/P1bEs+vgd8AEOn18MOX18Bh5T18McB6+GARFov8AP8sPPqfhh8evlh/K+FYFUNf47YdTP1/XD9Axyi2GMZ2Z6n5f1x2HfP647CsAyacnp8MYL2mj7JT5HUBJ694c8b0vy9TtjI8a4Ua+W0qxVlqMV2uyOw0meREjHHme8b8yoK0zDmmwVWsKiwUZeq3Bj6WJ5jpja8E4r9opByNLggVEmdLjceR3Hh8cZPKAr3Vm06qbbi8ECfHFhK/2asK1NToaBWSDdRfUI3K/gcTOOoqLCGZy+bZ6agUmVGJQljBEMsHuzOk8p2m8YIZPLK7gPTcOKy6tIQPTMBRoIW4k69ZJJUYIOQyakaxEqw+YIxRo8SWvXD6aiEIUaQFOpTqAG91Bbfx6YnHK9ga7hp0p1Koy1CrTaRUeqabjVqlUZHjVo1A3AAkqxGmMS/aKYypy+uSRp0rNRkDC6SB3mB1Rb3QDsCcUcxk17NitNjTDAyTrWoKgJdgCDGkncnmwxE9Uuw0DslpJr1OpeS4ZLBSNIETBuRtzxqo2BYp8TNPuZlGprELVKMotsHGjSCRtpLC19Nhi8jqyhkYMjXUg7jqPl9MCP7cJC0mWq51a6ZBNNSVHfDF++EV5IEHkDO2GZN61Im1Iq1RytITqaYZirkgAgSYK3g9baRk1yS4+Royfn664pZ3MaFLbsNh+8xso+J54ny+ZWoutDKknzBEhlPQhgQR4YH8XzKrUprUYIoD1CWMDuBadyTEftSfhOHknUXJDxQuaTKWepkItFSe0rMQz87iaz+HdBA6EqMFaSBQqqAAAAqgWAAgD5WwO4cwq5qowOpaVJQpBBE1JZiCPBVGHcSql6ooU5kx2kGGOoHTTDHaVGpjyUdTjHAtENT5ZvneqdLhDq3ErlaSmswsxBARTzDOTE8oUMRFwMVc1UzIAJbK0izBRq7RgSxhVuV7xvth+YWpTCoIpGypRo6WkxF3qLECZ7q2A3m2ASfZaOts3mu2aoCkKWqgIdwSoOmY37o7oxEsuS+a9Cowx1tv6hGlkncGqakZlTGqSKarINMATBosIDEz7zNIKjAvP+0mmvSoZp0CMQzBaTASJhWZ321QWABIi/PF3geeoUilGkjUmBMUydYKsNcapMNBJ0jY6hzxD7Y8MJCVaQNVB/eUjV0I6EQHYwbqYBiJlTe+IU3biypQSqUTXJVDDUCGDXBBkEGIIO2KnEkIZayLLoCGAnv05BdYH3l99fJxgH7GcXFRTRKojUhYU9WgoIAjWAZEwfIHnjTj14cwfpjCLeOR1SiskCGnVDKGUypAIPUEggjFDOcT7OtRTSClQgMTymolO3T3557R4hdQoOaZ7tKpJQzASpdnQdAQC6nl3h0wE9k8/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/GfnhOJcPp1EquEUZsIezqgAPMdzvHoYEGx03nD1tCSRCRGFdNv6eOMNxTjtfKvpzmYq0SbiMvTZSN+66UmBiYjcfLF/g/H3YCuava5eYJKIrKNi5CKsBTupE6ZNrDC6yCjUE+HqMLqg+ugGI8w6qyqdRZvdCqzGLAsdIsoJALG1x1xXo8RpMi1BUXSyK4kiQtQKUldwYZbeI6401JiLuvrEwdvhh5aOnrrilQzSVHKpURmF4BBtYbj4fMdRiJuKUv35kEgBWNhOmIEd6CF/eIIE4LQqCGvfDCfx/PA1ONU5MdpshA7J9TdoGKhFAljCsSANlJ2k4fkuIU6raab6ucwQrAEAlGIhveWY/eGC0Oi3p8MJhGN8diqFYbPXp/ryxlc9xDsaDVCuoLXcN10mu4YjqRvHOMapmnxP6eWMT7S2ylaP8Z/rXbp5/XHHnXHqXj2tlfjeWSBWW6n7yid4hhHIjefDqTislUFQHgqYhhBE+PTflbEvs1mgP9ne6NOgNuuq7UyI2IkqZ6i9hi3U4fpJ02bfwII3I2nlPxvscrp0yqvcrcArmk32epOhgTRPQ7tT/wDEPCcGxkWdM0yk66bqUUBL6KdJxcrqvLCJ2J64E0FGqj4VQCI2JVxHlfGo4IYNfe9QHwjs0B/D6YxzT0rUioqyrwmvQpN2rQxqhSjuE1BmkMafQMGBgcyeuKoFRG0IxFRtOtCvd1CTJJ9w6bWMxFjbFakoonM0tP8AdNqAVbtTcFkHwhl/0vco5plXS7AjXrYKIuSsgFrmIsT1FoEY64O0mSypXyB1A1qT0YDKhRhBJHf0uvfJIkiyjpJODfB0fXTl+40jSNDsDEkuWpwA4He0xeOczTzGdpVLvFiCDqGoQbBXiQPDznEVbPUaRBy+ZpqRdqNWpqJYXOiozytjzDbCwknFc8iB+a9o6eTzVShBelqMlSZRz3nAncGZInckjfGlydSjmkDJoqJMxvB5SI7reBvgRlKuWzBY1RSqs/vyELgCFtG0AAWt88Ccl7LmjmlVa37OCxIZkcp3oQ6fFbyQCJw1aQGzXKUqQZgqop7z6VAmB3iwAloA84wM4ZQ+zo1auinMV3LKQAXQOBpQG9/AW+WLHDeFUHpszdqEYlVVq1RVFyrHQKkaWiYM25XOBXEsyaj1FBvRWZJsAJJI0c3B0i4IBa4gjEzlsVFbgqj2tclKZRdertaoOtwgdk7O/u+6QANxfu4IZ3N0MsxbsTVqEhdcKTr0jSkx3Tog91doxYpZRRQd3bRRNMlWp1CKjnT3XYKoCLAJUAkEEe6LYA8DqFKgoUhVZmYu1WAWQFAQFLgrLWl7jSQAWkEc9PlnQmlsgrQ4lnXSoz0lpKFmmTAuZHfNR5AVb7DUYFpxY4WWamorCmdaz3TqQlhBH8jrNv4mHQ4DVaFKmwqZzOmpURvcS8Mt/cuLGDOlQIGK1A5TLjtqFLNsrAodHZEmAGVip0k6bQ552vfEuKa2LUt9y5V4O6v2aV6lOnqL0dAVYAPepOy+9DfOZMhrapKk38/pYjA/NJ21GQwVwJVosHgaHvfSRYjkCOaYz/DeM5hAgdO1KsUzF1FUVJfSBSp91baLlrg7AjGck5qzTHJY3TNVxTJJXpNTqLqRtxEmxkMv8Sm4+WxOPMaNSpkMyYAbvBain+7dCRoPgrggBvutB8MerUjb9d9/xxn/AGv4L2ia0EuqkRzZDJZB4g99fEGOWKwZK+Fk+JxfMgMOOLlTRWC2Vqy1OrsUpkldLIZgqbESIBAtEY32S4uy0wJmfdjkIkX28seScDdatL7HVNmCmgx+5VIhCRtpqRDXsxMTvg57OVqnZnJVBoq02ACsYmkCvaJK2sp0gjky7EHHcmjgNxxfj1MUylcgq4IHd1MCRpJACmSA3S03wF9nM3Rao6MwqBRCgkamUTDG5kxE/O04KZBadNy6UqatpgwigRbpzsL+GCAy1GsgWqO7MqVlCpuLFCINyJHjhtO+ABWdp0tcKEGw8RMWJ3nw25YcudK2Fxym4+ptvGDPDa9KnRWi5NW0O2gAOT7xKk8+eA3tBlUdrdym/cdqa+4hDd7SBM7DVsNUkECyba7BSB+frZTMwa2hnRoQCsQFaQW7qt3tgL+XPEtXhdOr3mDaYAIV3QHkNXZMpPvRcxfawjVZPKUq9EGmENNqelWKX0EW3AMbGDjPcS9nKuVo1KqV2cUllUZVBYBTZ2UXMwARHjN5Nd8oKKGXybUTl6faFU1NSotTADKgHaLTqB9SukJGsBWGkfvE4kPstQXugHSUVYOk2QKBcrJkIsjYxtgvmNGYyx7RxSK6aq1NSgAp3wZPK0GNwTiDg2f+0UKdRl0uy99II01NnWDcQZtio02TLYr5XhlOlp0CyqyiSTZuzmZ/7td+njhKXCaQIMG0CC7EQpJRSCYYLJ0gi2oxfBN+vrw9eGIReMa6URZUPBqJUCGsqqD2lSQEkpDBpBEkapmCRMEjEuWyiLBVQsAgRaASJA5D3R8hi0LHp8cIOhj1bBQ7IHCyb47E+gdfrjsG4i27f1tz3GMf7SmMrXnlUJkf94D+eNfVtYbTjHe1BjJ5yOTn8aZxy5/l9S8fcDjUyWl0/htUQiCCJ3g8t7DB7h+ZNdLmK9MgNaLxZoP3Wv8AGemMzkqRkANDwDJ2dYETEX5SB+OCRqujJWCsKie8vKonNZFp5gnn54ykrLiwhrh01AK5K2/eAPLyxpeBTrqjxU7eEflgFmqYqClUpnUpZWnwkGfluPPB7gjftKo8E/8AGMcmd3BmkOSr7RcA7Zw4Wm5AhtZINrrBRW6kQfDFE+zjQP2GXHz8/wDDvjRcS4utBkVlqMXkjQmqyxM9NxiovtEhjTRrnx7OP+phzxhDJm00i2o3uiivs6YgJRFv8MfDbc4ePZ6oNjRFyT+zvfp38X3470y9cjrFMfjUGOfjzXjLVQRyYoP+lj6GHrz3Tr8oeldkB+McLqU6T1dVPVSBcRSIuBtOuw3BsbHbE1Dhj1WqPSamxJB0MStoAjWJiCAQNMXO2E47xSq+Wqq1DQHXQG7QWNSEEjTJuww2nVqKsUYWpEaiCVjnYEHHd4VycWpMyyckX9tSDEBAodiGBbSFJOpRcdJEyDbC1w6g9pQqgN7w7MuIiO81PUABH3iMTplKWlQEBFN9arNtXjfaeVxYdMXiM0r09C6lMkqpBVpkQztGmDBNpJjxjraaXJmjJ+1fFAqQIHbLDvb+7RYUCbAd76mBfDzmaopCllSj1CtNWrFgd0aGEAgooWJm3Q3wTpVUogqEl6YARCqtUSO6NPTpq2IvPPD8twrLUqlWsQarvc6/cDC/u8xzvN8ZShqNYT0g2hm8rSgnTXqoqqzUwrAFRpURqsZETuCRqIkTbHEM3WJCUeypkGHcguTHd7jRF4mxsLTNmcQ4poR8w8Gr2f7Gn+6pEINIjTJux+GIc3w3OZhyErN2P3WB7MsLSStOCb8jaCLc8YKLk9t/U3c1FeXp/ssZH7YrscytB4W5oyLbFWVnM8yD4Ec8BvbThSyuYWn2qpeoknvpZVqLF+0UHTMiQVub4sVeAU3Z6RzS08xSREZllWJHeV3ZydbS02sthywQyGeUJNarRqUtZDVFYKB91wVJ2JvbkSRFop43F2iOqpKnyReyftEmYUIzr22nVoCup0SIJD8xN4J88FeL8QWjTLtskMRzlTKAdCzQo+J5Yz6cey9EAdvSqERDLUpkAybNDTFyJI5jngb7Q5v7SFYFewpsDUYbFyCV3uVQELtuWPlnHE3O6pGs8/8Ajq7YG4jw17VIGpgaigCFaQGalHIRJUeJGJRnGzNFa9NwM3lF7x03ajZe0NySUOpWF7A9cEuE16NYNliwjSWSDdQNws/ukyPAgYj7F8ualVNK1aeupBupqERVUrN0qJDRI7yz97HVfY4TTcF4kMzSR15+8vNWESpHy+BHXBSnWOk9BPPHmHsvxw0s1U7gSi8a1UkhGkwwJNhMz0Db2GN9kaNev30amga4puGDBZ94tqAmL6Y5b431eYqsJU8zcSOt8Py2aGqxj859fTEGY4FnFWUag8AGSWQt+8vd1AEbhpjlHPAzhaCrRSpJDuFaWY89xAMEcu7vYziXOwSNPwrMrSEgEXJMHumTex2+GDeW4gKpIAII64xdSi9KNZBVjGoAR5bkfgcEcvnNF1NiI/CMNpMN+5HwvI01QUa6Kxk6iRPPun+GfegWB2tgVTRslmRSdi6OFl4i57iOb7kjQ1/3D1AMVcx3psNpi2BXtM6TSqVCCtU/Z2RotAZl07GCZBB5kbYma0q0HIXqkjw5x8z8sRo/o4ocIzJINKoZqU4hj99DOlp5kXVvET94YIKt8bwkpK0RVDi2ERjhCfU4XFCGmrHo47HAerfpjsABSqov/T9MYr2iE0M8P3WPjtTovt5nG0qGB+Hl1xnHoxVzS1BAqOHg86ZpU6RP+dGWOXd6jHHn/qn5MuHJjqCqEp6h+zYKRp+4SL3UyBJ+pm2C1Co6xPfFjqEaone2+BhyhytbsiJp/wC7P8P3hv8Adm/he+CuXoaR3No93cdRHTGb4sos5GoKbkD+7qEyP3ahjrsrfifHGi4RUirUH/y6f41MZ2sAdJIvrTff31m/rbB3hK/tahvOhPDnUjHLn/qzWD3JOOPFWj/x/AQJ/LFU3vt8SOeLHGz+0ojcy3y04YqgG6jxjGCbUUbJWxKZInf5g4laqb3jr3frM4QhDPI38OnLniSkhv3vne2M9maJUVOKZY1qDU0qBWMaWPIqVYbX3Av+OMavEq2XlM+rPT1alqAlu8IKw0i0yYMGeUHG/KxO3xHhirVoAggqhUiCGEgiOYx0YM2jYzyY9VMhy+bEagQZAgiNjz+P5YLUuJGkvdUvMQpIEiQNXwW+MfU9mOzJfJv2DkRoMlGsYmQSD4wY6CcXuFliVNdNOYRYNjBUxLLyKmPhcW2x6MM0cmyOVwa5NNxmklaj24Kh6INQNuGGg2J3gg8j03xnMyjMjsWlVC1Fp6b9xSXDbapMW5RzuMFMm6LTKJTVUIIge7LSxhTPPlgVxWoyqAiOxZiCFknvIwWeq6iAfDFNUCZd4XkwNVapVBp2JLEaSy2ZtRsFAJGiIBB33wJ9o+Nu1anTyGYIAU9o9MU3UzEXdSAQAbgg3w7jLCrW+zhoy9GkoamkQWHe0mPDTbrNpxUy5Wnle2VBPZ6yAOZAMW5A/QYm62Q+Wcvs6pk5hNbSzF3hiWa5OoEiTPLrsMXc5w0AB6agOs6bWgHY+B+k4fwnipqUGqmmwowzK8LBXYMy6ywWef4YLgSoHM7+An9cEVYqPNfaXhNPXTekxnMntFplY0kEmp3yTMtbSACOfLEfAsjTd0WopCsTo7zAK4nu91hzJ+Z/euY9qgnZURoPaCo+ioJ0omsK4IFzqZgtoFzcc8zxLiLaSKaKKZXva9yQBddJhW25nYXJw+ULhmsyHs1R1CuNaIRCBHfU8iNYIJZZHIHYb4LZ3gOXqSrLVpswIB7SoZn+dipMcvE4sJUBNPbS1IaDNrgdLXH0GLHEao7Mq3vNZBz1A2I8hcnlgQzzv+yjlsy9CtEBA1N/8RQWBmxANybclPS+z9lM/wB9stUaWprqWTLGmLLPPUphTN7rN5xR9tsjVzDZdMuStVQzkzA7MMukG/Mg8jMHDMvSy2RpV27ZVznYns1lNQZ57MIrA93XuSDYSbYpeZNHpGVzFMUwDfVuI67jyxjfaHgVTKq1WhWp08u1QRSNIns9YC2YVRK6+9EWDHoZH+yHtBmKrNSKLVIn9ozBNIUaZYIh1ktBtp3ONAUrtoFSqagT3Z0L3gI1EIolt45XxzZ88IbXubYsUp+gCo52qUIbM0iDuOyJHwBc3tvhwpt/jdSIpfXeMaFMsSRqbbaP64dUo04k38z/AFxx/wAyR0/xjMVaNRojM1QZ2Wkh8vfpMPlgZxP2fWtVVK2YzT1SpIWNPdm50rRAHQkRvecboBR7q/IYqUzOfoBiATTqd3fpub9MEfGSd+jM54FFWBKlOpRRai9rVahJllOsqP71WMBSGHgLgGSRjUyJEeeCHFaH7CrEA9m0eekxgXSNl3Egfl447PAZnkT+xz5YpcDtVyL8sMW5woX14Y6mOn4Y9IwHD+WcdhPj9f6Y7ABbLWv+W3KcD+J8PSsumoDF7gkGDuJHI2+Q6DBB6f48sNCX8b4zasd0ZfP5DtFNFmOumQ9GodyBOk+Y9xh4g/eAwOybMQdPccGHpNyPOOcWtyvjWZ3J61EQHUypPW8g+BFvkeQxnONZYHTXAIAtU/eUCQT4lTY9Qccs46XXY054JXOoXENKkC1wGBtg7wwxWf8AkH0LYBz3SGuSCVPJlEG5688Hck37e3+Gf/xIB/H645c3DNIcjuLLL0D/ABtB6SjX+WIyG6rt1vNotjuO+9Q5w587o46eOHhLe58wMc3yqzeL3FR4JlgfL1bDW0zYiZ+m3LD9HPSOfKfyw5qZ30r88QjS2RBVIPePw+GGIsHc8+Xl1xbCNGw26/LHU0M/Dr5YNSG0RIh5h9/AYjzWVWqIcARz1d4TvBEG+K+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+BHsvxUZZa2vU+pQBSECmz27zNcqYEAgGQT0BElL2ndmejXghw2kR/dgBmVdYWHLBQZaDJ+J6qMUzfcM4DS7FMwGYmrlFTRNtJpqPOYjnGJKdU6ZF2IsOcx3R5xc9LnBD2UBOQy8xJy1NVHKFpqCfnf44wnGfaMChSGUqgu6ftKoMNSgqCiqYKFiD3t4AI3ENOhsLVssKtQKFDU6YNJ3YnvknU4VY3VwDqnqIsDjP8AHPZ7s6Qqozt2Z1NJPuqDLQovpEz4Tgp7M+0NPQ5zFQCszySVOl7BQRpAAMKJEbz1xPx72oy6lOxAcH37MAE+9pkCW3jy8cVSJBOW4qcuq0aqM4ZjpVYlR3diYBUswsY532wdWsRPZ5arr61OzUQCLagxO8iw+70gkJnOANX0NRKGjANNm1BkHdI0iPukT8QOU42sSbDef+o4cY3yB5/wrjJOYWqwb7SXFN0ggFGbSEWRA0kBhJmVMxJJk9tkAzTpTLtIpiWDd12k6FsAw92AJksRc2xd9t+MfZqtJKYpmqJeoWUOUTZCBINzPysL2seymQNWo2ZrS17HkzwBMAD3VgefljLLNY4tlQjqdBvgPDhlsuS1mI1PpHwCrG8beJnriTg1Zqoqdoe+lQqQDYSFdR8FcAnmRh2ecGoiGQvvAnVpZxMLJtYAtB8OmIeBle3zMQwY06oIIPvUxTm3L9nvjyJJtOT55PRikqoJ9mm03874bqTz+Z+mLS8+7honp9cc5oQ9ox2Xyn+uKNNG+35ctG1Sw6aTHKeuCia+YHzP6YG5hT9vyhPSp/0n9fpi8a59GZZn8Jo8+k03HVGHzBwGoCUS9tIn5AjB3MiUPkcAMms06f8AInxkDrjv9k8SOHP2JFXp1w0r59eXj+WJb/HHWm+/j4Y9g5yNS0W/PHYk0nw9fHHYBltwPX0wx7+vA4sPT6x88NC/L144kkq6OcYH5yjol4lCIqDkJsGvy5N4QeWCrgeXwwlRRBFo9DnyOJnHUqLi9zIV6PZF6JHdIZqR6WMpPhy8JxoMkk5gfyN+Kf0xQ4hw1aimgxI3NNuYG2/UAx4gg7zglkSDmFkweze3hqpfh+ePLzWk0+dzohzYvHIBo/8AeAH4q+OSm28n4CMP9obCjf8A3q/mPz/HHMV5t1+8Lxjmv4EbR5YwJbc+r9MIaY6tfxP5YdUakN6igX3YeWITxHL7dpTv/Gu4iRcjE7/8jTUiygUf6np54jAE+99f1xD/AGnl9tdEf/Upzt0BnDDxSjuKlD/OPyGBJ+QakSM4kXJja20jrE7YlQ2nvfIDxxVbidMkxVp/C82wp4kke+T0ik5/AYbi32EnG+SWt4g/5m+sYF+0HBxmaRpsWUag0qAbrBFm+HyxafiSdax8svV6dSn44a2fB91cx/yKn5p6jFR1p7A3Fozv/qRT51KnmFUeUwMdX9iaJVoeufvBZTSXA7sjRG58+mNKmbP+FmOf+7K+P3gMPGYc2FGsf8g/PG3VymPTgZrL+1L5bK8P0opD0yjFwYAoxTdV0kQ+q0mYg2O2EyHsfQZFKvVNoN0AkG406LQfPzOHe2GSY0WqDL1A6S+s9nEW1agpm453uB0wns/xX9nrWWIHfQNOqLSNoI2HWI6EbynKULjsyEkpbl+h7HUhHvxb7y7X6IBz+mFPshQt3G2j3/A9B0/HBFc5Xgf7JVgx9+mN/wDjw1K2ZP8A2R9v8VBFj/F+eOXXl8/2a6cfkdluGmkipSZlVTZWAYQdxfvaT0m2Efh7Fy4rV1LHvKpTSeQhGUhYAjuxt1viDi2ezFGkahyw6DVWUSxsogTJnlIPTCZvM5imSBSFRR99ajDneaehmFv3dU32xSnlpfF+ytEHukInszlAABlgAIA7pNhYbkk/PBbL0UpqESUQCFAsB4RGALcYzEwqrPIRmSJuYJ+zgDyMYfS4jmAP9o0UkMAaNTVXO4FMKZB+BbwG+IlGb5f7KjXZEvHCa0U0YwxKK3QkEVX22RNQH8TeAkpwrh1GgCKCU6YYyQigAkWk+OBmT4TnQ5qgZZJUIlNtbdnTsdPdgaiQJgkd0CTGLy5DOnd8r/y3/wDNiZ01pUlQKST3QSDNyI+WO1N4H4/riinCcxaatMHe1MxPPdjh39kZiP8A3kA9RSH/AJsc7jH6kX1PsXSzdBPngNnHIzuSJi7VBb+TFwcGrj/tb/8AKQc5+GIcv7NsK1Kq+YqVOyYsAwWCWGki3LY+YxUNEN9SM5yclVGlqGx8sBMk4NKmbDuLbbkOmC7mcZ/hjTRp3+4MdvspbyOfP2L5YT8evTERe/rp1xHqGGOZx7JykwPljsV/ifljsOhmgqkbYgb154lrEyZxCq2Hr88ZoTGsPX64he/Ll+OJm9fhhGTDAGcZEUXcGGphnU9GUEj4G4I5gkYtZRB9oQ8tD/8A6/0+uH1BuOV/V8DqFQ0KygpUakqvpZFLEA6IQgXtBgnlHPfj8ZiclaNcUvM0OayaVV01FVlkGGAIkbHEKcBy8z2VOf5F5X5DA/OcaqMFXL06isWUF6lMaQpPeMFw0geH9IquczOvSK9IEiYFBjA8T2hAsDucefDwudrbY2eSIaXhVFdqVOf5F/TDk4em+hf8o5bYDVM9VAn7RT93V7q3UXJ964jnis2ZrEyM61wDCJl7BrIYamxvIvO0YteCzVvL9k9RGnXKqPuj5YccuOgxmqObcgRnmIJKggZa5iQLUd7j5jqMRV8y+lT9srMruFBXsLlrTK0xYXJ8sNeAn3kPqGs7LCdkPhjL0a2ogLmqrEzA1C+kAsY0C11ubd4dRM9fKs6wa2YjqtZkPzQj88C9nT+oXVNB2Ixy0BjMNwoW/bZvf/4zM/UCr9MSf2Ysd5q7b75nMEcuRq+GH7tn9QuuaUURhRSxmDwykeTbc3c9erYZU4VS5oD5k/mcP3W/qDrGnrZQMCpEgiCPA2P0xjsp/wCj5aVZmSoRRZSNDagVkgmGVhtFp63nHVvZzKEktlaDMdy1JCTHUlZ5c8SU/Z7KCwy2XA6CjT6/y42x+BljTSlz9iXlT5NSlamO7rSRaNS+XXHHMUhvUp/51/XGep8MowIpUuVuzWIE+GFTKUx7qIvkoHLyxn7rj3kPrFrjtbJ1U7OpmaKmQykVkVlZfdYSeXiIwCfMIhP/ALRyLAf4jIG/4itUD6DBk0wRsPQE4fTWPAeH128sa4/AKCrVsNeIlHgBJVVzfiFCNv8AZ0DHx7zM48rdfgRyNXJUzrDFqkf3jLUZyOcErbbYQPDFxlHr49cVOII3Zt2Ql7dJiRqibatOqJtMYqXgYvmTG88nyTn2qyymD25P8OVzLb/y0iMOT2qy/Jcz/wDZ5v8A/jgFWrVwD2CMRB0dosse6x1MWIIbXpAW0i/iGs2ZGuC5MaVK9iPdqECpDCNRplTEQSG2tjF+z8X3F1WaMe0NIiyZj45eou/8wGGtx1RtRzH/ACwNvNhjP5dc1OogKZQle5pJK0hVmO9Y9pEH7o63n4MmYkGuxKgNIhdyUCm0kj34uN9rDDXs/EvP8j6rDL8cMGMvXaOnY/nV9TimfatRWp0quXr0jVJCu/Z6BALQWWoY2+o64FLw/MDUKTEamcgh2hddRjLCO+WUqAfukEjxLtlgyBKihxAB1jVPnqmfjivd2Jra/wAk9aQVzGeoC7VqQHMmov64B8KeaFM2MixmZHWenjiVcjSEEU0G2yL8OWJVHy9Rjbw3hFgunZM8moYdj8cN+OJQkYRPX0x29jLuRyeuOxOJ9f6YXCGFKtz8ufL44QAWuYgbefq+EzVmi8nxxDMAHl66fD5YhCY/WD6/Hf0cdU8YOIybX9b+OE3wxDKm3z2w603/ADHh+OEP4flhNd48P6YYCgYoZrhxYvD6Vcd8QDJAhSCRbYSLzEbHF1nAHy5Y5mn64VWAHqZWihcvUltQ1ddRNRyAFUwP2jEgbC9pkxJSolgzVKh0hhJXu/sGplzOgCJRTa1zzOLuY4erFjLCZNmIjUIaOkiQfRxz5CmZGm0taTHf7rgCbA7x1vvjPSVZAlHLFqah21oFABUm1kVX1pCSaHODK2ibuOYox2LSBSYKoIJ1aQgEHmTrA0jruL4vU8igltPetLSSSVJZCSZMgs3z6YhbI0yxbTdtzffu3EGx7q3EHujDUWVYPyWeorVaA5hWBcsSYjLjSQY0xIW5toM7nGgC8reF/X5bYqNw2mQZRb225ECx6juiesXxYE6iJ25bD1vbFJUJkh5cjPx/rjoP5/h+eI3a/rzwrDFEodN/D4/l4Y48/j9cJMH6/hhXa3j/AFwICN4O0/Lxwqi4+GEQyT63OFIiPh+eGIVOl/U4aw58v6Wxyn8sIW9eQwAN07+uWJRcket8MLXjr/TCtMg9Z/GMA0SVBBxEpHxwtS1vXwxGByGEDK/ENeiKcgyJgwSv3grfdPj57TIEU8lmAGCuNOlgq62UAEm0gagYMhptttIJyfy/DDwIMThONlJ0COEZKsj9pWqF2NiNTFQvZ0wAFIA1awzaonvb4QcNqlhNWwcmQ7z7ynUFPdBKgoVB0wZ6gllE7ec4RT08cGlBYDocEKqgBXuolM90nUKTkrPeFmBuOoG4kG7wzhRpMHNQuwGli0ywimBJJOxRjf8AfO5JJv8APCzb6fjhqKRNs47YYWt66H18MLy9eGGBfXkDihj9dsNB/DDUEzHLDnEevDABMPjhMVC5647BQH//2Q==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s3-eu-west-1.amazonaws.com/lookandlearn-preview/XB/XB256/XB256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32" y="1745000"/>
            <a:ext cx="2434167" cy="51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2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193182"/>
            <a:ext cx="7886700" cy="1506827"/>
          </a:xfrm>
        </p:spPr>
        <p:txBody>
          <a:bodyPr/>
          <a:lstStyle/>
          <a:p>
            <a:pPr algn="ctr" eaLnBrk="1" hangingPunct="1"/>
            <a:r>
              <a:rPr lang="en-US" altLang="en-US" sz="3800" b="1" dirty="0" smtClean="0"/>
              <a:t>Texas Independence</a:t>
            </a:r>
            <a:endParaRPr lang="en-US" altLang="en-US" sz="38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568" y="1004552"/>
            <a:ext cx="5603115" cy="5853448"/>
          </a:xfrm>
        </p:spPr>
        <p:txBody>
          <a:bodyPr>
            <a:noAutofit/>
          </a:bodyPr>
          <a:lstStyle/>
          <a:p>
            <a:r>
              <a:rPr lang="en-US" sz="2000" dirty="0" smtClean="0"/>
              <a:t>American population of Texas increased… cultural tensions  between Texas and Mexico increased.  </a:t>
            </a:r>
          </a:p>
          <a:p>
            <a:r>
              <a:rPr lang="en-US" sz="2000" dirty="0" smtClean="0"/>
              <a:t>End result - Texas Revolution (also called the </a:t>
            </a:r>
            <a:r>
              <a:rPr lang="en-US" sz="2000" b="1" dirty="0" smtClean="0"/>
              <a:t>Lone Star Rebellion</a:t>
            </a:r>
            <a:r>
              <a:rPr lang="en-US" sz="2000" dirty="0" smtClean="0"/>
              <a:t>) in 1835-36.</a:t>
            </a:r>
          </a:p>
          <a:p>
            <a:pPr lvl="1"/>
            <a:r>
              <a:rPr lang="en-US" sz="2000" dirty="0" smtClean="0"/>
              <a:t>A small “war” with notable battles</a:t>
            </a:r>
          </a:p>
          <a:p>
            <a:pPr lvl="1"/>
            <a:r>
              <a:rPr lang="en-US" sz="2000" dirty="0" smtClean="0"/>
              <a:t>Ex: </a:t>
            </a:r>
            <a:r>
              <a:rPr lang="en-US" sz="2000" b="1" dirty="0" smtClean="0"/>
              <a:t>Battle of the Alamo </a:t>
            </a:r>
            <a:r>
              <a:rPr lang="en-US" sz="2000" dirty="0" smtClean="0"/>
              <a:t>(all the Texan defenders were killed). </a:t>
            </a:r>
          </a:p>
          <a:p>
            <a:pPr lvl="1"/>
            <a:r>
              <a:rPr lang="en-US" sz="2000" dirty="0" smtClean="0"/>
              <a:t>Sam Houston’s army would capture Mexican president and general Santa Anna.</a:t>
            </a:r>
          </a:p>
          <a:p>
            <a:pPr lvl="2"/>
            <a:endParaRPr lang="en-US" i="1" dirty="0" smtClean="0"/>
          </a:p>
          <a:p>
            <a:r>
              <a:rPr lang="en-US" sz="2000" i="1" dirty="0" smtClean="0"/>
              <a:t>This resulted in the independence of the Republic of Texas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 descr="Battle of the Alam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8684" y="1004552"/>
            <a:ext cx="3143250" cy="3352802"/>
          </a:xfrm>
          <a:prstGeom prst="rect">
            <a:avLst/>
          </a:prstGeom>
          <a:noFill/>
        </p:spPr>
      </p:pic>
      <p:pic>
        <p:nvPicPr>
          <p:cNvPr id="5" name="Picture 2" descr="File:Flag of Texas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8684" y="3886200"/>
            <a:ext cx="3345365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21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429" y="-4683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/>
              <a:t>The Lone Star Republic to 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0" y="955213"/>
            <a:ext cx="8595097" cy="5849946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Texas </a:t>
            </a:r>
            <a:r>
              <a:rPr lang="en-US" sz="2000" dirty="0"/>
              <a:t>had been an independent country since 1836 – but it is shaky and unstable. </a:t>
            </a:r>
          </a:p>
          <a:p>
            <a:r>
              <a:rPr lang="en-US" sz="2000" dirty="0"/>
              <a:t>Reached out to the US and European powers for aid. </a:t>
            </a:r>
          </a:p>
          <a:p>
            <a:r>
              <a:rPr lang="en-US" sz="2000" dirty="0"/>
              <a:t>Many Americans wanted </a:t>
            </a:r>
            <a:r>
              <a:rPr lang="en-US" sz="2000" dirty="0" smtClean="0"/>
              <a:t>Texas (Ex: </a:t>
            </a:r>
            <a:r>
              <a:rPr lang="en-US" sz="2000" b="1" dirty="0" smtClean="0"/>
              <a:t>Sam Houston</a:t>
            </a:r>
            <a:r>
              <a:rPr lang="en-US" sz="2000" dirty="0" smtClean="0"/>
              <a:t>) </a:t>
            </a:r>
            <a:r>
              <a:rPr lang="en-US" sz="2000" dirty="0"/>
              <a:t>as a part of the United States.</a:t>
            </a:r>
          </a:p>
          <a:p>
            <a:pPr lvl="1"/>
            <a:r>
              <a:rPr lang="en-US" sz="2000" dirty="0"/>
              <a:t>Became an issue in the election of 1844.</a:t>
            </a:r>
          </a:p>
          <a:p>
            <a:r>
              <a:rPr lang="en-US" sz="2000" dirty="0" smtClean="0"/>
              <a:t>1844 election - James </a:t>
            </a:r>
            <a:r>
              <a:rPr lang="en-US" sz="2000" dirty="0"/>
              <a:t>K Polk (Dem) pro-expansion vs. Henry Clay (Whig) was not.</a:t>
            </a:r>
          </a:p>
          <a:p>
            <a:pPr lvl="1"/>
            <a:r>
              <a:rPr lang="en-US" sz="2000" dirty="0"/>
              <a:t>Polk wins election - Americans favored expansion.</a:t>
            </a:r>
          </a:p>
          <a:p>
            <a:r>
              <a:rPr lang="en-US" sz="2000" dirty="0" smtClean="0"/>
              <a:t>Lame-duck </a:t>
            </a:r>
            <a:r>
              <a:rPr lang="en-US" sz="2000" dirty="0"/>
              <a:t>President Tyler saw Polk’s victory as a mandate to annex </a:t>
            </a:r>
            <a:r>
              <a:rPr lang="en-US" sz="2000" dirty="0" smtClean="0"/>
              <a:t>Texas.  </a:t>
            </a:r>
          </a:p>
          <a:p>
            <a:r>
              <a:rPr lang="en-US" sz="2000" dirty="0" smtClean="0"/>
              <a:t>1845 – Tyler pushed through bill which </a:t>
            </a:r>
            <a:r>
              <a:rPr lang="en-US" sz="2000" b="1" dirty="0"/>
              <a:t>annexed </a:t>
            </a:r>
            <a:r>
              <a:rPr lang="en-US" sz="2000" b="1" dirty="0" smtClean="0"/>
              <a:t>Texas.</a:t>
            </a:r>
          </a:p>
          <a:p>
            <a:r>
              <a:rPr lang="en-US" sz="2000" dirty="0" smtClean="0"/>
              <a:t>Caused outrage </a:t>
            </a:r>
            <a:r>
              <a:rPr lang="en-US" sz="2000" dirty="0"/>
              <a:t>in </a:t>
            </a:r>
            <a:r>
              <a:rPr lang="en-US" sz="2000" dirty="0" smtClean="0"/>
              <a:t>Mexico - This will lead to   violence and eventually war!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094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ushistoryscene.com/wp-content/uploads/2012/06/1844_Electoral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65" y="754288"/>
            <a:ext cx="7334511" cy="53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8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"/>
            <a:ext cx="7086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Rockwell"/>
                <a:cs typeface="Rockwell"/>
              </a:rPr>
              <a:t>“Texas Coming In”</a:t>
            </a:r>
          </a:p>
        </p:txBody>
      </p:sp>
      <p:pic>
        <p:nvPicPr>
          <p:cNvPr id="3" name="Picture 2" descr="Texas Coming 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71500"/>
            <a:ext cx="81280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4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94" y="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More Tension with Britain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0813" y="1325563"/>
            <a:ext cx="8818460" cy="5849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“Oregon Country” - disputed between the US and Britain for many years.  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any Americans wanted the US to gain the territory - rallying cry </a:t>
            </a:r>
            <a:r>
              <a:rPr lang="en-US" sz="2000" b="1" dirty="0" smtClean="0"/>
              <a:t>“54-40 or FIGHT!”</a:t>
            </a:r>
          </a:p>
          <a:p>
            <a:r>
              <a:rPr lang="en-US" sz="2000" dirty="0" smtClean="0"/>
              <a:t>US and British peacefully agreed in 1846 to set the permanent border at the 49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parallel.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et the northern border with Canada and extended the US to the Pacific (NW).</a:t>
            </a:r>
          </a:p>
          <a:p>
            <a:r>
              <a:rPr lang="en-US" sz="2000" dirty="0" smtClean="0"/>
              <a:t>Previous US-British issues, (ex: Maine-Canada border) resolved in the 1842 Webster-</a:t>
            </a:r>
            <a:r>
              <a:rPr lang="en-US" sz="2000" dirty="0" err="1" smtClean="0"/>
              <a:t>Ashburton</a:t>
            </a:r>
            <a:r>
              <a:rPr lang="en-US" sz="2000" dirty="0" smtClean="0"/>
              <a:t> Treaty.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029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ngland America Conflict Orego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6" t="1" r="-10211" b="-8288"/>
          <a:stretch/>
        </p:blipFill>
        <p:spPr>
          <a:xfrm>
            <a:off x="457200" y="-879386"/>
            <a:ext cx="8229600" cy="8378606"/>
          </a:xfrm>
        </p:spPr>
      </p:pic>
    </p:spTree>
    <p:extLst>
      <p:ext uri="{BB962C8B-B14F-4D97-AF65-F5344CB8AC3E}">
        <p14:creationId xmlns:p14="http://schemas.microsoft.com/office/powerpoint/2010/main" val="211006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3" descr="map-Oregon Terr Dispute"/>
          <p:cNvPicPr>
            <a:picLocks noGrp="1"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81000"/>
            <a:ext cx="5894388" cy="6096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58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41440" cy="1117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American Economic Influence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Long before the U.S. conquered the Mexican territories of Texas, New Mexico and California militarily, it had conquered them economically</a:t>
            </a:r>
          </a:p>
          <a:p>
            <a:pPr lvl="1" eaLnBrk="1" hangingPunct="1"/>
            <a:r>
              <a:rPr lang="en-US" sz="2400" dirty="0" smtClean="0">
                <a:solidFill>
                  <a:schemeClr val="tx2"/>
                </a:solidFill>
              </a:rPr>
              <a:t>New Mexico a thriving hub of trade w/ U.S.</a:t>
            </a:r>
          </a:p>
          <a:p>
            <a:pPr lvl="1" eaLnBrk="1" hangingPunct="1"/>
            <a:r>
              <a:rPr lang="en-US" sz="2400" dirty="0" smtClean="0">
                <a:solidFill>
                  <a:schemeClr val="tx2"/>
                </a:solidFill>
              </a:rPr>
              <a:t> New England traders soon dominated California</a:t>
            </a:r>
          </a:p>
          <a:p>
            <a:pPr lvl="1" eaLnBrk="1" hangingPunct="1"/>
            <a:r>
              <a:rPr lang="en-US" sz="2400" dirty="0" smtClean="0">
                <a:solidFill>
                  <a:schemeClr val="tx2"/>
                </a:solidFill>
              </a:rPr>
              <a:t>Southerners spread the plantation economy into eastern Texas</a:t>
            </a:r>
          </a:p>
        </p:txBody>
      </p:sp>
    </p:spTree>
    <p:extLst>
      <p:ext uri="{BB962C8B-B14F-4D97-AF65-F5344CB8AC3E}">
        <p14:creationId xmlns:p14="http://schemas.microsoft.com/office/powerpoint/2010/main" val="9505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68"/>
              </a:spcBef>
              <a:defRPr/>
            </a:pPr>
            <a:r>
              <a:rPr lang="en-US" dirty="0" smtClean="0"/>
              <a:t>Beginning of the Dispute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4360" indent="-369332">
              <a:defRPr/>
            </a:pPr>
            <a:r>
              <a:rPr lang="en-US" dirty="0" smtClean="0"/>
              <a:t>“Mexicans must amalgamate and be lost, in the superior vigor of the Anglo-Saxon race, or they must perish.”</a:t>
            </a:r>
          </a:p>
          <a:p>
            <a:pPr marL="945915" lvl="1" indent="-369332">
              <a:defRPr/>
            </a:pPr>
            <a:r>
              <a:rPr lang="en-US" dirty="0" smtClean="0"/>
              <a:t>John L. O’Sullivan</a:t>
            </a:r>
          </a:p>
          <a:p>
            <a:pPr marL="454360" indent="-369332">
              <a:defRPr/>
            </a:pPr>
            <a:r>
              <a:rPr lang="en-US" dirty="0" smtClean="0"/>
              <a:t>Mexico refused to negotiate US attempts to buy territory.</a:t>
            </a:r>
          </a:p>
          <a:p>
            <a:pPr marL="454360" indent="-369332">
              <a:defRPr/>
            </a:pPr>
            <a:r>
              <a:rPr lang="en-US" dirty="0" smtClean="0"/>
              <a:t>Mexico also disputed the border Texas had been claiming for the previous 10 years.</a:t>
            </a:r>
          </a:p>
        </p:txBody>
      </p:sp>
    </p:spTree>
    <p:extLst>
      <p:ext uri="{BB962C8B-B14F-4D97-AF65-F5344CB8AC3E}">
        <p14:creationId xmlns:p14="http://schemas.microsoft.com/office/powerpoint/2010/main" val="29771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9777"/>
            <a:ext cx="7772400" cy="3155027"/>
          </a:xfrm>
        </p:spPr>
        <p:txBody>
          <a:bodyPr>
            <a:normAutofit/>
          </a:bodyPr>
          <a:lstStyle/>
          <a:p>
            <a:r>
              <a:rPr lang="en-US" dirty="0" smtClean="0"/>
              <a:t>Manifest Destiny and the Mexican American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2362"/>
            <a:ext cx="6400800" cy="1972942"/>
          </a:xfrm>
        </p:spPr>
        <p:txBody>
          <a:bodyPr>
            <a:normAutofit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2018-2019</a:t>
            </a:r>
          </a:p>
          <a:p>
            <a:r>
              <a:rPr lang="en-US" dirty="0" smtClean="0"/>
              <a:t>Period </a:t>
            </a: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54613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2" y="-136190"/>
            <a:ext cx="89443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“US Invasion” War - Causes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6907" y="1374903"/>
            <a:ext cx="5217196" cy="531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James K </a:t>
            </a:r>
            <a:r>
              <a:rPr lang="en-US" sz="2000" b="1" dirty="0" smtClean="0"/>
              <a:t>Polk </a:t>
            </a:r>
            <a:r>
              <a:rPr lang="en-US" sz="2000" dirty="0" smtClean="0"/>
              <a:t>– pro-expansion </a:t>
            </a:r>
            <a:r>
              <a:rPr lang="en-US" sz="2000" dirty="0"/>
              <a:t>in the Southwest (</a:t>
            </a:r>
            <a:r>
              <a:rPr lang="en-US" sz="2000" dirty="0" smtClean="0"/>
              <a:t>esp. California</a:t>
            </a:r>
            <a:r>
              <a:rPr lang="en-US" sz="2000" dirty="0"/>
              <a:t>).  </a:t>
            </a:r>
            <a:endParaRPr lang="en-US" sz="2000" dirty="0" smtClean="0"/>
          </a:p>
          <a:p>
            <a:r>
              <a:rPr lang="en-US" sz="2000" dirty="0"/>
              <a:t>W</a:t>
            </a:r>
            <a:r>
              <a:rPr lang="en-US" sz="2000" dirty="0" smtClean="0"/>
              <a:t>illing </a:t>
            </a:r>
            <a:r>
              <a:rPr lang="en-US" sz="2000" dirty="0"/>
              <a:t>to pay for </a:t>
            </a:r>
            <a:r>
              <a:rPr lang="en-US" sz="2000" dirty="0" smtClean="0"/>
              <a:t>territory OR also </a:t>
            </a:r>
            <a:r>
              <a:rPr lang="en-US" sz="2000" dirty="0"/>
              <a:t>willing to use force.</a:t>
            </a:r>
          </a:p>
          <a:p>
            <a:r>
              <a:rPr lang="en-US" sz="2000" dirty="0"/>
              <a:t>A growing issue was the Texas-Mexico border.  </a:t>
            </a:r>
            <a:endParaRPr lang="en-US" sz="2000" dirty="0" smtClean="0"/>
          </a:p>
          <a:p>
            <a:pPr lvl="1"/>
            <a:r>
              <a:rPr lang="en-US" sz="2000" dirty="0" smtClean="0"/>
              <a:t>Texas </a:t>
            </a:r>
            <a:r>
              <a:rPr lang="en-US" sz="2000" dirty="0"/>
              <a:t>claimed it was the Rio Grande </a:t>
            </a:r>
            <a:r>
              <a:rPr lang="en-US" sz="2000" dirty="0" smtClean="0"/>
              <a:t>River.</a:t>
            </a:r>
          </a:p>
          <a:p>
            <a:pPr lvl="1"/>
            <a:r>
              <a:rPr lang="en-US" sz="2000" dirty="0" smtClean="0"/>
              <a:t>Mexico </a:t>
            </a:r>
            <a:r>
              <a:rPr lang="en-US" sz="2000" dirty="0"/>
              <a:t>claimed it </a:t>
            </a:r>
            <a:r>
              <a:rPr lang="en-US" sz="2000" dirty="0" smtClean="0"/>
              <a:t>was the </a:t>
            </a:r>
            <a:r>
              <a:rPr lang="en-US" sz="2000" dirty="0"/>
              <a:t>Nueces River.  </a:t>
            </a:r>
            <a:endParaRPr lang="en-US" sz="2000" dirty="0" smtClean="0"/>
          </a:p>
          <a:p>
            <a:r>
              <a:rPr lang="en-US" sz="2000" dirty="0" smtClean="0"/>
              <a:t>Polk </a:t>
            </a:r>
            <a:r>
              <a:rPr lang="en-US" sz="2000" dirty="0"/>
              <a:t>sent </a:t>
            </a:r>
            <a:r>
              <a:rPr lang="en-US" sz="2000" b="1" dirty="0" smtClean="0"/>
              <a:t>Gen </a:t>
            </a:r>
            <a:r>
              <a:rPr lang="en-US" sz="2000" b="1" dirty="0"/>
              <a:t>Zachary Taylor </a:t>
            </a:r>
            <a:r>
              <a:rPr lang="en-US" sz="2000" b="1" dirty="0" smtClean="0"/>
              <a:t>(“Old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Rough and Ready”) </a:t>
            </a:r>
            <a:r>
              <a:rPr lang="en-US" sz="2000" dirty="0" smtClean="0"/>
              <a:t>to Texas – “protect” Texas from Mexican threat. </a:t>
            </a:r>
          </a:p>
          <a:p>
            <a:r>
              <a:rPr lang="en-US" sz="2000" dirty="0" smtClean="0"/>
              <a:t>He </a:t>
            </a:r>
            <a:r>
              <a:rPr lang="en-US" sz="2000" dirty="0"/>
              <a:t>set up camp on the “</a:t>
            </a:r>
            <a:r>
              <a:rPr lang="en-US" sz="2000" dirty="0" smtClean="0"/>
              <a:t>US” side </a:t>
            </a:r>
            <a:r>
              <a:rPr lang="en-US" sz="2000" dirty="0"/>
              <a:t>of the Rio Grande River.</a:t>
            </a:r>
          </a:p>
        </p:txBody>
      </p:sp>
      <p:pic>
        <p:nvPicPr>
          <p:cNvPr id="8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296" y="862507"/>
            <a:ext cx="1687543" cy="3107223"/>
          </a:xfrm>
          <a:prstGeom prst="rect">
            <a:avLst/>
          </a:prstGeom>
          <a:noFill/>
        </p:spPr>
      </p:pic>
      <p:pic>
        <p:nvPicPr>
          <p:cNvPr id="9" name="Picture 4" descr="John 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03" y="935960"/>
            <a:ext cx="1935193" cy="303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mstartzman.pbworks.com/f/1289950266/scot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28" y="3899787"/>
            <a:ext cx="1838668" cy="295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3/3f/Zachary_Taylor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96" y="3978560"/>
            <a:ext cx="1774704" cy="28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0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493" y="142875"/>
            <a:ext cx="11190387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69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68"/>
              </a:spcBef>
              <a:tabLst>
                <a:tab pos="1020314" algn="l"/>
              </a:tabLst>
              <a:defRPr/>
            </a:pPr>
            <a:r>
              <a:rPr lang="en-US" smtClean="0"/>
              <a:t>War of Aggression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President Polk sent General Taylor to the area that the U.S. considered it</a:t>
            </a:r>
            <a:r>
              <a:rPr lang="en-US" dirty="0" smtClean="0">
                <a:latin typeface="Arial"/>
              </a:rPr>
              <a:t>’</a:t>
            </a:r>
            <a:r>
              <a:rPr lang="en-US" i="0" dirty="0" smtClean="0"/>
              <a:t>s border.</a:t>
            </a:r>
          </a:p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Predictably, Taylor</a:t>
            </a:r>
            <a:r>
              <a:rPr lang="en-US" dirty="0" smtClean="0">
                <a:latin typeface="Arial"/>
              </a:rPr>
              <a:t>’</a:t>
            </a:r>
            <a:r>
              <a:rPr lang="en-US" i="0" dirty="0" smtClean="0"/>
              <a:t>s troops were attacked by the Mexican army. </a:t>
            </a:r>
          </a:p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Polk now had reason to go to war, and enough evidence to convince Congress to declare war, despite the objections of Northern Whigs (like Lincoln). </a:t>
            </a:r>
          </a:p>
        </p:txBody>
      </p:sp>
    </p:spTree>
    <p:extLst>
      <p:ext uri="{BB962C8B-B14F-4D97-AF65-F5344CB8AC3E}">
        <p14:creationId xmlns:p14="http://schemas.microsoft.com/office/powerpoint/2010/main" val="2883568241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utoUpdateAnimBg="0"/>
      <p:bldP spid="19458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36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itish View of MA Wa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40" r="-29775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6144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68"/>
              </a:spcBef>
              <a:defRPr/>
            </a:pPr>
            <a:r>
              <a:rPr lang="en-US" dirty="0" smtClean="0"/>
              <a:t>America Divided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4360" indent="-369332">
              <a:defRPr/>
            </a:pPr>
            <a:r>
              <a:rPr lang="en-US" i="0" dirty="0" smtClean="0"/>
              <a:t>Northerners feel that the war is taking money away from improvements to the nation.</a:t>
            </a:r>
          </a:p>
          <a:p>
            <a:pPr marL="454360" indent="-369332">
              <a:defRPr/>
            </a:pPr>
            <a:r>
              <a:rPr lang="en-US" i="0" dirty="0" smtClean="0"/>
              <a:t>Northerners feel that Polk wants to take over all of Mexico…they’re right</a:t>
            </a:r>
          </a:p>
          <a:p>
            <a:pPr marL="454360" indent="-369332">
              <a:defRPr/>
            </a:pPr>
            <a:r>
              <a:rPr lang="en-US" i="0" dirty="0" smtClean="0"/>
              <a:t>Taxes increase for the war effort. Many Americans mad</a:t>
            </a:r>
          </a:p>
          <a:p>
            <a:pPr marL="454360" indent="-369332">
              <a:defRPr/>
            </a:pPr>
            <a:r>
              <a:rPr lang="en-US" i="0" dirty="0" smtClean="0"/>
              <a:t>Senator John C. Calhoun is against acquiring Mexico because it will ‘taint’ the US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7508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68"/>
              </a:spcBef>
              <a:tabLst>
                <a:tab pos="1020314" algn="l"/>
              </a:tabLst>
              <a:defRPr/>
            </a:pPr>
            <a:r>
              <a:rPr lang="en-US" smtClean="0"/>
              <a:t>Political Opposition to War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Many members of Congress opposed the war with Mexico.</a:t>
            </a:r>
          </a:p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Some felt that the president had forced the U.S. into the war, which was wrong because only Congress can approve war.</a:t>
            </a:r>
          </a:p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Others just thought it was wrong to take any territory from Mexico. </a:t>
            </a:r>
          </a:p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Lincoln makes his name accusing Polk of misleading Congress and starting a war for territory</a:t>
            </a:r>
          </a:p>
        </p:txBody>
      </p:sp>
    </p:spTree>
    <p:extLst>
      <p:ext uri="{BB962C8B-B14F-4D97-AF65-F5344CB8AC3E}">
        <p14:creationId xmlns:p14="http://schemas.microsoft.com/office/powerpoint/2010/main" val="4117900953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07447826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107447826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  <p:bldP spid="2253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1" y="-93995"/>
            <a:ext cx="89443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Mexican-American War - Course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6591" y="1231569"/>
            <a:ext cx="5264241" cy="531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6591" y="1080772"/>
            <a:ext cx="570413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50" dirty="0" smtClean="0"/>
              <a:t>1846 – disputed reports saying Mexican </a:t>
            </a:r>
            <a:r>
              <a:rPr lang="en-US" sz="1750" dirty="0"/>
              <a:t>troops </a:t>
            </a:r>
            <a:r>
              <a:rPr lang="en-US" sz="1750" dirty="0" smtClean="0"/>
              <a:t>crossed </a:t>
            </a:r>
            <a:r>
              <a:rPr lang="en-US" sz="1750" dirty="0"/>
              <a:t>the Rio </a:t>
            </a:r>
            <a:r>
              <a:rPr lang="en-US" sz="1750" dirty="0" smtClean="0"/>
              <a:t>Grande/attacked US troops</a:t>
            </a:r>
            <a:r>
              <a:rPr lang="en-US" sz="1750" dirty="0"/>
              <a:t>.  </a:t>
            </a:r>
            <a:endParaRPr lang="en-US" sz="17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50" dirty="0" smtClean="0"/>
              <a:t>Polk </a:t>
            </a:r>
            <a:r>
              <a:rPr lang="en-US" sz="1750" dirty="0"/>
              <a:t>asked for </a:t>
            </a:r>
            <a:r>
              <a:rPr lang="en-US" sz="1750" dirty="0" smtClean="0"/>
              <a:t>a </a:t>
            </a:r>
            <a:r>
              <a:rPr lang="en-US" sz="1750" dirty="0"/>
              <a:t>declaration of war against </a:t>
            </a:r>
            <a:r>
              <a:rPr lang="en-US" sz="1750" dirty="0" smtClean="0"/>
              <a:t>Mexico – Congress granted it.</a:t>
            </a:r>
            <a:endParaRPr lang="en-US" sz="175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50" dirty="0"/>
              <a:t>Opposition to the war </a:t>
            </a:r>
            <a:r>
              <a:rPr lang="en-US" sz="1750" dirty="0" smtClean="0"/>
              <a:t>- Whigs </a:t>
            </a:r>
            <a:r>
              <a:rPr lang="en-US" sz="1750" dirty="0"/>
              <a:t>believed Polk had steered us towards war.  </a:t>
            </a:r>
            <a:endParaRPr lang="en-US" sz="175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50" dirty="0" smtClean="0"/>
              <a:t>Abraham Lincoln - ‘</a:t>
            </a:r>
            <a:r>
              <a:rPr lang="en-US" sz="1750" dirty="0"/>
              <a:t>spot resolutions’ asking for the exact spot the first shots were fired.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7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50" dirty="0" smtClean="0"/>
              <a:t>Victory – not as quickly </a:t>
            </a:r>
            <a:r>
              <a:rPr lang="en-US" sz="1750" dirty="0"/>
              <a:t>or easily </a:t>
            </a:r>
            <a:r>
              <a:rPr lang="en-US" sz="1750" dirty="0" smtClean="0"/>
              <a:t>as expected.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50" dirty="0" smtClean="0"/>
              <a:t>Other important leaders: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750" b="1" dirty="0"/>
              <a:t>John Fremont</a:t>
            </a:r>
            <a:r>
              <a:rPr lang="en-US" altLang="en-US" sz="1750" dirty="0"/>
              <a:t> leads exploration in CA and declared independence from </a:t>
            </a:r>
            <a:r>
              <a:rPr lang="en-US" altLang="en-US" sz="1750" dirty="0" smtClean="0"/>
              <a:t>Mexico.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750" b="1" dirty="0" smtClean="0"/>
              <a:t>Winfield </a:t>
            </a:r>
            <a:r>
              <a:rPr lang="en-US" altLang="en-US" sz="1750" b="1" dirty="0"/>
              <a:t>Scott</a:t>
            </a:r>
            <a:r>
              <a:rPr lang="en-US" altLang="en-US" sz="1750" dirty="0"/>
              <a:t> </a:t>
            </a:r>
            <a:r>
              <a:rPr lang="en-US" altLang="en-US" sz="1750" b="1" dirty="0"/>
              <a:t>(“Old Fuss and Feathers”) </a:t>
            </a:r>
            <a:r>
              <a:rPr lang="en-US" altLang="en-US" sz="1750" dirty="0"/>
              <a:t>– went into Mexico never loosing a battle</a:t>
            </a:r>
            <a:r>
              <a:rPr lang="en-US" altLang="en-US" sz="1750" dirty="0" smtClean="0"/>
              <a:t>.</a:t>
            </a:r>
            <a:endParaRPr lang="en-US" sz="17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50" dirty="0"/>
              <a:t>S</a:t>
            </a:r>
            <a:r>
              <a:rPr lang="en-US" sz="1750" dirty="0" smtClean="0"/>
              <a:t>everal </a:t>
            </a:r>
            <a:r>
              <a:rPr lang="en-US" sz="1750" dirty="0"/>
              <a:t>victories in NM, Cali, </a:t>
            </a:r>
            <a:r>
              <a:rPr lang="en-US" sz="1750" dirty="0" smtClean="0"/>
              <a:t>Mexico</a:t>
            </a:r>
            <a:r>
              <a:rPr lang="en-US" sz="1750" dirty="0"/>
              <a:t>, </a:t>
            </a:r>
            <a:r>
              <a:rPr lang="en-US" sz="1750" dirty="0" smtClean="0"/>
              <a:t>(final victory </a:t>
            </a:r>
            <a:r>
              <a:rPr lang="en-US" sz="1750" dirty="0"/>
              <a:t>by capturing Mexico </a:t>
            </a:r>
            <a:r>
              <a:rPr lang="en-US" sz="1750" dirty="0" smtClean="0"/>
              <a:t>City).</a:t>
            </a:r>
          </a:p>
        </p:txBody>
      </p:sp>
      <p:pic>
        <p:nvPicPr>
          <p:cNvPr id="10" name="Picture 5" descr="mex-war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51" y="684776"/>
            <a:ext cx="3213084" cy="3315724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media-2.web.britannica.com/eb-media/76/2576-004-DBE037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000500"/>
            <a:ext cx="3343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4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0" y="35720"/>
            <a:ext cx="839279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8989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3" y="1396774"/>
            <a:ext cx="8944376" cy="5461226"/>
          </a:xfrm>
        </p:spPr>
        <p:txBody>
          <a:bodyPr>
            <a:noAutofit/>
          </a:bodyPr>
          <a:lstStyle/>
          <a:p>
            <a:r>
              <a:rPr lang="en-US" sz="2400" dirty="0" smtClean="0"/>
              <a:t>Mexico surrendered - agreed </a:t>
            </a:r>
            <a:r>
              <a:rPr lang="en-US" sz="2400" dirty="0"/>
              <a:t>to the </a:t>
            </a:r>
            <a:r>
              <a:rPr lang="en-US" sz="2400" b="1" dirty="0"/>
              <a:t>Treaty of Guadalupe Hidalgo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dirty="0" smtClean="0"/>
              <a:t>Mexico </a:t>
            </a:r>
            <a:r>
              <a:rPr lang="en-US" dirty="0"/>
              <a:t>would cede the remainder of the current American SW to the United States (</a:t>
            </a:r>
            <a:r>
              <a:rPr lang="en-US" i="1" dirty="0" smtClean="0"/>
              <a:t>TX, CA, NM, AZ, NV, UT, CO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US </a:t>
            </a:r>
            <a:r>
              <a:rPr lang="en-US" dirty="0"/>
              <a:t>paid </a:t>
            </a:r>
            <a:r>
              <a:rPr lang="en-US" dirty="0" smtClean="0"/>
              <a:t>Mexico $15 </a:t>
            </a:r>
            <a:r>
              <a:rPr lang="en-US" dirty="0"/>
              <a:t>million.  </a:t>
            </a:r>
            <a:endParaRPr lang="en-US" dirty="0" smtClean="0"/>
          </a:p>
          <a:p>
            <a:r>
              <a:rPr lang="en-US" sz="2400" dirty="0"/>
              <a:t>V</a:t>
            </a:r>
            <a:r>
              <a:rPr lang="en-US" sz="2400" dirty="0" smtClean="0"/>
              <a:t>iewed </a:t>
            </a:r>
            <a:r>
              <a:rPr lang="en-US" sz="2400" dirty="0"/>
              <a:t>as an insult in </a:t>
            </a:r>
            <a:r>
              <a:rPr lang="en-US" sz="2400" dirty="0" smtClean="0"/>
              <a:t>Mexico as </a:t>
            </a:r>
            <a:r>
              <a:rPr lang="en-US" sz="2400" dirty="0"/>
              <a:t>the land was much </a:t>
            </a:r>
            <a:r>
              <a:rPr lang="en-US" sz="2400" dirty="0" smtClean="0"/>
              <a:t>more valuable</a:t>
            </a:r>
            <a:r>
              <a:rPr lang="en-US" sz="2400" dirty="0"/>
              <a:t>.  </a:t>
            </a:r>
            <a:endParaRPr lang="en-US" sz="2400" dirty="0" smtClean="0"/>
          </a:p>
          <a:p>
            <a:r>
              <a:rPr lang="en-US" sz="2400" dirty="0" smtClean="0"/>
              <a:t>Some </a:t>
            </a:r>
            <a:r>
              <a:rPr lang="en-US" sz="2400" dirty="0"/>
              <a:t>view this as </a:t>
            </a:r>
            <a:r>
              <a:rPr lang="en-US" sz="2400" dirty="0" smtClean="0"/>
              <a:t>the </a:t>
            </a:r>
            <a:r>
              <a:rPr lang="en-US" sz="2400" dirty="0"/>
              <a:t>US “stealing” the land.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2" y="-90153"/>
            <a:ext cx="8944377" cy="1325563"/>
          </a:xfrm>
        </p:spPr>
        <p:txBody>
          <a:bodyPr/>
          <a:lstStyle/>
          <a:p>
            <a:pPr algn="ctr"/>
            <a:r>
              <a:rPr lang="en-US" b="1" dirty="0" smtClean="0"/>
              <a:t>The Aftermath of the War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100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5.1.I: </a:t>
            </a:r>
            <a:r>
              <a:rPr lang="en-US" dirty="0"/>
              <a:t>Popular enthusiasm for U.S. expansion, bolstered by economic and security interests, resulted in the acquisition of new territories, substantial migration westward, and new overseas initiatives. </a:t>
            </a:r>
            <a:endParaRPr lang="en-US" dirty="0" smtClean="0"/>
          </a:p>
          <a:p>
            <a:pPr lvl="1"/>
            <a:r>
              <a:rPr lang="en-US" dirty="0" smtClean="0"/>
              <a:t>C: </a:t>
            </a:r>
            <a:r>
              <a:rPr lang="en-US" dirty="0"/>
              <a:t>Popular enthusiasm for U.S. expansion, bolstered by economic and security interests, resulted in the acquisition of new territories, substantial migration westward, and new overseas initiatives. </a:t>
            </a:r>
          </a:p>
        </p:txBody>
      </p:sp>
    </p:spTree>
    <p:extLst>
      <p:ext uri="{BB962C8B-B14F-4D97-AF65-F5344CB8AC3E}">
        <p14:creationId xmlns:p14="http://schemas.microsoft.com/office/powerpoint/2010/main" val="210710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68"/>
              </a:spcBef>
              <a:defRPr/>
            </a:pPr>
            <a:r>
              <a:rPr lang="en-US" dirty="0" smtClean="0"/>
              <a:t>Opposition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360" indent="-369332">
              <a:defRPr/>
            </a:pPr>
            <a:r>
              <a:rPr lang="en-US" dirty="0" smtClean="0"/>
              <a:t>As always…not everyone agreed. </a:t>
            </a:r>
          </a:p>
          <a:p>
            <a:pPr marL="454360" indent="-369332">
              <a:defRPr/>
            </a:pPr>
            <a:r>
              <a:rPr lang="en-US" dirty="0" smtClean="0"/>
              <a:t>Northern Whigs opposed the treaty because they saw the war as an immoral effort to expand slavery.</a:t>
            </a:r>
          </a:p>
          <a:p>
            <a:pPr marL="454360" indent="-369332">
              <a:defRPr/>
            </a:pPr>
            <a:r>
              <a:rPr lang="en-US" dirty="0" smtClean="0"/>
              <a:t>A few Southern Democrats disliked the treaty for the opposite reasons. They wanted the US to take ALL of Mexico. </a:t>
            </a:r>
          </a:p>
        </p:txBody>
      </p:sp>
    </p:spTree>
    <p:extLst>
      <p:ext uri="{BB962C8B-B14F-4D97-AF65-F5344CB8AC3E}">
        <p14:creationId xmlns:p14="http://schemas.microsoft.com/office/powerpoint/2010/main" val="28757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to Come</a:t>
            </a:r>
            <a:r>
              <a:rPr lang="mr-IN" dirty="0" smtClean="0"/>
              <a:t>…</a:t>
            </a:r>
            <a:r>
              <a:rPr lang="en-US" dirty="0" smtClean="0"/>
              <a:t>New Territory New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New Territory = huge population movement out west.</a:t>
            </a:r>
          </a:p>
          <a:p>
            <a:r>
              <a:rPr lang="en-US" sz="2200" dirty="0"/>
              <a:t>Creates tension in DC! – over </a:t>
            </a:r>
            <a:r>
              <a:rPr lang="en-US" sz="2200" b="1" dirty="0"/>
              <a:t>FREE </a:t>
            </a:r>
            <a:r>
              <a:rPr lang="en-US" sz="2200" b="1" dirty="0" err="1"/>
              <a:t>vs</a:t>
            </a:r>
            <a:r>
              <a:rPr lang="en-US" sz="2200" b="1" dirty="0"/>
              <a:t> SLAVE state.</a:t>
            </a:r>
          </a:p>
          <a:p>
            <a:r>
              <a:rPr lang="en-US" sz="2200" dirty="0"/>
              <a:t>Oh wait…no worries, we have the 36-30 line from the Missouri Compromise – we can extend that west…</a:t>
            </a:r>
          </a:p>
          <a:p>
            <a:pPr lvl="1"/>
            <a:r>
              <a:rPr lang="en-US" sz="2200" dirty="0"/>
              <a:t>However, there is CA…Uh oh!</a:t>
            </a:r>
          </a:p>
          <a:p>
            <a:pPr lvl="1"/>
            <a:r>
              <a:rPr lang="en-US" sz="2200" dirty="0"/>
              <a:t>Attempted Solution: </a:t>
            </a:r>
            <a:r>
              <a:rPr lang="en-US" sz="2200" b="1" dirty="0"/>
              <a:t>The Wilmot proviso </a:t>
            </a:r>
            <a:r>
              <a:rPr lang="en-US" sz="2200" dirty="0"/>
              <a:t>– no slavery allowed in territories from the M-A War.</a:t>
            </a:r>
          </a:p>
          <a:p>
            <a:pPr lvl="2"/>
            <a:r>
              <a:rPr lang="en-US" sz="2200" dirty="0"/>
              <a:t>Never passed – came to represent Northern anti-slavery sentiment.</a:t>
            </a:r>
          </a:p>
          <a:p>
            <a:r>
              <a:rPr lang="en-US" sz="2200" dirty="0"/>
              <a:t>Balance of power and stability of the Union is now in question!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4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68"/>
              </a:spcBef>
              <a:tabLst>
                <a:tab pos="1020314" algn="l"/>
              </a:tabLst>
              <a:defRPr/>
            </a:pPr>
            <a:r>
              <a:rPr lang="en-US" dirty="0" smtClean="0">
                <a:hlinkClick r:id="rId2"/>
              </a:rPr>
              <a:t>Gadsden Purchase</a:t>
            </a:r>
            <a:endParaRPr 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4727" y="1580556"/>
            <a:ext cx="8780680" cy="2366367"/>
          </a:xfrm>
        </p:spPr>
        <p:txBody>
          <a:bodyPr>
            <a:normAutofit lnSpcReduction="10000"/>
          </a:bodyPr>
          <a:lstStyle/>
          <a:p>
            <a:pPr marL="584740" indent="-457200">
              <a:tabLst>
                <a:tab pos="992414" algn="l"/>
              </a:tabLst>
              <a:defRPr/>
            </a:pPr>
            <a:r>
              <a:rPr lang="en-US" i="0" dirty="0" smtClean="0"/>
              <a:t>1853 agreement to buy a strip of land in what is now the southern United States so that a railroad line could be built to the Gulf of California. It cost $10 million.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4782"/>
            <a:ext cx="6511636" cy="33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232141"/>
      </p:ext>
    </p:extLst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utoUpdateAnimBg="0"/>
      <p:bldP spid="3277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8538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ffectLst/>
                <a:latin typeface="Rockwell"/>
                <a:cs typeface="Rockwell"/>
              </a:rPr>
              <a:t>Result of Manifest Destiny</a:t>
            </a:r>
          </a:p>
        </p:txBody>
      </p:sp>
      <p:pic>
        <p:nvPicPr>
          <p:cNvPr id="24578" name="Picture 5" descr="ManifestDestinyMa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3638"/>
            <a:ext cx="9144000" cy="5372100"/>
          </a:xfrm>
        </p:spPr>
      </p:pic>
    </p:spTree>
    <p:extLst>
      <p:ext uri="{BB962C8B-B14F-4D97-AF65-F5344CB8AC3E}">
        <p14:creationId xmlns:p14="http://schemas.microsoft.com/office/powerpoint/2010/main" val="46283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02393"/>
              </p:ext>
            </p:extLst>
          </p:nvPr>
        </p:nvGraphicFramePr>
        <p:xfrm>
          <a:off x="0" y="105830"/>
          <a:ext cx="9144002" cy="6752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226"/>
                <a:gridCol w="1725284"/>
                <a:gridCol w="2829694"/>
                <a:gridCol w="3208798"/>
              </a:tblGrid>
              <a:tr h="844276"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 (Year)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Added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Sectionalism</a:t>
                      </a:r>
                      <a:endParaRPr lang="en-US" dirty="0"/>
                    </a:p>
                  </a:txBody>
                  <a:tcPr/>
                </a:tc>
              </a:tr>
              <a:tr h="723666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Louisiana (1803)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Purchase-France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366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Florida</a:t>
                      </a:r>
                    </a:p>
                    <a:p>
                      <a:r>
                        <a:rPr lang="en-US" sz="1500" dirty="0" smtClean="0"/>
                        <a:t>(1819)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Purchase-Spain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24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Texas (1845)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Annexed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519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Mexican Cession</a:t>
                      </a:r>
                      <a:r>
                        <a:rPr lang="en-US" sz="1500" baseline="0" dirty="0" smtClean="0"/>
                        <a:t> (1848)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Treaty of Guadalupe</a:t>
                      </a:r>
                      <a:r>
                        <a:rPr lang="en-US" sz="1500" baseline="0" dirty="0" smtClean="0"/>
                        <a:t> Hidalgo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519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Gadsden Purchase (1853)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Purchase-</a:t>
                      </a:r>
                      <a:r>
                        <a:rPr lang="en-US" sz="1500" baseline="0" dirty="0" smtClean="0"/>
                        <a:t> Mexico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519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Oregon Country (1845)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Settlement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24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Cuba? (1854)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Ostend Manifesto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3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extent to which western expansion maintained continuity and foster change in American democracy during the period 1800 to 1850. </a:t>
            </a:r>
          </a:p>
        </p:txBody>
      </p:sp>
    </p:spTree>
    <p:extLst>
      <p:ext uri="{BB962C8B-B14F-4D97-AF65-F5344CB8AC3E}">
        <p14:creationId xmlns:p14="http://schemas.microsoft.com/office/powerpoint/2010/main" val="378020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pic>
        <p:nvPicPr>
          <p:cNvPr id="4" name="Picture 4" descr="american_progress_large_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12993"/>
            <a:ext cx="6858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6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ttp://www.toltriverpressonline.com/wp-content/uploads/2012/04/Manifest-Destiny-pain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8"/>
          <p:cNvSpPr>
            <a:spLocks/>
          </p:cNvSpPr>
          <p:nvPr/>
        </p:nvSpPr>
        <p:spPr bwMode="auto">
          <a:xfrm>
            <a:off x="1476375" y="1981200"/>
            <a:ext cx="2333625" cy="1371600"/>
          </a:xfrm>
          <a:custGeom>
            <a:avLst/>
            <a:gdLst>
              <a:gd name="T0" fmla="*/ 10800 w 21600"/>
              <a:gd name="T1" fmla="*/ 10800 h 1755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17550">
                <a:moveTo>
                  <a:pt x="803" y="0"/>
                </a:moveTo>
                <a:cubicBezTo>
                  <a:pt x="360" y="0"/>
                  <a:pt x="0" y="504"/>
                  <a:pt x="0" y="1125"/>
                </a:cubicBezTo>
                <a:lnTo>
                  <a:pt x="0" y="16425"/>
                </a:lnTo>
                <a:cubicBezTo>
                  <a:pt x="0" y="17046"/>
                  <a:pt x="360" y="17550"/>
                  <a:pt x="803" y="17550"/>
                </a:cubicBezTo>
                <a:lnTo>
                  <a:pt x="11242" y="17550"/>
                </a:lnTo>
                <a:lnTo>
                  <a:pt x="11643" y="21600"/>
                </a:lnTo>
                <a:lnTo>
                  <a:pt x="12045" y="17550"/>
                </a:lnTo>
                <a:lnTo>
                  <a:pt x="20797" y="17550"/>
                </a:lnTo>
                <a:cubicBezTo>
                  <a:pt x="21240" y="17550"/>
                  <a:pt x="21600" y="17046"/>
                  <a:pt x="21600" y="16425"/>
                </a:cubicBezTo>
                <a:lnTo>
                  <a:pt x="21600" y="1125"/>
                </a:lnTo>
                <a:cubicBezTo>
                  <a:pt x="21600" y="504"/>
                  <a:pt x="21240" y="0"/>
                  <a:pt x="20797" y="0"/>
                </a:cubicBezTo>
                <a:lnTo>
                  <a:pt x="803" y="0"/>
                </a:lnTo>
                <a:close/>
                <a:moveTo>
                  <a:pt x="803" y="0"/>
                </a:move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25400" cap="flat">
            <a:solidFill>
              <a:schemeClr val="tx2">
                <a:lumMod val="75000"/>
                <a:lumOff val="25000"/>
              </a:schemeClr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000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  <a:ea typeface="iNked God" charset="0"/>
                <a:cs typeface="iNked God" charset="0"/>
                <a:sym typeface="iNked God" charset="0"/>
              </a:rPr>
              <a:t>Mormons</a:t>
            </a:r>
            <a:endParaRPr lang="en-US" sz="1800" dirty="0" smtClean="0">
              <a:ln w="3175">
                <a:noFill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  <a:ea typeface="iNked God" charset="0"/>
              <a:cs typeface="iNked God" charset="0"/>
              <a:sym typeface="iNked God" charset="0"/>
            </a:endParaRPr>
          </a:p>
          <a:p>
            <a:pPr>
              <a:defRPr/>
            </a:pPr>
            <a:endParaRPr lang="en-US" sz="1600" b="1" dirty="0">
              <a:ln w="3175">
                <a:noFill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OldNewspaperTypes" charset="0"/>
              <a:cs typeface="Arial" pitchFamily="34" charset="0"/>
              <a:sym typeface="OldNewspaperTypes" charset="0"/>
            </a:endParaRPr>
          </a:p>
          <a:p>
            <a:pPr marL="115214" algn="l">
              <a:spcAft>
                <a:spcPts val="756"/>
              </a:spcAft>
              <a:buSzPct val="155000"/>
              <a:buFontTx/>
              <a:buBlip>
                <a:blip r:embed="rId4"/>
              </a:buBlip>
              <a:defRPr/>
            </a:pPr>
            <a:r>
              <a:rPr lang="en-US" sz="2000" b="1" dirty="0">
                <a:ln w="3175">
                  <a:noFill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OldNewspaperTypes" charset="0"/>
                <a:cs typeface="Arial" pitchFamily="34" charset="0"/>
                <a:sym typeface="OldNewspaperTypes" charset="0"/>
              </a:rPr>
              <a:t>Found Utah for religious freedom</a:t>
            </a:r>
          </a:p>
        </p:txBody>
      </p:sp>
      <p:sp>
        <p:nvSpPr>
          <p:cNvPr id="15369" name="AutoShape 9"/>
          <p:cNvSpPr>
            <a:spLocks/>
          </p:cNvSpPr>
          <p:nvPr/>
        </p:nvSpPr>
        <p:spPr bwMode="auto">
          <a:xfrm>
            <a:off x="7139152" y="2590800"/>
            <a:ext cx="1905000" cy="1295400"/>
          </a:xfrm>
          <a:custGeom>
            <a:avLst/>
            <a:gdLst>
              <a:gd name="T0" fmla="*/ 10800 w 21600"/>
              <a:gd name="T1" fmla="*/ 10800 h 16289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16289">
                <a:moveTo>
                  <a:pt x="803" y="0"/>
                </a:moveTo>
                <a:cubicBezTo>
                  <a:pt x="360" y="0"/>
                  <a:pt x="0" y="528"/>
                  <a:pt x="0" y="1180"/>
                </a:cubicBezTo>
                <a:lnTo>
                  <a:pt x="0" y="15108"/>
                </a:lnTo>
                <a:cubicBezTo>
                  <a:pt x="0" y="15760"/>
                  <a:pt x="360" y="16289"/>
                  <a:pt x="803" y="16289"/>
                </a:cubicBezTo>
                <a:lnTo>
                  <a:pt x="14614" y="16289"/>
                </a:lnTo>
                <a:lnTo>
                  <a:pt x="15016" y="21600"/>
                </a:lnTo>
                <a:lnTo>
                  <a:pt x="15417" y="16289"/>
                </a:lnTo>
                <a:lnTo>
                  <a:pt x="20797" y="16289"/>
                </a:lnTo>
                <a:cubicBezTo>
                  <a:pt x="21240" y="16289"/>
                  <a:pt x="21600" y="15760"/>
                  <a:pt x="21600" y="15108"/>
                </a:cubicBezTo>
                <a:lnTo>
                  <a:pt x="21600" y="1180"/>
                </a:lnTo>
                <a:cubicBezTo>
                  <a:pt x="21600" y="528"/>
                  <a:pt x="21240" y="0"/>
                  <a:pt x="20797" y="0"/>
                </a:cubicBezTo>
                <a:lnTo>
                  <a:pt x="803" y="0"/>
                </a:lnTo>
                <a:close/>
                <a:moveTo>
                  <a:pt x="803" y="0"/>
                </a:moveTo>
              </a:path>
            </a:pathLst>
          </a:custGeom>
          <a:blipFill dpi="0" rotWithShape="0">
            <a:blip r:embed="rId5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iNked God" charset="0"/>
                <a:cs typeface="iNked God" charset="0"/>
                <a:sym typeface="iNked God" charset="0"/>
              </a:rPr>
              <a:t>Farmers</a:t>
            </a:r>
          </a:p>
          <a:p>
            <a:pPr marL="579438" indent="-342900" algn="l">
              <a:spcAft>
                <a:spcPts val="756"/>
              </a:spcAft>
              <a:buSzPct val="155000"/>
              <a:buBlip>
                <a:blip r:embed="rId4"/>
              </a:buBlip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OldNewspaperTypes" charset="0"/>
                <a:cs typeface="Arial" pitchFamily="34" charset="0"/>
                <a:sym typeface="OldNewspaperTypes" charset="0"/>
              </a:rPr>
              <a:t>Moving west for land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609600" y="5334000"/>
            <a:ext cx="2819400" cy="1219200"/>
          </a:xfrm>
          <a:prstGeom prst="wedgeRectCallout">
            <a:avLst>
              <a:gd name="adj1" fmla="val -38878"/>
              <a:gd name="adj2" fmla="val -74202"/>
            </a:avLst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38405" tIns="19202" rIns="38405" bIns="19202"/>
          <a:lstStyle/>
          <a:p>
            <a:pPr>
              <a:defRPr/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iNked God" charset="0"/>
                <a:cs typeface="iNked God" charset="0"/>
                <a:sym typeface="iNked God" charset="0"/>
              </a:rPr>
              <a:t>Native Americans</a:t>
            </a:r>
          </a:p>
          <a:p>
            <a:pPr algn="l">
              <a:spcAft>
                <a:spcPts val="756"/>
              </a:spcAft>
              <a:buSzPct val="155000"/>
              <a:buFontTx/>
              <a:buBlip>
                <a:blip r:embed="rId4"/>
              </a:buBlip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OldNewspaperTypes" charset="0"/>
                <a:cs typeface="Arial" pitchFamily="34" charset="0"/>
                <a:sym typeface="OldNewspaperTypes" charset="0"/>
              </a:rPr>
              <a:t>Forced further west</a:t>
            </a:r>
          </a:p>
          <a:p>
            <a:pPr algn="l">
              <a:spcAft>
                <a:spcPts val="756"/>
              </a:spcAft>
              <a:buSzPct val="155000"/>
              <a:buFontTx/>
              <a:buBlip>
                <a:blip r:embed="rId4"/>
              </a:buBlip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OldNewspaperTypes" charset="0"/>
                <a:cs typeface="Arial" pitchFamily="34" charset="0"/>
                <a:sym typeface="OldNewspaperTypes" charset="0"/>
              </a:rPr>
              <a:t>Forced onto </a:t>
            </a: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OldNewspaperTypes" charset="0"/>
                <a:cs typeface="Arial" pitchFamily="34" charset="0"/>
                <a:sym typeface="OldNewspaperTypes" charset="0"/>
              </a:rPr>
              <a:t>reservations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4705350" y="5657850"/>
            <a:ext cx="2457450" cy="1200150"/>
          </a:xfrm>
          <a:prstGeom prst="wedgeRectCallout">
            <a:avLst>
              <a:gd name="adj1" fmla="val -65656"/>
              <a:gd name="adj2" fmla="val -53729"/>
            </a:avLst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38405" tIns="19202" rIns="38405" bIns="19202"/>
          <a:lstStyle/>
          <a:p>
            <a:pPr>
              <a:defRPr/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iNked God" charset="0"/>
                <a:cs typeface="iNked God" charset="0"/>
                <a:sym typeface="iNked God" charset="0"/>
              </a:rPr>
              <a:t>49ers</a:t>
            </a:r>
          </a:p>
          <a:p>
            <a:pPr algn="l">
              <a:spcAft>
                <a:spcPts val="756"/>
              </a:spcAft>
              <a:buSzPct val="155000"/>
              <a:buFontTx/>
              <a:buBlip>
                <a:blip r:embed="rId4"/>
              </a:buBlip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OldNewspaperTypes" charset="0"/>
                <a:cs typeface="Arial" pitchFamily="34" charset="0"/>
                <a:sym typeface="OldNewspaperTypes" charset="0"/>
              </a:rPr>
              <a:t>Gold discovered 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OldNewspaperTypes" charset="0"/>
                <a:cs typeface="Arial" pitchFamily="34" charset="0"/>
                <a:sym typeface="OldNewspaperTypes" charset="0"/>
              </a:rPr>
              <a:t> in 1848</a:t>
            </a: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OldNewspaperTypes" charset="0"/>
              <a:cs typeface="Arial" pitchFamily="34" charset="0"/>
              <a:sym typeface="OldNewspaperTypes" charset="0"/>
            </a:endParaRPr>
          </a:p>
          <a:p>
            <a:pPr algn="l">
              <a:spcAft>
                <a:spcPts val="756"/>
              </a:spcAft>
              <a:buSzPct val="155000"/>
              <a:buFontTx/>
              <a:buBlip>
                <a:blip r:embed="rId4"/>
              </a:buBlip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OldNewspaperTypes" charset="0"/>
                <a:cs typeface="Arial" pitchFamily="34" charset="0"/>
                <a:sym typeface="OldNewspaperTypes" charset="0"/>
              </a:rPr>
              <a:t>Gold rush begins in 1849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5867400" y="1066800"/>
            <a:ext cx="3048000" cy="1066800"/>
          </a:xfrm>
          <a:custGeom>
            <a:avLst/>
            <a:gdLst>
              <a:gd name="T0" fmla="*/ 10800 w 21600"/>
              <a:gd name="T1" fmla="*/ 10800 h 1755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17550">
                <a:moveTo>
                  <a:pt x="803" y="0"/>
                </a:moveTo>
                <a:cubicBezTo>
                  <a:pt x="360" y="0"/>
                  <a:pt x="0" y="504"/>
                  <a:pt x="0" y="1125"/>
                </a:cubicBezTo>
                <a:lnTo>
                  <a:pt x="0" y="16425"/>
                </a:lnTo>
                <a:cubicBezTo>
                  <a:pt x="0" y="17046"/>
                  <a:pt x="360" y="17550"/>
                  <a:pt x="803" y="17550"/>
                </a:cubicBezTo>
                <a:lnTo>
                  <a:pt x="11242" y="17550"/>
                </a:lnTo>
                <a:lnTo>
                  <a:pt x="11643" y="21600"/>
                </a:lnTo>
                <a:lnTo>
                  <a:pt x="12045" y="17550"/>
                </a:lnTo>
                <a:lnTo>
                  <a:pt x="20797" y="17550"/>
                </a:lnTo>
                <a:cubicBezTo>
                  <a:pt x="21240" y="17550"/>
                  <a:pt x="21600" y="17046"/>
                  <a:pt x="21600" y="16425"/>
                </a:cubicBezTo>
                <a:lnTo>
                  <a:pt x="21600" y="1125"/>
                </a:lnTo>
                <a:cubicBezTo>
                  <a:pt x="21600" y="504"/>
                  <a:pt x="21240" y="0"/>
                  <a:pt x="20797" y="0"/>
                </a:cubicBezTo>
                <a:lnTo>
                  <a:pt x="803" y="0"/>
                </a:lnTo>
                <a:close/>
                <a:moveTo>
                  <a:pt x="803" y="0"/>
                </a:move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25400" cap="flat">
            <a:solidFill>
              <a:schemeClr val="tx2">
                <a:lumMod val="75000"/>
                <a:lumOff val="25000"/>
              </a:schemeClr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dirty="0">
                <a:ln w="3175">
                  <a:noFill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  <a:ea typeface="iNked God" charset="0"/>
                <a:cs typeface="iNked God" charset="0"/>
                <a:sym typeface="iNked God" charset="0"/>
              </a:rPr>
              <a:t>Railroad Workers</a:t>
            </a:r>
          </a:p>
          <a:p>
            <a:pPr marL="115214" algn="l">
              <a:spcAft>
                <a:spcPts val="756"/>
              </a:spcAft>
              <a:buSzPct val="155000"/>
              <a:buFontTx/>
              <a:buBlip>
                <a:blip r:embed="rId4"/>
              </a:buBlip>
              <a:defRPr/>
            </a:pPr>
            <a:r>
              <a:rPr lang="en-US" sz="1600" b="1" dirty="0">
                <a:ln w="3175">
                  <a:noFill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OldNewspaperTypes" charset="0"/>
                <a:cs typeface="Arial" pitchFamily="34" charset="0"/>
                <a:sym typeface="OldNewspaperTypes" charset="0"/>
              </a:rPr>
              <a:t>Irish &amp; Chinese immigrants</a:t>
            </a:r>
          </a:p>
          <a:p>
            <a:pPr marL="115214" algn="l">
              <a:spcAft>
                <a:spcPts val="756"/>
              </a:spcAft>
              <a:buSzPct val="155000"/>
              <a:buFontTx/>
              <a:buBlip>
                <a:blip r:embed="rId4"/>
              </a:buBlip>
              <a:defRPr/>
            </a:pPr>
            <a:r>
              <a:rPr lang="en-US" sz="1600" b="1" dirty="0">
                <a:ln w="3175">
                  <a:noFill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OldNewspaperTypes" charset="0"/>
                <a:cs typeface="Arial" pitchFamily="34" charset="0"/>
                <a:sym typeface="OldNewspaperTypes" charset="0"/>
              </a:rPr>
              <a:t>Dangerous &amp; difficult work 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304800" y="381000"/>
            <a:ext cx="2895600" cy="1219200"/>
          </a:xfrm>
          <a:prstGeom prst="wedgeRectCallout">
            <a:avLst>
              <a:gd name="adj1" fmla="val -30996"/>
              <a:gd name="adj2" fmla="val 184419"/>
            </a:avLst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38405" tIns="19202" rIns="38405" bIns="19202"/>
          <a:lstStyle/>
          <a:p>
            <a:pPr>
              <a:defRPr/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iNked God" charset="0"/>
                <a:cs typeface="iNked God" charset="0"/>
                <a:sym typeface="iNked God" charset="0"/>
              </a:rPr>
              <a:t>Cowboys</a:t>
            </a:r>
          </a:p>
          <a:p>
            <a:pPr marL="579438" indent="-342900" algn="l">
              <a:spcAft>
                <a:spcPts val="756"/>
              </a:spcAft>
              <a:buSzPct val="155000"/>
              <a:buBlip>
                <a:blip r:embed="rId4"/>
              </a:buBlip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OldNewspaperTypes" charset="0"/>
                <a:cs typeface="Arial" pitchFamily="34" charset="0"/>
                <a:sym typeface="OldNewspaperTypes" charset="0"/>
              </a:rPr>
              <a:t>Herding cattle from Texas to Kansas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6586702" y="4810125"/>
            <a:ext cx="2457450" cy="1047750"/>
          </a:xfrm>
          <a:prstGeom prst="wedgeRectCallout">
            <a:avLst>
              <a:gd name="adj1" fmla="val -43202"/>
              <a:gd name="adj2" fmla="val -90726"/>
            </a:avLst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38405" tIns="19202" rIns="38405" bIns="19202"/>
          <a:lstStyle/>
          <a:p>
            <a:pPr>
              <a:defRPr/>
            </a:pPr>
            <a:r>
              <a: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iNked God" charset="0"/>
                <a:cs typeface="iNked God" charset="0"/>
                <a:sym typeface="iNked God" charset="0"/>
              </a:rPr>
              <a:t>Settlers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ea typeface="iNked God" charset="0"/>
              <a:cs typeface="iNked God" charset="0"/>
              <a:sym typeface="iNked God" charset="0"/>
            </a:endParaRPr>
          </a:p>
          <a:p>
            <a:pPr algn="l">
              <a:spcAft>
                <a:spcPts val="756"/>
              </a:spcAft>
              <a:buSzPct val="155000"/>
              <a:buFontTx/>
              <a:buBlip>
                <a:blip r:embed="rId4"/>
              </a:buBlip>
              <a:defRPr/>
            </a:pPr>
            <a:r>
              <a:rPr lang="en-US" sz="1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OldNewspaperTypes" charset="0"/>
                <a:cs typeface="Arial" pitchFamily="34" charset="0"/>
                <a:sym typeface="OldNewspaperTypes" charset="0"/>
              </a:rPr>
              <a:t>Economic opportunity</a:t>
            </a:r>
          </a:p>
          <a:p>
            <a:pPr algn="l">
              <a:spcAft>
                <a:spcPts val="756"/>
              </a:spcAft>
              <a:buSzPct val="155000"/>
              <a:buFontTx/>
              <a:buBlip>
                <a:blip r:embed="rId4"/>
              </a:buBlip>
              <a:defRPr/>
            </a:pPr>
            <a:r>
              <a:rPr lang="en-US" sz="1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OldNewspaperTypes" charset="0"/>
                <a:cs typeface="Arial" pitchFamily="34" charset="0"/>
                <a:sym typeface="OldNewspaperTypes" charset="0"/>
              </a:rPr>
              <a:t>Land to own and farm</a:t>
            </a: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OldNewspaperTypes" charset="0"/>
              <a:cs typeface="Arial" pitchFamily="34" charset="0"/>
              <a:sym typeface="OldNewspaperTyp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53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53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" fill="hold"/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925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nimBg="1" autoUpdateAnimBg="0" advAuto="0"/>
      <p:bldP spid="15369" grpId="0" build="p" animBg="1" autoUpdateAnimBg="0" advAuto="0"/>
      <p:bldP spid="15" grpId="0" animBg="1"/>
      <p:bldP spid="16" grpId="0" animBg="1"/>
      <p:bldP spid="10" grpId="0" build="p" animBg="1" autoUpdateAnimBg="0" advAuto="0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 smtClean="0"/>
              <a:t>Manifest Destiny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757" y="1465729"/>
            <a:ext cx="4249165" cy="5125413"/>
          </a:xfrm>
        </p:spPr>
        <p:txBody>
          <a:bodyPr>
            <a:noAutofit/>
          </a:bodyPr>
          <a:lstStyle/>
          <a:p>
            <a:r>
              <a:rPr lang="en-US" sz="2000" dirty="0"/>
              <a:t>Jefferson’s Louisiana Purchase </a:t>
            </a:r>
            <a:r>
              <a:rPr lang="en-US" sz="2000" dirty="0" smtClean="0"/>
              <a:t>– by 1840</a:t>
            </a:r>
            <a:r>
              <a:rPr lang="en-US" sz="2000" dirty="0"/>
              <a:t>, large numbers of Americans moved westward.</a:t>
            </a:r>
          </a:p>
          <a:p>
            <a:r>
              <a:rPr lang="en-US" sz="2000" b="1" dirty="0" smtClean="0"/>
              <a:t>“</a:t>
            </a:r>
            <a:r>
              <a:rPr lang="en-US" sz="2000" b="1" dirty="0" smtClean="0"/>
              <a:t>Manifest destiny</a:t>
            </a:r>
            <a:r>
              <a:rPr lang="en-US" sz="2000" b="1" dirty="0"/>
              <a:t>” </a:t>
            </a:r>
            <a:r>
              <a:rPr lang="en-US" sz="2000" dirty="0" smtClean="0"/>
              <a:t>(</a:t>
            </a:r>
            <a:r>
              <a:rPr lang="en-US" sz="2000" dirty="0"/>
              <a:t>being the idea that America had a God-given right to expand to the </a:t>
            </a:r>
            <a:r>
              <a:rPr lang="en-US" sz="2000" dirty="0" smtClean="0"/>
              <a:t>Pacific)swept America.</a:t>
            </a:r>
          </a:p>
          <a:p>
            <a:r>
              <a:rPr lang="en-US" sz="2000" dirty="0" smtClean="0"/>
              <a:t>Arguments </a:t>
            </a:r>
            <a:r>
              <a:rPr lang="en-US" sz="2000" dirty="0"/>
              <a:t>for manifest </a:t>
            </a:r>
            <a:r>
              <a:rPr lang="en-US" sz="2000" dirty="0" smtClean="0"/>
              <a:t>destiny - superiority </a:t>
            </a:r>
            <a:r>
              <a:rPr lang="en-US" sz="2000" dirty="0"/>
              <a:t>of the </a:t>
            </a:r>
            <a:r>
              <a:rPr lang="en-US" sz="2000" dirty="0" smtClean="0"/>
              <a:t>American “race”.  </a:t>
            </a:r>
          </a:p>
          <a:p>
            <a:r>
              <a:rPr lang="en-US" sz="2000" dirty="0" smtClean="0"/>
              <a:t>Eventually, America will look to other places to apply manifest destiny.</a:t>
            </a:r>
          </a:p>
        </p:txBody>
      </p:sp>
      <p:pic>
        <p:nvPicPr>
          <p:cNvPr id="7" name="Picture 3" descr="Emmanuel Leutze-Westward the Course of Empire-18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22" y="1925771"/>
            <a:ext cx="4767077" cy="4932229"/>
          </a:xfrm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8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 dirty="0">
                <a:effectLst/>
                <a:latin typeface="Rockwell"/>
                <a:cs typeface="Rockwell"/>
              </a:rPr>
              <a:t>Overland Trails</a:t>
            </a:r>
          </a:p>
        </p:txBody>
      </p:sp>
      <p:pic>
        <p:nvPicPr>
          <p:cNvPr id="23554" name="Picture 4" descr="OverlandTr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8013"/>
            <a:ext cx="8077200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09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255495"/>
            <a:ext cx="6172200" cy="715963"/>
          </a:xfrm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altLang="en-US" sz="4000" b="1" dirty="0">
                <a:latin typeface="Rockwell"/>
                <a:cs typeface="Rockwell"/>
              </a:rPr>
              <a:t>“Manifest Destiny”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81536" y="1186234"/>
            <a:ext cx="7819465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9B37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Rockwell"/>
                <a:cs typeface="Rockwell"/>
              </a:rPr>
              <a:t>  First  coined by newspaper editor, John O’Sullivan in 1845.  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81535" y="1967359"/>
            <a:ext cx="8861228" cy="3046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9B37"/>
              </a:buClr>
              <a:buSzPct val="110000"/>
            </a:pPr>
            <a:r>
              <a:rPr lang="en-US" altLang="en-US" b="1" i="1" dirty="0" smtClean="0">
                <a:latin typeface="Rockwell"/>
                <a:cs typeface="Rockwell"/>
              </a:rPr>
              <a:t>".... </a:t>
            </a:r>
            <a:r>
              <a:rPr lang="en-US" altLang="en-US" b="1" i="1" dirty="0">
                <a:latin typeface="Rockwell"/>
                <a:cs typeface="Rockwell"/>
              </a:rPr>
              <a:t>the right of our </a:t>
            </a:r>
            <a:r>
              <a:rPr lang="en-US" altLang="en-US" b="1" i="1" u="sng" dirty="0">
                <a:latin typeface="Rockwell"/>
                <a:cs typeface="Rockwell"/>
              </a:rPr>
              <a:t>manifest destiny </a:t>
            </a:r>
            <a:r>
              <a:rPr lang="en-US" altLang="en-US" b="1" i="1" dirty="0">
                <a:latin typeface="Rockwell"/>
                <a:cs typeface="Rockwell"/>
              </a:rPr>
              <a:t>to over spread </a:t>
            </a:r>
            <a:r>
              <a:rPr lang="en-US" altLang="en-US" b="1" i="1" dirty="0" smtClean="0">
                <a:latin typeface="Rockwell"/>
                <a:cs typeface="Rockwell"/>
              </a:rPr>
              <a:t>and to </a:t>
            </a:r>
            <a:r>
              <a:rPr lang="en-US" altLang="en-US" b="1" i="1" dirty="0">
                <a:latin typeface="Rockwell"/>
                <a:cs typeface="Rockwell"/>
              </a:rPr>
              <a:t>possess the whole of the continent which </a:t>
            </a:r>
            <a:r>
              <a:rPr lang="en-US" altLang="en-US" b="1" i="1" dirty="0" smtClean="0">
                <a:latin typeface="Rockwell"/>
                <a:cs typeface="Rockwell"/>
              </a:rPr>
              <a:t>Providence has </a:t>
            </a:r>
            <a:r>
              <a:rPr lang="en-US" altLang="en-US" b="1" i="1" dirty="0">
                <a:latin typeface="Rockwell"/>
                <a:cs typeface="Rockwell"/>
              </a:rPr>
              <a:t>given us for the development of the great experiment </a:t>
            </a:r>
            <a:r>
              <a:rPr lang="en-US" altLang="en-US" b="1" i="1" dirty="0" smtClean="0">
                <a:latin typeface="Rockwell"/>
                <a:cs typeface="Rockwell"/>
              </a:rPr>
              <a:t>of liberty </a:t>
            </a:r>
            <a:r>
              <a:rPr lang="en-US" altLang="en-US" b="1" i="1" dirty="0">
                <a:latin typeface="Rockwell"/>
                <a:cs typeface="Rockwell"/>
              </a:rPr>
              <a:t>and </a:t>
            </a:r>
            <a:r>
              <a:rPr lang="en-US" altLang="en-US" b="1" i="1" dirty="0" err="1">
                <a:latin typeface="Rockwell"/>
                <a:cs typeface="Rockwell"/>
              </a:rPr>
              <a:t>federaltive</a:t>
            </a:r>
            <a:r>
              <a:rPr lang="en-US" altLang="en-US" b="1" i="1" dirty="0">
                <a:latin typeface="Rockwell"/>
                <a:cs typeface="Rockwell"/>
              </a:rPr>
              <a:t> development of </a:t>
            </a:r>
            <a:r>
              <a:rPr lang="en-US" altLang="en-US" b="1" i="1" dirty="0" smtClean="0">
                <a:latin typeface="Rockwell"/>
                <a:cs typeface="Rockwell"/>
              </a:rPr>
              <a:t>self-government entrusted </a:t>
            </a:r>
            <a:r>
              <a:rPr lang="en-US" altLang="en-US" b="1" i="1" dirty="0">
                <a:latin typeface="Rockwell"/>
                <a:cs typeface="Rockwell"/>
              </a:rPr>
              <a:t>to us. It is right such as that of the tree to </a:t>
            </a:r>
            <a:r>
              <a:rPr lang="en-US" altLang="en-US" b="1" i="1" dirty="0" smtClean="0">
                <a:latin typeface="Rockwell"/>
                <a:cs typeface="Rockwell"/>
              </a:rPr>
              <a:t>the space </a:t>
            </a:r>
            <a:r>
              <a:rPr lang="en-US" altLang="en-US" b="1" i="1" dirty="0">
                <a:latin typeface="Rockwell"/>
                <a:cs typeface="Rockwell"/>
              </a:rPr>
              <a:t>of air and the earth suitable for the full expansion </a:t>
            </a:r>
            <a:r>
              <a:rPr lang="en-US" altLang="en-US" b="1" i="1" dirty="0" smtClean="0">
                <a:latin typeface="Rockwell"/>
                <a:cs typeface="Rockwell"/>
              </a:rPr>
              <a:t>of its </a:t>
            </a:r>
            <a:r>
              <a:rPr lang="en-US" altLang="en-US" b="1" i="1" dirty="0">
                <a:latin typeface="Rockwell"/>
                <a:cs typeface="Rockwell"/>
              </a:rPr>
              <a:t>principle and destiny of growth."</a:t>
            </a:r>
            <a:r>
              <a:rPr lang="en-US" altLang="en-US" b="1" dirty="0">
                <a:latin typeface="Rockwell"/>
                <a:cs typeface="Rockwell"/>
              </a:rPr>
              <a:t> 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873530" y="5610806"/>
            <a:ext cx="8769164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B37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Rockwell"/>
                <a:cs typeface="Rockwell"/>
              </a:rPr>
              <a:t> A myth of the West as a land of </a:t>
            </a:r>
            <a:r>
              <a:rPr lang="en-US" altLang="en-US" sz="2000" u="sng" dirty="0">
                <a:latin typeface="Rockwell"/>
                <a:cs typeface="Rockwell"/>
              </a:rPr>
              <a:t>romance</a:t>
            </a:r>
            <a:r>
              <a:rPr lang="en-US" altLang="en-US" sz="2000" dirty="0">
                <a:latin typeface="Rockwell"/>
                <a:cs typeface="Rockwell"/>
              </a:rPr>
              <a:t> and </a:t>
            </a:r>
            <a:r>
              <a:rPr lang="en-US" altLang="en-US" sz="2000" u="sng" dirty="0" smtClean="0">
                <a:latin typeface="Rockwell"/>
                <a:cs typeface="Rockwell"/>
              </a:rPr>
              <a:t>adventure</a:t>
            </a:r>
            <a:r>
              <a:rPr lang="en-US" altLang="en-US" sz="2000" dirty="0">
                <a:latin typeface="Rockwell"/>
                <a:cs typeface="Rockwell"/>
              </a:rPr>
              <a:t> </a:t>
            </a:r>
            <a:r>
              <a:rPr lang="en-US" altLang="en-US" sz="2000" dirty="0" smtClean="0">
                <a:latin typeface="Rockwell"/>
                <a:cs typeface="Rockwell"/>
              </a:rPr>
              <a:t>emerged</a:t>
            </a:r>
            <a:r>
              <a:rPr lang="en-US" altLang="en-US" sz="2000" dirty="0">
                <a:latin typeface="Rockwell"/>
                <a:cs typeface="Rockwel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25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  <p:bldP spid="83976" grpId="0"/>
      <p:bldP spid="83978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63</TotalTime>
  <Words>1601</Words>
  <Application>Microsoft Macintosh PowerPoint</Application>
  <PresentationFormat>On-screen Show (4:3)</PresentationFormat>
  <Paragraphs>164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Theme</vt:lpstr>
      <vt:lpstr>Do Now</vt:lpstr>
      <vt:lpstr>Manifest Destiny and the Mexican American War</vt:lpstr>
      <vt:lpstr>Key Concepts</vt:lpstr>
      <vt:lpstr>AP Prompt</vt:lpstr>
      <vt:lpstr>Manifest Destiny</vt:lpstr>
      <vt:lpstr>PowerPoint Presentation</vt:lpstr>
      <vt:lpstr>Manifest Destiny</vt:lpstr>
      <vt:lpstr>Overland Trails</vt:lpstr>
      <vt:lpstr>“Manifest Destiny”</vt:lpstr>
      <vt:lpstr>Harrison…Uh oh…I mean Tyler as President</vt:lpstr>
      <vt:lpstr>Texas Independence</vt:lpstr>
      <vt:lpstr>The Lone Star Republic to State</vt:lpstr>
      <vt:lpstr>PowerPoint Presentation</vt:lpstr>
      <vt:lpstr>“Texas Coming In”</vt:lpstr>
      <vt:lpstr>More Tension with Britain</vt:lpstr>
      <vt:lpstr>PowerPoint Presentation</vt:lpstr>
      <vt:lpstr>PowerPoint Presentation</vt:lpstr>
      <vt:lpstr>American Economic Influence</vt:lpstr>
      <vt:lpstr>Beginning of the Dispute</vt:lpstr>
      <vt:lpstr>The “US Invasion” War - Causes</vt:lpstr>
      <vt:lpstr>PowerPoint Presentation</vt:lpstr>
      <vt:lpstr>War of Aggression</vt:lpstr>
      <vt:lpstr>Text Analysis</vt:lpstr>
      <vt:lpstr>PowerPoint Presentation</vt:lpstr>
      <vt:lpstr>America Divided</vt:lpstr>
      <vt:lpstr>Political Opposition to War</vt:lpstr>
      <vt:lpstr>The Mexican-American War - Course</vt:lpstr>
      <vt:lpstr>PowerPoint Presentation</vt:lpstr>
      <vt:lpstr>The Aftermath of the War</vt:lpstr>
      <vt:lpstr>Opposition</vt:lpstr>
      <vt:lpstr>What’s to Come…New Territory New Problems</vt:lpstr>
      <vt:lpstr>Gadsden Purchase</vt:lpstr>
      <vt:lpstr>Result of Manifest Destiny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35</cp:revision>
  <dcterms:created xsi:type="dcterms:W3CDTF">2018-05-15T21:37:39Z</dcterms:created>
  <dcterms:modified xsi:type="dcterms:W3CDTF">2018-10-12T20:41:27Z</dcterms:modified>
</cp:coreProperties>
</file>