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4"/>
  </p:notesMasterIdLst>
  <p:sldIdLst>
    <p:sldId id="257" r:id="rId2"/>
    <p:sldId id="256" r:id="rId3"/>
    <p:sldId id="258" r:id="rId4"/>
    <p:sldId id="260" r:id="rId5"/>
    <p:sldId id="259" r:id="rId6"/>
    <p:sldId id="261" r:id="rId7"/>
    <p:sldId id="278" r:id="rId8"/>
    <p:sldId id="262" r:id="rId9"/>
    <p:sldId id="287" r:id="rId10"/>
    <p:sldId id="263" r:id="rId11"/>
    <p:sldId id="264" r:id="rId12"/>
    <p:sldId id="265" r:id="rId13"/>
    <p:sldId id="266" r:id="rId14"/>
    <p:sldId id="267" r:id="rId15"/>
    <p:sldId id="279" r:id="rId16"/>
    <p:sldId id="268" r:id="rId17"/>
    <p:sldId id="269" r:id="rId18"/>
    <p:sldId id="270" r:id="rId19"/>
    <p:sldId id="271" r:id="rId20"/>
    <p:sldId id="280" r:id="rId21"/>
    <p:sldId id="281" r:id="rId22"/>
    <p:sldId id="282" r:id="rId23"/>
    <p:sldId id="283" r:id="rId24"/>
    <p:sldId id="284" r:id="rId25"/>
    <p:sldId id="272" r:id="rId26"/>
    <p:sldId id="273" r:id="rId27"/>
    <p:sldId id="274" r:id="rId28"/>
    <p:sldId id="285" r:id="rId29"/>
    <p:sldId id="275" r:id="rId30"/>
    <p:sldId id="276" r:id="rId31"/>
    <p:sldId id="288" r:id="rId32"/>
    <p:sldId id="27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41" d="100"/>
          <a:sy n="41" d="100"/>
        </p:scale>
        <p:origin x="-992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345D7-18BA-D34C-B64B-2D26DAB06872}" type="datetimeFigureOut">
              <a:rPr lang="en-US" smtClean="0"/>
              <a:t>1/8/20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73344-9FC1-F747-8907-331C8E076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4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3D26F1BA-8489-3A42-86BD-E0A855C623E3}" type="slidenum">
              <a:rPr lang="en-US" sz="1200" smtClean="0"/>
              <a:pPr>
                <a:defRPr/>
              </a:pPr>
              <a:t>13</a:t>
            </a:fld>
            <a:endParaRPr lang="en-US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Char char="•"/>
              <a:defRPr/>
            </a:pPr>
            <a:r>
              <a:rPr lang="en-US">
                <a:latin typeface="Times New Roman" charset="0"/>
                <a:cs typeface="+mn-cs"/>
              </a:rPr>
              <a:t>Within the Republican ranks there were bitter quarrels between the Stalwarts and the Half-Breeds.</a:t>
            </a:r>
          </a:p>
          <a:p>
            <a:pPr lvl="1">
              <a:buFontTx/>
              <a:buChar char="•"/>
              <a:defRPr/>
            </a:pPr>
            <a:r>
              <a:rPr lang="en-US">
                <a:latin typeface="Times New Roman" charset="0"/>
              </a:rPr>
              <a:t>Stalwarts were staunch supporters of the recent Grant administration and eventually will support the idea of a 3rd Grant term</a:t>
            </a:r>
          </a:p>
          <a:p>
            <a:pPr lvl="2">
              <a:buFontTx/>
              <a:buChar char="•"/>
              <a:defRPr/>
            </a:pPr>
            <a:r>
              <a:rPr lang="en-US">
                <a:latin typeface="Times New Roman" charset="0"/>
              </a:rPr>
              <a:t>They were led by the powerful New York Senator Roscoe Conkling</a:t>
            </a:r>
          </a:p>
          <a:p>
            <a:pPr lvl="2">
              <a:buFontTx/>
              <a:buChar char="•"/>
              <a:defRPr/>
            </a:pPr>
            <a:r>
              <a:rPr lang="en-US">
                <a:latin typeface="Times New Roman" charset="0"/>
              </a:rPr>
              <a:t>Another prominent Stalwart was Chester A. Arthur</a:t>
            </a:r>
          </a:p>
          <a:p>
            <a:pPr lvl="1">
              <a:buFontTx/>
              <a:buChar char="•"/>
              <a:defRPr/>
            </a:pPr>
            <a:r>
              <a:rPr lang="en-US">
                <a:latin typeface="Times New Roman" charset="0"/>
              </a:rPr>
              <a:t>Half-Breeds were more liberal and favored Hayes’s southern policy and civil service reform.</a:t>
            </a:r>
          </a:p>
          <a:p>
            <a:pPr lvl="2">
              <a:buFontTx/>
              <a:buChar char="•"/>
              <a:defRPr/>
            </a:pPr>
            <a:r>
              <a:rPr lang="en-US">
                <a:latin typeface="Times New Roman" charset="0"/>
              </a:rPr>
              <a:t>The Half-Breeds were against corruption in govt. </a:t>
            </a:r>
          </a:p>
          <a:p>
            <a:pPr lvl="2">
              <a:buFontTx/>
              <a:buChar char="•"/>
              <a:defRPr/>
            </a:pPr>
            <a:r>
              <a:rPr lang="en-US">
                <a:latin typeface="Times New Roman" charset="0"/>
              </a:rPr>
              <a:t>They were led by Senator James Blaine of Maine.</a:t>
            </a:r>
          </a:p>
          <a:p>
            <a:pPr lvl="3">
              <a:buFontTx/>
              <a:buChar char="•"/>
              <a:defRPr/>
            </a:pPr>
            <a:r>
              <a:rPr lang="en-US">
                <a:latin typeface="Times New Roman" charset="0"/>
              </a:rPr>
              <a:t>A prominent Half-Breed was James A. Garfield (R-OH)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F6BA5763-0A79-2140-9A6D-30E352676E2D}" type="slidenum">
              <a:rPr lang="en-US" sz="1200" smtClean="0"/>
              <a:pPr>
                <a:defRPr/>
              </a:pPr>
              <a:t>20</a:t>
            </a:fld>
            <a:endParaRPr 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Char char="•"/>
              <a:defRPr/>
            </a:pPr>
            <a:r>
              <a:rPr lang="en-US">
                <a:latin typeface="Times New Roman" charset="0"/>
                <a:cs typeface="+mn-cs"/>
              </a:rPr>
              <a:t>The Republican party rejected Chester A. Arthur for the 1884 nomination and instead gave it to James Blaine, their best-known party leader.</a:t>
            </a:r>
          </a:p>
          <a:p>
            <a:pPr lvl="1">
              <a:buFontTx/>
              <a:buChar char="•"/>
              <a:defRPr/>
            </a:pPr>
            <a:r>
              <a:rPr lang="en-US">
                <a:latin typeface="Times New Roman" charset="0"/>
              </a:rPr>
              <a:t>Blaine was a believer in patronage while his Democratic opponent, Grover Cleveland (D-NY) had a record establishing him as an opponent of political bosses and patronage.</a:t>
            </a:r>
          </a:p>
          <a:p>
            <a:pPr lvl="1">
              <a:buFontTx/>
              <a:buChar char="•"/>
              <a:defRPr/>
            </a:pPr>
            <a:r>
              <a:rPr lang="en-US">
                <a:latin typeface="Times New Roman" charset="0"/>
              </a:rPr>
              <a:t>Reform-minded Republicans jumped ship from the party and voted instead for Cleveland, tipping the scales in his favor.</a:t>
            </a:r>
          </a:p>
          <a:p>
            <a:pPr lvl="2">
              <a:buFontTx/>
              <a:buChar char="•"/>
              <a:defRPr/>
            </a:pPr>
            <a:r>
              <a:rPr lang="en-US">
                <a:latin typeface="Times New Roman" charset="0"/>
              </a:rPr>
              <a:t>Mugwump - Algonquian word meaning renegade chief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C883084F-08E9-C540-BA95-67B422A9C3C2}" type="slidenum">
              <a:rPr lang="en-US" sz="1200" smtClean="0"/>
              <a:pPr>
                <a:defRPr/>
              </a:pPr>
              <a:t>21</a:t>
            </a:fld>
            <a:endParaRPr 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43400"/>
            <a:ext cx="5867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Char char="•"/>
              <a:defRPr/>
            </a:pPr>
            <a:r>
              <a:rPr lang="en-US">
                <a:latin typeface="Times New Roman" charset="0"/>
                <a:cs typeface="+mn-cs"/>
              </a:rPr>
              <a:t>Tariff duties were a major source of public revenue (there was no fed. income tax)</a:t>
            </a:r>
          </a:p>
          <a:p>
            <a:pPr lvl="1">
              <a:buFontTx/>
              <a:buChar char="•"/>
              <a:defRPr/>
            </a:pPr>
            <a:r>
              <a:rPr lang="en-US">
                <a:latin typeface="Times New Roman" charset="0"/>
              </a:rPr>
              <a:t>U.S. producers wanted protection from foreign competition.  Some manufacturers sought protection of finished product (e.g. shoes) while favoring access to foreign raw materials (hides)</a:t>
            </a:r>
          </a:p>
          <a:p>
            <a:pPr lvl="1">
              <a:buFontTx/>
              <a:buChar char="•"/>
              <a:defRPr/>
            </a:pPr>
            <a:r>
              <a:rPr lang="en-US">
                <a:latin typeface="Times New Roman" charset="0"/>
              </a:rPr>
              <a:t>As usual - South and West disliked tariffs because they increased prices of goods they needed to buy and scared off foreign buyers of U.S. agricultural commodities.</a:t>
            </a:r>
          </a:p>
          <a:p>
            <a:pPr lvl="1">
              <a:buFontTx/>
              <a:buChar char="•"/>
              <a:defRPr/>
            </a:pPr>
            <a:r>
              <a:rPr lang="en-US">
                <a:latin typeface="Times New Roman" charset="0"/>
              </a:rPr>
              <a:t>Republicans supported tariffs - Dems favored lower rates</a:t>
            </a:r>
          </a:p>
          <a:p>
            <a:pPr>
              <a:buFontTx/>
              <a:buChar char="•"/>
              <a:defRPr/>
            </a:pPr>
            <a:r>
              <a:rPr lang="en-US">
                <a:latin typeface="Times New Roman" charset="0"/>
                <a:cs typeface="+mn-cs"/>
              </a:rPr>
              <a:t>Cleveland wanted to lower tariff rates because they were actually bringing in surplus money that was being distributed into veterans pensions and pork barrel projects.</a:t>
            </a:r>
          </a:p>
          <a:p>
            <a:pPr lvl="1">
              <a:buFontTx/>
              <a:buChar char="•"/>
              <a:defRPr/>
            </a:pPr>
            <a:r>
              <a:rPr lang="en-US">
                <a:latin typeface="Times New Roman" charset="0"/>
              </a:rPr>
              <a:t>Cleveland viewed the budget surplus as a corrupting influence.</a:t>
            </a:r>
          </a:p>
          <a:p>
            <a:pPr lvl="1">
              <a:buFontTx/>
              <a:buChar char="•"/>
              <a:defRPr/>
            </a:pPr>
            <a:r>
              <a:rPr lang="en-US">
                <a:latin typeface="Times New Roman" charset="0"/>
              </a:rPr>
              <a:t>He saw protection as aiding the growth of massive trusts and other biz combinations that eliminated competition and ultimately raised prices</a:t>
            </a:r>
          </a:p>
          <a:p>
            <a:pPr lvl="1">
              <a:buFontTx/>
              <a:buChar char="•"/>
              <a:defRPr/>
            </a:pPr>
            <a:r>
              <a:rPr lang="en-US">
                <a:latin typeface="Times New Roman" charset="0"/>
              </a:rPr>
              <a:t>In an address to Congress in 1877, Cleveland called for lower tariff rates, angering business</a:t>
            </a:r>
          </a:p>
          <a:p>
            <a:pPr>
              <a:buFontTx/>
              <a:buChar char="•"/>
              <a:defRPr/>
            </a:pPr>
            <a:r>
              <a:rPr lang="en-US">
                <a:latin typeface="Times New Roman" charset="0"/>
                <a:cs typeface="+mn-cs"/>
              </a:rPr>
              <a:t>Cleveland also sought to minimize fraudulent pension claims.</a:t>
            </a:r>
          </a:p>
          <a:p>
            <a:pPr lvl="1">
              <a:buFontTx/>
              <a:buChar char="•"/>
              <a:defRPr/>
            </a:pPr>
            <a:r>
              <a:rPr lang="en-US">
                <a:latin typeface="Times New Roman" charset="0"/>
              </a:rPr>
              <a:t>Military pensions cost millions annually - fraud inflated the cost</a:t>
            </a:r>
          </a:p>
          <a:p>
            <a:pPr lvl="1">
              <a:buFontTx/>
              <a:buChar char="•"/>
              <a:defRPr/>
            </a:pPr>
            <a:r>
              <a:rPr lang="en-US">
                <a:latin typeface="Times New Roman" charset="0"/>
              </a:rPr>
              <a:t>Cleveland rejected many spending bills that would have sent more $ into pension funds</a:t>
            </a:r>
          </a:p>
          <a:p>
            <a:pPr lvl="1">
              <a:buFontTx/>
              <a:buChar char="•"/>
              <a:defRPr/>
            </a:pPr>
            <a:r>
              <a:rPr lang="en-US">
                <a:latin typeface="Times New Roman" charset="0"/>
              </a:rPr>
              <a:t>This angered veterans groups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628827C8-B249-8945-A9AE-4E271F4C4EB8}" type="slidenum">
              <a:rPr lang="en-US" sz="1200" smtClean="0"/>
              <a:pPr>
                <a:defRPr/>
              </a:pPr>
              <a:t>22</a:t>
            </a:fld>
            <a:endParaRPr 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Char char="•"/>
              <a:defRPr/>
            </a:pPr>
            <a:r>
              <a:rPr lang="en-US">
                <a:latin typeface="Times New Roman" charset="0"/>
                <a:cs typeface="+mn-cs"/>
              </a:rPr>
              <a:t>The major campaign issue of the 1888 election was Cleveland’s call for lower tariff rates.</a:t>
            </a:r>
          </a:p>
          <a:p>
            <a:pPr>
              <a:buFontTx/>
              <a:buChar char="•"/>
              <a:defRPr/>
            </a:pPr>
            <a:r>
              <a:rPr lang="en-US">
                <a:latin typeface="Times New Roman" charset="0"/>
                <a:cs typeface="+mn-cs"/>
              </a:rPr>
              <a:t>The Dems enthusiastically re-nominated Cleveland while the Reps nominated Benjamin Harrison, grandson of William Henry Harrison.</a:t>
            </a:r>
          </a:p>
          <a:p>
            <a:pPr>
              <a:buFontTx/>
              <a:buChar char="•"/>
              <a:defRPr/>
            </a:pPr>
            <a:r>
              <a:rPr lang="en-US">
                <a:latin typeface="Times New Roman" charset="0"/>
                <a:cs typeface="+mn-cs"/>
              </a:rPr>
              <a:t>The Republicans were aggressive and well financed by corporate money.  Since the Pendleton Act forbid campaign contributions from govt. workers, parties relied heavily on corporate contributions to fund campaigns.</a:t>
            </a:r>
          </a:p>
          <a:p>
            <a:pPr lvl="1">
              <a:buFontTx/>
              <a:buChar char="•"/>
              <a:defRPr/>
            </a:pPr>
            <a:r>
              <a:rPr lang="en-US">
                <a:latin typeface="Times New Roman" charset="0"/>
              </a:rPr>
              <a:t>The Reps accused Cleveland of supporting a policy of removing all restrictions on trade, including tariffs, which benefited foreign manufacturers at the expense of American ones.</a:t>
            </a:r>
          </a:p>
          <a:p>
            <a:pPr lvl="1">
              <a:buFontTx/>
              <a:buChar char="•"/>
              <a:defRPr/>
            </a:pPr>
            <a:r>
              <a:rPr lang="en-US">
                <a:latin typeface="Times New Roman" charset="0"/>
              </a:rPr>
              <a:t>The Reps also appealed to Union vets who were angry about the pension issue.</a:t>
            </a:r>
          </a:p>
          <a:p>
            <a:pPr>
              <a:buFontTx/>
              <a:buChar char="•"/>
              <a:defRPr/>
            </a:pPr>
            <a:r>
              <a:rPr lang="en-US">
                <a:latin typeface="Times New Roman" charset="0"/>
                <a:cs typeface="+mn-cs"/>
              </a:rPr>
              <a:t>Harrison lost the popular vote by over 100K votes but won important electoral states.</a:t>
            </a:r>
          </a:p>
          <a:p>
            <a:pPr lvl="1">
              <a:buFontTx/>
              <a:buChar char="•"/>
              <a:defRPr/>
            </a:pPr>
            <a:r>
              <a:rPr lang="en-US">
                <a:latin typeface="Times New Roman" charset="0"/>
              </a:rPr>
              <a:t>Electoral vote - 233 to 168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EDFA3444-AD3C-B04C-AF62-7C82C396962D}" type="slidenum">
              <a:rPr lang="en-US" sz="1200" smtClean="0"/>
              <a:pPr>
                <a:defRPr/>
              </a:pPr>
              <a:t>23</a:t>
            </a:fld>
            <a:endParaRPr 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Char char="•"/>
              <a:defRPr/>
            </a:pPr>
            <a:r>
              <a:rPr lang="en-US">
                <a:latin typeface="Times New Roman" charset="0"/>
                <a:cs typeface="+mn-cs"/>
              </a:rPr>
              <a:t>Harrison preferred to listen to the advice of 3 prominent Republicans rather than the members of his cabinet.</a:t>
            </a:r>
          </a:p>
          <a:p>
            <a:pPr lvl="1">
              <a:buFontTx/>
              <a:buChar char="•"/>
              <a:defRPr/>
            </a:pPr>
            <a:r>
              <a:rPr lang="en-US">
                <a:latin typeface="Times New Roman" charset="0"/>
              </a:rPr>
              <a:t>James Blaine (who was his Sec. of State)</a:t>
            </a:r>
          </a:p>
          <a:p>
            <a:pPr lvl="1">
              <a:buFontTx/>
              <a:buChar char="•"/>
              <a:defRPr/>
            </a:pPr>
            <a:r>
              <a:rPr lang="en-US">
                <a:latin typeface="Times New Roman" charset="0"/>
              </a:rPr>
              <a:t>Thomas Reed (R-ME) - Speaker of the House</a:t>
            </a:r>
          </a:p>
          <a:p>
            <a:pPr lvl="1">
              <a:buFontTx/>
              <a:buChar char="•"/>
              <a:defRPr/>
            </a:pPr>
            <a:r>
              <a:rPr lang="en-US">
                <a:latin typeface="Times New Roman" charset="0"/>
              </a:rPr>
              <a:t>William McKinley (R-OH)  - Chairman of the House Ways &amp; Means Committee (in charge of raising revenue for national expenses)</a:t>
            </a:r>
          </a:p>
          <a:p>
            <a:pPr>
              <a:buFontTx/>
              <a:buChar char="•"/>
              <a:defRPr/>
            </a:pPr>
            <a:r>
              <a:rPr lang="en-US">
                <a:latin typeface="Times New Roman" charset="0"/>
                <a:cs typeface="+mn-cs"/>
              </a:rPr>
              <a:t>With control of both the Senate and the House, the Republicans moved to pass a new protective tariff.</a:t>
            </a:r>
          </a:p>
          <a:p>
            <a:pPr lvl="1">
              <a:buFontTx/>
              <a:buChar char="•"/>
              <a:defRPr/>
            </a:pPr>
            <a:r>
              <a:rPr lang="en-US">
                <a:latin typeface="Times New Roman" charset="0"/>
              </a:rPr>
              <a:t>The McKinley Tariff of 1890 raised tariff rates on woolen and cotton goods, steel products and even some farm products, including wheat, potatoes, butter, and eggs.</a:t>
            </a:r>
          </a:p>
          <a:p>
            <a:pPr lvl="1">
              <a:buFontTx/>
              <a:buChar char="•"/>
              <a:defRPr/>
            </a:pPr>
            <a:r>
              <a:rPr lang="en-US">
                <a:latin typeface="Times New Roman" charset="0"/>
              </a:rPr>
              <a:t>The tariff raised rates to their highest level ever - up to 50%!</a:t>
            </a:r>
          </a:p>
          <a:p>
            <a:pPr lvl="1">
              <a:buFontTx/>
              <a:buChar char="•"/>
              <a:defRPr/>
            </a:pPr>
            <a:r>
              <a:rPr lang="en-US">
                <a:latin typeface="Times New Roman" charset="0"/>
              </a:rPr>
              <a:t>As a result of such a high rate, domestic producers increased their prices to raise their profits.</a:t>
            </a:r>
          </a:p>
          <a:p>
            <a:pPr lvl="1">
              <a:buFontTx/>
              <a:buChar char="•"/>
              <a:defRPr/>
            </a:pPr>
            <a:r>
              <a:rPr lang="en-US">
                <a:latin typeface="Times New Roman" charset="0"/>
              </a:rPr>
              <a:t>The Democrats railed against the Republicans for “raising the cost of living.”</a:t>
            </a:r>
          </a:p>
          <a:p>
            <a:pPr lvl="1">
              <a:buFontTx/>
              <a:buChar char="•"/>
              <a:defRPr/>
            </a:pPr>
            <a:r>
              <a:rPr lang="en-US">
                <a:latin typeface="Times New Roman" charset="0"/>
              </a:rPr>
              <a:t>The people listened because Democrats won big in the 1890 midterm election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06592D29-5668-8243-A7AC-088C7D726880}" type="slidenum">
              <a:rPr lang="en-US" sz="1200" smtClean="0"/>
              <a:pPr>
                <a:defRPr/>
              </a:pPr>
              <a:t>24</a:t>
            </a:fld>
            <a:endParaRPr lang="en-US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Char char="•"/>
              <a:defRPr/>
            </a:pPr>
            <a:r>
              <a:rPr lang="en-US">
                <a:latin typeface="Times New Roman" charset="0"/>
                <a:cs typeface="+mn-cs"/>
              </a:rPr>
              <a:t>Former president Cleveland was again nominated by the Democrats.</a:t>
            </a:r>
          </a:p>
          <a:p>
            <a:pPr>
              <a:buFontTx/>
              <a:buChar char="•"/>
              <a:defRPr/>
            </a:pPr>
            <a:r>
              <a:rPr lang="en-US">
                <a:latin typeface="Times New Roman" charset="0"/>
                <a:cs typeface="+mn-cs"/>
              </a:rPr>
              <a:t>Harrison won the Republican nod, though Blain put his name in the hat.</a:t>
            </a:r>
          </a:p>
          <a:p>
            <a:pPr>
              <a:buFontTx/>
              <a:buChar char="•"/>
              <a:defRPr/>
            </a:pPr>
            <a:r>
              <a:rPr lang="en-US">
                <a:latin typeface="Times New Roman" charset="0"/>
                <a:cs typeface="+mn-cs"/>
              </a:rPr>
              <a:t>A 3rd party, the Populists, entered the fray with agrarian-oriented politician James Weaver.</a:t>
            </a:r>
          </a:p>
          <a:p>
            <a:pPr lvl="1">
              <a:buFontTx/>
              <a:buChar char="•"/>
              <a:defRPr/>
            </a:pPr>
            <a:r>
              <a:rPr lang="en-US">
                <a:latin typeface="Times New Roman" charset="0"/>
              </a:rPr>
              <a:t>The Populist were a party that grew out of the Farmers Alliances of the West.</a:t>
            </a:r>
          </a:p>
          <a:p>
            <a:pPr lvl="1">
              <a:buFontTx/>
              <a:buChar char="•"/>
              <a:defRPr/>
            </a:pPr>
            <a:r>
              <a:rPr lang="en-US">
                <a:latin typeface="Times New Roman" charset="0"/>
              </a:rPr>
              <a:t>The party platform advocated reforms that would benefit farmers and eastern laborers.</a:t>
            </a:r>
          </a:p>
          <a:p>
            <a:pPr>
              <a:buFontTx/>
              <a:buChar char="•"/>
              <a:defRPr/>
            </a:pPr>
            <a:r>
              <a:rPr lang="en-US">
                <a:latin typeface="Times New Roman" charset="0"/>
                <a:cs typeface="+mn-cs"/>
              </a:rPr>
              <a:t>The Republicans suffered from public resentment over a number of issues.</a:t>
            </a:r>
          </a:p>
          <a:p>
            <a:pPr lvl="1">
              <a:buFontTx/>
              <a:buChar char="•"/>
              <a:defRPr/>
            </a:pPr>
            <a:r>
              <a:rPr lang="en-US">
                <a:latin typeface="Times New Roman" charset="0"/>
              </a:rPr>
              <a:t>Harrison’s failure to use the Merit system</a:t>
            </a:r>
          </a:p>
          <a:p>
            <a:pPr lvl="1">
              <a:buFontTx/>
              <a:buChar char="•"/>
              <a:defRPr/>
            </a:pPr>
            <a:r>
              <a:rPr lang="en-US">
                <a:latin typeface="Times New Roman" charset="0"/>
              </a:rPr>
              <a:t>McKinley Tariff price increases</a:t>
            </a:r>
          </a:p>
          <a:p>
            <a:pPr lvl="1">
              <a:buFontTx/>
              <a:buChar char="•"/>
              <a:defRPr/>
            </a:pPr>
            <a:r>
              <a:rPr lang="en-US">
                <a:latin typeface="Times New Roman" charset="0"/>
              </a:rPr>
              <a:t>An attempt to force federal control of elections on Southern states (unsuccessful)</a:t>
            </a:r>
          </a:p>
          <a:p>
            <a:pPr lvl="1">
              <a:buFontTx/>
              <a:buChar char="•"/>
              <a:defRPr/>
            </a:pPr>
            <a:r>
              <a:rPr lang="en-US">
                <a:latin typeface="Times New Roman" charset="0"/>
              </a:rPr>
              <a:t>Disgust with the Billion Dollar Congress</a:t>
            </a:r>
          </a:p>
          <a:p>
            <a:pPr>
              <a:buFontTx/>
              <a:buChar char="•"/>
              <a:defRPr/>
            </a:pPr>
            <a:r>
              <a:rPr lang="en-US">
                <a:latin typeface="Times New Roman" charset="0"/>
                <a:cs typeface="+mn-cs"/>
              </a:rPr>
              <a:t>Cleveland won the election and his party won control of Congress as well.</a:t>
            </a:r>
          </a:p>
          <a:p>
            <a:pPr lvl="1">
              <a:buFontTx/>
              <a:buChar char="•"/>
              <a:defRPr/>
            </a:pPr>
            <a:r>
              <a:rPr lang="en-US">
                <a:latin typeface="Times New Roman" charset="0"/>
              </a:rPr>
              <a:t>Won by 360K votes and 277-145 in the electoral vote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Bulle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73274" y="928688"/>
            <a:ext cx="8197453" cy="377061"/>
          </a:xfrm>
          <a:prstGeom prst="rect">
            <a:avLst/>
          </a:prstGeom>
          <a:noFill/>
          <a:ln>
            <a:noFill/>
          </a:ln>
        </p:spPr>
        <p:txBody>
          <a:bodyPr wrap="square" lIns="64281" tIns="64281" rIns="64281" bIns="64281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75"/>
              <a:buFont typeface="Carme"/>
              <a:buNone/>
              <a:defRPr sz="1800" b="0" i="0" u="none" strike="noStrike" cap="none">
                <a:solidFill>
                  <a:srgbClr val="5B5854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507060" marR="0" lvl="1" indent="-155466" algn="l" rtl="0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Clr>
                <a:srgbClr val="9A958E"/>
              </a:buClr>
              <a:buSzPts val="1875"/>
              <a:buFont typeface="Avenir"/>
              <a:buChar char="•"/>
              <a:defRPr sz="1800" b="0" i="0" u="none" strike="noStrike" cap="none">
                <a:solidFill>
                  <a:srgbClr val="8F5E3A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774941" marR="0" lvl="2" indent="-155466" algn="l" rtl="0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Clr>
                <a:srgbClr val="9A958E"/>
              </a:buClr>
              <a:buSzPts val="1875"/>
              <a:buFont typeface="Avenir"/>
              <a:buChar char="•"/>
              <a:defRPr sz="1800" b="0" i="0" u="none" strike="noStrike" cap="none">
                <a:solidFill>
                  <a:srgbClr val="8F5E3A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042822" marR="0" lvl="3" indent="-155466" algn="l" rtl="0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Clr>
                <a:srgbClr val="9A958E"/>
              </a:buClr>
              <a:buSzPts val="1875"/>
              <a:buFont typeface="Avenir"/>
              <a:buChar char="•"/>
              <a:defRPr sz="1800" b="0" i="0" u="none" strike="noStrike" cap="none">
                <a:solidFill>
                  <a:srgbClr val="8F5E3A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310704" marR="0" lvl="4" indent="-155466" algn="l" rtl="0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Clr>
                <a:srgbClr val="9A958E"/>
              </a:buClr>
              <a:buSzPts val="1875"/>
              <a:buFont typeface="Avenir"/>
              <a:buChar char="•"/>
              <a:defRPr sz="1800" b="0" i="0" u="none" strike="noStrike" cap="none">
                <a:solidFill>
                  <a:srgbClr val="8F5E3A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1578585" marR="0" lvl="5" indent="-155466" algn="l" rtl="0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Clr>
                <a:srgbClr val="9A958E"/>
              </a:buClr>
              <a:buSzPts val="1875"/>
              <a:buFont typeface="Avenir"/>
              <a:buChar char="•"/>
              <a:defRPr sz="1800" b="0" i="0" u="none" strike="noStrike" cap="none">
                <a:solidFill>
                  <a:srgbClr val="8F5E3A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1846466" marR="0" lvl="6" indent="-155466" algn="l" rtl="0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Clr>
                <a:srgbClr val="9A958E"/>
              </a:buClr>
              <a:buSzPts val="1875"/>
              <a:buFont typeface="Avenir"/>
              <a:buChar char="•"/>
              <a:defRPr sz="1800" b="0" i="0" u="none" strike="noStrike" cap="none">
                <a:solidFill>
                  <a:srgbClr val="8F5E3A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114347" marR="0" lvl="7" indent="-155466" algn="l" rtl="0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Clr>
                <a:srgbClr val="9A958E"/>
              </a:buClr>
              <a:buSzPts val="1875"/>
              <a:buFont typeface="Avenir"/>
              <a:buChar char="•"/>
              <a:defRPr sz="1800" b="0" i="0" u="none" strike="noStrike" cap="none">
                <a:solidFill>
                  <a:srgbClr val="8F5E3A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2382228" marR="0" lvl="8" indent="-155466" algn="l" rtl="0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Clr>
                <a:srgbClr val="9A958E"/>
              </a:buClr>
              <a:buSzPts val="1875"/>
              <a:buFont typeface="Avenir"/>
              <a:buChar char="•"/>
              <a:defRPr sz="1800" b="0" i="0" u="none" strike="noStrike" cap="none">
                <a:solidFill>
                  <a:srgbClr val="8F5E3A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73274" y="410765"/>
            <a:ext cx="8197453" cy="526852"/>
          </a:xfrm>
          <a:prstGeom prst="rect">
            <a:avLst/>
          </a:prstGeom>
          <a:noFill/>
          <a:ln>
            <a:noFill/>
          </a:ln>
        </p:spPr>
        <p:txBody>
          <a:bodyPr wrap="square" lIns="64281" tIns="64281" rIns="64281" bIns="64281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400"/>
              <a:buFont typeface="Carme"/>
              <a:buNone/>
              <a:defRPr sz="2800" b="0" i="0" u="none" strike="noStrike" cap="none">
                <a:solidFill>
                  <a:srgbClr val="5B5854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0" marR="0" lvl="1" indent="16072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400"/>
              <a:buFont typeface="Carme"/>
              <a:buNone/>
              <a:defRPr sz="2800" b="0" i="0" u="none" strike="noStrike" cap="none">
                <a:solidFill>
                  <a:srgbClr val="5B5854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0" marR="0" lvl="2" indent="32145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400"/>
              <a:buFont typeface="Carme"/>
              <a:buNone/>
              <a:defRPr sz="2800" b="0" i="0" u="none" strike="noStrike" cap="none">
                <a:solidFill>
                  <a:srgbClr val="5B5854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0" marR="0" lvl="3" indent="48218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400"/>
              <a:buFont typeface="Carme"/>
              <a:buNone/>
              <a:defRPr sz="2800" b="0" i="0" u="none" strike="noStrike" cap="none">
                <a:solidFill>
                  <a:srgbClr val="5B5854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0" marR="0" lvl="4" indent="6429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400"/>
              <a:buFont typeface="Carme"/>
              <a:buNone/>
              <a:defRPr sz="2800" b="0" i="0" u="none" strike="noStrike" cap="none">
                <a:solidFill>
                  <a:srgbClr val="5B5854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0" marR="0" lvl="5" indent="80364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400"/>
              <a:buFont typeface="Carme"/>
              <a:buNone/>
              <a:defRPr sz="2800" b="0" i="0" u="none" strike="noStrike" cap="none">
                <a:solidFill>
                  <a:srgbClr val="5B5854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0" marR="0" lvl="6" indent="96437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400"/>
              <a:buFont typeface="Carme"/>
              <a:buNone/>
              <a:defRPr sz="2800" b="0" i="0" u="none" strike="noStrike" cap="none">
                <a:solidFill>
                  <a:srgbClr val="5B5854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0" marR="0" lvl="7" indent="112510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400"/>
              <a:buFont typeface="Carme"/>
              <a:buNone/>
              <a:defRPr sz="2800" b="0" i="0" u="none" strike="noStrike" cap="none">
                <a:solidFill>
                  <a:srgbClr val="5B5854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0" marR="0" lvl="8" indent="128582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400"/>
              <a:buFont typeface="Carme"/>
              <a:buNone/>
              <a:defRPr sz="2800" b="0" i="0" u="none" strike="noStrike" cap="none">
                <a:solidFill>
                  <a:srgbClr val="5B5854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73274" y="1678781"/>
            <a:ext cx="8197453" cy="4536281"/>
          </a:xfrm>
          <a:prstGeom prst="rect">
            <a:avLst/>
          </a:prstGeom>
          <a:noFill/>
          <a:ln>
            <a:noFill/>
          </a:ln>
        </p:spPr>
        <p:txBody>
          <a:bodyPr wrap="square" lIns="64281" tIns="64281" rIns="64281" bIns="64281" anchor="t" anchorCtr="0"/>
          <a:lstStyle>
            <a:lvl1pPr marL="267881" marR="0" lvl="0" indent="-174123" algn="l" rtl="0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venir"/>
              <a:buChar char="-"/>
              <a:defRPr sz="20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535762" marR="0" lvl="1" indent="-174123" algn="l" rtl="0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venir"/>
              <a:buChar char="-"/>
              <a:defRPr sz="20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803643" marR="0" lvl="2" indent="-174123" algn="l" rtl="0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venir"/>
              <a:buChar char="-"/>
              <a:defRPr sz="20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071524" marR="0" lvl="3" indent="-174123" algn="l" rtl="0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venir"/>
              <a:buChar char="-"/>
              <a:defRPr sz="20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339406" marR="0" lvl="4" indent="-174123" algn="l" rtl="0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venir"/>
              <a:buChar char="-"/>
              <a:defRPr sz="20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1578585" marR="0" lvl="5" indent="-155466" algn="l" rtl="0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Clr>
                <a:srgbClr val="9A958E"/>
              </a:buClr>
              <a:buSzPts val="1875"/>
              <a:buFont typeface="Avenir"/>
              <a:buChar char="•"/>
              <a:defRPr sz="1800" b="0" i="0" u="none" strike="noStrike" cap="none">
                <a:solidFill>
                  <a:srgbClr val="8F5E3A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1846466" marR="0" lvl="6" indent="-155466" algn="l" rtl="0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Clr>
                <a:srgbClr val="9A958E"/>
              </a:buClr>
              <a:buSzPts val="1875"/>
              <a:buFont typeface="Avenir"/>
              <a:buChar char="•"/>
              <a:defRPr sz="1800" b="0" i="0" u="none" strike="noStrike" cap="none">
                <a:solidFill>
                  <a:srgbClr val="8F5E3A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114347" marR="0" lvl="7" indent="-155466" algn="l" rtl="0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Clr>
                <a:srgbClr val="9A958E"/>
              </a:buClr>
              <a:buSzPts val="1875"/>
              <a:buFont typeface="Avenir"/>
              <a:buChar char="•"/>
              <a:defRPr sz="1800" b="0" i="0" u="none" strike="noStrike" cap="none">
                <a:solidFill>
                  <a:srgbClr val="8F5E3A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2382228" marR="0" lvl="8" indent="-155466" algn="l" rtl="0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Clr>
                <a:srgbClr val="9A958E"/>
              </a:buClr>
              <a:buSzPts val="1875"/>
              <a:buFont typeface="Avenir"/>
              <a:buChar char="•"/>
              <a:defRPr sz="1800" b="0" i="0" u="none" strike="noStrike" cap="none">
                <a:solidFill>
                  <a:srgbClr val="8F5E3A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4456981" y="6491883"/>
            <a:ext cx="230040" cy="237379"/>
          </a:xfrm>
          <a:prstGeom prst="rect">
            <a:avLst/>
          </a:prstGeom>
          <a:noFill/>
          <a:ln>
            <a:noFill/>
          </a:ln>
        </p:spPr>
        <p:txBody>
          <a:bodyPr wrap="square" lIns="35717" tIns="35717" rIns="35717" bIns="35717" anchor="t" anchorCtr="0">
            <a:noAutofit/>
          </a:bodyPr>
          <a:lstStyle/>
          <a:p>
            <a:pPr algn="ctr">
              <a:buClr>
                <a:srgbClr val="9A958E"/>
              </a:buClr>
            </a:pPr>
            <a:fld id="{00000000-1234-1234-1234-123412341234}" type="slidenum">
              <a:rPr lang="en-US" sz="1000" smtClean="0">
                <a:solidFill>
                  <a:srgbClr val="9A958E"/>
                </a:solidFill>
                <a:latin typeface="Carme"/>
                <a:ea typeface="Carme"/>
                <a:cs typeface="Carme"/>
                <a:sym typeface="Carme"/>
              </a:rPr>
              <a:pPr algn="ctr">
                <a:buClr>
                  <a:srgbClr val="9A958E"/>
                </a:buClr>
              </a:pPr>
              <a:t>‹#›</a:t>
            </a:fld>
            <a:endParaRPr lang="en-US" sz="1000">
              <a:solidFill>
                <a:srgbClr val="9A958E"/>
              </a:solidFill>
              <a:latin typeface="Carme"/>
              <a:ea typeface="Carme"/>
              <a:cs typeface="Carme"/>
              <a:sym typeface="Carme"/>
            </a:endParaRPr>
          </a:p>
        </p:txBody>
      </p:sp>
    </p:spTree>
    <p:extLst>
      <p:ext uri="{BB962C8B-B14F-4D97-AF65-F5344CB8AC3E}">
        <p14:creationId xmlns:p14="http://schemas.microsoft.com/office/powerpoint/2010/main" val="26300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7/70/Guiteau_cartoon2.jpg" TargetMode="External"/><Relationship Id="rId3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OQ04YdyQPAc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Compare the Democrats and Republicans in the Gilded Age. How were they similar? How were they different?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2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4000">
                <a:effectLst/>
                <a:latin typeface="Rockwell"/>
                <a:cs typeface="Rockwell"/>
              </a:rPr>
              <a:t>Ulysses S. Grant (R) (1869-1877)</a:t>
            </a:r>
          </a:p>
        </p:txBody>
      </p:sp>
      <p:sp>
        <p:nvSpPr>
          <p:cNvPr id="1024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838200"/>
            <a:ext cx="571500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>
                <a:effectLst/>
                <a:latin typeface="Rockwell"/>
                <a:cs typeface="Rockwell"/>
              </a:rPr>
              <a:t>Civil War hero, but no political experience; linked with moderates and Radicals</a:t>
            </a:r>
          </a:p>
          <a:p>
            <a:pPr>
              <a:lnSpc>
                <a:spcPct val="80000"/>
              </a:lnSpc>
            </a:pPr>
            <a:r>
              <a:rPr lang="en-US" sz="1600" dirty="0" err="1">
                <a:effectLst/>
                <a:latin typeface="Rockwell"/>
                <a:cs typeface="Rockwell"/>
              </a:rPr>
              <a:t>Grantism</a:t>
            </a:r>
            <a:endParaRPr lang="en-US" sz="1600" dirty="0">
              <a:effectLst/>
              <a:latin typeface="Rockwell"/>
              <a:cs typeface="Rockwell"/>
            </a:endParaRPr>
          </a:p>
          <a:p>
            <a:pPr lvl="1">
              <a:lnSpc>
                <a:spcPct val="80000"/>
              </a:lnSpc>
            </a:pPr>
            <a:r>
              <a:rPr lang="en-US" sz="1400" b="1" dirty="0">
                <a:effectLst/>
                <a:latin typeface="Rockwell"/>
                <a:cs typeface="Rockwell"/>
              </a:rPr>
              <a:t>Credit Mobilier</a:t>
            </a:r>
          </a:p>
          <a:p>
            <a:pPr lvl="2">
              <a:lnSpc>
                <a:spcPct val="80000"/>
              </a:lnSpc>
            </a:pPr>
            <a:r>
              <a:rPr lang="en-US" sz="1200" b="1" dirty="0">
                <a:effectLst/>
                <a:latin typeface="Rockwell"/>
                <a:cs typeface="Rockwell"/>
              </a:rPr>
              <a:t>Union Pacific Railroad creates dummy construction company to hire execs at inflated salaries and earn high dividends</a:t>
            </a:r>
          </a:p>
          <a:p>
            <a:pPr lvl="2">
              <a:lnSpc>
                <a:spcPct val="80000"/>
              </a:lnSpc>
            </a:pPr>
            <a:r>
              <a:rPr lang="en-US" sz="1200" b="1" dirty="0">
                <a:effectLst/>
                <a:latin typeface="Rockwell"/>
                <a:cs typeface="Rockwell"/>
              </a:rPr>
              <a:t>Sold stock to Republican congressmen and bribed press to keep quiet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effectLst/>
                <a:latin typeface="Rockwell"/>
                <a:cs typeface="Rockwell"/>
              </a:rPr>
              <a:t>Whiskey Ring</a:t>
            </a:r>
          </a:p>
          <a:p>
            <a:pPr lvl="2">
              <a:lnSpc>
                <a:spcPct val="80000"/>
              </a:lnSpc>
            </a:pPr>
            <a:r>
              <a:rPr lang="en-US" sz="1200" dirty="0">
                <a:effectLst/>
                <a:latin typeface="Rockwell"/>
                <a:cs typeface="Rockwell"/>
              </a:rPr>
              <a:t>Republicans embezzled liquor tax revenues using bribes and networks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effectLst/>
                <a:latin typeface="Rockwell"/>
                <a:cs typeface="Rockwell"/>
              </a:rPr>
              <a:t>Amnesty Act of 1872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effectLst/>
                <a:latin typeface="Rockwell"/>
                <a:cs typeface="Rockwell"/>
              </a:rPr>
              <a:t>Panic of 1873</a:t>
            </a:r>
          </a:p>
        </p:txBody>
      </p:sp>
      <p:pic>
        <p:nvPicPr>
          <p:cNvPr id="10243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838200"/>
            <a:ext cx="3294063" cy="4041775"/>
          </a:xfrm>
        </p:spPr>
      </p:pic>
      <p:pic>
        <p:nvPicPr>
          <p:cNvPr id="1024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3657600"/>
            <a:ext cx="431482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161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54075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>
                <a:effectLst/>
                <a:latin typeface="Rockwell"/>
                <a:cs typeface="Rockwell"/>
              </a:rPr>
              <a:t>Panic of 1873: The Long Depression</a:t>
            </a:r>
            <a:endParaRPr lang="en-US">
              <a:effectLst/>
              <a:latin typeface="Rockwell"/>
              <a:cs typeface="Rockwell"/>
            </a:endParaRPr>
          </a:p>
        </p:txBody>
      </p:sp>
      <p:sp>
        <p:nvSpPr>
          <p:cNvPr id="1229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67200" y="838200"/>
            <a:ext cx="4876800" cy="601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effectLst/>
                <a:latin typeface="Rockwell"/>
                <a:cs typeface="Rockwell"/>
              </a:rPr>
              <a:t>Causes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effectLst/>
                <a:latin typeface="Rockwell"/>
                <a:cs typeface="Rockwell"/>
              </a:rPr>
              <a:t>Expansion of railroads, enterprises in industries and mines outpaces market demand</a:t>
            </a:r>
          </a:p>
          <a:p>
            <a:pPr lvl="1">
              <a:lnSpc>
                <a:spcPct val="90000"/>
              </a:lnSpc>
            </a:pPr>
            <a:r>
              <a:rPr lang="en-US" sz="2000">
                <a:effectLst/>
                <a:latin typeface="Rockwell"/>
                <a:cs typeface="Rockwell"/>
              </a:rPr>
              <a:t>Coinage Act of 1873</a:t>
            </a:r>
          </a:p>
          <a:p>
            <a:pPr lvl="2">
              <a:lnSpc>
                <a:spcPct val="90000"/>
              </a:lnSpc>
            </a:pPr>
            <a:r>
              <a:rPr lang="en-US" sz="1800">
                <a:effectLst/>
                <a:latin typeface="Rockwell"/>
                <a:cs typeface="Rockwell"/>
              </a:rPr>
              <a:t>Demonetizes silver contracting the money supply</a:t>
            </a:r>
          </a:p>
          <a:p>
            <a:pPr lvl="2">
              <a:lnSpc>
                <a:spcPct val="90000"/>
              </a:lnSpc>
            </a:pPr>
            <a:r>
              <a:rPr lang="en-US" sz="1800">
                <a:effectLst/>
                <a:latin typeface="Rockwell"/>
                <a:cs typeface="Rockwell"/>
              </a:rPr>
              <a:t>“Crime of 73”</a:t>
            </a:r>
          </a:p>
          <a:p>
            <a:pPr lvl="1">
              <a:lnSpc>
                <a:spcPct val="90000"/>
              </a:lnSpc>
            </a:pPr>
            <a:r>
              <a:rPr lang="en-US" sz="2000">
                <a:effectLst/>
                <a:latin typeface="Rockwell"/>
                <a:cs typeface="Rockwell"/>
              </a:rPr>
              <a:t>Jay Cooke &amp; Company bankrupt</a:t>
            </a:r>
          </a:p>
          <a:p>
            <a:pPr lvl="2">
              <a:lnSpc>
                <a:spcPct val="90000"/>
              </a:lnSpc>
            </a:pPr>
            <a:r>
              <a:rPr lang="en-US" sz="1800">
                <a:effectLst/>
                <a:latin typeface="Rockwell"/>
                <a:cs typeface="Rockwell"/>
              </a:rPr>
              <a:t>Major financing investment firm leads to chain reaction of banks</a:t>
            </a:r>
          </a:p>
          <a:p>
            <a:pPr>
              <a:lnSpc>
                <a:spcPct val="90000"/>
              </a:lnSpc>
            </a:pPr>
            <a:r>
              <a:rPr lang="en-US" sz="2400">
                <a:effectLst/>
                <a:latin typeface="Rockwell"/>
                <a:cs typeface="Rockwell"/>
              </a:rPr>
              <a:t>Effects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effectLst/>
                <a:latin typeface="Rockwell"/>
                <a:cs typeface="Rockwell"/>
              </a:rPr>
              <a:t>Over 100 railroads fail; 16,000 businesses fail</a:t>
            </a:r>
          </a:p>
          <a:p>
            <a:pPr lvl="2">
              <a:lnSpc>
                <a:spcPct val="90000"/>
              </a:lnSpc>
            </a:pPr>
            <a:r>
              <a:rPr lang="en-US" sz="1800">
                <a:effectLst/>
                <a:latin typeface="Rockwell"/>
                <a:cs typeface="Rockwell"/>
              </a:rPr>
              <a:t>Unemployment at 14%</a:t>
            </a:r>
          </a:p>
        </p:txBody>
      </p:sp>
      <p:pic>
        <p:nvPicPr>
          <p:cNvPr id="12291" name="Picture 5" descr=" mp105.jpg                                                      000A84C2Macintosh HD                   C5A9507E: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0"/>
            <a:ext cx="4265613" cy="4953000"/>
          </a:xfrm>
        </p:spPr>
      </p:pic>
    </p:spTree>
    <p:extLst>
      <p:ext uri="{BB962C8B-B14F-4D97-AF65-F5344CB8AC3E}">
        <p14:creationId xmlns:p14="http://schemas.microsoft.com/office/powerpoint/2010/main" val="218065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4000">
                <a:effectLst/>
                <a:latin typeface="Rockwell"/>
                <a:cs typeface="Rockwell"/>
              </a:rPr>
              <a:t>Rutherford B. Hayes (R) (1877-1881)</a:t>
            </a:r>
          </a:p>
        </p:txBody>
      </p:sp>
      <p:sp>
        <p:nvSpPr>
          <p:cNvPr id="15362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914400"/>
            <a:ext cx="5902969" cy="522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Rockwell"/>
                <a:cs typeface="Rockwell"/>
              </a:rPr>
              <a:t>Compromise of </a:t>
            </a:r>
            <a:r>
              <a:rPr lang="en-US" sz="2400" dirty="0" smtClean="0">
                <a:effectLst/>
                <a:latin typeface="Rockwell"/>
                <a:cs typeface="Rockwell"/>
              </a:rPr>
              <a:t>1877</a:t>
            </a:r>
          </a:p>
          <a:p>
            <a:pPr lvl="1"/>
            <a:r>
              <a:rPr lang="en-US" sz="2000" dirty="0" smtClean="0">
                <a:latin typeface="Rockwell"/>
                <a:cs typeface="Rockwell"/>
              </a:rPr>
              <a:t>Delegitimizes presidency</a:t>
            </a:r>
            <a:endParaRPr lang="en-US" sz="2000" dirty="0">
              <a:effectLst/>
              <a:latin typeface="Rockwell"/>
              <a:cs typeface="Rockwell"/>
            </a:endParaRPr>
          </a:p>
          <a:p>
            <a:r>
              <a:rPr lang="en-US" sz="2400" dirty="0">
                <a:effectLst/>
                <a:latin typeface="Rockwell"/>
                <a:cs typeface="Rockwell"/>
              </a:rPr>
              <a:t>Great Railroad Strike of </a:t>
            </a:r>
            <a:r>
              <a:rPr lang="en-US" sz="2400" dirty="0" smtClean="0">
                <a:effectLst/>
                <a:latin typeface="Rockwell"/>
                <a:cs typeface="Rockwell"/>
              </a:rPr>
              <a:t>1877</a:t>
            </a:r>
          </a:p>
          <a:p>
            <a:pPr lvl="1"/>
            <a:r>
              <a:rPr lang="en-US" sz="2000" dirty="0" smtClean="0">
                <a:latin typeface="Rockwell"/>
                <a:cs typeface="Rockwell"/>
              </a:rPr>
              <a:t>Uses federal/state militia troops to put down</a:t>
            </a:r>
            <a:endParaRPr lang="en-US" sz="2000" dirty="0">
              <a:effectLst/>
              <a:latin typeface="Rockwell"/>
              <a:cs typeface="Rockwell"/>
            </a:endParaRPr>
          </a:p>
          <a:p>
            <a:r>
              <a:rPr lang="en-US" sz="2400" dirty="0">
                <a:effectLst/>
                <a:latin typeface="Rockwell"/>
                <a:cs typeface="Rockwell"/>
              </a:rPr>
              <a:t>Civil service </a:t>
            </a:r>
            <a:r>
              <a:rPr lang="en-US" sz="2400" dirty="0" smtClean="0">
                <a:effectLst/>
                <a:latin typeface="Rockwell"/>
                <a:cs typeface="Rockwell"/>
              </a:rPr>
              <a:t>reform</a:t>
            </a:r>
          </a:p>
          <a:p>
            <a:r>
              <a:rPr lang="en-US" sz="2400" dirty="0" smtClean="0">
                <a:latin typeface="Rockwell"/>
                <a:cs typeface="Rockwell"/>
              </a:rPr>
              <a:t>Bland-Allison </a:t>
            </a:r>
            <a:r>
              <a:rPr lang="en-US" sz="2400" dirty="0" smtClean="0">
                <a:latin typeface="Rockwell"/>
                <a:cs typeface="Rockwell"/>
              </a:rPr>
              <a:t>Act</a:t>
            </a:r>
          </a:p>
          <a:p>
            <a:pPr lvl="1"/>
            <a:r>
              <a:rPr lang="en-US" sz="2000" dirty="0" smtClean="0">
                <a:latin typeface="Rockwell"/>
                <a:cs typeface="Rockwell"/>
              </a:rPr>
              <a:t>Government to purchase silver for  circulation</a:t>
            </a:r>
            <a:endParaRPr lang="en-US" sz="2000" dirty="0" smtClean="0">
              <a:latin typeface="Rockwell"/>
              <a:cs typeface="Rockwell"/>
            </a:endParaRPr>
          </a:p>
          <a:p>
            <a:pPr lvl="1"/>
            <a:r>
              <a:rPr lang="en-US" sz="2000" dirty="0" smtClean="0">
                <a:effectLst/>
                <a:latin typeface="Rockwell"/>
                <a:cs typeface="Rockwell"/>
              </a:rPr>
              <a:t>Vetoed and Passed Over Veto</a:t>
            </a:r>
          </a:p>
          <a:p>
            <a:r>
              <a:rPr lang="en-US" sz="2400" dirty="0" smtClean="0">
                <a:latin typeface="Rockwell"/>
                <a:cs typeface="Rockwell"/>
              </a:rPr>
              <a:t>Generally speaking, a pro-business Republican</a:t>
            </a:r>
            <a:endParaRPr lang="en-US" sz="2400" dirty="0">
              <a:effectLst/>
              <a:latin typeface="Rockwell"/>
              <a:cs typeface="Rockwell"/>
            </a:endParaRPr>
          </a:p>
        </p:txBody>
      </p:sp>
      <p:pic>
        <p:nvPicPr>
          <p:cNvPr id="15363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2969" y="2029144"/>
            <a:ext cx="3950881" cy="4828855"/>
          </a:xfrm>
        </p:spPr>
      </p:pic>
    </p:spTree>
    <p:extLst>
      <p:ext uri="{BB962C8B-B14F-4D97-AF65-F5344CB8AC3E}">
        <p14:creationId xmlns:p14="http://schemas.microsoft.com/office/powerpoint/2010/main" val="227643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a typeface="+mj-ea"/>
                <a:cs typeface="+mj-cs"/>
              </a:rPr>
              <a:t>Political Quarrels of the Hayes Administration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905000"/>
            <a:ext cx="8382000" cy="49149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solidFill>
                  <a:srgbClr val="FFFFFF"/>
                </a:solidFill>
                <a:latin typeface="Rockwell"/>
                <a:cs typeface="Rockwell"/>
              </a:rPr>
              <a:t>Political infighting within Rep. party between Stalwarts and Half-Breeds</a:t>
            </a:r>
          </a:p>
          <a:p>
            <a:pPr lvl="1" eaLnBrk="1" hangingPunct="1"/>
            <a:r>
              <a:rPr lang="en-US" b="1" dirty="0">
                <a:solidFill>
                  <a:srgbClr val="FFFFFF"/>
                </a:solidFill>
                <a:latin typeface="Rockwell"/>
                <a:cs typeface="Rockwell"/>
              </a:rPr>
              <a:t>Stalwarts</a:t>
            </a:r>
            <a:r>
              <a:rPr lang="en-US" dirty="0">
                <a:solidFill>
                  <a:srgbClr val="FFFFFF"/>
                </a:solidFill>
                <a:latin typeface="Rockwell"/>
                <a:cs typeface="Rockwell"/>
              </a:rPr>
              <a:t> = strong supporters of Grant &amp; party loyalty</a:t>
            </a:r>
          </a:p>
          <a:p>
            <a:pPr lvl="2" eaLnBrk="1" hangingPunct="1"/>
            <a:r>
              <a:rPr lang="en-US" dirty="0">
                <a:solidFill>
                  <a:srgbClr val="FFFFFF"/>
                </a:solidFill>
                <a:latin typeface="Rockwell"/>
                <a:cs typeface="Rockwell"/>
              </a:rPr>
              <a:t>Stalwarts led by Roscoe Conkling (NY)</a:t>
            </a:r>
          </a:p>
          <a:p>
            <a:pPr lvl="1" eaLnBrk="1" hangingPunct="1"/>
            <a:r>
              <a:rPr lang="en-US" b="1" dirty="0">
                <a:solidFill>
                  <a:srgbClr val="FFFFFF"/>
                </a:solidFill>
                <a:latin typeface="Rockwell"/>
                <a:cs typeface="Rockwell"/>
              </a:rPr>
              <a:t>Half-Breeds</a:t>
            </a:r>
            <a:r>
              <a:rPr lang="en-US" dirty="0">
                <a:solidFill>
                  <a:srgbClr val="FFFFFF"/>
                </a:solidFill>
                <a:latin typeface="Rockwell"/>
                <a:cs typeface="Rockwell"/>
              </a:rPr>
              <a:t> = more liberal &amp; reform-minded Republicans</a:t>
            </a:r>
          </a:p>
          <a:p>
            <a:pPr lvl="2" eaLnBrk="1" hangingPunct="1"/>
            <a:r>
              <a:rPr lang="en-US" dirty="0">
                <a:solidFill>
                  <a:srgbClr val="FFFFFF"/>
                </a:solidFill>
                <a:latin typeface="Rockwell"/>
                <a:cs typeface="Rockwell"/>
              </a:rPr>
              <a:t>Half-Breeds led by James Blaine (ME)</a:t>
            </a:r>
          </a:p>
        </p:txBody>
      </p:sp>
    </p:spTree>
    <p:extLst>
      <p:ext uri="{BB962C8B-B14F-4D97-AF65-F5344CB8AC3E}">
        <p14:creationId xmlns:p14="http://schemas.microsoft.com/office/powerpoint/2010/main" val="3607601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sz="2800" i="1" dirty="0">
                <a:latin typeface="Rockwell"/>
                <a:cs typeface="Rockwell"/>
              </a:rPr>
              <a:t>Honest Republican Voter</a:t>
            </a:r>
            <a:br>
              <a:rPr lang="en-US" sz="2800" i="1" dirty="0">
                <a:latin typeface="Rockwell"/>
                <a:cs typeface="Rockwell"/>
              </a:rPr>
            </a:br>
            <a:r>
              <a:rPr lang="en-US" sz="2800" dirty="0">
                <a:latin typeface="Rockwell"/>
                <a:cs typeface="Rockwell"/>
              </a:rPr>
              <a:t>1884</a:t>
            </a:r>
            <a:endParaRPr lang="en-US" sz="2800" i="1" dirty="0">
              <a:latin typeface="Rockwell"/>
              <a:cs typeface="Rockwell"/>
            </a:endParaRPr>
          </a:p>
        </p:txBody>
      </p:sp>
      <p:pic>
        <p:nvPicPr>
          <p:cNvPr id="40962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914400"/>
            <a:ext cx="5181600" cy="5834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006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ww.apush-xl.com/JamesGarf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148" y="126999"/>
            <a:ext cx="5632524" cy="664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32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ffectLst/>
                <a:latin typeface="Rockwell"/>
                <a:cs typeface="Rockwell"/>
              </a:rPr>
              <a:t>James A. Garfield (R) (1881)</a:t>
            </a:r>
          </a:p>
        </p:txBody>
      </p:sp>
      <p:sp>
        <p:nvSpPr>
          <p:cNvPr id="17410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914400"/>
            <a:ext cx="91440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dirty="0">
                <a:effectLst/>
                <a:latin typeface="Rockwell"/>
                <a:cs typeface="Rockwell"/>
              </a:rPr>
              <a:t>Challenged political machines, spoils system, and senatorial courtesy</a:t>
            </a:r>
          </a:p>
          <a:p>
            <a:r>
              <a:rPr lang="en-US" sz="2800" dirty="0">
                <a:effectLst/>
                <a:latin typeface="Rockwell"/>
                <a:cs typeface="Rockwell"/>
              </a:rPr>
              <a:t>Assassination</a:t>
            </a:r>
          </a:p>
          <a:p>
            <a:pPr lvl="1"/>
            <a:r>
              <a:rPr lang="en-US" sz="2400" dirty="0">
                <a:effectLst/>
                <a:latin typeface="Rockwell"/>
                <a:cs typeface="Rockwell"/>
              </a:rPr>
              <a:t>July 2, 1881</a:t>
            </a:r>
          </a:p>
          <a:p>
            <a:pPr lvl="1"/>
            <a:r>
              <a:rPr lang="en-US" sz="2400" dirty="0">
                <a:effectLst/>
                <a:latin typeface="Rockwell"/>
                <a:cs typeface="Rockwell"/>
              </a:rPr>
              <a:t>Charles J. </a:t>
            </a:r>
            <a:r>
              <a:rPr lang="en-US" sz="2400" dirty="0" err="1">
                <a:effectLst/>
                <a:latin typeface="Rockwell"/>
                <a:cs typeface="Rockwell"/>
              </a:rPr>
              <a:t>Guiteau</a:t>
            </a:r>
            <a:endParaRPr lang="en-US" sz="2400" dirty="0">
              <a:effectLst/>
              <a:latin typeface="Rockwell"/>
              <a:cs typeface="Rockwell"/>
            </a:endParaRPr>
          </a:p>
          <a:p>
            <a:pPr lvl="2"/>
            <a:r>
              <a:rPr lang="en-US" sz="2000" dirty="0">
                <a:effectLst/>
                <a:latin typeface="Rockwell"/>
                <a:cs typeface="Rockwell"/>
              </a:rPr>
              <a:t>“a disgruntled office-seeker”</a:t>
            </a:r>
          </a:p>
          <a:p>
            <a:r>
              <a:rPr lang="en-US" sz="2800" dirty="0">
                <a:effectLst/>
                <a:latin typeface="Rockwell"/>
                <a:cs typeface="Rockwell"/>
              </a:rPr>
              <a:t>Death</a:t>
            </a:r>
          </a:p>
          <a:p>
            <a:pPr lvl="1"/>
            <a:r>
              <a:rPr lang="en-US" sz="2400" dirty="0">
                <a:effectLst/>
                <a:latin typeface="Rockwell"/>
                <a:cs typeface="Rockwell"/>
              </a:rPr>
              <a:t>September 19, 1881</a:t>
            </a:r>
          </a:p>
          <a:p>
            <a:r>
              <a:rPr lang="en-US" sz="2800" dirty="0">
                <a:effectLst/>
                <a:latin typeface="Rockwell"/>
                <a:cs typeface="Rockwell"/>
              </a:rPr>
              <a:t>Chester A. Arthur assumes presidency</a:t>
            </a:r>
          </a:p>
        </p:txBody>
      </p:sp>
    </p:spTree>
    <p:extLst>
      <p:ext uri="{BB962C8B-B14F-4D97-AF65-F5344CB8AC3E}">
        <p14:creationId xmlns:p14="http://schemas.microsoft.com/office/powerpoint/2010/main" val="274040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ile:Guiteau cartoon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29" y="274638"/>
            <a:ext cx="62865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32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4800" y="0"/>
            <a:ext cx="854075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b="1">
                <a:effectLst/>
                <a:latin typeface="Rockwell"/>
                <a:cs typeface="Rockwell"/>
              </a:rPr>
              <a:t>Civil Service Reform</a:t>
            </a:r>
          </a:p>
        </p:txBody>
      </p:sp>
      <p:sp>
        <p:nvSpPr>
          <p:cNvPr id="18434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685800"/>
            <a:ext cx="9144000" cy="58819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Corruption during Grant administration called for reform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Stalwarts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effectLst/>
                <a:latin typeface="Rockwell"/>
                <a:cs typeface="Rockwell"/>
              </a:rPr>
              <a:t>Supported machine politics and spoils system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effectLst/>
                <a:latin typeface="Rockwell"/>
                <a:cs typeface="Rockwell"/>
              </a:rPr>
              <a:t>Roscoe Conkling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Half-breeds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effectLst/>
                <a:latin typeface="Rockwell"/>
                <a:cs typeface="Rockwell"/>
              </a:rPr>
              <a:t>Pursued civil service reform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effectLst/>
                <a:latin typeface="Rockwell"/>
                <a:cs typeface="Rockwell"/>
              </a:rPr>
              <a:t>James G. Blaine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Garfield’s assassination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Pendleton Civil Service Reform Act (1883)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United States Civil Service Commission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Federal employees based on expertise, civil service exams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Prohibited federal employees and campaign </a:t>
            </a:r>
            <a:r>
              <a:rPr lang="en-US" sz="2000" dirty="0" smtClean="0">
                <a:effectLst/>
                <a:latin typeface="Rockwell"/>
                <a:cs typeface="Rockwell"/>
              </a:rPr>
              <a:t>contributions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  <a:sym typeface="Wingdings" charset="0"/>
              </a:rPr>
              <a:t>The “Magna </a:t>
            </a:r>
            <a:r>
              <a:rPr lang="en-US" sz="2000" dirty="0" err="1">
                <a:latin typeface="Rockwell"/>
                <a:cs typeface="Rockwell"/>
                <a:sym typeface="Wingdings" charset="0"/>
              </a:rPr>
              <a:t>Carta</a:t>
            </a:r>
            <a:r>
              <a:rPr lang="en-US" sz="2000" dirty="0">
                <a:latin typeface="Rockwell"/>
                <a:cs typeface="Rockwell"/>
                <a:sym typeface="Wingdings" charset="0"/>
              </a:rPr>
              <a:t>” of </a:t>
            </a:r>
            <a:br>
              <a:rPr lang="en-US" sz="2000" dirty="0">
                <a:latin typeface="Rockwell"/>
                <a:cs typeface="Rockwell"/>
                <a:sym typeface="Wingdings" charset="0"/>
              </a:rPr>
            </a:br>
            <a:r>
              <a:rPr lang="en-US" sz="2000" dirty="0">
                <a:latin typeface="Rockwell"/>
                <a:cs typeface="Rockwell"/>
                <a:sym typeface="Wingdings" charset="0"/>
              </a:rPr>
              <a:t>civil service reform.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  <a:sym typeface="Wingdings" charset="0"/>
              </a:rPr>
              <a:t>Spoils system…. To MERIT system</a:t>
            </a:r>
            <a:endParaRPr lang="en-US" sz="2000" dirty="0">
              <a:latin typeface="Rockwell"/>
              <a:cs typeface="Rockwell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effectLst/>
              <a:latin typeface="Rockwell"/>
              <a:cs typeface="Rockwell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80" y="-1"/>
            <a:ext cx="7153275" cy="693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04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>
                <a:effectLst/>
                <a:latin typeface="Rockwell"/>
                <a:cs typeface="Rockwell"/>
              </a:rPr>
              <a:t>Chester A. Arthur (R) (1881-1885)</a:t>
            </a:r>
          </a:p>
        </p:txBody>
      </p:sp>
      <p:sp>
        <p:nvSpPr>
          <p:cNvPr id="19458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143000"/>
            <a:ext cx="44196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dirty="0">
                <a:effectLst/>
                <a:latin typeface="Rockwell"/>
                <a:cs typeface="Rockwell"/>
              </a:rPr>
              <a:t>Assumed office after Garfield’s assassination</a:t>
            </a:r>
          </a:p>
          <a:p>
            <a:r>
              <a:rPr lang="en-US" sz="2800" dirty="0">
                <a:effectLst/>
                <a:latin typeface="Rockwell"/>
                <a:cs typeface="Rockwell"/>
              </a:rPr>
              <a:t>Pendleton Act (1883)</a:t>
            </a:r>
          </a:p>
          <a:p>
            <a:pPr lvl="1"/>
            <a:r>
              <a:rPr lang="en-US" sz="2400" dirty="0">
                <a:effectLst/>
                <a:latin typeface="Rockwell"/>
                <a:cs typeface="Rockwell"/>
              </a:rPr>
              <a:t>Despite being a Stalwart</a:t>
            </a:r>
          </a:p>
          <a:p>
            <a:pPr lvl="1"/>
            <a:endParaRPr lang="en-US" dirty="0" smtClean="0">
              <a:effectLst/>
              <a:latin typeface="Rockwell"/>
              <a:cs typeface="Rockwell"/>
            </a:endParaRPr>
          </a:p>
          <a:p>
            <a:pPr lvl="1"/>
            <a:r>
              <a:rPr lang="en-US" dirty="0" smtClean="0">
                <a:effectLst/>
                <a:latin typeface="Rockwell"/>
                <a:cs typeface="Rockwell"/>
              </a:rPr>
              <a:t>Chinese </a:t>
            </a:r>
            <a:r>
              <a:rPr lang="en-US" dirty="0">
                <a:effectLst/>
                <a:latin typeface="Rockwell"/>
                <a:cs typeface="Rockwell"/>
              </a:rPr>
              <a:t>Exclusion Act of 1882</a:t>
            </a:r>
          </a:p>
        </p:txBody>
      </p:sp>
      <p:pic>
        <p:nvPicPr>
          <p:cNvPr id="19459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4238" y="914400"/>
            <a:ext cx="4449762" cy="5943600"/>
          </a:xfrm>
        </p:spPr>
      </p:pic>
    </p:spTree>
    <p:extLst>
      <p:ext uri="{BB962C8B-B14F-4D97-AF65-F5344CB8AC3E}">
        <p14:creationId xmlns:p14="http://schemas.microsoft.com/office/powerpoint/2010/main" val="163522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3187"/>
            <a:ext cx="7772400" cy="2577263"/>
          </a:xfrm>
        </p:spPr>
        <p:txBody>
          <a:bodyPr>
            <a:normAutofit/>
          </a:bodyPr>
          <a:lstStyle/>
          <a:p>
            <a:r>
              <a:rPr lang="en-US" dirty="0" smtClean="0"/>
              <a:t>2. Politics of the Gilded Age-National </a:t>
            </a:r>
            <a:r>
              <a:rPr lang="en-US" dirty="0" smtClean="0"/>
              <a:t>Politics </a:t>
            </a:r>
            <a:r>
              <a:rPr lang="en-US" dirty="0" smtClean="0"/>
              <a:t>in a Time of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 19-20</a:t>
            </a:r>
          </a:p>
          <a:p>
            <a:r>
              <a:rPr lang="en-US" dirty="0" smtClean="0"/>
              <a:t>Period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62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4191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Rockwell"/>
                <a:cs typeface="Rockwell"/>
              </a:rPr>
              <a:t>Election of 1884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428750"/>
            <a:ext cx="9144000" cy="541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solidFill>
                  <a:srgbClr val="FFFFFF"/>
                </a:solidFill>
                <a:latin typeface="Rockwell"/>
                <a:cs typeface="Rockwell"/>
              </a:rPr>
              <a:t>Dems win White House for 1st time in 28 years with Grover Cleveland (D-NY)</a:t>
            </a:r>
          </a:p>
          <a:p>
            <a:pPr eaLnBrk="1" hangingPunct="1"/>
            <a:r>
              <a:rPr lang="en-US" sz="2800" dirty="0">
                <a:solidFill>
                  <a:srgbClr val="FFFFFF"/>
                </a:solidFill>
                <a:latin typeface="Rockwell"/>
                <a:cs typeface="Rockwell"/>
              </a:rPr>
              <a:t>Reps. rejected Arthur &amp; nominated James Blaine </a:t>
            </a:r>
          </a:p>
          <a:p>
            <a:pPr eaLnBrk="1" hangingPunct="1"/>
            <a:r>
              <a:rPr lang="en-US" sz="2800" dirty="0">
                <a:solidFill>
                  <a:srgbClr val="FFFFFF"/>
                </a:solidFill>
                <a:latin typeface="Rockwell"/>
                <a:cs typeface="Rockwell"/>
              </a:rPr>
              <a:t>Blaine favored patronage - Cleveland had a record of fighting it</a:t>
            </a:r>
          </a:p>
          <a:p>
            <a:pPr eaLnBrk="1" hangingPunct="1"/>
            <a:r>
              <a:rPr lang="en-US" sz="2800" dirty="0">
                <a:solidFill>
                  <a:srgbClr val="FFFFFF"/>
                </a:solidFill>
                <a:latin typeface="Rockwell"/>
                <a:cs typeface="Rockwell"/>
              </a:rPr>
              <a:t>Republican reformers (Mugwumps) backed Cleveland instead of Blaine</a:t>
            </a:r>
          </a:p>
        </p:txBody>
      </p:sp>
    </p:spTree>
    <p:extLst>
      <p:ext uri="{BB962C8B-B14F-4D97-AF65-F5344CB8AC3E}">
        <p14:creationId xmlns:p14="http://schemas.microsoft.com/office/powerpoint/2010/main" val="3403344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81534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u="sng" dirty="0">
                <a:solidFill>
                  <a:srgbClr val="FFFFFF"/>
                </a:solidFill>
                <a:latin typeface="Rockwell"/>
                <a:cs typeface="Rockwell"/>
              </a:rPr>
              <a:t>Grover Cleveland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560218"/>
            <a:ext cx="5067300" cy="492618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>
                <a:solidFill>
                  <a:srgbClr val="FFFFFF"/>
                </a:solidFill>
                <a:latin typeface="Rockwell"/>
                <a:cs typeface="Rockwell"/>
              </a:rPr>
              <a:t>Considered an able president</a:t>
            </a:r>
          </a:p>
          <a:p>
            <a:pPr lvl="1" eaLnBrk="1" hangingPunct="1"/>
            <a:r>
              <a:rPr lang="en-US" sz="2000" dirty="0">
                <a:solidFill>
                  <a:srgbClr val="FFFFFF"/>
                </a:solidFill>
                <a:latin typeface="Rockwell"/>
                <a:cs typeface="Rockwell"/>
              </a:rPr>
              <a:t>honest and independent</a:t>
            </a:r>
          </a:p>
          <a:p>
            <a:pPr eaLnBrk="1" hangingPunct="1"/>
            <a:r>
              <a:rPr lang="en-US" sz="2000" dirty="0">
                <a:solidFill>
                  <a:srgbClr val="FFFFFF"/>
                </a:solidFill>
                <a:latin typeface="Rockwell"/>
                <a:cs typeface="Rockwell"/>
              </a:rPr>
              <a:t>Focused on lowering tariff rates</a:t>
            </a:r>
          </a:p>
          <a:p>
            <a:pPr lvl="1" eaLnBrk="1" hangingPunct="1"/>
            <a:r>
              <a:rPr lang="en-US" sz="2000" dirty="0">
                <a:solidFill>
                  <a:srgbClr val="FFFFFF"/>
                </a:solidFill>
                <a:latin typeface="Rockwell"/>
                <a:cs typeface="Rockwell"/>
              </a:rPr>
              <a:t>Tariffs a source of federal revenue and business protection</a:t>
            </a:r>
          </a:p>
        </p:txBody>
      </p:sp>
      <p:sp>
        <p:nvSpPr>
          <p:cNvPr id="33795" name="Content Placeholder 1"/>
          <p:cNvSpPr>
            <a:spLocks noGrp="1"/>
          </p:cNvSpPr>
          <p:nvPr>
            <p:ph sz="quarter" idx="2"/>
          </p:nvPr>
        </p:nvSpPr>
        <p:spPr>
          <a:xfrm>
            <a:off x="4610100" y="152400"/>
            <a:ext cx="4533900" cy="4572000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FFFFFF"/>
                </a:solidFill>
                <a:latin typeface="Rockwell"/>
                <a:cs typeface="Rockwell"/>
              </a:rPr>
              <a:t>Fought fraud in Civil War veterans pension claims</a:t>
            </a:r>
          </a:p>
          <a:p>
            <a:pPr lvl="1" eaLnBrk="1" hangingPunct="1"/>
            <a:r>
              <a:rPr lang="en-US" sz="2000" dirty="0">
                <a:solidFill>
                  <a:srgbClr val="FFFFFF"/>
                </a:solidFill>
                <a:latin typeface="Rockwell"/>
                <a:cs typeface="Rockwell"/>
              </a:rPr>
              <a:t>Thought of pensions as honor roll and reserved for those who deserved them</a:t>
            </a:r>
          </a:p>
          <a:p>
            <a:pPr lvl="2" eaLnBrk="1" hangingPunct="1"/>
            <a:r>
              <a:rPr lang="en-US" sz="1800" dirty="0">
                <a:solidFill>
                  <a:srgbClr val="FFFFFF"/>
                </a:solidFill>
                <a:latin typeface="Rockwell"/>
                <a:cs typeface="Rockwell"/>
              </a:rPr>
              <a:t>Earned anger of biz and vets groups</a:t>
            </a:r>
          </a:p>
          <a:p>
            <a:pPr eaLnBrk="1" hangingPunct="1"/>
            <a:endParaRPr lang="en-US" sz="2000" dirty="0">
              <a:solidFill>
                <a:srgbClr val="FFFFFF"/>
              </a:solidFill>
              <a:latin typeface="Rockwell"/>
              <a:cs typeface="Rockwell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409" y="2577002"/>
            <a:ext cx="6612591" cy="431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90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8505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dirty="0">
                <a:latin typeface="Rockwell"/>
                <a:cs typeface="Rockwell"/>
              </a:rPr>
              <a:t>Election of 1888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400" y="1335088"/>
            <a:ext cx="5822950" cy="564673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>
                <a:latin typeface="Rockwell"/>
                <a:cs typeface="Rockwell"/>
              </a:rPr>
              <a:t>Republicans win back the White House with Benjamin Harrison (R-IN)</a:t>
            </a:r>
          </a:p>
          <a:p>
            <a:pPr eaLnBrk="1" hangingPunct="1"/>
            <a:r>
              <a:rPr lang="en-US" sz="2800" dirty="0">
                <a:latin typeface="Rockwell"/>
                <a:cs typeface="Rockwell"/>
              </a:rPr>
              <a:t>Reps. wrongly portrayed Cleveland as anti-biz and favoring free-trade (no tariffs)</a:t>
            </a:r>
          </a:p>
          <a:p>
            <a:pPr eaLnBrk="1" hangingPunct="1"/>
            <a:r>
              <a:rPr lang="en-US" sz="2800" dirty="0">
                <a:latin typeface="Rockwell"/>
                <a:cs typeface="Rockwell"/>
              </a:rPr>
              <a:t>Big biz contributed $$$ to defeat him</a:t>
            </a:r>
          </a:p>
          <a:p>
            <a:pPr eaLnBrk="1" hangingPunct="1"/>
            <a:r>
              <a:rPr lang="en-US" sz="2800" dirty="0">
                <a:latin typeface="Rockwell"/>
                <a:cs typeface="Rockwell"/>
              </a:rPr>
              <a:t>Harrison lost pop vote but won electoral</a:t>
            </a:r>
          </a:p>
          <a:p>
            <a:pPr eaLnBrk="1" hangingPunct="1"/>
            <a:r>
              <a:rPr lang="en-US" sz="2800" dirty="0">
                <a:latin typeface="Rockwell"/>
                <a:cs typeface="Rockwell"/>
              </a:rPr>
              <a:t>Reps. also gained control of Congress</a:t>
            </a:r>
          </a:p>
        </p:txBody>
      </p:sp>
      <p:pic>
        <p:nvPicPr>
          <p:cNvPr id="3686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4"/>
          <a:stretch>
            <a:fillRect/>
          </a:stretch>
        </p:blipFill>
        <p:spPr bwMode="auto">
          <a:xfrm>
            <a:off x="5848350" y="1335088"/>
            <a:ext cx="3314700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31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72436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Benjamin Harrison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724365" y="409575"/>
            <a:ext cx="6267236" cy="2181225"/>
          </a:xfrm>
        </p:spPr>
        <p:txBody>
          <a:bodyPr>
            <a:noAutofit/>
          </a:bodyPr>
          <a:lstStyle/>
          <a:p>
            <a:pPr eaLnBrk="1" hangingPunct="1"/>
            <a:r>
              <a:rPr lang="en-US" sz="2500" dirty="0">
                <a:solidFill>
                  <a:srgbClr val="FFFFFF"/>
                </a:solidFill>
                <a:latin typeface="Rockwell"/>
                <a:cs typeface="Rockwell"/>
              </a:rPr>
              <a:t>Instead of cabinet, Harrison followed advice of 3 prominent Republicans</a:t>
            </a:r>
          </a:p>
          <a:p>
            <a:pPr lvl="1" eaLnBrk="1" hangingPunct="1"/>
            <a:r>
              <a:rPr lang="en-US" sz="2500" dirty="0">
                <a:solidFill>
                  <a:srgbClr val="FFFFFF"/>
                </a:solidFill>
                <a:latin typeface="Rockwell"/>
                <a:cs typeface="Rockwell"/>
              </a:rPr>
              <a:t>Blaine (NY), Thomas Reed (ME), William McKinley (OH)</a:t>
            </a:r>
          </a:p>
        </p:txBody>
      </p:sp>
      <p:sp>
        <p:nvSpPr>
          <p:cNvPr id="38915" name="Content Placeholder 1"/>
          <p:cNvSpPr>
            <a:spLocks noGrp="1"/>
          </p:cNvSpPr>
          <p:nvPr>
            <p:ph sz="quarter" idx="2"/>
          </p:nvPr>
        </p:nvSpPr>
        <p:spPr>
          <a:xfrm>
            <a:off x="6096000" y="2762250"/>
            <a:ext cx="2987675" cy="401955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>
                <a:solidFill>
                  <a:srgbClr val="FFFFFF"/>
                </a:solidFill>
                <a:latin typeface="Rockwell"/>
                <a:cs typeface="Rockwell"/>
              </a:rPr>
              <a:t>Rep. controlled Congress passed McKinley Tariff of 1890</a:t>
            </a:r>
          </a:p>
          <a:p>
            <a:pPr lvl="1" eaLnBrk="1" hangingPunct="1"/>
            <a:r>
              <a:rPr lang="en-US" dirty="0">
                <a:solidFill>
                  <a:srgbClr val="FFFFFF"/>
                </a:solidFill>
                <a:latin typeface="Rockwell"/>
                <a:cs typeface="Rockwell"/>
              </a:rPr>
              <a:t>Highest rates ever - as high as 50%</a:t>
            </a:r>
          </a:p>
          <a:p>
            <a:pPr lvl="1" eaLnBrk="1" hangingPunct="1"/>
            <a:r>
              <a:rPr lang="en-US" dirty="0">
                <a:solidFill>
                  <a:srgbClr val="FFFFFF"/>
                </a:solidFill>
                <a:latin typeface="Rockwell"/>
                <a:cs typeface="Rockwell"/>
              </a:rPr>
              <a:t>Domestic prices </a:t>
            </a:r>
            <a:r>
              <a:rPr lang="en-US" dirty="0">
                <a:solidFill>
                  <a:srgbClr val="FFFFFF"/>
                </a:solidFill>
                <a:latin typeface="Rockwell"/>
                <a:cs typeface="Rockwell"/>
                <a:sym typeface="Arial Narrow Special G2" charset="0"/>
              </a:rPr>
              <a:t>increase, Reps. pay in 1890</a:t>
            </a:r>
            <a:endParaRPr lang="en-US" dirty="0">
              <a:solidFill>
                <a:srgbClr val="FFFFFF"/>
              </a:solidFill>
              <a:latin typeface="Rockwell"/>
              <a:cs typeface="Rockwell"/>
            </a:endParaRPr>
          </a:p>
          <a:p>
            <a:pPr eaLnBrk="1" hangingPunct="1"/>
            <a:endParaRPr lang="en-US" dirty="0">
              <a:solidFill>
                <a:srgbClr val="FFFFFF"/>
              </a:solidFill>
              <a:latin typeface="Rockwell"/>
              <a:cs typeface="Rockwell"/>
            </a:endParaRPr>
          </a:p>
        </p:txBody>
      </p:sp>
      <p:pic>
        <p:nvPicPr>
          <p:cNvPr id="38916" name="Picture 5" descr="http://fineartamerica.com/images-simple-print/images-medium/mckinley-tariff-act-1894-gra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7480"/>
            <a:ext cx="6388658" cy="42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51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5" descr="http://americanhistory.unomaha.edu/module_files/Election%201892%20Resul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8"/>
          <a:stretch>
            <a:fillRect/>
          </a:stretch>
        </p:blipFill>
        <p:spPr bwMode="auto">
          <a:xfrm>
            <a:off x="4371856" y="-147887"/>
            <a:ext cx="4772144" cy="311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" y="2970554"/>
            <a:ext cx="9105900" cy="386839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>
                <a:latin typeface="Rockwell"/>
                <a:cs typeface="Rockwell"/>
              </a:rPr>
              <a:t>Grover Cleveland (D-NY)</a:t>
            </a:r>
          </a:p>
          <a:p>
            <a:pPr eaLnBrk="1" hangingPunct="1"/>
            <a:r>
              <a:rPr lang="en-US" sz="2800" dirty="0">
                <a:latin typeface="Rockwell"/>
                <a:cs typeface="Rockwell"/>
              </a:rPr>
              <a:t>Benjamin Harrison (R-IN)</a:t>
            </a:r>
          </a:p>
          <a:p>
            <a:pPr eaLnBrk="1" hangingPunct="1"/>
            <a:r>
              <a:rPr lang="en-US" sz="2800" dirty="0">
                <a:latin typeface="Rockwell"/>
                <a:cs typeface="Rockwell"/>
              </a:rPr>
              <a:t>James Weaver (Populist -IA)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Party of farmers and laborers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Platform geared toward pro-farmer &amp; Labor reforms</a:t>
            </a:r>
          </a:p>
          <a:p>
            <a:pPr eaLnBrk="1" hangingPunct="1"/>
            <a:r>
              <a:rPr lang="en-US" sz="2800" dirty="0">
                <a:latin typeface="Rockwell"/>
                <a:cs typeface="Rockwell"/>
              </a:rPr>
              <a:t>Cleveland wins - due in part to Populist draw and public resentment of Republicans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2971800" cy="2015280"/>
          </a:xfrm>
        </p:spPr>
        <p:txBody>
          <a:bodyPr/>
          <a:lstStyle/>
          <a:p>
            <a:pPr algn="l" eaLnBrk="1" hangingPunct="1"/>
            <a:r>
              <a:rPr lang="en-US" dirty="0" smtClean="0">
                <a:latin typeface="Rockwell"/>
                <a:cs typeface="Rockwell"/>
              </a:rPr>
              <a:t>Election of 1892</a:t>
            </a:r>
            <a:endParaRPr lang="en-US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83424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61"/>
            <a:ext cx="7886700" cy="807179"/>
          </a:xfrm>
        </p:spPr>
        <p:txBody>
          <a:bodyPr/>
          <a:lstStyle/>
          <a:p>
            <a:r>
              <a:rPr lang="en-US" dirty="0" smtClean="0"/>
              <a:t>Gilded Age Presidents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2308"/>
            <a:ext cx="78867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Grant: covered him Period 5-Corruption</a:t>
            </a:r>
          </a:p>
          <a:p>
            <a:r>
              <a:rPr lang="en-US" dirty="0" smtClean="0"/>
              <a:t>Rutherford B. Hayes: Ineffective. Wanted patronage reform but his own election was corrupt</a:t>
            </a:r>
          </a:p>
          <a:p>
            <a:r>
              <a:rPr lang="en-US" dirty="0" smtClean="0"/>
              <a:t>James Garfield: Wanted reform for the Civil Service-so he got shot.</a:t>
            </a:r>
          </a:p>
          <a:p>
            <a:r>
              <a:rPr lang="en-US" dirty="0" smtClean="0"/>
              <a:t>Chester Arthur: Supported the Pendleton Civil Service Act of 1883 (merit system for all </a:t>
            </a:r>
            <a:r>
              <a:rPr lang="en-US" dirty="0" err="1" smtClean="0"/>
              <a:t>gov.</a:t>
            </a:r>
            <a:r>
              <a:rPr lang="en-US" dirty="0" smtClean="0"/>
              <a:t> civil service jobs)</a:t>
            </a:r>
          </a:p>
          <a:p>
            <a:pPr lvl="1"/>
            <a:r>
              <a:rPr lang="en-US" b="1" i="1" dirty="0" smtClean="0"/>
              <a:t>SUPER UNINTENDED CONSEQUENCE: </a:t>
            </a:r>
            <a:r>
              <a:rPr lang="en-US" i="1" dirty="0" smtClean="0"/>
              <a:t>drove politicians and businesses together (money/influence)</a:t>
            </a:r>
          </a:p>
          <a:p>
            <a:pPr lvl="2"/>
            <a:r>
              <a:rPr lang="en-US" b="1" i="1" dirty="0" smtClean="0"/>
              <a:t>Leads to a new era where politics are controlled by business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552760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Gilded Age Presidents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497143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Grover Cleveland round 1: First Democrat to be president since James Buchanan.</a:t>
            </a:r>
          </a:p>
          <a:p>
            <a:pPr lvl="1"/>
            <a:r>
              <a:rPr lang="en-US" b="1" dirty="0" smtClean="0"/>
              <a:t>Laissez-faire capitalism: </a:t>
            </a:r>
            <a:r>
              <a:rPr lang="en-US" dirty="0" smtClean="0"/>
              <a:t>no government involvement in the economy.</a:t>
            </a:r>
          </a:p>
          <a:p>
            <a:pPr lvl="1"/>
            <a:r>
              <a:rPr lang="en-US" dirty="0" smtClean="0"/>
              <a:t>Against public bills and army pensions due to abuse post-Civil War</a:t>
            </a:r>
          </a:p>
          <a:p>
            <a:pPr lvl="1"/>
            <a:r>
              <a:rPr lang="en-US" dirty="0" smtClean="0"/>
              <a:t>Supported lower tariffs</a:t>
            </a:r>
          </a:p>
          <a:p>
            <a:r>
              <a:rPr lang="en-US" dirty="0" smtClean="0"/>
              <a:t>Benjamin Harrison: Billion dollar Congress</a:t>
            </a:r>
          </a:p>
          <a:p>
            <a:pPr lvl="1"/>
            <a:r>
              <a:rPr lang="en-US" dirty="0" smtClean="0"/>
              <a:t>Sherman Silver Purchase Act</a:t>
            </a:r>
          </a:p>
          <a:p>
            <a:pPr lvl="1"/>
            <a:r>
              <a:rPr lang="en-US" dirty="0" smtClean="0"/>
              <a:t>McKinley Tariff Bill of 1890: Highest tariff since the war. Hurts Western Farmers and Southerners</a:t>
            </a:r>
          </a:p>
          <a:p>
            <a:pPr lvl="2"/>
            <a:r>
              <a:rPr lang="en-US" dirty="0" smtClean="0"/>
              <a:t>Leads to hostility</a:t>
            </a:r>
          </a:p>
          <a:p>
            <a:r>
              <a:rPr lang="en-US" dirty="0" smtClean="0"/>
              <a:t>Grover Cleveland  round 2: Panic of 1893. Thanks to loss of value of dollar. JP Morgan bails out the government. Angers Westerners who view as government ‘selling out’ to Wall Street.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613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4800" y="0"/>
            <a:ext cx="854075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>
                <a:effectLst/>
                <a:latin typeface="Rockwell"/>
                <a:cs typeface="Rockwell"/>
              </a:rPr>
              <a:t>Panic of 1893</a:t>
            </a:r>
            <a:endParaRPr lang="en-US" dirty="0">
              <a:effectLst/>
              <a:latin typeface="Rockwell"/>
              <a:cs typeface="Rockwell"/>
            </a:endParaRPr>
          </a:p>
        </p:txBody>
      </p:sp>
      <p:sp>
        <p:nvSpPr>
          <p:cNvPr id="29698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838200"/>
            <a:ext cx="4724400" cy="601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Causes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effectLst/>
                <a:latin typeface="Rockwell"/>
                <a:cs typeface="Rockwell"/>
              </a:rPr>
              <a:t>Overexpansion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effectLst/>
                <a:latin typeface="Rockwell"/>
                <a:cs typeface="Rockwell"/>
              </a:rPr>
              <a:t>Railroad speculation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effectLst/>
                <a:latin typeface="Rockwell"/>
                <a:cs typeface="Rockwell"/>
              </a:rPr>
              <a:t>Pennsylvania and Reading Railroad bankruptcy</a:t>
            </a:r>
            <a:endParaRPr lang="en-US" sz="1800" dirty="0">
              <a:effectLst/>
              <a:latin typeface="Rockwell"/>
              <a:cs typeface="Rockwell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effectLst/>
                <a:latin typeface="Rockwell"/>
                <a:cs typeface="Rockwell"/>
              </a:rPr>
              <a:t>Silver Purchase Act repealed</a:t>
            </a:r>
            <a:endParaRPr lang="en-US" sz="2000" dirty="0">
              <a:effectLst/>
              <a:latin typeface="Rockwell"/>
              <a:cs typeface="Rockwell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Impact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effectLst/>
                <a:latin typeface="Rockwell"/>
                <a:cs typeface="Rockwell"/>
              </a:rPr>
              <a:t>Unemployment to 18.4%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effectLst/>
                <a:latin typeface="Rockwell"/>
                <a:cs typeface="Rockwell"/>
              </a:rPr>
              <a:t>16,000 businesses and 500 banks bankrupt/failed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effectLst/>
                <a:latin typeface="Rockwell"/>
                <a:cs typeface="Rockwell"/>
              </a:rPr>
              <a:t>Pullman Strike (July 1894)</a:t>
            </a:r>
          </a:p>
          <a:p>
            <a:pPr lvl="1">
              <a:lnSpc>
                <a:spcPct val="90000"/>
              </a:lnSpc>
            </a:pPr>
            <a:r>
              <a:rPr lang="en-US" sz="1800" b="1" dirty="0">
                <a:effectLst/>
                <a:latin typeface="Rockwell"/>
                <a:cs typeface="Rockwell"/>
              </a:rPr>
              <a:t>Coxey’s Army (1894)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effectLst/>
                <a:latin typeface="Rockwell"/>
                <a:cs typeface="Rockwell"/>
              </a:rPr>
              <a:t>March on Washington by unemployed workers and farmers $500 million for jobs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effectLst/>
                <a:latin typeface="Rockwell"/>
                <a:cs typeface="Rockwell"/>
              </a:rPr>
              <a:t>Dispersed by federal troops</a:t>
            </a:r>
            <a:endParaRPr lang="en-US" sz="1800" b="1" dirty="0">
              <a:effectLst/>
              <a:latin typeface="Rockwell"/>
              <a:cs typeface="Rockwell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effectLst/>
                <a:latin typeface="Rockwell"/>
                <a:cs typeface="Rockwell"/>
              </a:rPr>
              <a:t>J.P. Morgan and the Treasury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effectLst/>
                <a:latin typeface="Rockwell"/>
                <a:cs typeface="Rockwell"/>
              </a:rPr>
              <a:t>Cleveland and U.S. borrowed $65 million in gold</a:t>
            </a:r>
            <a:endParaRPr lang="en-US" sz="1800" dirty="0">
              <a:effectLst/>
              <a:latin typeface="Rockwell"/>
              <a:cs typeface="Rockwell"/>
            </a:endParaRPr>
          </a:p>
        </p:txBody>
      </p:sp>
      <p:pic>
        <p:nvPicPr>
          <p:cNvPr id="29699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790575"/>
            <a:ext cx="3886200" cy="3162300"/>
          </a:xfrm>
        </p:spPr>
      </p:pic>
      <p:pic>
        <p:nvPicPr>
          <p:cNvPr id="29700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949700"/>
            <a:ext cx="4419600" cy="2908300"/>
          </a:xfrm>
        </p:spPr>
      </p:pic>
    </p:spTree>
    <p:extLst>
      <p:ext uri="{BB962C8B-B14F-4D97-AF65-F5344CB8AC3E}">
        <p14:creationId xmlns:p14="http://schemas.microsoft.com/office/powerpoint/2010/main" val="239419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216793" y="152400"/>
            <a:ext cx="869860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0000"/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800" dirty="0" smtClean="0">
                <a:solidFill>
                  <a:srgbClr val="FFFFFF"/>
                </a:solidFill>
                <a:latin typeface="Rockwell"/>
                <a:cs typeface="Rockwell"/>
              </a:rPr>
              <a:t>Cleveland Loses Support Fast!</a:t>
            </a: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0" y="1765809"/>
            <a:ext cx="91440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98463" indent="-3984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ckwell"/>
                <a:cs typeface="Rockwell"/>
              </a:rPr>
              <a:t>The only President to serve two non-</a:t>
            </a:r>
            <a:br>
              <a:rPr lang="en-US" sz="2800" dirty="0">
                <a:solidFill>
                  <a:srgbClr val="FFFFFF"/>
                </a:solidFill>
                <a:latin typeface="Rockwell"/>
                <a:cs typeface="Rockwell"/>
              </a:rPr>
            </a:br>
            <a:r>
              <a:rPr lang="en-US" sz="2800" dirty="0">
                <a:solidFill>
                  <a:srgbClr val="FFFFFF"/>
                </a:solidFill>
                <a:latin typeface="Rockwell"/>
                <a:cs typeface="Rockwell"/>
              </a:rPr>
              <a:t>consecutive terms.</a:t>
            </a:r>
          </a:p>
          <a:p>
            <a:pPr marL="457200" indent="-457200" eaLnBrk="1" hangingPunct="1">
              <a:spcBef>
                <a:spcPct val="50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ckwell"/>
                <a:cs typeface="Rockwell"/>
              </a:rPr>
              <a:t>Blamed for the 1893 Panic.</a:t>
            </a:r>
          </a:p>
          <a:p>
            <a:pPr marL="457200" indent="-457200" eaLnBrk="1" hangingPunct="1">
              <a:spcBef>
                <a:spcPct val="50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ckwell"/>
                <a:cs typeface="Rockwell"/>
              </a:rPr>
              <a:t>Defended the gold standard.</a:t>
            </a:r>
          </a:p>
          <a:p>
            <a:pPr marL="457200" indent="-457200" eaLnBrk="1" hangingPunct="1">
              <a:spcBef>
                <a:spcPct val="50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ckwell"/>
                <a:cs typeface="Rockwell"/>
              </a:rPr>
              <a:t>Used federal troops in the 1894</a:t>
            </a:r>
            <a:br>
              <a:rPr lang="en-US" sz="2800" dirty="0">
                <a:solidFill>
                  <a:srgbClr val="FFFFFF"/>
                </a:solidFill>
                <a:latin typeface="Rockwell"/>
                <a:cs typeface="Rockwell"/>
              </a:rPr>
            </a:br>
            <a:r>
              <a:rPr lang="en-US" sz="2800" dirty="0">
                <a:solidFill>
                  <a:srgbClr val="FFFFFF"/>
                </a:solidFill>
                <a:latin typeface="Rockwell"/>
                <a:cs typeface="Rockwell"/>
              </a:rPr>
              <a:t>Pullman strike.</a:t>
            </a:r>
          </a:p>
          <a:p>
            <a:pPr marL="457200" indent="-457200" eaLnBrk="1" hangingPunct="1">
              <a:spcBef>
                <a:spcPct val="50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ckwell"/>
                <a:cs typeface="Rockwell"/>
              </a:rPr>
              <a:t>Refused to sign the Wilson-Gorman</a:t>
            </a:r>
            <a:br>
              <a:rPr lang="en-US" sz="2800" dirty="0">
                <a:solidFill>
                  <a:srgbClr val="FFFFFF"/>
                </a:solidFill>
                <a:latin typeface="Rockwell"/>
                <a:cs typeface="Rockwell"/>
              </a:rPr>
            </a:br>
            <a:r>
              <a:rPr lang="en-US" sz="2800" dirty="0">
                <a:solidFill>
                  <a:srgbClr val="FFFFFF"/>
                </a:solidFill>
                <a:latin typeface="Rockwell"/>
                <a:cs typeface="Rockwell"/>
              </a:rPr>
              <a:t>Tariff of 1894.</a:t>
            </a:r>
          </a:p>
          <a:p>
            <a:pPr marL="457200" indent="-457200" eaLnBrk="1" hangingPunct="1">
              <a:spcBef>
                <a:spcPct val="50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ckwell"/>
                <a:cs typeface="Rockwell"/>
              </a:rPr>
              <a:t>Repealed the Sherman Silver Purchase Act.</a:t>
            </a:r>
            <a:endParaRPr lang="en-US" dirty="0">
              <a:solidFill>
                <a:srgbClr val="FFFFFF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247412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ll-tax-reciep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0711" y="875523"/>
            <a:ext cx="3444316" cy="23391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48" y="-137151"/>
            <a:ext cx="8952938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Rockwell"/>
                <a:cs typeface="Rockwell"/>
              </a:rPr>
              <a:t>Disenfranchisement of the African Americans</a:t>
            </a:r>
            <a:endParaRPr lang="en-US" sz="2800" b="1" dirty="0">
              <a:solidFill>
                <a:srgbClr val="FFFFFF"/>
              </a:solidFill>
              <a:latin typeface="Rockwell"/>
              <a:cs typeface="Rockwel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" y="875526"/>
            <a:ext cx="4975832" cy="5617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2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b="1" u="sng" dirty="0" smtClean="0">
                <a:solidFill>
                  <a:srgbClr val="FFFFFF"/>
                </a:solidFill>
                <a:latin typeface="Rockwell"/>
                <a:cs typeface="Rockwell"/>
              </a:rPr>
              <a:t>Voting: </a:t>
            </a:r>
          </a:p>
          <a:p>
            <a:pPr marL="342900" lvl="2" indent="-342900">
              <a:lnSpc>
                <a:spcPct val="80000"/>
              </a:lnSpc>
              <a:spcBef>
                <a:spcPts val="1000"/>
              </a:spcBef>
            </a:pPr>
            <a:r>
              <a:rPr lang="en-US" altLang="en-US" b="1" dirty="0" smtClean="0">
                <a:solidFill>
                  <a:srgbClr val="FFFFFF"/>
                </a:solidFill>
                <a:latin typeface="Rockwell"/>
                <a:cs typeface="Rockwell"/>
              </a:rPr>
              <a:t>Poll </a:t>
            </a:r>
            <a:r>
              <a:rPr lang="en-US" altLang="en-US" b="1" dirty="0">
                <a:solidFill>
                  <a:srgbClr val="FFFFFF"/>
                </a:solidFill>
                <a:latin typeface="Rockwell"/>
                <a:cs typeface="Rockwell"/>
              </a:rPr>
              <a:t>taxes </a:t>
            </a:r>
            <a:r>
              <a:rPr lang="en-US" altLang="en-US" b="1" dirty="0" smtClean="0">
                <a:solidFill>
                  <a:srgbClr val="FFFFFF"/>
                </a:solidFill>
                <a:latin typeface="Rockwell"/>
                <a:cs typeface="Rockwell"/>
              </a:rPr>
              <a:t>– </a:t>
            </a:r>
            <a:r>
              <a:rPr lang="en-US" altLang="en-US" dirty="0" smtClean="0">
                <a:solidFill>
                  <a:srgbClr val="FFFFFF"/>
                </a:solidFill>
                <a:latin typeface="Rockwell"/>
                <a:cs typeface="Rockwell"/>
              </a:rPr>
              <a:t>annual voting tax (if you were poor, you couldn’t pay to vote)</a:t>
            </a:r>
            <a:endParaRPr lang="en-US" altLang="en-US" b="1" dirty="0" smtClean="0">
              <a:solidFill>
                <a:srgbClr val="FFFFFF"/>
              </a:solidFill>
              <a:latin typeface="Rockwell"/>
              <a:cs typeface="Rockwell"/>
            </a:endParaRPr>
          </a:p>
          <a:p>
            <a:pPr marL="342900" lvl="2" indent="-342900">
              <a:lnSpc>
                <a:spcPct val="80000"/>
              </a:lnSpc>
              <a:spcBef>
                <a:spcPts val="1000"/>
              </a:spcBef>
            </a:pPr>
            <a:r>
              <a:rPr lang="en-US" altLang="en-US" b="1" dirty="0" smtClean="0">
                <a:solidFill>
                  <a:srgbClr val="FFFFFF"/>
                </a:solidFill>
                <a:latin typeface="Rockwell"/>
                <a:cs typeface="Rockwell"/>
              </a:rPr>
              <a:t>literacy </a:t>
            </a:r>
            <a:r>
              <a:rPr lang="en-US" altLang="en-US" b="1" dirty="0">
                <a:solidFill>
                  <a:srgbClr val="FFFFFF"/>
                </a:solidFill>
                <a:latin typeface="Rockwell"/>
                <a:cs typeface="Rockwell"/>
              </a:rPr>
              <a:t>tests</a:t>
            </a:r>
            <a:r>
              <a:rPr lang="en-US" altLang="en-US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lang="en-US" altLang="en-US" dirty="0" smtClean="0">
                <a:solidFill>
                  <a:srgbClr val="FFFFFF"/>
                </a:solidFill>
                <a:latin typeface="Rockwell"/>
                <a:cs typeface="Rockwell"/>
              </a:rPr>
              <a:t>– reading test in order to vote (more </a:t>
            </a:r>
            <a:r>
              <a:rPr lang="en-US" altLang="en-US" dirty="0">
                <a:solidFill>
                  <a:srgbClr val="FFFFFF"/>
                </a:solidFill>
                <a:latin typeface="Rockwell"/>
                <a:cs typeface="Rockwell"/>
              </a:rPr>
              <a:t>difficult for </a:t>
            </a:r>
            <a:r>
              <a:rPr lang="en-US" altLang="en-US" dirty="0" smtClean="0">
                <a:solidFill>
                  <a:srgbClr val="FFFFFF"/>
                </a:solidFill>
                <a:latin typeface="Rockwell"/>
                <a:cs typeface="Rockwell"/>
              </a:rPr>
              <a:t>Afams as they are not provided good education)</a:t>
            </a:r>
          </a:p>
          <a:p>
            <a:pPr marL="342900" lvl="2" indent="-342900">
              <a:lnSpc>
                <a:spcPct val="80000"/>
              </a:lnSpc>
              <a:spcBef>
                <a:spcPts val="1000"/>
              </a:spcBef>
            </a:pPr>
            <a:r>
              <a:rPr lang="en-US" altLang="en-US" b="1" dirty="0" smtClean="0">
                <a:solidFill>
                  <a:srgbClr val="FFFFFF"/>
                </a:solidFill>
                <a:latin typeface="Rockwell"/>
                <a:cs typeface="Rockwell"/>
              </a:rPr>
              <a:t>Grandfather </a:t>
            </a:r>
            <a:r>
              <a:rPr lang="en-US" altLang="en-US" b="1" dirty="0">
                <a:solidFill>
                  <a:srgbClr val="FFFFFF"/>
                </a:solidFill>
                <a:latin typeface="Rockwell"/>
                <a:cs typeface="Rockwell"/>
              </a:rPr>
              <a:t>clause </a:t>
            </a:r>
            <a:r>
              <a:rPr lang="en-US" altLang="en-US" dirty="0">
                <a:solidFill>
                  <a:srgbClr val="FFFFFF"/>
                </a:solidFill>
                <a:latin typeface="Rockwell"/>
                <a:cs typeface="Rockwell"/>
              </a:rPr>
              <a:t>– if your grandfather can vote=you </a:t>
            </a:r>
            <a:r>
              <a:rPr lang="en-US" altLang="en-US" dirty="0" smtClean="0">
                <a:solidFill>
                  <a:srgbClr val="FFFFFF"/>
                </a:solidFill>
                <a:latin typeface="Rockwell"/>
                <a:cs typeface="Rockwell"/>
              </a:rPr>
              <a:t>vote (made sure former slaves ancestors couldn’t vote)</a:t>
            </a:r>
            <a:endParaRPr lang="en-US" altLang="en-US" dirty="0">
              <a:solidFill>
                <a:srgbClr val="FFFFFF"/>
              </a:solidFill>
              <a:latin typeface="Rockwell"/>
              <a:cs typeface="Rockwell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u="sng" dirty="0" smtClean="0">
                <a:solidFill>
                  <a:srgbClr val="FFFFFF"/>
                </a:solidFill>
                <a:latin typeface="Rockwell"/>
                <a:cs typeface="Rockwell"/>
              </a:rPr>
              <a:t>Separation:</a:t>
            </a:r>
            <a:endParaRPr lang="en-US" altLang="en-US" sz="2000" b="1" u="sng" dirty="0">
              <a:solidFill>
                <a:srgbClr val="FFFFFF"/>
              </a:solidFill>
              <a:latin typeface="Rockwell"/>
              <a:cs typeface="Rockwell"/>
            </a:endParaRPr>
          </a:p>
          <a:p>
            <a:pPr>
              <a:lnSpc>
                <a:spcPct val="80000"/>
              </a:lnSpc>
            </a:pPr>
            <a:r>
              <a:rPr lang="en-US" altLang="en-US" sz="2000" b="1" dirty="0" smtClean="0">
                <a:solidFill>
                  <a:srgbClr val="FFFFFF"/>
                </a:solidFill>
                <a:latin typeface="Rockwell"/>
                <a:cs typeface="Rockwell"/>
              </a:rPr>
              <a:t>Plessy </a:t>
            </a:r>
            <a:r>
              <a:rPr lang="en-US" altLang="en-US" sz="2000" b="1" dirty="0">
                <a:solidFill>
                  <a:srgbClr val="FFFFFF"/>
                </a:solidFill>
                <a:latin typeface="Rockwell"/>
                <a:cs typeface="Rockwell"/>
              </a:rPr>
              <a:t>v. Ferguson</a:t>
            </a:r>
            <a:r>
              <a:rPr lang="en-US" altLang="en-US" sz="200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lang="en-US" altLang="en-US" sz="2000" dirty="0" smtClean="0">
                <a:solidFill>
                  <a:srgbClr val="FFFFFF"/>
                </a:solidFill>
                <a:latin typeface="Rockwell"/>
                <a:cs typeface="Rockwell"/>
              </a:rPr>
              <a:t>– ruled that Black and White populations could be </a:t>
            </a:r>
            <a:r>
              <a:rPr lang="en-US" altLang="en-US" sz="2000" dirty="0">
                <a:solidFill>
                  <a:srgbClr val="FFFFFF"/>
                </a:solidFill>
                <a:latin typeface="Rockwell"/>
                <a:cs typeface="Rockwell"/>
              </a:rPr>
              <a:t>“separate but equal” – legalized racial segregation for almost 60 years</a:t>
            </a:r>
            <a:r>
              <a:rPr lang="en-US" altLang="en-US" sz="2000" dirty="0" smtClean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000" b="1" u="sng" dirty="0" smtClean="0">
                <a:solidFill>
                  <a:srgbClr val="FFFFFF"/>
                </a:solidFill>
                <a:latin typeface="Rockwell"/>
                <a:cs typeface="Rockwell"/>
              </a:rPr>
              <a:t>Violence:</a:t>
            </a:r>
          </a:p>
          <a:p>
            <a:pPr>
              <a:lnSpc>
                <a:spcPct val="80000"/>
              </a:lnSpc>
            </a:pPr>
            <a:r>
              <a:rPr lang="en-US" altLang="en-US" sz="2000" b="1" dirty="0" smtClean="0">
                <a:solidFill>
                  <a:srgbClr val="FFFFFF"/>
                </a:solidFill>
                <a:latin typeface="Rockwell"/>
                <a:cs typeface="Rockwell"/>
              </a:rPr>
              <a:t>Lynching</a:t>
            </a:r>
            <a:r>
              <a:rPr lang="en-US" altLang="en-US" sz="2000" dirty="0" smtClean="0">
                <a:solidFill>
                  <a:srgbClr val="FFFFFF"/>
                </a:solidFill>
                <a:latin typeface="Rockwell"/>
                <a:cs typeface="Rockwell"/>
              </a:rPr>
              <a:t>'s (with no punishment) were very common!</a:t>
            </a:r>
            <a:endParaRPr lang="en-US" altLang="en-US" sz="2000" dirty="0">
              <a:solidFill>
                <a:srgbClr val="FFFFFF"/>
              </a:solidFill>
              <a:latin typeface="Rockwell"/>
              <a:cs typeface="Rockwell"/>
            </a:endParaRPr>
          </a:p>
        </p:txBody>
      </p:sp>
      <p:pic>
        <p:nvPicPr>
          <p:cNvPr id="4" name="Picture 5" descr="Chart_Lynching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9785" y="2510976"/>
            <a:ext cx="3914215" cy="46645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90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Evaluate the impact of economic issues like tariffs on political parties during the Gilded Age</a:t>
            </a:r>
            <a:r>
              <a:rPr 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95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>
                <a:effectLst/>
                <a:latin typeface="Rockwell"/>
                <a:cs typeface="Rockwell"/>
              </a:rPr>
              <a:t>Political Machines and Boss Politics</a:t>
            </a:r>
          </a:p>
        </p:txBody>
      </p:sp>
      <p:sp>
        <p:nvSpPr>
          <p:cNvPr id="8194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685800"/>
            <a:ext cx="4648200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>
                <a:effectLst/>
                <a:latin typeface="Rockwell"/>
                <a:cs typeface="Rockwell"/>
              </a:rPr>
              <a:t>Definition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effectLst/>
                <a:latin typeface="Rockwell"/>
                <a:cs typeface="Rockwell"/>
              </a:rPr>
              <a:t>“</a:t>
            </a:r>
            <a:r>
              <a:rPr lang="en-US" altLang="ja-JP" sz="1600" dirty="0">
                <a:effectLst/>
                <a:latin typeface="Rockwell"/>
                <a:cs typeface="Rockwell"/>
              </a:rPr>
              <a:t>in U.S. politics, a party organization, headed by a single boss or small autocratic group, that commands enough votes to maintain political and administrative control of a city, county, or state</a:t>
            </a:r>
            <a:r>
              <a:rPr lang="en-US" sz="1600" dirty="0">
                <a:effectLst/>
                <a:latin typeface="Rockwell"/>
                <a:cs typeface="Rockwell"/>
              </a:rPr>
              <a:t>”</a:t>
            </a:r>
            <a:endParaRPr lang="en-US" altLang="ja-JP" sz="1600" dirty="0">
              <a:effectLst/>
              <a:latin typeface="Rockwell"/>
              <a:cs typeface="Rockwell"/>
            </a:endParaRPr>
          </a:p>
          <a:p>
            <a:pPr lvl="1">
              <a:lnSpc>
                <a:spcPct val="90000"/>
              </a:lnSpc>
            </a:pPr>
            <a:r>
              <a:rPr lang="en-US" sz="1600" dirty="0">
                <a:effectLst/>
                <a:latin typeface="Rockwell"/>
                <a:cs typeface="Rockwell"/>
              </a:rPr>
              <a:t>Patronage and spoils system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effectLst/>
                <a:latin typeface="Rockwell"/>
                <a:cs typeface="Rockwell"/>
              </a:rPr>
              <a:t>Tammany Hall (New York City)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effectLst/>
                <a:latin typeface="Rockwell"/>
                <a:cs typeface="Rockwell"/>
                <a:hlinkClick r:id="rId2"/>
              </a:rPr>
              <a:t>William “Boss” Tweed</a:t>
            </a:r>
            <a:endParaRPr lang="en-US" sz="1600" dirty="0">
              <a:effectLst/>
              <a:latin typeface="Rockwell"/>
              <a:cs typeface="Rockwell"/>
            </a:endParaRPr>
          </a:p>
        </p:txBody>
      </p:sp>
      <p:pic>
        <p:nvPicPr>
          <p:cNvPr id="8195" name="Picture 6" descr="200px-Boss_Tweed,_Th#FD5DF1.jpg                                000A84C2Macintosh HD                   C5A9507E: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429000"/>
            <a:ext cx="3144838" cy="3429000"/>
          </a:xfrm>
        </p:spPr>
      </p:pic>
      <p:pic>
        <p:nvPicPr>
          <p:cNvPr id="8196" name="Picture 11" descr="tweed-portrait.jpg                                             000A84C2Macintosh HD                   C5A9507E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4811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3" descr="Boss_Tweed,_Nast.jpg                                           000A84C2Macintosh HD                   C5A9507E: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838200"/>
            <a:ext cx="4500562" cy="4876800"/>
          </a:xfrm>
        </p:spPr>
      </p:pic>
    </p:spTree>
    <p:extLst>
      <p:ext uri="{BB962C8B-B14F-4D97-AF65-F5344CB8AC3E}">
        <p14:creationId xmlns:p14="http://schemas.microsoft.com/office/powerpoint/2010/main" val="179281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762000"/>
            <a:ext cx="1828800" cy="5556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Rockwell"/>
                <a:cs typeface="Rockwell"/>
              </a:rPr>
              <a:t>Politicians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209800"/>
            <a:ext cx="1828800" cy="5556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Rockwell"/>
                <a:cs typeface="Rockwell"/>
              </a:rPr>
              <a:t>Tax Revenue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4191000"/>
            <a:ext cx="1828800" cy="5556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Rockwell"/>
                <a:cs typeface="Rockwell"/>
              </a:rPr>
              <a:t>Businessmen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81400" y="5943600"/>
            <a:ext cx="1828800" cy="5556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Rockwell"/>
                <a:cs typeface="Rockwell"/>
              </a:rPr>
              <a:t>Hired Voters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553200" y="4343400"/>
            <a:ext cx="1828800" cy="5556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Rockwell"/>
                <a:cs typeface="Rockwell"/>
              </a:rPr>
              <a:t>Poll Workers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934200" y="1981200"/>
            <a:ext cx="1828800" cy="5556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Rockwell"/>
                <a:cs typeface="Rockwell"/>
              </a:rPr>
              <a:t>Poor People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343400" y="304800"/>
            <a:ext cx="1828800" cy="5556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Rockwell"/>
                <a:cs typeface="Rockwell"/>
              </a:rPr>
              <a:t>Immigrants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429000" y="2590800"/>
            <a:ext cx="2057400" cy="1219200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600">
                <a:latin typeface="Rockwell"/>
                <a:cs typeface="Rockwell"/>
              </a:rPr>
              <a:t>Boss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3848100" y="1638300"/>
            <a:ext cx="16002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4191000" y="1600200"/>
            <a:ext cx="16764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3503613" y="4724400"/>
            <a:ext cx="16002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885407" y="4801394"/>
            <a:ext cx="15240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562600" y="2362200"/>
            <a:ext cx="1676400" cy="7350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V="1">
            <a:off x="5562600" y="2590800"/>
            <a:ext cx="16764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5029200" y="3581400"/>
            <a:ext cx="144780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410200" y="3505200"/>
            <a:ext cx="11430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2133600" y="3505200"/>
            <a:ext cx="13716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 flipV="1">
            <a:off x="2438400" y="3657600"/>
            <a:ext cx="12954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057400" y="2667000"/>
            <a:ext cx="14478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1"/>
          <p:cNvSpPr txBox="1">
            <a:spLocks/>
          </p:cNvSpPr>
          <p:nvPr/>
        </p:nvSpPr>
        <p:spPr>
          <a:xfrm rot="19541742">
            <a:off x="2206625" y="3895725"/>
            <a:ext cx="1828800" cy="5556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>
                <a:latin typeface="Rockwell"/>
                <a:cs typeface="Rockwell"/>
              </a:rPr>
              <a:t>City Contracts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 rot="19541742">
            <a:off x="1825625" y="3514725"/>
            <a:ext cx="1828800" cy="5556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>
                <a:latin typeface="Rockwell"/>
                <a:cs typeface="Rockwell"/>
              </a:rPr>
              <a:t>Bribes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 rot="16200000">
            <a:off x="3279776" y="4616450"/>
            <a:ext cx="1828800" cy="5556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>
                <a:latin typeface="Rockwell"/>
                <a:cs typeface="Rockwell"/>
              </a:rPr>
              <a:t>Votes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 rot="2053660">
            <a:off x="4802188" y="3895725"/>
            <a:ext cx="1828800" cy="5556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>
                <a:latin typeface="Rockwell"/>
                <a:cs typeface="Rockwell"/>
              </a:rPr>
              <a:t>Votes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 rot="5400000">
            <a:off x="3913188" y="4581525"/>
            <a:ext cx="1828800" cy="5556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>
                <a:latin typeface="Rockwell"/>
                <a:cs typeface="Rockwell"/>
              </a:rPr>
              <a:t>Bribes</a:t>
            </a: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 rot="2106764">
            <a:off x="5175250" y="3465513"/>
            <a:ext cx="1828800" cy="5556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>
                <a:latin typeface="Rockwell"/>
                <a:cs typeface="Rockwell"/>
              </a:rPr>
              <a:t>Bribes</a:t>
            </a: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 rot="19988312">
            <a:off x="5330825" y="2295525"/>
            <a:ext cx="1828800" cy="5556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>
                <a:latin typeface="Rockwell"/>
                <a:cs typeface="Rockwell"/>
              </a:rPr>
              <a:t>Living Expenses</a:t>
            </a: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 rot="20049359">
            <a:off x="5635625" y="2787650"/>
            <a:ext cx="1828800" cy="5556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>
                <a:latin typeface="Rockwell"/>
                <a:cs typeface="Rockwell"/>
              </a:rPr>
              <a:t>Votes</a:t>
            </a: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 rot="17105889">
            <a:off x="4240213" y="1592262"/>
            <a:ext cx="1828800" cy="5556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>
                <a:latin typeface="Rockwell"/>
                <a:cs typeface="Rockwell"/>
              </a:rPr>
              <a:t>Votes</a:t>
            </a: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 rot="17133761">
            <a:off x="3636963" y="1533525"/>
            <a:ext cx="1828800" cy="5556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>
                <a:latin typeface="Rockwell"/>
                <a:cs typeface="Rockwell"/>
              </a:rPr>
              <a:t>Citizenship</a:t>
            </a: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 rot="3121166">
            <a:off x="2571751" y="1533525"/>
            <a:ext cx="1828800" cy="5556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>
                <a:latin typeface="Rockwell"/>
                <a:cs typeface="Rockwell"/>
              </a:rPr>
              <a:t>Bribes</a:t>
            </a:r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 rot="2973543">
            <a:off x="2206626" y="1990725"/>
            <a:ext cx="1828800" cy="5556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>
                <a:latin typeface="Rockwell"/>
                <a:cs typeface="Rockwell"/>
              </a:rPr>
              <a:t>Political Support</a:t>
            </a:r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 rot="1116740">
            <a:off x="1870075" y="2487613"/>
            <a:ext cx="1828800" cy="5556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>
                <a:latin typeface="Rockwell"/>
                <a:cs typeface="Rockwell"/>
              </a:rPr>
              <a:t>City Funds</a:t>
            </a: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-3175" y="5105400"/>
            <a:ext cx="3355975" cy="17875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600" dirty="0">
                <a:latin typeface="Rockwell"/>
                <a:cs typeface="Rockwell"/>
              </a:rPr>
              <a:t>Key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 rot="16200000" flipH="1">
            <a:off x="2743200" y="1447800"/>
            <a:ext cx="1295400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16200000" flipH="1">
            <a:off x="2514600" y="1600200"/>
            <a:ext cx="1295400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995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1066800" y="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0000"/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4400" b="1" dirty="0" smtClean="0">
              <a:solidFill>
                <a:srgbClr val="FFFFFF"/>
              </a:solidFill>
              <a:latin typeface="Rockwell"/>
              <a:cs typeface="Rockwell"/>
            </a:endParaRPr>
          </a:p>
        </p:txBody>
      </p:sp>
      <p:pic>
        <p:nvPicPr>
          <p:cNvPr id="3" name="Picture 2" descr="Screen Shot 2018-01-23 at 10.40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33400"/>
            <a:ext cx="81153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3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Gilded Age Political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Civil Service Reform</a:t>
            </a:r>
          </a:p>
          <a:p>
            <a:r>
              <a:rPr lang="en-US" dirty="0" smtClean="0"/>
              <a:t>Role of Government in Business</a:t>
            </a:r>
          </a:p>
          <a:p>
            <a:r>
              <a:rPr lang="en-US" dirty="0" smtClean="0"/>
              <a:t>Social Darwinism</a:t>
            </a:r>
          </a:p>
          <a:p>
            <a:r>
              <a:rPr lang="en-US" dirty="0"/>
              <a:t>Machine </a:t>
            </a:r>
            <a:r>
              <a:rPr lang="en-US" dirty="0" smtClean="0"/>
              <a:t>Politics</a:t>
            </a:r>
          </a:p>
          <a:p>
            <a:r>
              <a:rPr lang="en-US" dirty="0" smtClean="0"/>
              <a:t>Money (Standard and in Politics)</a:t>
            </a:r>
          </a:p>
          <a:p>
            <a:r>
              <a:rPr lang="en-US" dirty="0" smtClean="0"/>
              <a:t>Tariffs!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06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ck Great Past Pitiful Presen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0"/>
            <a:ext cx="452004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231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argument does this cartoon make regarding Gilded Age politics? To what extent is that argument accurate?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5946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Gilded Age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American Presidents who resided in the White House from the end of the Civil War until the 1890s are sometimes called "the forgettable Presidents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Congress strong, but tied to corporate interests.</a:t>
            </a:r>
          </a:p>
          <a:p>
            <a:r>
              <a:rPr lang="en-US" dirty="0" smtClean="0"/>
              <a:t>Local politics (state, city, county) stronger, but controlled by political machines.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1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217714" y="304800"/>
            <a:ext cx="869768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0000"/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lang="en-US" sz="3200" b="1" u="sng" dirty="0" smtClean="0">
                <a:solidFill>
                  <a:srgbClr val="FFFFFF"/>
                </a:solidFill>
                <a:latin typeface="Rockwell"/>
                <a:cs typeface="Rockwell"/>
              </a:rPr>
              <a:t>Very</a:t>
            </a:r>
            <a:r>
              <a:rPr lang="en-US" sz="3200" b="1" dirty="0" smtClean="0">
                <a:solidFill>
                  <a:srgbClr val="FFFFFF"/>
                </a:solidFill>
                <a:latin typeface="Rockwell"/>
                <a:cs typeface="Rockwell"/>
              </a:rPr>
              <a:t> Laissez Faire Federal Govt.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217714" y="1371600"/>
            <a:ext cx="8545286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98463" indent="-3984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73138" indent="-4016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800" dirty="0">
                <a:latin typeface="Rockwell"/>
                <a:cs typeface="Rockwell"/>
              </a:rPr>
              <a:t>From 1870-1900 </a:t>
            </a:r>
            <a:r>
              <a:rPr lang="en-US" sz="2800" dirty="0">
                <a:latin typeface="Rockwell"/>
                <a:cs typeface="Rockwell"/>
                <a:sym typeface="Wingdings" charset="0"/>
              </a:rPr>
              <a:t> Govt. did very</a:t>
            </a:r>
            <a:br>
              <a:rPr lang="en-US" sz="2800" dirty="0">
                <a:latin typeface="Rockwell"/>
                <a:cs typeface="Rockwell"/>
                <a:sym typeface="Wingdings" charset="0"/>
              </a:rPr>
            </a:br>
            <a:r>
              <a:rPr lang="en-US" sz="2800" dirty="0">
                <a:latin typeface="Rockwell"/>
                <a:cs typeface="Rockwell"/>
                <a:sym typeface="Wingdings" charset="0"/>
              </a:rPr>
              <a:t>little domestically.</a:t>
            </a:r>
          </a:p>
          <a:p>
            <a:pPr marL="457200" indent="-457200" eaLnBrk="1" hangingPunct="1">
              <a:spcBef>
                <a:spcPct val="5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800" dirty="0">
                <a:latin typeface="Rockwell"/>
                <a:cs typeface="Rockwell"/>
                <a:sym typeface="Wingdings" charset="0"/>
              </a:rPr>
              <a:t>Main duties of the federal govt.:</a:t>
            </a:r>
          </a:p>
          <a:p>
            <a:pPr marL="1028700" lvl="1" indent="-457200" eaLnBrk="1" hangingPunct="1">
              <a:spcBef>
                <a:spcPct val="5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2800" dirty="0">
                <a:latin typeface="Rockwell"/>
                <a:cs typeface="Rockwell"/>
              </a:rPr>
              <a:t>Deliver the mail.</a:t>
            </a:r>
          </a:p>
          <a:p>
            <a:pPr marL="1028700" lvl="1" indent="-457200" eaLnBrk="1" hangingPunct="1">
              <a:spcBef>
                <a:spcPct val="5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2800" dirty="0">
                <a:latin typeface="Rockwell"/>
                <a:cs typeface="Rockwell"/>
              </a:rPr>
              <a:t>Maintain a national military.</a:t>
            </a:r>
          </a:p>
          <a:p>
            <a:pPr marL="1028700" lvl="1" indent="-457200" eaLnBrk="1" hangingPunct="1">
              <a:spcBef>
                <a:spcPct val="5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2800" dirty="0">
                <a:latin typeface="Rockwell"/>
                <a:cs typeface="Rockwell"/>
              </a:rPr>
              <a:t>Collect taxes &amp; tariffs.</a:t>
            </a:r>
          </a:p>
          <a:p>
            <a:pPr marL="1028700" lvl="1" indent="-457200" eaLnBrk="1" hangingPunct="1">
              <a:spcBef>
                <a:spcPct val="5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2800" dirty="0">
                <a:latin typeface="Rockwell"/>
                <a:cs typeface="Rockwell"/>
              </a:rPr>
              <a:t>Conduct a foreign policy.</a:t>
            </a:r>
          </a:p>
          <a:p>
            <a:pPr marL="457200" indent="-457200" eaLnBrk="1" hangingPunct="1">
              <a:spcBef>
                <a:spcPct val="5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800" dirty="0">
                <a:latin typeface="Rockwell"/>
                <a:cs typeface="Rockwell"/>
              </a:rPr>
              <a:t>Exception </a:t>
            </a:r>
            <a:r>
              <a:rPr lang="en-US" sz="2800" dirty="0">
                <a:latin typeface="Rockwell"/>
                <a:cs typeface="Rockwell"/>
                <a:sym typeface="Wingdings" charset="0"/>
              </a:rPr>
              <a:t> administer the annual </a:t>
            </a:r>
            <a:br>
              <a:rPr lang="en-US" sz="2800" dirty="0">
                <a:latin typeface="Rockwell"/>
                <a:cs typeface="Rockwell"/>
                <a:sym typeface="Wingdings" charset="0"/>
              </a:rPr>
            </a:br>
            <a:r>
              <a:rPr lang="en-US" sz="2800" dirty="0">
                <a:latin typeface="Rockwell"/>
                <a:cs typeface="Rockwell"/>
                <a:sym typeface="Wingdings" charset="0"/>
              </a:rPr>
              <a:t>Civil War veterans’ pension.</a:t>
            </a:r>
            <a:endParaRPr lang="en-US"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63312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73274" y="268139"/>
            <a:ext cx="8197453" cy="526852"/>
          </a:xfrm>
          <a:prstGeom prst="rect">
            <a:avLst/>
          </a:prstGeom>
          <a:noFill/>
          <a:ln>
            <a:noFill/>
          </a:ln>
        </p:spPr>
        <p:txBody>
          <a:bodyPr wrap="square" lIns="35717" tIns="35717" rIns="35717" bIns="35717" anchor="t" anchorCtr="0">
            <a:noAutofit/>
          </a:bodyPr>
          <a:lstStyle/>
          <a:p>
            <a:r>
              <a:rPr lang="en-US">
                <a:solidFill>
                  <a:schemeClr val="tx1"/>
                </a:solidFill>
                <a:latin typeface="Rockwell"/>
                <a:cs typeface="Rockwell"/>
              </a:rPr>
              <a:t>THE ELECTIONS OF THE GILDED AGE</a:t>
            </a:r>
          </a:p>
        </p:txBody>
      </p:sp>
      <p:pic>
        <p:nvPicPr>
          <p:cNvPr id="110" name="Shape 110" descr="map_20_01a_election_of_188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995" y="1022879"/>
            <a:ext cx="3125391" cy="314084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pic>
      <p:pic>
        <p:nvPicPr>
          <p:cNvPr id="111" name="Shape 111" descr="map_20_01b_election_of_188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6036" y="1024672"/>
            <a:ext cx="3125391" cy="311008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pic>
      <p:pic>
        <p:nvPicPr>
          <p:cNvPr id="112" name="Shape 112" descr="map_20_01c_election_of_1888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50096" y="3466009"/>
            <a:ext cx="2949183" cy="314084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pic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500215" y="4320178"/>
            <a:ext cx="2525922" cy="2222985"/>
          </a:xfrm>
          <a:prstGeom prst="rect">
            <a:avLst/>
          </a:prstGeom>
          <a:noFill/>
          <a:ln>
            <a:noFill/>
          </a:ln>
        </p:spPr>
        <p:txBody>
          <a:bodyPr wrap="square" lIns="35717" tIns="35717" rIns="35717" bIns="35717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8F5E3A"/>
              </a:buClr>
              <a:buNone/>
            </a:pPr>
            <a:r>
              <a:rPr lang="en-US" sz="1800" dirty="0" smtClean="0">
                <a:solidFill>
                  <a:schemeClr val="tx1"/>
                </a:solidFill>
                <a:latin typeface="Rockwell"/>
                <a:cs typeface="Rockwell"/>
              </a:rPr>
              <a:t>1. What </a:t>
            </a:r>
            <a:r>
              <a:rPr lang="en-US" sz="1800" dirty="0">
                <a:solidFill>
                  <a:schemeClr val="tx1"/>
                </a:solidFill>
                <a:latin typeface="Rockwell"/>
                <a:cs typeface="Rockwell"/>
              </a:rPr>
              <a:t>does the pattern of electoral votes say about the nation’s unity after the Civil War? 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3694714" y="1107188"/>
            <a:ext cx="1754573" cy="2222985"/>
          </a:xfrm>
          <a:prstGeom prst="rect">
            <a:avLst/>
          </a:prstGeom>
          <a:noFill/>
          <a:ln>
            <a:noFill/>
          </a:ln>
        </p:spPr>
        <p:txBody>
          <a:bodyPr wrap="square" lIns="35717" tIns="35717" rIns="35717" bIns="35717" anchor="t" anchorCtr="0">
            <a:noAutofit/>
          </a:bodyPr>
          <a:lstStyle/>
          <a:p>
            <a:pPr>
              <a:buClr>
                <a:srgbClr val="8F5E3A"/>
              </a:buClr>
            </a:pPr>
            <a:r>
              <a:rPr lang="en-US" dirty="0" smtClean="0">
                <a:latin typeface="Rockwell"/>
                <a:ea typeface="Avenir"/>
                <a:cs typeface="Rockwell"/>
                <a:sym typeface="Avenir"/>
              </a:rPr>
              <a:t>2. What </a:t>
            </a:r>
            <a:r>
              <a:rPr lang="en-US" dirty="0">
                <a:latin typeface="Rockwell"/>
                <a:ea typeface="Avenir"/>
                <a:cs typeface="Rockwell"/>
                <a:sym typeface="Avenir"/>
              </a:rPr>
              <a:t>does the popular vote in these elections say about the nature of US politics in the Gilded Age?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6272965" y="4320178"/>
            <a:ext cx="2622911" cy="2222985"/>
          </a:xfrm>
          <a:prstGeom prst="rect">
            <a:avLst/>
          </a:prstGeom>
          <a:noFill/>
          <a:ln>
            <a:noFill/>
          </a:ln>
        </p:spPr>
        <p:txBody>
          <a:bodyPr wrap="square" lIns="35717" tIns="35717" rIns="35717" bIns="35717" anchor="t" anchorCtr="0">
            <a:noAutofit/>
          </a:bodyPr>
          <a:lstStyle/>
          <a:p>
            <a:pPr>
              <a:buClr>
                <a:srgbClr val="8F5E3A"/>
              </a:buClr>
            </a:pPr>
            <a:r>
              <a:rPr lang="en-US" dirty="0" smtClean="0">
                <a:latin typeface="Rockwell"/>
                <a:ea typeface="Avenir"/>
                <a:cs typeface="Rockwell"/>
                <a:sym typeface="Avenir"/>
              </a:rPr>
              <a:t>3. In </a:t>
            </a:r>
            <a:r>
              <a:rPr lang="en-US" dirty="0">
                <a:latin typeface="Rockwell"/>
                <a:ea typeface="Avenir"/>
                <a:cs typeface="Rockwell"/>
                <a:sym typeface="Avenir"/>
              </a:rPr>
              <a:t>these elections, Republicans promoted tariffs and Democrats opposed them? What groups would support each party? Why would they support them?</a:t>
            </a:r>
          </a:p>
        </p:txBody>
      </p:sp>
    </p:spTree>
    <p:extLst>
      <p:ext uri="{BB962C8B-B14F-4D97-AF65-F5344CB8AC3E}">
        <p14:creationId xmlns:p14="http://schemas.microsoft.com/office/powerpoint/2010/main" val="43143038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230032"/>
              </p:ext>
            </p:extLst>
          </p:nvPr>
        </p:nvGraphicFramePr>
        <p:xfrm>
          <a:off x="0" y="0"/>
          <a:ext cx="8606899" cy="9563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7188200" imgH="7988300" progId="Word.Document.12">
                  <p:embed/>
                </p:oleObj>
              </mc:Choice>
              <mc:Fallback>
                <p:oleObj name="Document" r:id="rId3" imgW="7188200" imgH="798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8606899" cy="9563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46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1701</TotalTime>
  <Words>2261</Words>
  <Application>Microsoft Macintosh PowerPoint</Application>
  <PresentationFormat>On-screen Show (4:3)</PresentationFormat>
  <Paragraphs>267</Paragraphs>
  <Slides>32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Default Theme</vt:lpstr>
      <vt:lpstr>Microsoft Word Document</vt:lpstr>
      <vt:lpstr>Do Now</vt:lpstr>
      <vt:lpstr>2. Politics of the Gilded Age-National Politics in a Time of Change</vt:lpstr>
      <vt:lpstr>AP PROMPT</vt:lpstr>
      <vt:lpstr>Gilded Age Political Issues</vt:lpstr>
      <vt:lpstr>PowerPoint Presentation</vt:lpstr>
      <vt:lpstr>Gilded Age Politics</vt:lpstr>
      <vt:lpstr>PowerPoint Presentation</vt:lpstr>
      <vt:lpstr>THE ELECTIONS OF THE GILDED AGE</vt:lpstr>
      <vt:lpstr>PowerPoint Presentation</vt:lpstr>
      <vt:lpstr>Ulysses S. Grant (R) (1869-1877)</vt:lpstr>
      <vt:lpstr>Panic of 1873: The Long Depression</vt:lpstr>
      <vt:lpstr>Rutherford B. Hayes (R) (1877-1881)</vt:lpstr>
      <vt:lpstr>Political Quarrels of the Hayes Administration</vt:lpstr>
      <vt:lpstr>Honest Republican Voter 1884</vt:lpstr>
      <vt:lpstr>PowerPoint Presentation</vt:lpstr>
      <vt:lpstr>James A. Garfield (R) (1881)</vt:lpstr>
      <vt:lpstr>PowerPoint Presentation</vt:lpstr>
      <vt:lpstr>Civil Service Reform</vt:lpstr>
      <vt:lpstr>Chester A. Arthur (R) (1881-1885)</vt:lpstr>
      <vt:lpstr>Election of 1884</vt:lpstr>
      <vt:lpstr>Grover Cleveland</vt:lpstr>
      <vt:lpstr>Election of 1888</vt:lpstr>
      <vt:lpstr>Benjamin Harrison</vt:lpstr>
      <vt:lpstr>Election of 1892</vt:lpstr>
      <vt:lpstr>Gilded Age Presidents</vt:lpstr>
      <vt:lpstr>Gilded Age Presidents Cont’d</vt:lpstr>
      <vt:lpstr>Panic of 1893</vt:lpstr>
      <vt:lpstr>PowerPoint Presentation</vt:lpstr>
      <vt:lpstr>Disenfranchisement of the African Americans</vt:lpstr>
      <vt:lpstr>Political Machines and Boss Politics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Craig Winchell</dc:creator>
  <cp:lastModifiedBy>Craig Winchell</cp:lastModifiedBy>
  <cp:revision>16</cp:revision>
  <dcterms:created xsi:type="dcterms:W3CDTF">2019-12-18T18:43:13Z</dcterms:created>
  <dcterms:modified xsi:type="dcterms:W3CDTF">2020-01-08T20:11:57Z</dcterms:modified>
</cp:coreProperties>
</file>