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56" r:id="rId2"/>
    <p:sldId id="264" r:id="rId3"/>
    <p:sldId id="260" r:id="rId4"/>
    <p:sldId id="257" r:id="rId5"/>
    <p:sldId id="258" r:id="rId6"/>
    <p:sldId id="259" r:id="rId7"/>
    <p:sldId id="261" r:id="rId8"/>
    <p:sldId id="266" r:id="rId9"/>
    <p:sldId id="267" r:id="rId10"/>
    <p:sldId id="268" r:id="rId11"/>
    <p:sldId id="262" r:id="rId12"/>
    <p:sldId id="263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92D3-85B3-C44C-BF0A-E763B7087A8A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EF678-4D32-A046-A707-FE4A9996C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action.dccc.org</a:t>
            </a:r>
            <a:r>
              <a:rPr lang="en-US" dirty="0" smtClean="0"/>
              <a:t>/survey/2018-survey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EF678-4D32-A046-A707-FE4A9996C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6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Video at 3:18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EF678-4D32-A046-A707-FE4A9996C5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www.realclearpolitics.com</a:t>
            </a:r>
            <a:r>
              <a:rPr lang="en-US" dirty="0" smtClean="0"/>
              <a:t>/</a:t>
            </a:r>
            <a:r>
              <a:rPr lang="en-US" dirty="0" err="1" smtClean="0"/>
              <a:t>epolls</a:t>
            </a:r>
            <a:r>
              <a:rPr lang="en-US" dirty="0" smtClean="0"/>
              <a:t>/other/president_trump_job_approval-6179.html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EF678-4D32-A046-A707-FE4A9996C5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6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lclearpolitics.com/epolls/other/president_trump_job_approval-6179.html" TargetMode="External"/><Relationship Id="rId4" Type="http://schemas.openxmlformats.org/officeDocument/2006/relationships/hyperlink" Target="http://www.ncpp.org/?q=node/4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ealclearpolitics.com/cartoons/cartoons_of_the_week/2018/38/-4-steve_kelley-steve_kelley_for_sep_18_2018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jpMfeSglhs&amp;app=deskto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p.com/listening-to-america-surveys/" TargetMode="External"/><Relationship Id="rId4" Type="http://schemas.openxmlformats.org/officeDocument/2006/relationships/hyperlink" Target="https://action.dccc.org/survey/2018-surve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khanacademy.org/humanities/ap-us-government-and-politics/american-political-beliefs-and-behaviors/measuring-public-opinion/v/scientific-polling-introdu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8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Polling and Ideology: Measuring &amp; Evaluating Public Opinion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 </a:t>
            </a:r>
            <a:r>
              <a:rPr lang="en-US" dirty="0" err="1" smtClean="0"/>
              <a:t>GoPo</a:t>
            </a:r>
            <a:endParaRPr lang="en-US" dirty="0" smtClean="0"/>
          </a:p>
          <a:p>
            <a:r>
              <a:rPr lang="en-US" dirty="0" smtClean="0"/>
              <a:t>Unit 4: American Political Ideologies and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3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Public Opinion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“Likely Voters” Designation</a:t>
            </a:r>
          </a:p>
          <a:p>
            <a:pPr lvl="1"/>
            <a:r>
              <a:rPr lang="en-US" dirty="0" smtClean="0"/>
              <a:t>What if they vote/don’t vote?</a:t>
            </a:r>
          </a:p>
          <a:p>
            <a:r>
              <a:rPr lang="en-US" dirty="0" smtClean="0"/>
              <a:t>Skewed Data</a:t>
            </a:r>
          </a:p>
          <a:p>
            <a:r>
              <a:rPr lang="en-US" dirty="0" smtClean="0"/>
              <a:t>Just ‘samples’ from population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5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Political Trust</a:t>
            </a:r>
          </a:p>
        </p:txBody>
      </p:sp>
      <p:sp>
        <p:nvSpPr>
          <p:cNvPr id="22530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0" y="762000"/>
            <a:ext cx="3657600" cy="6096000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Government is a “necessary evil”</a:t>
            </a:r>
          </a:p>
          <a:p>
            <a:r>
              <a:rPr lang="en-US" dirty="0">
                <a:latin typeface="Rockwell"/>
                <a:cs typeface="Rockwell"/>
              </a:rPr>
              <a:t>Major shifts in public opinion with major events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Pearl Harbor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Vietnam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9/11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Hurricane Katrina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Great Recession</a:t>
            </a:r>
          </a:p>
          <a:p>
            <a:endParaRPr lang="en-US" dirty="0">
              <a:latin typeface="Rockwell"/>
              <a:cs typeface="Rockwell"/>
            </a:endParaRPr>
          </a:p>
        </p:txBody>
      </p:sp>
      <p:pic>
        <p:nvPicPr>
          <p:cNvPr id="22531" name="Picture 5" descr="table_how_often_you_trust_govt_620_1_610x2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800600"/>
            <a:ext cx="55530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Content Placeholder 7" descr="pewjpg-c2b1b1c416f6a547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1800" y="762000"/>
            <a:ext cx="4902200" cy="3733800"/>
          </a:xfrm>
        </p:spPr>
      </p:pic>
    </p:spTree>
    <p:extLst>
      <p:ext uri="{BB962C8B-B14F-4D97-AF65-F5344CB8AC3E}">
        <p14:creationId xmlns:p14="http://schemas.microsoft.com/office/powerpoint/2010/main" val="353999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Confidence in Institutions</a:t>
            </a:r>
          </a:p>
        </p:txBody>
      </p:sp>
      <p:pic>
        <p:nvPicPr>
          <p:cNvPr id="23554" name="Content Placeholder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990600"/>
            <a:ext cx="4419600" cy="5562600"/>
          </a:xfrm>
        </p:spPr>
      </p:pic>
      <p:pic>
        <p:nvPicPr>
          <p:cNvPr id="2355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90600"/>
            <a:ext cx="4633913" cy="5562600"/>
          </a:xfrm>
        </p:spPr>
      </p:pic>
    </p:spTree>
    <p:extLst>
      <p:ext uri="{BB962C8B-B14F-4D97-AF65-F5344CB8AC3E}">
        <p14:creationId xmlns:p14="http://schemas.microsoft.com/office/powerpoint/2010/main" val="283586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Politicians and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public stances</a:t>
            </a:r>
          </a:p>
          <a:p>
            <a:r>
              <a:rPr lang="en-US" dirty="0" smtClean="0"/>
              <a:t>Push for legislation</a:t>
            </a:r>
          </a:p>
          <a:p>
            <a:r>
              <a:rPr lang="en-US" dirty="0" smtClean="0"/>
              <a:t>Fundraise</a:t>
            </a:r>
          </a:p>
          <a:p>
            <a:r>
              <a:rPr lang="en-US" dirty="0" smtClean="0"/>
              <a:t>Re-election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3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Presidential Job Approval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How to question a poll...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9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Current Event Cartoon of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5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Correlation</a:t>
            </a:r>
            <a:endParaRPr lang="en-US" dirty="0"/>
          </a:p>
        </p:txBody>
      </p:sp>
      <p:pic>
        <p:nvPicPr>
          <p:cNvPr id="4" name="Picture 3" descr="Screen Shot 2018-09-21 at 12.33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0"/>
            <a:ext cx="9144000" cy="384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3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/>
                <a:cs typeface="Rockwell"/>
              </a:rPr>
              <a:t>Public Opinion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The attitudes, perceptions, and viewpoints individuals hold about government and politics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Influenced by political culture and political socialization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Skewed by limited political education and efficacy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Shaped by government, interest groups, and mass media</a:t>
            </a:r>
          </a:p>
        </p:txBody>
      </p:sp>
    </p:spTree>
    <p:extLst>
      <p:ext uri="{BB962C8B-B14F-4D97-AF65-F5344CB8AC3E}">
        <p14:creationId xmlns:p14="http://schemas.microsoft.com/office/powerpoint/2010/main" val="99287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>
          <a:xfrm>
            <a:off x="685800" y="20638"/>
            <a:ext cx="7772400" cy="817562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Types of Public Opinion Polls</a:t>
            </a:r>
          </a:p>
        </p:txBody>
      </p:sp>
      <p:sp>
        <p:nvSpPr>
          <p:cNvPr id="1843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Straw Polls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A non-binding, and usually impromptu, poll among a large group of people to initiate discussion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Unreliable due to no cross-section of general population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Telephone Polls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Internet Polls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Focus Groups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A demographically diverse group of people gathered to be surveyed on particular issue or to be surveyed throughout a campaign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Benchmark Polls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The first public opinion survey done before or immediately after a candidate announces their campaign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Entrance Polls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Public opinion surveys taken before voters cast their ballots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Tracking Polls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The same samples are periodically surveyed to measure shifts in opinion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Exit Polls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Public opinion surveys taken after voters cast their ballots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  <a:hlinkClick r:id="rId2"/>
              </a:rPr>
              <a:t>Push Polls</a:t>
            </a:r>
            <a:endParaRPr lang="en-US" sz="1800" dirty="0"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Rockwell"/>
                <a:cs typeface="Rockwell"/>
              </a:rPr>
              <a:t>Misleading poll questions to push a</a:t>
            </a:r>
            <a:r>
              <a:rPr lang="en-US" sz="1800" dirty="0">
                <a:latin typeface="Rockwell"/>
                <a:cs typeface="Rockwell"/>
              </a:rPr>
              <a:t> </a:t>
            </a:r>
            <a:r>
              <a:rPr lang="en-US" sz="1600" dirty="0">
                <a:latin typeface="Rockwell"/>
                <a:cs typeface="Rockwell"/>
              </a:rPr>
              <a:t>certain choice/candidate/issue</a:t>
            </a:r>
          </a:p>
        </p:txBody>
      </p:sp>
    </p:spTree>
    <p:extLst>
      <p:ext uri="{BB962C8B-B14F-4D97-AF65-F5344CB8AC3E}">
        <p14:creationId xmlns:p14="http://schemas.microsoft.com/office/powerpoint/2010/main" val="405352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Measurement of Public Opinion</a:t>
            </a:r>
            <a:br>
              <a:rPr lang="en-US">
                <a:latin typeface="Rockwell"/>
                <a:cs typeface="Rockwell"/>
              </a:rPr>
            </a:br>
            <a:r>
              <a:rPr lang="en-US">
                <a:latin typeface="Rockwell"/>
                <a:cs typeface="Rockwell"/>
              </a:rPr>
              <a:t>Development of Polls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000" dirty="0"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latin typeface="Rockwell"/>
                <a:cs typeface="Rockwell"/>
              </a:rPr>
              <a:t>George Gallup’s Ideas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Rockwell"/>
                <a:cs typeface="Rockwell"/>
              </a:rPr>
              <a:t>Sampling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Represent general population and randomized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Rockwell"/>
                <a:cs typeface="Rockwell"/>
              </a:rPr>
              <a:t>Valid questions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Clear, fair, unbiased, not misleading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Rockwell"/>
                <a:cs typeface="Rockwell"/>
              </a:rPr>
              <a:t>Control of poll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Tone of question, basic knowledge of issues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Rockwell"/>
                <a:cs typeface="Rockwell"/>
              </a:rPr>
              <a:t>Analysis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Rockwell"/>
                <a:cs typeface="Rockwell"/>
              </a:rPr>
              <a:t>Provide sampling errors, show time and place of poll</a:t>
            </a:r>
            <a:endParaRPr lang="en-US" sz="32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52738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Sample Poll Examples</a:t>
            </a:r>
          </a:p>
        </p:txBody>
      </p:sp>
      <p:sp>
        <p:nvSpPr>
          <p:cNvPr id="2150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Do you favor or oppose taxes?</a:t>
            </a:r>
          </a:p>
          <a:p>
            <a:r>
              <a:rPr lang="en-US" dirty="0">
                <a:latin typeface="Rockwell"/>
                <a:cs typeface="Rockwell"/>
              </a:rPr>
              <a:t>Do you favor or oppose taxes as a means to national security?</a:t>
            </a:r>
          </a:p>
          <a:p>
            <a:r>
              <a:rPr lang="en-US" dirty="0">
                <a:latin typeface="Rockwell"/>
                <a:cs typeface="Rockwell"/>
              </a:rPr>
              <a:t>Do you favor or oppose Senator Smith, who voted to raise taxes last session?</a:t>
            </a:r>
          </a:p>
          <a:p>
            <a:r>
              <a:rPr lang="en-US" dirty="0">
                <a:latin typeface="Rockwell"/>
                <a:cs typeface="Rockwell"/>
              </a:rPr>
              <a:t>Do you favor or oppose a state income tax of 7%?</a:t>
            </a:r>
          </a:p>
          <a:p>
            <a:r>
              <a:rPr lang="en-US" dirty="0">
                <a:latin typeface="Rockwell"/>
                <a:cs typeface="Rockwell"/>
                <a:hlinkClick r:id="rId3"/>
              </a:rPr>
              <a:t>GOP Listening to America</a:t>
            </a:r>
            <a:endParaRPr lang="en-US" dirty="0">
              <a:latin typeface="Rockwell"/>
              <a:cs typeface="Rockwell"/>
            </a:endParaRPr>
          </a:p>
          <a:p>
            <a:r>
              <a:rPr lang="en-US" dirty="0" smtClean="0">
                <a:latin typeface="Rockwell"/>
                <a:cs typeface="Rockwell"/>
                <a:hlinkClick r:id="rId4"/>
              </a:rPr>
              <a:t>Dem CCC 2018 Campaign Survey</a:t>
            </a:r>
            <a:endParaRPr lang="en-US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4221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Polling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Issue Polling</a:t>
            </a:r>
          </a:p>
          <a:p>
            <a:pPr lvl="1"/>
            <a:r>
              <a:rPr lang="en-US" dirty="0" smtClean="0"/>
              <a:t>Personal Polling</a:t>
            </a:r>
          </a:p>
          <a:p>
            <a:pPr lvl="1"/>
            <a:r>
              <a:rPr lang="en-US" dirty="0" smtClean="0"/>
              <a:t>Opposition Polling</a:t>
            </a:r>
          </a:p>
          <a:p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Public Feeling on Issues</a:t>
            </a:r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What do the people want to see/hear?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455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Poll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45511"/>
            <a:ext cx="9144000" cy="6112489"/>
          </a:xfrm>
        </p:spPr>
        <p:txBody>
          <a:bodyPr>
            <a:normAutofit/>
          </a:bodyPr>
          <a:lstStyle/>
          <a:p>
            <a:r>
              <a:rPr lang="en-US" dirty="0" smtClean="0"/>
              <a:t>STATS (WANG)</a:t>
            </a:r>
          </a:p>
          <a:p>
            <a:r>
              <a:rPr lang="en-US" dirty="0" smtClean="0"/>
              <a:t>Random Sampling vs. Non Random Sampling</a:t>
            </a:r>
          </a:p>
          <a:p>
            <a:pPr lvl="1"/>
            <a:r>
              <a:rPr lang="en-US" b="1" u="sng" dirty="0" smtClean="0"/>
              <a:t>Likely Voters</a:t>
            </a:r>
          </a:p>
          <a:p>
            <a:pPr lvl="1"/>
            <a:r>
              <a:rPr lang="en-US" dirty="0" smtClean="0"/>
              <a:t>Demographically Similar</a:t>
            </a:r>
          </a:p>
          <a:p>
            <a:r>
              <a:rPr lang="en-US" dirty="0" smtClean="0"/>
              <a:t>Large Population Size (at least 500)</a:t>
            </a:r>
          </a:p>
          <a:p>
            <a:pPr lvl="1"/>
            <a:r>
              <a:rPr lang="en-US" dirty="0" smtClean="0"/>
              <a:t>500-1,000 standard </a:t>
            </a:r>
          </a:p>
          <a:p>
            <a:pPr lvl="1"/>
            <a:r>
              <a:rPr lang="en-US" dirty="0" smtClean="0"/>
              <a:t>Higher size -&gt; lower margin of error -&gt; closer to TRUE public opinion</a:t>
            </a:r>
          </a:p>
          <a:p>
            <a:r>
              <a:rPr lang="en-US" dirty="0" smtClean="0"/>
              <a:t>Neutral Language</a:t>
            </a:r>
          </a:p>
          <a:p>
            <a:pPr lvl="1"/>
            <a:r>
              <a:rPr lang="en-US" dirty="0" smtClean="0"/>
              <a:t>Unbiased/non-leading</a:t>
            </a:r>
          </a:p>
          <a:p>
            <a:r>
              <a:rPr lang="en-US" dirty="0" smtClean="0"/>
              <a:t>Transparent to the ‘how’</a:t>
            </a:r>
          </a:p>
          <a:p>
            <a:r>
              <a:rPr lang="en-US" dirty="0" smtClean="0"/>
              <a:t>Margin of Error (+/-)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7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4528</TotalTime>
  <Words>516</Words>
  <Application>Microsoft Macintosh PowerPoint</Application>
  <PresentationFormat>On-screen Show (4:3)</PresentationFormat>
  <Paragraphs>98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2. Polling and Ideology: Measuring &amp; Evaluating Public Opinion</vt:lpstr>
      <vt:lpstr>Do Now</vt:lpstr>
      <vt:lpstr>Content Correlation</vt:lpstr>
      <vt:lpstr>Public Opinion</vt:lpstr>
      <vt:lpstr>Types of Public Opinion Polls</vt:lpstr>
      <vt:lpstr>Measurement of Public Opinion Development of Polls</vt:lpstr>
      <vt:lpstr>Sample Poll Examples</vt:lpstr>
      <vt:lpstr>Why Polling Matters</vt:lpstr>
      <vt:lpstr>Poll Credibility</vt:lpstr>
      <vt:lpstr>Evaluating Public Opinion Data</vt:lpstr>
      <vt:lpstr>Political Trust</vt:lpstr>
      <vt:lpstr>Confidence in Institutions</vt:lpstr>
      <vt:lpstr>Politicians and Public Opinion</vt:lpstr>
      <vt:lpstr>Polling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Polling and Ideology</dc:title>
  <dc:creator>Craig Winchell</dc:creator>
  <cp:lastModifiedBy>Craig Winchell</cp:lastModifiedBy>
  <cp:revision>12</cp:revision>
  <dcterms:created xsi:type="dcterms:W3CDTF">2018-09-21T19:16:49Z</dcterms:created>
  <dcterms:modified xsi:type="dcterms:W3CDTF">2018-09-26T19:51:03Z</dcterms:modified>
</cp:coreProperties>
</file>