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1.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audio2.bin" ContentType="audio/unknown"/>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44"/>
  </p:notesMasterIdLst>
  <p:sldIdLst>
    <p:sldId id="258" r:id="rId4"/>
    <p:sldId id="256" r:id="rId5"/>
    <p:sldId id="257" r:id="rId6"/>
    <p:sldId id="259" r:id="rId7"/>
    <p:sldId id="260" r:id="rId8"/>
    <p:sldId id="271" r:id="rId9"/>
    <p:sldId id="261" r:id="rId10"/>
    <p:sldId id="262" r:id="rId11"/>
    <p:sldId id="263" r:id="rId12"/>
    <p:sldId id="264" r:id="rId13"/>
    <p:sldId id="266" r:id="rId14"/>
    <p:sldId id="267" r:id="rId15"/>
    <p:sldId id="268" r:id="rId16"/>
    <p:sldId id="269" r:id="rId17"/>
    <p:sldId id="296" r:id="rId18"/>
    <p:sldId id="275" r:id="rId19"/>
    <p:sldId id="297" r:id="rId20"/>
    <p:sldId id="276" r:id="rId21"/>
    <p:sldId id="284" r:id="rId22"/>
    <p:sldId id="277" r:id="rId23"/>
    <p:sldId id="285" r:id="rId24"/>
    <p:sldId id="278" r:id="rId25"/>
    <p:sldId id="286" r:id="rId26"/>
    <p:sldId id="291" r:id="rId27"/>
    <p:sldId id="295" r:id="rId28"/>
    <p:sldId id="280" r:id="rId29"/>
    <p:sldId id="281" r:id="rId30"/>
    <p:sldId id="282" r:id="rId31"/>
    <p:sldId id="292" r:id="rId32"/>
    <p:sldId id="283" r:id="rId33"/>
    <p:sldId id="298" r:id="rId34"/>
    <p:sldId id="287" r:id="rId35"/>
    <p:sldId id="294" r:id="rId36"/>
    <p:sldId id="293" r:id="rId37"/>
    <p:sldId id="288" r:id="rId38"/>
    <p:sldId id="289" r:id="rId39"/>
    <p:sldId id="273" r:id="rId40"/>
    <p:sldId id="270" r:id="rId41"/>
    <p:sldId id="272" r:id="rId42"/>
    <p:sldId id="29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501A9-D7EF-934B-8271-3A4182F25730}" type="datetimeFigureOut">
              <a:rPr lang="en-US" smtClean="0"/>
              <a:t>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782A3-BAFC-FD4F-B4DE-C353AE68C31E}" type="slidenum">
              <a:rPr lang="en-US" smtClean="0"/>
              <a:t>‹#›</a:t>
            </a:fld>
            <a:endParaRPr lang="en-US"/>
          </a:p>
        </p:txBody>
      </p:sp>
    </p:spTree>
    <p:extLst>
      <p:ext uri="{BB962C8B-B14F-4D97-AF65-F5344CB8AC3E}">
        <p14:creationId xmlns:p14="http://schemas.microsoft.com/office/powerpoint/2010/main" val="36458562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915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017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0"/>
              </a:spcBef>
            </a:pPr>
            <a:r>
              <a:rPr lang="en-US">
                <a:latin typeface="Times New Roman" charset="0"/>
              </a:rPr>
              <a:t>After being shot by anti-third term fanatic:   </a:t>
            </a:r>
            <a:r>
              <a:rPr lang="ja-JP" altLang="en-US">
                <a:latin typeface="Times New Roman" charset="0"/>
              </a:rPr>
              <a:t>“</a:t>
            </a:r>
            <a:r>
              <a:rPr lang="en-US">
                <a:latin typeface="Times New Roman" charset="0"/>
              </a:rPr>
              <a:t>I have a message to deliver and I will deliver it as long as there is life in my body.</a:t>
            </a:r>
            <a:r>
              <a:rPr lang="ja-JP" altLang="en-US">
                <a:latin typeface="Times New Roman" charset="0"/>
              </a:rPr>
              <a:t>”</a:t>
            </a:r>
            <a:endParaRPr lang="en-US" b="1">
              <a:latin typeface="Times New Roman" charset="0"/>
            </a:endParaRPr>
          </a:p>
          <a:p>
            <a:endParaRPr lang="en-US">
              <a:latin typeface="Times New Roman" charset="0"/>
            </a:endParaRPr>
          </a:p>
        </p:txBody>
      </p:sp>
      <p:sp>
        <p:nvSpPr>
          <p:cNvPr id="5120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(1913) was;</a:t>
            </a:r>
          </a:p>
        </p:txBody>
      </p:sp>
      <p:sp>
        <p:nvSpPr>
          <p:cNvPr id="5222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017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222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Samuel Hopkins Adams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427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301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lnSpc>
                <a:spcPct val="95000"/>
              </a:lnSpc>
              <a:spcBef>
                <a:spcPct val="10000"/>
              </a:spcBef>
            </a:pPr>
            <a:r>
              <a:rPr lang="en-US">
                <a:latin typeface="Times New Roman" charset="0"/>
              </a:rPr>
              <a:t>The result was a </a:t>
            </a:r>
            <a:r>
              <a:rPr lang="ja-JP" altLang="en-US">
                <a:latin typeface="Times New Roman" charset="0"/>
              </a:rPr>
              <a:t>“</a:t>
            </a:r>
            <a:r>
              <a:rPr lang="en-US">
                <a:latin typeface="Times New Roman" charset="0"/>
              </a:rPr>
              <a:t>square deal</a:t>
            </a:r>
            <a:r>
              <a:rPr lang="ja-JP" altLang="en-US">
                <a:latin typeface="Times New Roman" charset="0"/>
              </a:rPr>
              <a:t>”</a:t>
            </a:r>
            <a:r>
              <a:rPr lang="en-US">
                <a:latin typeface="Times New Roman" charset="0"/>
              </a:rPr>
              <a:t> for labor (higher wages) &amp; owners (no</a:t>
            </a:r>
            <a:r>
              <a:rPr lang="en-US" sz="1000">
                <a:latin typeface="Times New Roman" charset="0"/>
              </a:rPr>
              <a:t> </a:t>
            </a:r>
            <a:r>
              <a:rPr lang="en-US">
                <a:latin typeface="Times New Roman" charset="0"/>
              </a:rPr>
              <a:t>formal</a:t>
            </a:r>
            <a:r>
              <a:rPr lang="en-US" sz="1000">
                <a:latin typeface="Times New Roman" charset="0"/>
              </a:rPr>
              <a:t> </a:t>
            </a:r>
            <a:r>
              <a:rPr lang="en-US">
                <a:latin typeface="Times New Roman" charset="0"/>
              </a:rPr>
              <a:t>recognition</a:t>
            </a:r>
            <a:r>
              <a:rPr lang="en-US" sz="1000">
                <a:latin typeface="Times New Roman" charset="0"/>
              </a:rPr>
              <a:t> </a:t>
            </a:r>
            <a:r>
              <a:rPr lang="en-US">
                <a:latin typeface="Times New Roman" charset="0"/>
              </a:rPr>
              <a:t>of</a:t>
            </a:r>
            <a:r>
              <a:rPr lang="en-US" sz="1000">
                <a:latin typeface="Times New Roman" charset="0"/>
              </a:rPr>
              <a:t> </a:t>
            </a:r>
            <a:r>
              <a:rPr lang="en-US">
                <a:latin typeface="Times New Roman" charset="0"/>
              </a:rPr>
              <a:t>the</a:t>
            </a:r>
            <a:r>
              <a:rPr lang="en-US" sz="900">
                <a:latin typeface="Times New Roman" charset="0"/>
              </a:rPr>
              <a:t> </a:t>
            </a:r>
            <a:r>
              <a:rPr lang="en-US">
                <a:latin typeface="Times New Roman" charset="0"/>
              </a:rPr>
              <a:t>union)</a:t>
            </a:r>
          </a:p>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813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In 1909, Sec of Interior Ballinger offered for sale 1 million acres of land Pinchot refused to sell; After investigation, Taft backed Ballinger; Pinchot covertly leaked ties to JP Morgan &amp; issue became a scandal; Taft fired Pinchot &amp; muckrakers assailed Taft in newspapers </a:t>
            </a:r>
          </a:p>
          <a:p>
            <a:r>
              <a:rPr lang="en-US">
                <a:latin typeface="Times New Roman" charset="0"/>
              </a:rPr>
              <a:t>Progressive break with Taft began talk of a TR return to the White House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DC2FD-202C-0B41-8309-37E26979953E}" type="datetimeFigureOut">
              <a:rPr lang="en-US" smtClean="0"/>
              <a:t>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80557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DC2FD-202C-0B41-8309-37E26979953E}" type="datetimeFigureOut">
              <a:rPr lang="en-US" smtClean="0"/>
              <a:t>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32489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DC2FD-202C-0B41-8309-37E26979953E}" type="datetimeFigureOut">
              <a:rPr lang="en-US" smtClean="0"/>
              <a:t>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78926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1DBD912B-E22F-9E41-A5E4-1C88A0B27B69}" type="slidenum">
              <a:rPr lang="en-US"/>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235412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482 h 272"/>
                  <a:gd name="T4" fmla="*/ 240 w 624"/>
                  <a:gd name="T5" fmla="*/ 425 h 272"/>
                  <a:gd name="T6" fmla="*/ 624 w 624"/>
                  <a:gd name="T7" fmla="*/ 4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225 h 385"/>
                <a:gd name="T2" fmla="*/ 5762 w 5762"/>
                <a:gd name="T3" fmla="*/ 215 h 385"/>
                <a:gd name="T4" fmla="*/ 5762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5561"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65562"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3452202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796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948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341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924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25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36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DC2FD-202C-0B41-8309-37E26979953E}" type="datetimeFigureOut">
              <a:rPr lang="en-US" smtClean="0"/>
              <a:t>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4371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438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423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386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778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B8510A-F6B6-334F-8E9D-58B9551A9962}" type="datetimeFigureOut">
              <a:rPr lang="en-US" smtClean="0">
                <a:solidFill>
                  <a:prstClr val="white">
                    <a:tint val="95000"/>
                  </a:prstClr>
                </a:solidFill>
                <a:latin typeface="Corbel"/>
              </a:rPr>
              <a:pPr/>
              <a:t>2/3/17</a:t>
            </a:fld>
            <a:endParaRPr lang="en-US">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8B91FA85-0992-A445-AD70-9B5E51D168EC}" type="slidenum">
              <a:rPr lang="en-US" smtClean="0">
                <a:solidFill>
                  <a:prstClr val="white">
                    <a:tint val="95000"/>
                  </a:prstClr>
                </a:solidFill>
                <a:latin typeface="Corbel"/>
              </a:rPr>
              <a:pPr/>
              <a:t>‹#›</a:t>
            </a:fld>
            <a:endParaRPr lang="en-US">
              <a:solidFill>
                <a:prstClr val="white">
                  <a:tint val="95000"/>
                </a:prstClr>
              </a:solidFill>
              <a:latin typeface="Corbe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Tree>
    <p:extLst>
      <p:ext uri="{BB962C8B-B14F-4D97-AF65-F5344CB8AC3E}">
        <p14:creationId xmlns:p14="http://schemas.microsoft.com/office/powerpoint/2010/main" val="113822425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38699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B8510A-F6B6-334F-8E9D-58B9551A9962}" type="datetimeFigureOut">
              <a:rPr lang="en-US" smtClean="0">
                <a:solidFill>
                  <a:prstClr val="white">
                    <a:tint val="95000"/>
                  </a:prstClr>
                </a:solidFill>
                <a:latin typeface="Corbel"/>
              </a:rPr>
              <a:pPr/>
              <a:t>2/3/17</a:t>
            </a:fld>
            <a:endParaRPr lang="en-US">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8B91FA85-0992-A445-AD70-9B5E51D168EC}" type="slidenum">
              <a:rPr lang="en-US" smtClean="0">
                <a:solidFill>
                  <a:prstClr val="white">
                    <a:tint val="95000"/>
                  </a:prstClr>
                </a:solidFill>
                <a:latin typeface="Corbel"/>
              </a:rPr>
              <a:pPr/>
              <a:t>‹#›</a:t>
            </a:fld>
            <a:endParaRPr lang="en-US">
              <a:solidFill>
                <a:prstClr val="white">
                  <a:tint val="95000"/>
                </a:prstClr>
              </a:solidFill>
              <a:latin typeface="Corbel"/>
            </a:endParaRPr>
          </a:p>
        </p:txBody>
      </p:sp>
    </p:spTree>
    <p:extLst>
      <p:ext uri="{BB962C8B-B14F-4D97-AF65-F5344CB8AC3E}">
        <p14:creationId xmlns:p14="http://schemas.microsoft.com/office/powerpoint/2010/main" val="232976120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150171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latin typeface="Corbel"/>
            </a:endParaRPr>
          </a:p>
        </p:txBody>
      </p:sp>
      <p:sp>
        <p:nvSpPr>
          <p:cNvPr id="9" name="Slide Number Placeholder 8"/>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246367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latin typeface="Corbel"/>
            </a:endParaRPr>
          </a:p>
        </p:txBody>
      </p:sp>
      <p:sp>
        <p:nvSpPr>
          <p:cNvPr id="5" name="Slide Number Placeholder 4"/>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309071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DC2FD-202C-0B41-8309-37E26979953E}" type="datetimeFigureOut">
              <a:rPr lang="en-US" smtClean="0"/>
              <a:t>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1880744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latin typeface="Corbel"/>
            </a:endParaRPr>
          </a:p>
        </p:txBody>
      </p:sp>
      <p:sp>
        <p:nvSpPr>
          <p:cNvPr id="4" name="Slide Number Placeholder 3"/>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2860578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Tree>
    <p:extLst>
      <p:ext uri="{BB962C8B-B14F-4D97-AF65-F5344CB8AC3E}">
        <p14:creationId xmlns:p14="http://schemas.microsoft.com/office/powerpoint/2010/main" val="1363141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latin typeface="Corbel"/>
            </a:endParaRPr>
          </a:p>
        </p:txBody>
      </p:sp>
      <p:sp>
        <p:nvSpPr>
          <p:cNvPr id="7" name="Slide Number Placeholder 6"/>
          <p:cNvSpPr>
            <a:spLocks noGrp="1"/>
          </p:cNvSpPr>
          <p:nvPr>
            <p:ph type="sldNum" sz="quarter" idx="12"/>
          </p:nvPr>
        </p:nvSpPr>
        <p:spPr>
          <a:xfrm>
            <a:off x="8339328" y="1170432"/>
            <a:ext cx="733864" cy="201168"/>
          </a:xfrm>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86803221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204316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681847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solidFill>
                <a:prstClr val="black">
                  <a:tint val="95000"/>
                </a:prstClr>
              </a:solidFill>
              <a:latin typeface="Corbel"/>
            </a:endParaRPr>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1DBD912B-E22F-9E41-A5E4-1C88A0B27B69}" type="slidenum">
              <a:rPr lang="en-US">
                <a:solidFill>
                  <a:prstClr val="black">
                    <a:tint val="95000"/>
                  </a:prstClr>
                </a:solidFill>
                <a:latin typeface="Corbel"/>
              </a:rPr>
              <a:pPr/>
              <a:t>‹#›</a:t>
            </a:fld>
            <a:endParaRPr lang="en-US">
              <a:solidFill>
                <a:prstClr val="black">
                  <a:tint val="95000"/>
                </a:prstClr>
              </a:solidFill>
              <a:latin typeface="Corbel"/>
            </a:endParaRPr>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solidFill>
                <a:prstClr val="black">
                  <a:tint val="95000"/>
                </a:prstClr>
              </a:solidFill>
              <a:latin typeface="Corbel"/>
            </a:endParaRPr>
          </a:p>
        </p:txBody>
      </p:sp>
    </p:spTree>
    <p:extLst>
      <p:ext uri="{BB962C8B-B14F-4D97-AF65-F5344CB8AC3E}">
        <p14:creationId xmlns:p14="http://schemas.microsoft.com/office/powerpoint/2010/main" val="2890177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solidFill>
                <a:prstClr val="black">
                  <a:tint val="95000"/>
                </a:prstClr>
              </a:solidFill>
              <a:latin typeface="Corbe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6855F804-5621-B148-BE57-15DBAC0F60D4}" type="slidenum">
              <a:rPr lang="en-US">
                <a:solidFill>
                  <a:prstClr val="black">
                    <a:tint val="95000"/>
                  </a:prstClr>
                </a:solidFill>
                <a:latin typeface="Corbel"/>
              </a:rPr>
              <a:pPr/>
              <a:t>‹#›</a:t>
            </a:fld>
            <a:endParaRPr lang="en-US">
              <a:solidFill>
                <a:prstClr val="black">
                  <a:tint val="95000"/>
                </a:prstClr>
              </a:solidFill>
              <a:latin typeface="Corbe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solidFill>
                <a:prstClr val="black">
                  <a:tint val="95000"/>
                </a:prstClr>
              </a:solidFill>
              <a:latin typeface="Corbel"/>
            </a:endParaRPr>
          </a:p>
        </p:txBody>
      </p:sp>
    </p:spTree>
    <p:extLst>
      <p:ext uri="{BB962C8B-B14F-4D97-AF65-F5344CB8AC3E}">
        <p14:creationId xmlns:p14="http://schemas.microsoft.com/office/powerpoint/2010/main" val="3851180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85800" y="6248400"/>
            <a:ext cx="19050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solidFill>
                <a:prstClr val="black">
                  <a:tint val="75000"/>
                </a:prstClr>
              </a:solidFill>
              <a:latin typeface="Corbe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B3FF6FB-E685-E045-A0DC-2EACB63B0447}" type="slidenum">
              <a:rPr lang="en-US">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064848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95000"/>
                </a:prstClr>
              </a:solidFill>
              <a:latin typeface="Corbe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95000"/>
                </a:prstClr>
              </a:solidFill>
              <a:latin typeface="Corbel"/>
            </a:endParaRPr>
          </a:p>
        </p:txBody>
      </p:sp>
      <p:sp>
        <p:nvSpPr>
          <p:cNvPr id="7" name="Rectangle 6"/>
          <p:cNvSpPr>
            <a:spLocks noGrp="1" noChangeArrowheads="1"/>
          </p:cNvSpPr>
          <p:nvPr>
            <p:ph type="sldNum" sz="quarter" idx="12"/>
          </p:nvPr>
        </p:nvSpPr>
        <p:spPr>
          <a:ln/>
        </p:spPr>
        <p:txBody>
          <a:bodyPr/>
          <a:lstStyle>
            <a:lvl1pPr>
              <a:defRPr/>
            </a:lvl1pPr>
          </a:lstStyle>
          <a:p>
            <a:fld id="{451AA335-5EE2-304B-9936-F0526BD6C654}" type="slidenum">
              <a:rPr lang="en-US">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86976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DC2FD-202C-0B41-8309-37E26979953E}" type="datetimeFigureOut">
              <a:rPr lang="en-US" smtClean="0"/>
              <a:t>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231953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DC2FD-202C-0B41-8309-37E26979953E}" type="datetimeFigureOut">
              <a:rPr lang="en-US" smtClean="0"/>
              <a:t>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168414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DC2FD-202C-0B41-8309-37E26979953E}" type="datetimeFigureOut">
              <a:rPr lang="en-US" smtClean="0"/>
              <a:t>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270197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DC2FD-202C-0B41-8309-37E26979953E}" type="datetimeFigureOut">
              <a:rPr lang="en-US" smtClean="0"/>
              <a:t>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311550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DC2FD-202C-0B41-8309-37E26979953E}" type="datetimeFigureOut">
              <a:rPr lang="en-US" smtClean="0"/>
              <a:t>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74402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DC2FD-202C-0B41-8309-37E26979953E}" type="datetimeFigureOut">
              <a:rPr lang="en-US" smtClean="0"/>
              <a:t>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A5698-9F64-FB41-B4C5-6CF9276D3AF4}" type="slidenum">
              <a:rPr lang="en-US" smtClean="0"/>
              <a:t>‹#›</a:t>
            </a:fld>
            <a:endParaRPr lang="en-US"/>
          </a:p>
        </p:txBody>
      </p:sp>
    </p:spTree>
    <p:extLst>
      <p:ext uri="{BB962C8B-B14F-4D97-AF65-F5344CB8AC3E}">
        <p14:creationId xmlns:p14="http://schemas.microsoft.com/office/powerpoint/2010/main" val="10695401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DC2FD-202C-0B41-8309-37E26979953E}" type="datetimeFigureOut">
              <a:rPr lang="en-US" smtClean="0"/>
              <a:t>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A5698-9F64-FB41-B4C5-6CF9276D3AF4}" type="slidenum">
              <a:rPr lang="en-US" smtClean="0"/>
              <a:t>‹#›</a:t>
            </a:fld>
            <a:endParaRPr lang="en-US"/>
          </a:p>
        </p:txBody>
      </p:sp>
    </p:spTree>
    <p:extLst>
      <p:ext uri="{BB962C8B-B14F-4D97-AF65-F5344CB8AC3E}">
        <p14:creationId xmlns:p14="http://schemas.microsoft.com/office/powerpoint/2010/main" val="2036447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5" name="Freeform 7"/>
              <p:cNvSpPr>
                <a:spLocks/>
              </p:cNvSpPr>
              <p:nvPr/>
            </p:nvSpPr>
            <p:spPr bwMode="ltGray">
              <a:xfrm rot="-5400000">
                <a:off x="-57" y="1752"/>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482 h 272"/>
                  <a:gd name="T4" fmla="*/ 240 w 624"/>
                  <a:gd name="T5" fmla="*/ 425 h 272"/>
                  <a:gd name="T6" fmla="*/ 624 w 624"/>
                  <a:gd name="T7" fmla="*/ 4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8" name="Freeform 10"/>
              <p:cNvSpPr>
                <a:spLocks/>
              </p:cNvSpPr>
              <p:nvPr/>
            </p:nvSpPr>
            <p:spPr bwMode="ltGray">
              <a:xfrm rot="-5400000">
                <a:off x="156" y="1726"/>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1" name="Freeform 13"/>
              <p:cNvSpPr>
                <a:spLocks/>
              </p:cNvSpPr>
              <p:nvPr/>
            </p:nvSpPr>
            <p:spPr bwMode="ltGray">
              <a:xfrm rot="-5400000">
                <a:off x="1830"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4" name="Freeform 16"/>
              <p:cNvSpPr>
                <a:spLocks/>
              </p:cNvSpPr>
              <p:nvPr/>
            </p:nvSpPr>
            <p:spPr bwMode="ltGray">
              <a:xfrm rot="-5400000">
                <a:off x="2043"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7" name="Freeform 19"/>
              <p:cNvSpPr>
                <a:spLocks/>
              </p:cNvSpPr>
              <p:nvPr/>
            </p:nvSpPr>
            <p:spPr bwMode="ltGray">
              <a:xfrm rot="-5400000">
                <a:off x="4584"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50" name="Freeform 22"/>
              <p:cNvSpPr>
                <a:spLocks/>
              </p:cNvSpPr>
              <p:nvPr/>
            </p:nvSpPr>
            <p:spPr bwMode="ltGray">
              <a:xfrm rot="-5400000">
                <a:off x="4797"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030" name="Freeform 23"/>
            <p:cNvSpPr>
              <a:spLocks/>
            </p:cNvSpPr>
            <p:nvPr/>
          </p:nvSpPr>
          <p:spPr bwMode="ltGray">
            <a:xfrm rot="16200000" flipH="1">
              <a:off x="-1954" y="1951"/>
              <a:ext cx="4320" cy="412"/>
            </a:xfrm>
            <a:custGeom>
              <a:avLst/>
              <a:gdLst>
                <a:gd name="T0" fmla="*/ 0 w 5762"/>
                <a:gd name="T1" fmla="*/ 225 h 385"/>
                <a:gd name="T2" fmla="*/ 3239 w 5762"/>
                <a:gd name="T3" fmla="*/ 215 h 385"/>
                <a:gd name="T4" fmla="*/ 3239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3238 w 5761"/>
                <a:gd name="T3" fmla="*/ 0 h 189"/>
                <a:gd name="T4" fmla="*/ 3238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277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latin typeface="Corbe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B8510A-F6B6-334F-8E9D-58B9551A9962}" type="datetimeFigureOut">
              <a:rPr lang="en-US" smtClean="0">
                <a:solidFill>
                  <a:prstClr val="black">
                    <a:tint val="95000"/>
                  </a:prstClr>
                </a:solidFill>
                <a:latin typeface="Corbel"/>
              </a:rPr>
              <a:pPr/>
              <a:t>2/3/17</a:t>
            </a:fld>
            <a:endParaRPr lang="en-US">
              <a:solidFill>
                <a:prstClr val="black">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91FA85-0992-A445-AD70-9B5E51D168EC}"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7842988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audio" Target="../media/audio1.bin"/><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jpeg"/><Relationship Id="rId1" Type="http://schemas.microsoft.com/office/2007/relationships/media" Target="file:///C:\Documents%20and%20Settings\Carl\My%20Documents\Historic%20Sound%20Bites\Sound%20Effects\taps.wav" TargetMode="External"/><Relationship Id="rId2" Type="http://schemas.openxmlformats.org/officeDocument/2006/relationships/audio" Target="file:///C:\Documents%20and%20Settings\Carl\My%20Documents\Historic%20Sound%20Bites\Sound%20Effects\taps.wa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en/e/e4/1900a.jpg" TargetMode="External"/><Relationship Id="rId4" Type="http://schemas.openxmlformats.org/officeDocument/2006/relationships/image" Target="../media/image10.jpe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audio" Target="../media/audio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1.jpeg"/><Relationship Id="rId1" Type="http://schemas.openxmlformats.org/officeDocument/2006/relationships/slideLayout" Target="../slideLayouts/slideLayout38.xml"/><Relationship Id="rId2" Type="http://schemas.openxmlformats.org/officeDocument/2006/relationships/audio" Target="../media/audio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audio" Target="../media/audio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imgres?imgurl=http://figures.boundless.com/7533/full/chemist.jpeg&amp;imgrefurl=https://www.boundless.com/u-s-history/textbooks/boundless-u-s-history-textbook/the-progressive-era-1890-1917-22/the-limits-of-progressivism-175/the-limits-of-progressivism-954-9723/&amp;h=927&amp;w=1005&amp;tbnid=WzFFga-f4z5TEM:&amp;docid=NY2jUF5FVMCdWM&amp;ei=Y6uvVrHmI9b2jwON5YK4Ag&amp;tbm=isch&amp;ved=0ahUKEwjxo8GHoNfKAhVW-2MKHY2yACcQMwgfKAMwAw" TargetMode="Externa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Now-Discuss</a:t>
            </a:r>
            <a:endParaRPr lang="en-US" dirty="0"/>
          </a:p>
        </p:txBody>
      </p:sp>
      <p:sp>
        <p:nvSpPr>
          <p:cNvPr id="3" name="Content Placeholder 2"/>
          <p:cNvSpPr>
            <a:spLocks noGrp="1"/>
          </p:cNvSpPr>
          <p:nvPr>
            <p:ph idx="1"/>
          </p:nvPr>
        </p:nvSpPr>
        <p:spPr/>
        <p:txBody>
          <a:bodyPr/>
          <a:lstStyle/>
          <a:p>
            <a:r>
              <a:rPr lang="en-US" dirty="0" smtClean="0"/>
              <a:t>How did the chaotic conditions of urban America in the Gilded Age contribute to ‘progressive’ reforms in the early 20</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41810296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endParaRPr lang="en-US">
              <a:latin typeface="Arial" charset="0"/>
            </a:endParaRPr>
          </a:p>
        </p:txBody>
      </p:sp>
      <p:pic>
        <p:nvPicPr>
          <p:cNvPr id="12291" name="Picture 5" descr="20389"/>
          <p:cNvPicPr>
            <a:picLocks noChangeAspect="1" noChangeArrowheads="1"/>
          </p:cNvPicPr>
          <p:nvPr/>
        </p:nvPicPr>
        <p:blipFill>
          <a:blip r:embed="rId2">
            <a:extLst>
              <a:ext uri="{28A0092B-C50C-407E-A947-70E740481C1C}">
                <a14:useLocalDpi xmlns:a14="http://schemas.microsoft.com/office/drawing/2010/main" val="0"/>
              </a:ext>
            </a:extLst>
          </a:blip>
          <a:srcRect t="1967" b="2420"/>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Grp="1" noChangeArrowheads="1"/>
          </p:cNvSpPr>
          <p:nvPr>
            <p:ph type="title"/>
          </p:nvPr>
        </p:nvSpPr>
        <p:spPr>
          <a:xfrm>
            <a:off x="0" y="0"/>
            <a:ext cx="9144000" cy="914400"/>
          </a:xfrm>
          <a:solidFill>
            <a:srgbClr val="FFFF99"/>
          </a:solidFill>
          <a:ln w="38100">
            <a:solidFill>
              <a:schemeClr val="tx1"/>
            </a:solidFill>
            <a:miter lim="800000"/>
            <a:headEnd/>
            <a:tailEnd/>
          </a:ln>
        </p:spPr>
        <p:txBody>
          <a:bodyPr/>
          <a:lstStyle/>
          <a:p>
            <a:r>
              <a:rPr lang="en-US" sz="3600">
                <a:solidFill>
                  <a:schemeClr val="tx1"/>
                </a:solidFill>
                <a:latin typeface="Times New Roman" charset="0"/>
              </a:rPr>
              <a:t>Prohibition of alcohol in the states prior to 1920</a:t>
            </a:r>
          </a:p>
        </p:txBody>
      </p:sp>
    </p:spTree>
    <p:extLst>
      <p:ext uri="{BB962C8B-B14F-4D97-AF65-F5344CB8AC3E}">
        <p14:creationId xmlns:p14="http://schemas.microsoft.com/office/powerpoint/2010/main" val="611580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0"/>
            <a:ext cx="7772400" cy="762000"/>
          </a:xfrm>
        </p:spPr>
        <p:txBody>
          <a:bodyPr/>
          <a:lstStyle/>
          <a:p>
            <a:r>
              <a:rPr lang="en-US">
                <a:latin typeface="Times New Roman" charset="0"/>
              </a:rPr>
              <a:t>Muckraking Journalism</a:t>
            </a:r>
          </a:p>
        </p:txBody>
      </p:sp>
      <p:sp>
        <p:nvSpPr>
          <p:cNvPr id="16387" name="Rectangle 3"/>
          <p:cNvSpPr>
            <a:spLocks noGrp="1" noChangeArrowheads="1"/>
          </p:cNvSpPr>
          <p:nvPr>
            <p:ph type="body" idx="1"/>
          </p:nvPr>
        </p:nvSpPr>
        <p:spPr>
          <a:xfrm>
            <a:off x="838200" y="762000"/>
            <a:ext cx="8305800" cy="6096000"/>
          </a:xfrm>
        </p:spPr>
        <p:txBody>
          <a:bodyPr/>
          <a:lstStyle/>
          <a:p>
            <a:pPr>
              <a:lnSpc>
                <a:spcPct val="95000"/>
              </a:lnSpc>
            </a:pPr>
            <a:r>
              <a:rPr lang="en-US">
                <a:latin typeface="Arial" charset="0"/>
              </a:rPr>
              <a:t>New </a:t>
            </a:r>
            <a:r>
              <a:rPr lang="ja-JP" altLang="en-US">
                <a:latin typeface="Arial" charset="0"/>
              </a:rPr>
              <a:t>“</a:t>
            </a:r>
            <a:r>
              <a:rPr lang="en-US">
                <a:latin typeface="Arial" charset="0"/>
              </a:rPr>
              <a:t>muckraking</a:t>
            </a:r>
            <a:r>
              <a:rPr lang="ja-JP" altLang="en-US">
                <a:latin typeface="Arial" charset="0"/>
              </a:rPr>
              <a:t>”</a:t>
            </a:r>
            <a:r>
              <a:rPr lang="en-US">
                <a:latin typeface="Arial" charset="0"/>
              </a:rPr>
              <a:t> journalism drew attention to social problems, such as urban poverty, corruption, &amp; big business practices:</a:t>
            </a:r>
          </a:p>
          <a:p>
            <a:pPr lvl="1">
              <a:lnSpc>
                <a:spcPct val="95000"/>
              </a:lnSpc>
            </a:pPr>
            <a:r>
              <a:rPr lang="en-US">
                <a:latin typeface="Arial" charset="0"/>
              </a:rPr>
              <a:t>Popular monthly magazines,  like </a:t>
            </a:r>
            <a:r>
              <a:rPr lang="en-US" i="1">
                <a:latin typeface="Arial" charset="0"/>
              </a:rPr>
              <a:t>McClure</a:t>
            </a:r>
            <a:r>
              <a:rPr lang="ja-JP" altLang="en-US" i="1">
                <a:latin typeface="Arial" charset="0"/>
              </a:rPr>
              <a:t>’</a:t>
            </a:r>
            <a:r>
              <a:rPr lang="en-US" i="1">
                <a:latin typeface="Arial" charset="0"/>
              </a:rPr>
              <a:t>s</a:t>
            </a:r>
            <a:r>
              <a:rPr lang="en-US">
                <a:latin typeface="Arial" charset="0"/>
              </a:rPr>
              <a:t> &amp; </a:t>
            </a:r>
            <a:r>
              <a:rPr lang="en-US" i="1">
                <a:latin typeface="Arial" charset="0"/>
              </a:rPr>
              <a:t>Collier</a:t>
            </a:r>
            <a:r>
              <a:rPr lang="ja-JP" altLang="en-US" i="1">
                <a:latin typeface="Arial" charset="0"/>
              </a:rPr>
              <a:t>’</a:t>
            </a:r>
            <a:r>
              <a:rPr lang="en-US" i="1">
                <a:latin typeface="Arial" charset="0"/>
              </a:rPr>
              <a:t>s,</a:t>
            </a:r>
            <a:r>
              <a:rPr lang="en-US">
                <a:latin typeface="Arial" charset="0"/>
              </a:rPr>
              <a:t> used investigative</a:t>
            </a:r>
            <a:r>
              <a:rPr lang="en-US" sz="3000">
                <a:latin typeface="Arial" charset="0"/>
              </a:rPr>
              <a:t> </a:t>
            </a:r>
            <a:r>
              <a:rPr lang="en-US">
                <a:latin typeface="Arial" charset="0"/>
              </a:rPr>
              <a:t>journalism &amp; photos</a:t>
            </a:r>
          </a:p>
          <a:p>
            <a:pPr lvl="1">
              <a:lnSpc>
                <a:spcPct val="95000"/>
              </a:lnSpc>
            </a:pPr>
            <a:r>
              <a:rPr lang="en-US">
                <a:latin typeface="Arial" charset="0"/>
              </a:rPr>
              <a:t>Jacob Riis</a:t>
            </a:r>
            <a:r>
              <a:rPr lang="ja-JP" altLang="en-US">
                <a:latin typeface="Arial" charset="0"/>
              </a:rPr>
              <a:t>’</a:t>
            </a:r>
            <a:r>
              <a:rPr lang="en-US">
                <a:latin typeface="Arial" charset="0"/>
              </a:rPr>
              <a:t> </a:t>
            </a:r>
            <a:r>
              <a:rPr lang="en-US" i="1">
                <a:latin typeface="Arial" charset="0"/>
              </a:rPr>
              <a:t>How the Other Half Lives</a:t>
            </a:r>
            <a:r>
              <a:rPr lang="en-US">
                <a:latin typeface="Arial" charset="0"/>
              </a:rPr>
              <a:t> (1890) was the 1</a:t>
            </a:r>
            <a:r>
              <a:rPr lang="en-US" baseline="30000">
                <a:latin typeface="Arial" charset="0"/>
              </a:rPr>
              <a:t>st</a:t>
            </a:r>
            <a:r>
              <a:rPr lang="en-US">
                <a:latin typeface="Arial" charset="0"/>
              </a:rPr>
              <a:t> expos</a:t>
            </a:r>
            <a:r>
              <a:rPr lang="en-US">
                <a:latin typeface="Arial" charset="0"/>
                <a:cs typeface="Arial" charset="0"/>
              </a:rPr>
              <a:t>é</a:t>
            </a:r>
            <a:r>
              <a:rPr lang="en-US">
                <a:latin typeface="Arial" charset="0"/>
              </a:rPr>
              <a:t>  of urban poverty &amp; slums</a:t>
            </a:r>
          </a:p>
        </p:txBody>
      </p:sp>
    </p:spTree>
    <p:extLst>
      <p:ext uri="{BB962C8B-B14F-4D97-AF65-F5344CB8AC3E}">
        <p14:creationId xmlns:p14="http://schemas.microsoft.com/office/powerpoint/2010/main" val="4863982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772400" cy="838200"/>
          </a:xfrm>
        </p:spPr>
        <p:txBody>
          <a:bodyPr/>
          <a:lstStyle/>
          <a:p>
            <a:r>
              <a:rPr lang="en-US">
                <a:latin typeface="Times New Roman" charset="0"/>
              </a:rPr>
              <a:t>Muckraking Journalism</a:t>
            </a:r>
          </a:p>
        </p:txBody>
      </p:sp>
      <p:sp>
        <p:nvSpPr>
          <p:cNvPr id="18435" name="Rectangle 3"/>
          <p:cNvSpPr>
            <a:spLocks noGrp="1" noChangeArrowheads="1"/>
          </p:cNvSpPr>
          <p:nvPr>
            <p:ph type="body" idx="1"/>
          </p:nvPr>
        </p:nvSpPr>
        <p:spPr>
          <a:xfrm>
            <a:off x="914400" y="762000"/>
            <a:ext cx="8229600" cy="6096000"/>
          </a:xfrm>
        </p:spPr>
        <p:txBody>
          <a:bodyPr/>
          <a:lstStyle/>
          <a:p>
            <a:pPr>
              <a:lnSpc>
                <a:spcPct val="95000"/>
              </a:lnSpc>
              <a:spcBef>
                <a:spcPct val="10000"/>
              </a:spcBef>
            </a:pPr>
            <a:r>
              <a:rPr lang="en-US" sz="3300" dirty="0">
                <a:latin typeface="Arial" charset="0"/>
              </a:rPr>
              <a:t>Other groundbreaking expos</a:t>
            </a:r>
            <a:r>
              <a:rPr lang="en-US" sz="3300" dirty="0">
                <a:latin typeface="Arial" charset="0"/>
                <a:cs typeface="Arial" charset="0"/>
              </a:rPr>
              <a:t>és:</a:t>
            </a:r>
            <a:endParaRPr lang="en-US" sz="3300" dirty="0">
              <a:latin typeface="Arial" charset="0"/>
            </a:endParaRPr>
          </a:p>
          <a:p>
            <a:pPr lvl="1">
              <a:lnSpc>
                <a:spcPct val="95000"/>
              </a:lnSpc>
              <a:spcBef>
                <a:spcPct val="10000"/>
              </a:spcBef>
            </a:pPr>
            <a:r>
              <a:rPr lang="en-US" sz="3300" dirty="0">
                <a:latin typeface="Arial" charset="0"/>
              </a:rPr>
              <a:t>Henry George</a:t>
            </a:r>
            <a:r>
              <a:rPr lang="ja-JP" altLang="en-US" sz="3300" dirty="0">
                <a:latin typeface="Arial" charset="0"/>
              </a:rPr>
              <a:t>’</a:t>
            </a:r>
            <a:r>
              <a:rPr lang="en-US" sz="3300" dirty="0">
                <a:latin typeface="Arial" charset="0"/>
              </a:rPr>
              <a:t>s </a:t>
            </a:r>
            <a:r>
              <a:rPr lang="en-US" sz="3300" i="1" dirty="0">
                <a:latin typeface="Arial" charset="0"/>
              </a:rPr>
              <a:t>Progress &amp; Poverty</a:t>
            </a:r>
            <a:r>
              <a:rPr lang="en-US" sz="3300" dirty="0">
                <a:latin typeface="Arial" charset="0"/>
              </a:rPr>
              <a:t> (1879) showed the growing gap between rich &amp; poor</a:t>
            </a:r>
          </a:p>
          <a:p>
            <a:pPr lvl="1">
              <a:lnSpc>
                <a:spcPct val="95000"/>
              </a:lnSpc>
              <a:spcBef>
                <a:spcPct val="10000"/>
              </a:spcBef>
            </a:pPr>
            <a:r>
              <a:rPr kumimoji="0" lang="en-US" sz="3300" dirty="0">
                <a:latin typeface="Arial" charset="0"/>
              </a:rPr>
              <a:t>Lincoln </a:t>
            </a:r>
            <a:r>
              <a:rPr kumimoji="0" lang="en-US" sz="3300" dirty="0" smtClean="0">
                <a:latin typeface="Arial" charset="0"/>
              </a:rPr>
              <a:t>Steffen’s </a:t>
            </a:r>
            <a:r>
              <a:rPr kumimoji="0" lang="en-US" sz="3300" i="1" dirty="0" smtClean="0">
                <a:latin typeface="Arial" charset="0"/>
              </a:rPr>
              <a:t>Shame </a:t>
            </a:r>
            <a:r>
              <a:rPr kumimoji="0" lang="en-US" sz="3300" i="1" dirty="0">
                <a:latin typeface="Arial" charset="0"/>
              </a:rPr>
              <a:t>of the Cities</a:t>
            </a:r>
            <a:r>
              <a:rPr kumimoji="0" lang="en-US" sz="3300" dirty="0">
                <a:latin typeface="Arial" charset="0"/>
              </a:rPr>
              <a:t> (1902) exposed </a:t>
            </a:r>
            <a:r>
              <a:rPr kumimoji="0" lang="en-US" sz="3300" dirty="0" smtClean="0">
                <a:latin typeface="Arial" charset="0"/>
              </a:rPr>
              <a:t>corrupt </a:t>
            </a:r>
            <a:r>
              <a:rPr kumimoji="0" lang="en-US" sz="3300" dirty="0">
                <a:latin typeface="Arial" charset="0"/>
              </a:rPr>
              <a:t>political machine bosses </a:t>
            </a:r>
          </a:p>
          <a:p>
            <a:pPr lvl="1">
              <a:lnSpc>
                <a:spcPct val="95000"/>
              </a:lnSpc>
              <a:spcBef>
                <a:spcPct val="10000"/>
              </a:spcBef>
            </a:pPr>
            <a:r>
              <a:rPr kumimoji="0" lang="en-US" sz="3300" dirty="0">
                <a:latin typeface="Arial" charset="0"/>
              </a:rPr>
              <a:t>Ida Tarbell</a:t>
            </a:r>
            <a:r>
              <a:rPr kumimoji="0" lang="ja-JP" altLang="en-US" sz="3300" dirty="0">
                <a:latin typeface="Arial" charset="0"/>
              </a:rPr>
              <a:t>’</a:t>
            </a:r>
            <a:r>
              <a:rPr kumimoji="0" lang="en-US" sz="3300" dirty="0">
                <a:latin typeface="Arial" charset="0"/>
              </a:rPr>
              <a:t>s </a:t>
            </a:r>
            <a:r>
              <a:rPr kumimoji="0" lang="en-US" sz="3300" i="1" dirty="0">
                <a:latin typeface="Arial" charset="0"/>
              </a:rPr>
              <a:t>History of Standard Oil </a:t>
            </a:r>
            <a:r>
              <a:rPr kumimoji="0" lang="en-US" sz="3300" dirty="0">
                <a:latin typeface="Arial" charset="0"/>
              </a:rPr>
              <a:t>(1904) revealed Rockefeller</a:t>
            </a:r>
            <a:r>
              <a:rPr kumimoji="0" lang="ja-JP" altLang="en-US" sz="3300" dirty="0">
                <a:latin typeface="Arial" charset="0"/>
              </a:rPr>
              <a:t>’</a:t>
            </a:r>
            <a:r>
              <a:rPr kumimoji="0" lang="en-US" sz="3300" dirty="0">
                <a:latin typeface="Arial" charset="0"/>
              </a:rPr>
              <a:t>s ruthless business practices</a:t>
            </a:r>
            <a:endParaRPr lang="en-US" sz="3300" dirty="0">
              <a:latin typeface="Arial" charset="0"/>
            </a:endParaRPr>
          </a:p>
        </p:txBody>
      </p:sp>
    </p:spTree>
    <p:extLst>
      <p:ext uri="{BB962C8B-B14F-4D97-AF65-F5344CB8AC3E}">
        <p14:creationId xmlns:p14="http://schemas.microsoft.com/office/powerpoint/2010/main" val="2066326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772400" cy="838200"/>
          </a:xfrm>
        </p:spPr>
        <p:txBody>
          <a:bodyPr/>
          <a:lstStyle/>
          <a:p>
            <a:r>
              <a:rPr lang="en-US">
                <a:latin typeface="Times New Roman" charset="0"/>
              </a:rPr>
              <a:t>Muckraking Journalism</a:t>
            </a:r>
          </a:p>
        </p:txBody>
      </p:sp>
      <p:sp>
        <p:nvSpPr>
          <p:cNvPr id="237571" name="Rectangle 3"/>
          <p:cNvSpPr>
            <a:spLocks noGrp="1" noChangeArrowheads="1"/>
          </p:cNvSpPr>
          <p:nvPr>
            <p:ph type="body" idx="1"/>
          </p:nvPr>
        </p:nvSpPr>
        <p:spPr>
          <a:xfrm>
            <a:off x="838200" y="838200"/>
            <a:ext cx="8305800" cy="6019800"/>
          </a:xfrm>
        </p:spPr>
        <p:txBody>
          <a:bodyPr/>
          <a:lstStyle/>
          <a:p>
            <a:r>
              <a:rPr lang="en-US">
                <a:latin typeface="Arial" charset="0"/>
              </a:rPr>
              <a:t>Upton Sinclair</a:t>
            </a:r>
            <a:r>
              <a:rPr lang="ja-JP" altLang="en-US">
                <a:latin typeface="Arial" charset="0"/>
              </a:rPr>
              <a:t>’</a:t>
            </a:r>
            <a:r>
              <a:rPr lang="en-US">
                <a:latin typeface="Arial" charset="0"/>
              </a:rPr>
              <a:t>s </a:t>
            </a:r>
            <a:r>
              <a:rPr lang="en-US" i="1">
                <a:latin typeface="Arial" charset="0"/>
              </a:rPr>
              <a:t>The Jungle </a:t>
            </a:r>
            <a:r>
              <a:rPr lang="en-US">
                <a:latin typeface="Arial" charset="0"/>
              </a:rPr>
              <a:t>(1906)</a:t>
            </a:r>
            <a:r>
              <a:rPr lang="en-US" i="1">
                <a:latin typeface="Arial" charset="0"/>
              </a:rPr>
              <a:t> </a:t>
            </a:r>
            <a:r>
              <a:rPr lang="en-US">
                <a:latin typeface="Arial" charset="0"/>
              </a:rPr>
              <a:t>led to federal investigation of the meatpacking industry, gov</a:t>
            </a:r>
            <a:r>
              <a:rPr lang="ja-JP" altLang="en-US">
                <a:latin typeface="Arial" charset="0"/>
              </a:rPr>
              <a:t>’</a:t>
            </a:r>
            <a:r>
              <a:rPr lang="en-US">
                <a:latin typeface="Arial" charset="0"/>
              </a:rPr>
              <a:t>t inspections, &amp; improved sanitation</a:t>
            </a:r>
          </a:p>
          <a:p>
            <a:r>
              <a:rPr lang="en-US">
                <a:latin typeface="Arial" charset="0"/>
              </a:rPr>
              <a:t>Sam H. Adams exposed the dangers</a:t>
            </a:r>
            <a:r>
              <a:rPr lang="en-US" sz="3500">
                <a:latin typeface="Arial" charset="0"/>
              </a:rPr>
              <a:t> </a:t>
            </a:r>
            <a:r>
              <a:rPr lang="en-US">
                <a:latin typeface="Arial" charset="0"/>
              </a:rPr>
              <a:t>of</a:t>
            </a:r>
            <a:r>
              <a:rPr lang="en-US" sz="3500">
                <a:latin typeface="Arial" charset="0"/>
              </a:rPr>
              <a:t> </a:t>
            </a:r>
            <a:r>
              <a:rPr lang="en-US">
                <a:latin typeface="Arial" charset="0"/>
              </a:rPr>
              <a:t>patent</a:t>
            </a:r>
            <a:r>
              <a:rPr lang="en-US" sz="3500">
                <a:latin typeface="Arial" charset="0"/>
              </a:rPr>
              <a:t> </a:t>
            </a:r>
            <a:r>
              <a:rPr lang="en-US">
                <a:latin typeface="Arial" charset="0"/>
              </a:rPr>
              <a:t>medicines</a:t>
            </a:r>
            <a:r>
              <a:rPr lang="en-US" sz="3500">
                <a:latin typeface="Arial" charset="0"/>
              </a:rPr>
              <a:t> </a:t>
            </a:r>
            <a:r>
              <a:rPr lang="en-US">
                <a:latin typeface="Arial" charset="0"/>
              </a:rPr>
              <a:t>which led to the </a:t>
            </a:r>
            <a:r>
              <a:rPr lang="en-US" u="sng">
                <a:effectLst>
                  <a:outerShdw blurRad="38100" dist="38100" dir="2700000" algn="tl">
                    <a:srgbClr val="DDDDDD"/>
                  </a:outerShdw>
                </a:effectLst>
                <a:latin typeface="Arial" charset="0"/>
              </a:rPr>
              <a:t>Pure Food &amp; Drug Act</a:t>
            </a:r>
            <a:r>
              <a:rPr lang="en-US">
                <a:latin typeface="Arial" charset="0"/>
              </a:rPr>
              <a:t> requiring listing of ingredients &amp; banned </a:t>
            </a:r>
            <a:r>
              <a:rPr lang="ja-JP" altLang="en-US">
                <a:latin typeface="Arial" charset="0"/>
              </a:rPr>
              <a:t>“</a:t>
            </a:r>
            <a:r>
              <a:rPr lang="en-US">
                <a:latin typeface="Arial" charset="0"/>
              </a:rPr>
              <a:t>adulterated</a:t>
            </a:r>
            <a:r>
              <a:rPr lang="ja-JP" altLang="en-US">
                <a:latin typeface="Arial" charset="0"/>
              </a:rPr>
              <a:t>”</a:t>
            </a:r>
            <a:r>
              <a:rPr lang="en-US">
                <a:latin typeface="Arial" charset="0"/>
              </a:rPr>
              <a:t> drugs </a:t>
            </a:r>
          </a:p>
        </p:txBody>
      </p:sp>
      <p:sp>
        <p:nvSpPr>
          <p:cNvPr id="237572" name="AutoShape 4"/>
          <p:cNvSpPr>
            <a:spLocks noChangeArrowheads="1"/>
          </p:cNvSpPr>
          <p:nvPr/>
        </p:nvSpPr>
        <p:spPr bwMode="auto">
          <a:xfrm>
            <a:off x="1752600" y="3505200"/>
            <a:ext cx="6705600" cy="1066800"/>
          </a:xfrm>
          <a:prstGeom prst="wedgeRectCallout">
            <a:avLst>
              <a:gd name="adj1" fmla="val -25046"/>
              <a:gd name="adj2" fmla="val -24508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300" i="1" dirty="0"/>
              <a:t>“</a:t>
            </a:r>
            <a:r>
              <a:rPr lang="en-US" sz="3300" i="1" dirty="0"/>
              <a:t>I aimed at the public</a:t>
            </a:r>
            <a:r>
              <a:rPr lang="ja-JP" altLang="en-US" sz="3300" i="1" dirty="0"/>
              <a:t>’</a:t>
            </a:r>
            <a:r>
              <a:rPr lang="en-US" sz="3300" i="1" dirty="0"/>
              <a:t>s heart &amp;   by accident I hit it in the stomach</a:t>
            </a:r>
            <a:r>
              <a:rPr lang="ja-JP" altLang="en-US" sz="3300" i="1" dirty="0"/>
              <a:t>”</a:t>
            </a:r>
            <a:endParaRPr lang="en-US" sz="3300" i="1" dirty="0"/>
          </a:p>
        </p:txBody>
      </p:sp>
    </p:spTree>
    <p:extLst>
      <p:ext uri="{BB962C8B-B14F-4D97-AF65-F5344CB8AC3E}">
        <p14:creationId xmlns:p14="http://schemas.microsoft.com/office/powerpoint/2010/main" val="2649333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 calcmode="lin" valueType="num">
                                      <p:cBhvr>
                                        <p:cTn id="7" dur="500" fill="hold"/>
                                        <p:tgtEl>
                                          <p:spTgt spid="237572"/>
                                        </p:tgtEl>
                                        <p:attrNameLst>
                                          <p:attrName>ppt_w</p:attrName>
                                        </p:attrNameLst>
                                      </p:cBhvr>
                                      <p:tavLst>
                                        <p:tav tm="0">
                                          <p:val>
                                            <p:fltVal val="0"/>
                                          </p:val>
                                        </p:tav>
                                        <p:tav tm="100000">
                                          <p:val>
                                            <p:strVal val="#ppt_w"/>
                                          </p:val>
                                        </p:tav>
                                      </p:tavLst>
                                    </p:anim>
                                    <p:anim calcmode="lin" valueType="num">
                                      <p:cBhvr>
                                        <p:cTn id="8" dur="500" fill="hold"/>
                                        <p:tgtEl>
                                          <p:spTgt spid="237572"/>
                                        </p:tgtEl>
                                        <p:attrNameLst>
                                          <p:attrName>ppt_h</p:attrName>
                                        </p:attrNameLst>
                                      </p:cBhvr>
                                      <p:tavLst>
                                        <p:tav tm="0">
                                          <p:val>
                                            <p:fltVal val="0"/>
                                          </p:val>
                                        </p:tav>
                                        <p:tav tm="100000">
                                          <p:val>
                                            <p:strVal val="#ppt_h"/>
                                          </p:val>
                                        </p:tav>
                                      </p:tavLst>
                                    </p:anim>
                                    <p:animEffect transition="in" filter="fade">
                                      <p:cBhvr>
                                        <p:cTn id="9" dur="500"/>
                                        <p:tgtEl>
                                          <p:spTgt spid="2375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37572"/>
                                        </p:tgtEl>
                                        <p:attrNameLst>
                                          <p:attrName>ppt_w</p:attrName>
                                        </p:attrNameLst>
                                      </p:cBhvr>
                                      <p:tavLst>
                                        <p:tav tm="0">
                                          <p:val>
                                            <p:strVal val="ppt_w"/>
                                          </p:val>
                                        </p:tav>
                                        <p:tav tm="100000">
                                          <p:val>
                                            <p:fltVal val="0"/>
                                          </p:val>
                                        </p:tav>
                                      </p:tavLst>
                                    </p:anim>
                                    <p:anim calcmode="lin" valueType="num">
                                      <p:cBhvr>
                                        <p:cTn id="14" dur="500"/>
                                        <p:tgtEl>
                                          <p:spTgt spid="237572"/>
                                        </p:tgtEl>
                                        <p:attrNameLst>
                                          <p:attrName>ppt_h</p:attrName>
                                        </p:attrNameLst>
                                      </p:cBhvr>
                                      <p:tavLst>
                                        <p:tav tm="0">
                                          <p:val>
                                            <p:strVal val="ppt_h"/>
                                          </p:val>
                                        </p:tav>
                                        <p:tav tm="100000">
                                          <p:val>
                                            <p:fltVal val="0"/>
                                          </p:val>
                                        </p:tav>
                                      </p:tavLst>
                                    </p:anim>
                                    <p:animEffect transition="out" filter="fade">
                                      <p:cBhvr>
                                        <p:cTn id="15" dur="500"/>
                                        <p:tgtEl>
                                          <p:spTgt spid="237572"/>
                                        </p:tgtEl>
                                      </p:cBhvr>
                                    </p:animEffect>
                                    <p:set>
                                      <p:cBhvr>
                                        <p:cTn id="16" dur="1" fill="hold">
                                          <p:stCondLst>
                                            <p:cond delay="499"/>
                                          </p:stCondLst>
                                        </p:cTn>
                                        <p:tgtEl>
                                          <p:spTgt spid="2375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2"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4" name="Rectangle 4"/>
          <p:cNvSpPr>
            <a:spLocks noGrp="1" noChangeArrowheads="1"/>
          </p:cNvSpPr>
          <p:nvPr>
            <p:ph type="title"/>
          </p:nvPr>
        </p:nvSpPr>
        <p:spPr>
          <a:xfrm>
            <a:off x="1143000" y="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Standardizing Education</a:t>
            </a:r>
          </a:p>
        </p:txBody>
      </p:sp>
      <p:sp>
        <p:nvSpPr>
          <p:cNvPr id="20485" name="Rectangle 5"/>
          <p:cNvSpPr>
            <a:spLocks noGrp="1" noChangeArrowheads="1"/>
          </p:cNvSpPr>
          <p:nvPr>
            <p:ph type="body" idx="1"/>
          </p:nvPr>
        </p:nvSpPr>
        <p:spPr>
          <a:xfrm>
            <a:off x="914400" y="838200"/>
            <a:ext cx="82296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Arial" charset="0"/>
              </a:rPr>
              <a:t>Psychologist William James promoted the idea that one</a:t>
            </a:r>
            <a:r>
              <a:rPr lang="ja-JP" altLang="en-US">
                <a:latin typeface="Arial" charset="0"/>
              </a:rPr>
              <a:t>’</a:t>
            </a:r>
            <a:r>
              <a:rPr lang="en-US">
                <a:latin typeface="Arial" charset="0"/>
              </a:rPr>
              <a:t>s environment dictates behavior</a:t>
            </a:r>
          </a:p>
          <a:p>
            <a:pPr>
              <a:lnSpc>
                <a:spcPct val="90000"/>
              </a:lnSpc>
            </a:pPr>
            <a:r>
              <a:rPr lang="en-US">
                <a:latin typeface="Arial" charset="0"/>
              </a:rPr>
              <a:t>School leaders applied these ideas to reform public education:</a:t>
            </a:r>
          </a:p>
          <a:p>
            <a:pPr lvl="1">
              <a:lnSpc>
                <a:spcPct val="90000"/>
              </a:lnSpc>
            </a:pPr>
            <a:r>
              <a:rPr lang="en-US">
                <a:latin typeface="Arial" charset="0"/>
              </a:rPr>
              <a:t>Schools became a primary vehicle to assimilate immigrants</a:t>
            </a:r>
          </a:p>
          <a:p>
            <a:pPr lvl="1">
              <a:lnSpc>
                <a:spcPct val="90000"/>
              </a:lnSpc>
            </a:pPr>
            <a:r>
              <a:rPr lang="en-US">
                <a:latin typeface="Arial" charset="0"/>
              </a:rPr>
              <a:t>John Dewey promoted </a:t>
            </a:r>
            <a:r>
              <a:rPr lang="ja-JP" altLang="en-US">
                <a:latin typeface="Arial" charset="0"/>
              </a:rPr>
              <a:t>“</a:t>
            </a:r>
            <a:r>
              <a:rPr lang="en-US">
                <a:latin typeface="Arial" charset="0"/>
              </a:rPr>
              <a:t>creative intelligence,</a:t>
            </a:r>
            <a:r>
              <a:rPr lang="ja-JP" altLang="en-US">
                <a:latin typeface="Arial" charset="0"/>
              </a:rPr>
              <a:t>”</a:t>
            </a:r>
            <a:r>
              <a:rPr lang="en-US">
                <a:latin typeface="Arial" charset="0"/>
              </a:rPr>
              <a:t> not memorization or strict teaching</a:t>
            </a:r>
          </a:p>
        </p:txBody>
      </p:sp>
    </p:spTree>
    <p:extLst>
      <p:ext uri="{BB962C8B-B14F-4D97-AF65-F5344CB8AC3E}">
        <p14:creationId xmlns:p14="http://schemas.microsoft.com/office/powerpoint/2010/main" val="1191747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 Presidents</a:t>
            </a:r>
            <a:endParaRPr lang="en-US" dirty="0"/>
          </a:p>
        </p:txBody>
      </p:sp>
      <p:sp>
        <p:nvSpPr>
          <p:cNvPr id="3" name="Text Placeholder 2"/>
          <p:cNvSpPr>
            <a:spLocks noGrp="1"/>
          </p:cNvSpPr>
          <p:nvPr>
            <p:ph type="body" idx="1"/>
          </p:nvPr>
        </p:nvSpPr>
        <p:spPr/>
        <p:txBody>
          <a:bodyPr/>
          <a:lstStyle/>
          <a:p>
            <a:r>
              <a:rPr lang="en-US" dirty="0" smtClean="0"/>
              <a:t>Roosevelt</a:t>
            </a:r>
          </a:p>
          <a:p>
            <a:r>
              <a:rPr lang="en-US" dirty="0" smtClean="0"/>
              <a:t>Taft </a:t>
            </a:r>
          </a:p>
          <a:p>
            <a:r>
              <a:rPr lang="en-US" dirty="0" smtClean="0"/>
              <a:t>Wilson</a:t>
            </a:r>
          </a:p>
        </p:txBody>
      </p:sp>
    </p:spTree>
    <p:extLst>
      <p:ext uri="{BB962C8B-B14F-4D97-AF65-F5344CB8AC3E}">
        <p14:creationId xmlns:p14="http://schemas.microsoft.com/office/powerpoint/2010/main" val="312745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0" y="0"/>
            <a:ext cx="9144000" cy="838200"/>
          </a:xfrm>
        </p:spPr>
        <p:txBody>
          <a:bodyPr>
            <a:normAutofit fontScale="90000"/>
          </a:bodyPr>
          <a:lstStyle/>
          <a:p>
            <a:pPr eaLnBrk="1" hangingPunct="1"/>
            <a:r>
              <a:rPr lang="en-US" sz="2800" b="1">
                <a:latin typeface="Arial" charset="0"/>
                <a:cs typeface="Arial" charset="0"/>
              </a:rPr>
              <a:t>Theodore Roosevelt/Assumes Presidency After the </a:t>
            </a:r>
            <a:br>
              <a:rPr lang="en-US" sz="2800" b="1">
                <a:latin typeface="Arial" charset="0"/>
                <a:cs typeface="Arial" charset="0"/>
              </a:rPr>
            </a:br>
            <a:r>
              <a:rPr lang="en-US" sz="2800" b="1">
                <a:latin typeface="Arial" charset="0"/>
                <a:cs typeface="Arial" charset="0"/>
              </a:rPr>
              <a:t>McKinley Assassination  1901</a:t>
            </a:r>
          </a:p>
        </p:txBody>
      </p:sp>
      <p:sp>
        <p:nvSpPr>
          <p:cNvPr id="8197" name="Rectangle 5"/>
          <p:cNvSpPr>
            <a:spLocks noGrp="1" noChangeArrowheads="1"/>
          </p:cNvSpPr>
          <p:nvPr>
            <p:ph type="body" sz="half" idx="1"/>
          </p:nvPr>
        </p:nvSpPr>
        <p:spPr>
          <a:xfrm>
            <a:off x="0" y="1361213"/>
            <a:ext cx="6019800" cy="5715000"/>
          </a:xfrm>
        </p:spPr>
        <p:txBody>
          <a:bodyPr>
            <a:normAutofit/>
          </a:bodyPr>
          <a:lstStyle/>
          <a:p>
            <a:pPr eaLnBrk="1" hangingPunct="1">
              <a:lnSpc>
                <a:spcPct val="90000"/>
              </a:lnSpc>
            </a:pPr>
            <a:r>
              <a:rPr lang="en-US" sz="2200" dirty="0">
                <a:solidFill>
                  <a:srgbClr val="000000"/>
                </a:solidFill>
                <a:latin typeface="Arial" charset="0"/>
                <a:cs typeface="Arial" charset="0"/>
              </a:rPr>
              <a:t>Used Presidency as </a:t>
            </a:r>
            <a:r>
              <a:rPr lang="en-US" sz="2200" b="1" dirty="0">
                <a:solidFill>
                  <a:srgbClr val="000000"/>
                </a:solidFill>
                <a:latin typeface="Arial" charset="0"/>
                <a:cs typeface="Arial" charset="0"/>
              </a:rPr>
              <a:t>“Bully Pulpit”</a:t>
            </a:r>
            <a:r>
              <a:rPr lang="en-US" sz="2200" dirty="0">
                <a:solidFill>
                  <a:srgbClr val="000000"/>
                </a:solidFill>
                <a:latin typeface="Arial" charset="0"/>
                <a:cs typeface="Arial" charset="0"/>
              </a:rPr>
              <a:t>  a means to bring attention and demand corruption</a:t>
            </a:r>
          </a:p>
          <a:p>
            <a:pPr eaLnBrk="1" hangingPunct="1">
              <a:lnSpc>
                <a:spcPct val="90000"/>
              </a:lnSpc>
            </a:pPr>
            <a:r>
              <a:rPr lang="en-US" sz="2200" dirty="0">
                <a:solidFill>
                  <a:srgbClr val="000000"/>
                </a:solidFill>
                <a:latin typeface="Arial" charset="0"/>
                <a:cs typeface="Arial" charset="0"/>
              </a:rPr>
              <a:t>Supported the growth of industry but believed there were </a:t>
            </a:r>
            <a:r>
              <a:rPr lang="en-US" sz="2200" b="1" u="sng" dirty="0">
                <a:solidFill>
                  <a:srgbClr val="000000"/>
                </a:solidFill>
                <a:latin typeface="Arial" charset="0"/>
                <a:cs typeface="Arial" charset="0"/>
              </a:rPr>
              <a:t>GOOD trusts</a:t>
            </a:r>
            <a:r>
              <a:rPr lang="en-US" sz="2200" dirty="0">
                <a:solidFill>
                  <a:srgbClr val="000000"/>
                </a:solidFill>
                <a:latin typeface="Arial" charset="0"/>
                <a:cs typeface="Arial" charset="0"/>
              </a:rPr>
              <a:t> and </a:t>
            </a:r>
            <a:r>
              <a:rPr lang="en-US" sz="2200" b="1" u="sng" dirty="0">
                <a:solidFill>
                  <a:srgbClr val="000000"/>
                </a:solidFill>
                <a:latin typeface="Arial" charset="0"/>
                <a:cs typeface="Arial" charset="0"/>
              </a:rPr>
              <a:t>BAD trusts</a:t>
            </a:r>
          </a:p>
          <a:p>
            <a:pPr eaLnBrk="1" hangingPunct="1">
              <a:lnSpc>
                <a:spcPct val="90000"/>
              </a:lnSpc>
            </a:pPr>
            <a:r>
              <a:rPr lang="en-US" sz="2200" dirty="0">
                <a:solidFill>
                  <a:srgbClr val="000000"/>
                </a:solidFill>
                <a:latin typeface="Arial" charset="0"/>
                <a:cs typeface="Arial" charset="0"/>
              </a:rPr>
              <a:t>Nicknamed the </a:t>
            </a:r>
            <a:r>
              <a:rPr lang="en-US" sz="2200" b="1" dirty="0">
                <a:solidFill>
                  <a:srgbClr val="000000"/>
                </a:solidFill>
                <a:latin typeface="Arial" charset="0"/>
                <a:cs typeface="Arial" charset="0"/>
              </a:rPr>
              <a:t>“Trustbuster”</a:t>
            </a:r>
            <a:r>
              <a:rPr lang="en-US" sz="2200" dirty="0">
                <a:solidFill>
                  <a:srgbClr val="000000"/>
                </a:solidFill>
                <a:latin typeface="Arial" charset="0"/>
                <a:cs typeface="Arial" charset="0"/>
              </a:rPr>
              <a:t> in 1902 he ordered his Attorney General to bring a lawsuit against the Northern Securities Company (J.P. Morgan) </a:t>
            </a:r>
          </a:p>
          <a:p>
            <a:pPr eaLnBrk="1" hangingPunct="1">
              <a:lnSpc>
                <a:spcPct val="90000"/>
              </a:lnSpc>
            </a:pPr>
            <a:r>
              <a:rPr lang="en-US" sz="2200" dirty="0">
                <a:solidFill>
                  <a:srgbClr val="000000"/>
                </a:solidFill>
                <a:latin typeface="Arial" charset="0"/>
                <a:cs typeface="Arial" charset="0"/>
              </a:rPr>
              <a:t>1904 US v. Northern Securities went to the Supreme Court which ordered the trust to be broken up (it was in violation of the Sherman Anti Trust Act</a:t>
            </a:r>
          </a:p>
          <a:p>
            <a:pPr eaLnBrk="1" hangingPunct="1">
              <a:lnSpc>
                <a:spcPct val="90000"/>
              </a:lnSpc>
            </a:pPr>
            <a:r>
              <a:rPr lang="en-US" sz="2200" b="1" i="1" dirty="0">
                <a:solidFill>
                  <a:srgbClr val="000000"/>
                </a:solidFill>
                <a:latin typeface="Arial" charset="0"/>
                <a:cs typeface="Arial" charset="0"/>
              </a:rPr>
              <a:t>Roosevelt later broke up Standard Oil and American Tobacco Company</a:t>
            </a:r>
          </a:p>
        </p:txBody>
      </p:sp>
      <p:pic>
        <p:nvPicPr>
          <p:cNvPr id="8202" name="taps.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086600" y="3733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trsmile"/>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b="17308"/>
          <a:stretch>
            <a:fillRect/>
          </a:stretch>
        </p:blipFill>
        <p:spPr>
          <a:xfrm>
            <a:off x="6192838" y="1828800"/>
            <a:ext cx="27305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Picture 8" descr="Mckinley, W"/>
          <p:cNvPicPr>
            <a:picLocks noChangeAspect="1" noChangeArrowheads="1"/>
          </p:cNvPicPr>
          <p:nvPr/>
        </p:nvPicPr>
        <p:blipFill>
          <a:blip r:embed="rId7">
            <a:extLst>
              <a:ext uri="{28A0092B-C50C-407E-A947-70E740481C1C}">
                <a14:useLocalDpi xmlns:a14="http://schemas.microsoft.com/office/drawing/2010/main" val="0"/>
              </a:ext>
            </a:extLst>
          </a:blip>
          <a:srcRect l="10785" t="11940" r="12920" b="17432"/>
          <a:stretch>
            <a:fillRect/>
          </a:stretch>
        </p:blipFill>
        <p:spPr bwMode="auto">
          <a:xfrm>
            <a:off x="5943600" y="1828800"/>
            <a:ext cx="304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673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2057" fill="hold"/>
                                        <p:tgtEl>
                                          <p:spTgt spid="8202"/>
                                        </p:tgtEl>
                                      </p:cBhvr>
                                    </p:cmd>
                                  </p:childTnLst>
                                </p:cTn>
                              </p:par>
                              <p:par>
                                <p:cTn id="7" presetID="50" presetClass="exit" presetSubtype="0" accel="100000" fill="hold" nodeType="withEffect">
                                  <p:stCondLst>
                                    <p:cond delay="5000"/>
                                  </p:stCondLst>
                                  <p:childTnLst>
                                    <p:anim calcmode="lin" valueType="num">
                                      <p:cBhvr>
                                        <p:cTn id="8" dur="5000"/>
                                        <p:tgtEl>
                                          <p:spTgt spid="8200"/>
                                        </p:tgtEl>
                                        <p:attrNameLst>
                                          <p:attrName>ppt_w</p:attrName>
                                        </p:attrNameLst>
                                      </p:cBhvr>
                                      <p:tavLst>
                                        <p:tav tm="0">
                                          <p:val>
                                            <p:strVal val="ppt_w"/>
                                          </p:val>
                                        </p:tav>
                                        <p:tav tm="100000">
                                          <p:val>
                                            <p:strVal val="ppt_w+.3"/>
                                          </p:val>
                                        </p:tav>
                                      </p:tavLst>
                                    </p:anim>
                                    <p:anim calcmode="lin" valueType="num">
                                      <p:cBhvr>
                                        <p:cTn id="9" dur="5000"/>
                                        <p:tgtEl>
                                          <p:spTgt spid="8200"/>
                                        </p:tgtEl>
                                        <p:attrNameLst>
                                          <p:attrName>ppt_h</p:attrName>
                                        </p:attrNameLst>
                                      </p:cBhvr>
                                      <p:tavLst>
                                        <p:tav tm="0">
                                          <p:val>
                                            <p:strVal val="ppt_h"/>
                                          </p:val>
                                        </p:tav>
                                        <p:tav tm="100000">
                                          <p:val>
                                            <p:strVal val="ppt_h"/>
                                          </p:val>
                                        </p:tav>
                                      </p:tavLst>
                                    </p:anim>
                                    <p:animEffect transition="out" filter="fade">
                                      <p:cBhvr>
                                        <p:cTn id="10" dur="5000"/>
                                        <p:tgtEl>
                                          <p:spTgt spid="8200"/>
                                        </p:tgtEl>
                                      </p:cBhvr>
                                    </p:animEffect>
                                    <p:set>
                                      <p:cBhvr>
                                        <p:cTn id="11" dur="1" fill="hold">
                                          <p:stCondLst>
                                            <p:cond delay="4999"/>
                                          </p:stCondLst>
                                        </p:cTn>
                                        <p:tgtEl>
                                          <p:spTgt spid="820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8197">
                                            <p:txEl>
                                              <p:pRg st="0" end="0"/>
                                            </p:txEl>
                                          </p:spTgt>
                                        </p:tgtEl>
                                        <p:attrNameLst>
                                          <p:attrName>style.visibility</p:attrName>
                                        </p:attrNameLst>
                                      </p:cBhvr>
                                      <p:to>
                                        <p:strVal val="visible"/>
                                      </p:to>
                                    </p:set>
                                    <p:anim calcmode="discrete" valueType="clr">
                                      <p:cBhvr override="childStyle">
                                        <p:cTn id="16" dur="80"/>
                                        <p:tgtEl>
                                          <p:spTgt spid="81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8197">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8197">
                                            <p:txEl>
                                              <p:pRg st="0" end="0"/>
                                            </p:txEl>
                                          </p:spTgt>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8197">
                                            <p:txEl>
                                              <p:pRg st="1" end="1"/>
                                            </p:txEl>
                                          </p:spTgt>
                                        </p:tgtEl>
                                        <p:attrNameLst>
                                          <p:attrName>style.visibility</p:attrName>
                                        </p:attrNameLst>
                                      </p:cBhvr>
                                      <p:to>
                                        <p:strVal val="visible"/>
                                      </p:to>
                                    </p:set>
                                    <p:anim calcmode="discrete" valueType="clr">
                                      <p:cBhvr override="childStyle">
                                        <p:cTn id="23" dur="80"/>
                                        <p:tgtEl>
                                          <p:spTgt spid="819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197">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8197">
                                            <p:txEl>
                                              <p:pRg st="1" end="1"/>
                                            </p:txEl>
                                          </p:spTgt>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8197">
                                            <p:txEl>
                                              <p:pRg st="2" end="2"/>
                                            </p:txEl>
                                          </p:spTgt>
                                        </p:tgtEl>
                                        <p:attrNameLst>
                                          <p:attrName>style.visibility</p:attrName>
                                        </p:attrNameLst>
                                      </p:cBhvr>
                                      <p:to>
                                        <p:strVal val="visible"/>
                                      </p:to>
                                    </p:set>
                                    <p:anim calcmode="discrete" valueType="clr">
                                      <p:cBhvr override="childStyle">
                                        <p:cTn id="30" dur="80"/>
                                        <p:tgtEl>
                                          <p:spTgt spid="819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197">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8197">
                                            <p:txEl>
                                              <p:pRg st="2" end="2"/>
                                            </p:txEl>
                                          </p:spTgt>
                                        </p:tgtEl>
                                        <p:attrNameLst>
                                          <p:attrName>fill.type</p:attrName>
                                        </p:attrNameLst>
                                      </p:cBhvr>
                                      <p:to>
                                        <p:strVal val="solid"/>
                                      </p:to>
                                    </p:se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8197">
                                            <p:txEl>
                                              <p:pRg st="3" end="3"/>
                                            </p:txEl>
                                          </p:spTgt>
                                        </p:tgtEl>
                                        <p:attrNameLst>
                                          <p:attrName>style.visibility</p:attrName>
                                        </p:attrNameLst>
                                      </p:cBhvr>
                                      <p:to>
                                        <p:strVal val="visible"/>
                                      </p:to>
                                    </p:set>
                                    <p:anim calcmode="discrete" valueType="clr">
                                      <p:cBhvr override="childStyle">
                                        <p:cTn id="37" dur="80"/>
                                        <p:tgtEl>
                                          <p:spTgt spid="819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197">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8197">
                                            <p:txEl>
                                              <p:pRg st="3" end="3"/>
                                            </p:txEl>
                                          </p:spTgt>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8197">
                                            <p:txEl>
                                              <p:pRg st="4" end="4"/>
                                            </p:txEl>
                                          </p:spTgt>
                                        </p:tgtEl>
                                        <p:attrNameLst>
                                          <p:attrName>style.visibility</p:attrName>
                                        </p:attrNameLst>
                                      </p:cBhvr>
                                      <p:to>
                                        <p:strVal val="visible"/>
                                      </p:to>
                                    </p:set>
                                    <p:anim calcmode="discrete" valueType="clr">
                                      <p:cBhvr override="childStyle">
                                        <p:cTn id="44" dur="80"/>
                                        <p:tgtEl>
                                          <p:spTgt spid="819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197">
                                            <p:txEl>
                                              <p:pRg st="4" end="4"/>
                                            </p:txEl>
                                          </p:spTgt>
                                        </p:tgtEl>
                                        <p:attrNameLst>
                                          <p:attrName>fillcolor</p:attrName>
                                        </p:attrNameLst>
                                      </p:cBhvr>
                                      <p:tavLst>
                                        <p:tav tm="0">
                                          <p:val>
                                            <p:clrVal>
                                              <a:schemeClr val="accent2"/>
                                            </p:clrVal>
                                          </p:val>
                                        </p:tav>
                                        <p:tav tm="50000">
                                          <p:val>
                                            <p:clrVal>
                                              <a:schemeClr val="hlink"/>
                                            </p:clrVal>
                                          </p:val>
                                        </p:tav>
                                      </p:tavLst>
                                    </p:anim>
                                    <p:set>
                                      <p:cBhvr>
                                        <p:cTn id="46" dur="80"/>
                                        <p:tgtEl>
                                          <p:spTgt spid="8197">
                                            <p:txEl>
                                              <p:pRg st="4" end="4"/>
                                            </p:txEl>
                                          </p:spTgt>
                                        </p:tgtEl>
                                        <p:attrNameLst>
                                          <p:attrName>fill.type</p:attrName>
                                        </p:attrNameLst>
                                      </p:cBhvr>
                                      <p:to>
                                        <p:strVal val="solid"/>
                                      </p:to>
                                    </p:se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820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33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3316" name="Rectangle 4"/>
          <p:cNvSpPr>
            <a:spLocks noGrp="1" noChangeArrowheads="1"/>
          </p:cNvSpPr>
          <p:nvPr>
            <p:ph type="title"/>
          </p:nvPr>
        </p:nvSpPr>
        <p:spPr>
          <a:xfrm>
            <a:off x="914400" y="0"/>
            <a:ext cx="80010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Anthracite Coal Strike, 1902</a:t>
            </a:r>
          </a:p>
        </p:txBody>
      </p:sp>
      <p:sp>
        <p:nvSpPr>
          <p:cNvPr id="13317" name="Rectangle 5"/>
          <p:cNvSpPr>
            <a:spLocks noGrp="1" noChangeArrowheads="1"/>
          </p:cNvSpPr>
          <p:nvPr>
            <p:ph type="body" idx="1"/>
          </p:nvPr>
        </p:nvSpPr>
        <p:spPr>
          <a:xfrm>
            <a:off x="838200" y="838200"/>
            <a:ext cx="83058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In 1902, the United Mine Workers went on strike to demand higher pay &amp; an eight-hour work day</a:t>
            </a:r>
          </a:p>
          <a:p>
            <a:pPr lvl="1"/>
            <a:r>
              <a:rPr lang="en-US">
                <a:latin typeface="Arial" charset="0"/>
              </a:rPr>
              <a:t>The anthracite                            coal</a:t>
            </a:r>
            <a:r>
              <a:rPr lang="en-US" sz="3000">
                <a:latin typeface="Arial" charset="0"/>
              </a:rPr>
              <a:t> </a:t>
            </a:r>
            <a:r>
              <a:rPr lang="en-US">
                <a:latin typeface="Arial" charset="0"/>
              </a:rPr>
              <a:t>strike</a:t>
            </a:r>
            <a:r>
              <a:rPr lang="en-US" sz="3000">
                <a:latin typeface="Arial" charset="0"/>
              </a:rPr>
              <a:t> </a:t>
            </a:r>
            <a:r>
              <a:rPr lang="en-US">
                <a:latin typeface="Arial" charset="0"/>
              </a:rPr>
              <a:t>lasted                          11 months &amp;                   threatened the                         nation as winter               approached </a:t>
            </a:r>
          </a:p>
        </p:txBody>
      </p:sp>
      <p:pic>
        <p:nvPicPr>
          <p:cNvPr id="13318" name="Picture 8" descr="File:1900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388" y="2895600"/>
            <a:ext cx="36306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884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0"/>
            <a:ext cx="8305800" cy="914400"/>
          </a:xfrm>
        </p:spPr>
        <p:txBody>
          <a:bodyPr/>
          <a:lstStyle/>
          <a:p>
            <a:r>
              <a:rPr lang="en-US">
                <a:latin typeface="Times New Roman" charset="0"/>
              </a:rPr>
              <a:t>Teddy Roosevelt</a:t>
            </a:r>
            <a:r>
              <a:rPr lang="ja-JP" altLang="en-US">
                <a:latin typeface="Times New Roman" charset="0"/>
              </a:rPr>
              <a:t>’</a:t>
            </a:r>
            <a:r>
              <a:rPr lang="en-US">
                <a:latin typeface="Times New Roman" charset="0"/>
              </a:rPr>
              <a:t>s </a:t>
            </a:r>
            <a:r>
              <a:rPr lang="ja-JP" altLang="en-US">
                <a:latin typeface="Times New Roman" charset="0"/>
              </a:rPr>
              <a:t>“</a:t>
            </a:r>
            <a:r>
              <a:rPr lang="en-US">
                <a:latin typeface="Times New Roman" charset="0"/>
              </a:rPr>
              <a:t>Square Deal</a:t>
            </a:r>
            <a:r>
              <a:rPr lang="ja-JP" altLang="en-US">
                <a:latin typeface="Times New Roman" charset="0"/>
              </a:rPr>
              <a:t>”</a:t>
            </a:r>
            <a:endParaRPr lang="en-US">
              <a:latin typeface="Times New Roman" charset="0"/>
            </a:endParaRPr>
          </a:p>
        </p:txBody>
      </p:sp>
      <p:sp>
        <p:nvSpPr>
          <p:cNvPr id="14339" name="Rectangle 3"/>
          <p:cNvSpPr>
            <a:spLocks noGrp="1" noChangeArrowheads="1"/>
          </p:cNvSpPr>
          <p:nvPr>
            <p:ph type="body" idx="1"/>
          </p:nvPr>
        </p:nvSpPr>
        <p:spPr>
          <a:xfrm>
            <a:off x="838200" y="838200"/>
            <a:ext cx="8305800" cy="6019800"/>
          </a:xfrm>
        </p:spPr>
        <p:txBody>
          <a:bodyPr/>
          <a:lstStyle/>
          <a:p>
            <a:pPr>
              <a:lnSpc>
                <a:spcPct val="95000"/>
              </a:lnSpc>
              <a:spcBef>
                <a:spcPct val="10000"/>
              </a:spcBef>
            </a:pPr>
            <a:r>
              <a:rPr lang="en-US">
                <a:latin typeface="Arial" charset="0"/>
              </a:rPr>
              <a:t>In an unprecedented move for a Gilded Age president, TR did not immediately side with the owners</a:t>
            </a:r>
          </a:p>
          <a:p>
            <a:pPr lvl="1">
              <a:lnSpc>
                <a:spcPct val="95000"/>
              </a:lnSpc>
              <a:spcBef>
                <a:spcPct val="10000"/>
              </a:spcBef>
            </a:pPr>
            <a:r>
              <a:rPr lang="en-US">
                <a:latin typeface="Arial" charset="0"/>
              </a:rPr>
              <a:t>TR forced both                       sides to arbitrate                           &amp; threatened                             gov</a:t>
            </a:r>
            <a:r>
              <a:rPr lang="ja-JP" altLang="en-US">
                <a:latin typeface="Arial" charset="0"/>
              </a:rPr>
              <a:t>’</a:t>
            </a:r>
            <a:r>
              <a:rPr lang="en-US">
                <a:latin typeface="Arial" charset="0"/>
              </a:rPr>
              <a:t>t seizure of                          the coal mine</a:t>
            </a:r>
          </a:p>
          <a:p>
            <a:pPr lvl="1">
              <a:lnSpc>
                <a:spcPct val="95000"/>
              </a:lnSpc>
              <a:spcBef>
                <a:spcPct val="10000"/>
              </a:spcBef>
            </a:pPr>
            <a:r>
              <a:rPr lang="en-US">
                <a:latin typeface="Arial" charset="0"/>
              </a:rPr>
              <a:t>The result was a                        </a:t>
            </a:r>
            <a:r>
              <a:rPr lang="ja-JP" altLang="en-US">
                <a:latin typeface="Arial" charset="0"/>
              </a:rPr>
              <a:t>“</a:t>
            </a:r>
            <a:r>
              <a:rPr lang="en-US">
                <a:latin typeface="Arial" charset="0"/>
              </a:rPr>
              <a:t>square deal</a:t>
            </a:r>
            <a:r>
              <a:rPr lang="ja-JP" altLang="en-US">
                <a:latin typeface="Arial" charset="0"/>
              </a:rPr>
              <a:t>”</a:t>
            </a:r>
            <a:r>
              <a:rPr lang="en-US">
                <a:latin typeface="Arial" charset="0"/>
              </a:rPr>
              <a:t> for both sides</a:t>
            </a:r>
          </a:p>
        </p:txBody>
      </p:sp>
      <p:pic>
        <p:nvPicPr>
          <p:cNvPr id="14340" name="Picture 5" descr="Photo of ROOSEVELT &amp; MINERS, 1902. &#10;U.S. President Theodore Roosevelt, center, photographed with mine workers following the settlement of the coal strike of 1902."/>
          <p:cNvPicPr>
            <a:picLocks noChangeAspect="1" noChangeArrowheads="1"/>
          </p:cNvPicPr>
          <p:nvPr/>
        </p:nvPicPr>
        <p:blipFill>
          <a:blip r:embed="rId3">
            <a:extLst>
              <a:ext uri="{28A0092B-C50C-407E-A947-70E740481C1C}">
                <a14:useLocalDpi xmlns:a14="http://schemas.microsoft.com/office/drawing/2010/main" val="0"/>
              </a:ext>
            </a:extLst>
          </a:blip>
          <a:srcRect l="19296" r="4897" b="12677"/>
          <a:stretch>
            <a:fillRect/>
          </a:stretch>
        </p:blipFill>
        <p:spPr bwMode="auto">
          <a:xfrm>
            <a:off x="5632450" y="2667000"/>
            <a:ext cx="3508375" cy="3581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2150" name="AutoShape 6"/>
          <p:cNvSpPr>
            <a:spLocks noChangeArrowheads="1"/>
          </p:cNvSpPr>
          <p:nvPr/>
        </p:nvSpPr>
        <p:spPr bwMode="auto">
          <a:xfrm>
            <a:off x="152400" y="990600"/>
            <a:ext cx="8915400" cy="1676400"/>
          </a:xfrm>
          <a:prstGeom prst="wedgeRectCallout">
            <a:avLst>
              <a:gd name="adj1" fmla="val -22579"/>
              <a:gd name="adj2" fmla="val 26212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5000"/>
              </a:lnSpc>
              <a:spcBef>
                <a:spcPct val="0"/>
              </a:spcBef>
              <a:spcAft>
                <a:spcPct val="0"/>
              </a:spcAft>
            </a:pPr>
            <a:r>
              <a:rPr lang="en-US" sz="3500">
                <a:solidFill>
                  <a:srgbClr val="000000"/>
                </a:solidFill>
                <a:latin typeface="Times New Roman" charset="0"/>
                <a:ea typeface="ＭＳ Ｐゴシック" charset="0"/>
              </a:rPr>
              <a:t>TR</a:t>
            </a:r>
            <a:r>
              <a:rPr lang="ja-JP" altLang="en-US" sz="3500">
                <a:solidFill>
                  <a:srgbClr val="000000"/>
                </a:solidFill>
                <a:latin typeface="Times New Roman" charset="0"/>
                <a:ea typeface="ＭＳ Ｐゴシック" charset="0"/>
              </a:rPr>
              <a:t>’</a:t>
            </a:r>
            <a:r>
              <a:rPr lang="en-US" sz="3500">
                <a:solidFill>
                  <a:srgbClr val="000000"/>
                </a:solidFill>
                <a:latin typeface="Times New Roman" charset="0"/>
                <a:ea typeface="ＭＳ Ｐゴシック" charset="0"/>
              </a:rPr>
              <a:t>s </a:t>
            </a:r>
            <a:r>
              <a:rPr lang="ja-JP" altLang="en-US" sz="3500">
                <a:solidFill>
                  <a:srgbClr val="000000"/>
                </a:solidFill>
                <a:latin typeface="Times New Roman" charset="0"/>
                <a:ea typeface="ＭＳ Ｐゴシック" charset="0"/>
              </a:rPr>
              <a:t>“</a:t>
            </a:r>
            <a:r>
              <a:rPr lang="en-US" sz="3500">
                <a:solidFill>
                  <a:srgbClr val="000000"/>
                </a:solidFill>
                <a:latin typeface="Times New Roman" charset="0"/>
                <a:ea typeface="ＭＳ Ｐゴシック" charset="0"/>
              </a:rPr>
              <a:t>Square Deal</a:t>
            </a:r>
            <a:r>
              <a:rPr lang="ja-JP" altLang="en-US" sz="3500">
                <a:solidFill>
                  <a:srgbClr val="000000"/>
                </a:solidFill>
                <a:latin typeface="Times New Roman" charset="0"/>
                <a:ea typeface="ＭＳ Ｐゴシック" charset="0"/>
              </a:rPr>
              <a:t>”</a:t>
            </a:r>
            <a:r>
              <a:rPr lang="en-US" sz="3500">
                <a:solidFill>
                  <a:srgbClr val="000000"/>
                </a:solidFill>
                <a:latin typeface="Times New Roman" charset="0"/>
                <a:ea typeface="ＭＳ Ｐゴシック" charset="0"/>
              </a:rPr>
              <a:t> is the inspiration for future presidents: FDR</a:t>
            </a:r>
            <a:r>
              <a:rPr lang="ja-JP" altLang="en-US" sz="3500">
                <a:solidFill>
                  <a:srgbClr val="000000"/>
                </a:solidFill>
                <a:latin typeface="Times New Roman" charset="0"/>
                <a:ea typeface="ＭＳ Ｐゴシック" charset="0"/>
              </a:rPr>
              <a:t>’</a:t>
            </a:r>
            <a:r>
              <a:rPr lang="en-US" sz="3500">
                <a:solidFill>
                  <a:srgbClr val="000000"/>
                </a:solidFill>
                <a:latin typeface="Times New Roman" charset="0"/>
                <a:ea typeface="ＭＳ Ｐゴシック" charset="0"/>
              </a:rPr>
              <a:t>s </a:t>
            </a:r>
            <a:r>
              <a:rPr lang="en-US" sz="3500" i="1">
                <a:solidFill>
                  <a:srgbClr val="000000"/>
                </a:solidFill>
                <a:latin typeface="Times New Roman" charset="0"/>
                <a:ea typeface="ＭＳ Ｐゴシック" charset="0"/>
              </a:rPr>
              <a:t>New Deal</a:t>
            </a:r>
            <a:r>
              <a:rPr lang="en-US" sz="3500">
                <a:solidFill>
                  <a:srgbClr val="000000"/>
                </a:solidFill>
                <a:latin typeface="Times New Roman" charset="0"/>
                <a:ea typeface="ＭＳ Ｐゴシック" charset="0"/>
              </a:rPr>
              <a:t>,                      Wilson</a:t>
            </a:r>
            <a:r>
              <a:rPr lang="ja-JP" altLang="en-US" sz="3500">
                <a:solidFill>
                  <a:srgbClr val="000000"/>
                </a:solidFill>
                <a:latin typeface="Times New Roman" charset="0"/>
                <a:ea typeface="ＭＳ Ｐゴシック" charset="0"/>
              </a:rPr>
              <a:t>’</a:t>
            </a:r>
            <a:r>
              <a:rPr lang="en-US" sz="3500">
                <a:solidFill>
                  <a:srgbClr val="000000"/>
                </a:solidFill>
                <a:latin typeface="Times New Roman" charset="0"/>
                <a:ea typeface="ＭＳ Ｐゴシック" charset="0"/>
              </a:rPr>
              <a:t>s </a:t>
            </a:r>
            <a:r>
              <a:rPr lang="en-US" sz="3500" i="1">
                <a:solidFill>
                  <a:srgbClr val="000000"/>
                </a:solidFill>
                <a:latin typeface="Times New Roman" charset="0"/>
                <a:ea typeface="ＭＳ Ｐゴシック" charset="0"/>
              </a:rPr>
              <a:t>New Freedom</a:t>
            </a:r>
            <a:r>
              <a:rPr lang="en-US" sz="3500">
                <a:solidFill>
                  <a:srgbClr val="000000"/>
                </a:solidFill>
                <a:latin typeface="Times New Roman" charset="0"/>
                <a:ea typeface="ＭＳ Ｐゴシック" charset="0"/>
              </a:rPr>
              <a:t> &amp; Truman</a:t>
            </a:r>
            <a:r>
              <a:rPr lang="ja-JP" altLang="en-US" sz="3500">
                <a:solidFill>
                  <a:srgbClr val="000000"/>
                </a:solidFill>
                <a:latin typeface="Times New Roman" charset="0"/>
                <a:ea typeface="ＭＳ Ｐゴシック" charset="0"/>
              </a:rPr>
              <a:t>’</a:t>
            </a:r>
            <a:r>
              <a:rPr lang="en-US" sz="3500">
                <a:solidFill>
                  <a:srgbClr val="000000"/>
                </a:solidFill>
                <a:latin typeface="Times New Roman" charset="0"/>
                <a:ea typeface="ＭＳ Ｐゴシック" charset="0"/>
              </a:rPr>
              <a:t>s </a:t>
            </a:r>
            <a:r>
              <a:rPr lang="en-US" sz="3500" i="1">
                <a:solidFill>
                  <a:srgbClr val="000000"/>
                </a:solidFill>
                <a:latin typeface="Times New Roman" charset="0"/>
                <a:ea typeface="ＭＳ Ｐゴシック" charset="0"/>
              </a:rPr>
              <a:t>Fair Deal</a:t>
            </a:r>
          </a:p>
        </p:txBody>
      </p:sp>
    </p:spTree>
    <p:extLst>
      <p:ext uri="{BB962C8B-B14F-4D97-AF65-F5344CB8AC3E}">
        <p14:creationId xmlns:p14="http://schemas.microsoft.com/office/powerpoint/2010/main" val="1205544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2150"/>
                                        </p:tgtEl>
                                        <p:attrNameLst>
                                          <p:attrName>style.visibility</p:attrName>
                                        </p:attrNameLst>
                                      </p:cBhvr>
                                      <p:to>
                                        <p:strVal val="visible"/>
                                      </p:to>
                                    </p:set>
                                    <p:anim calcmode="lin" valueType="num">
                                      <p:cBhvr>
                                        <p:cTn id="7" dur="500" fill="hold"/>
                                        <p:tgtEl>
                                          <p:spTgt spid="262150"/>
                                        </p:tgtEl>
                                        <p:attrNameLst>
                                          <p:attrName>ppt_w</p:attrName>
                                        </p:attrNameLst>
                                      </p:cBhvr>
                                      <p:tavLst>
                                        <p:tav tm="0">
                                          <p:val>
                                            <p:fltVal val="0"/>
                                          </p:val>
                                        </p:tav>
                                        <p:tav tm="100000">
                                          <p:val>
                                            <p:strVal val="#ppt_w"/>
                                          </p:val>
                                        </p:tav>
                                      </p:tavLst>
                                    </p:anim>
                                    <p:anim calcmode="lin" valueType="num">
                                      <p:cBhvr>
                                        <p:cTn id="8" dur="500" fill="hold"/>
                                        <p:tgtEl>
                                          <p:spTgt spid="262150"/>
                                        </p:tgtEl>
                                        <p:attrNameLst>
                                          <p:attrName>ppt_h</p:attrName>
                                        </p:attrNameLst>
                                      </p:cBhvr>
                                      <p:tavLst>
                                        <p:tav tm="0">
                                          <p:val>
                                            <p:fltVal val="0"/>
                                          </p:val>
                                        </p:tav>
                                        <p:tav tm="100000">
                                          <p:val>
                                            <p:strVal val="#ppt_h"/>
                                          </p:val>
                                        </p:tav>
                                      </p:tavLst>
                                    </p:anim>
                                    <p:animEffect transition="in" filter="fade">
                                      <p:cBhvr>
                                        <p:cTn id="9" dur="500"/>
                                        <p:tgtEl>
                                          <p:spTgt spid="262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C’S OF SQUARE DEAL</a:t>
            </a:r>
            <a:endParaRPr lang="en-US" dirty="0"/>
          </a:p>
        </p:txBody>
      </p:sp>
      <p:sp>
        <p:nvSpPr>
          <p:cNvPr id="3" name="Content Placeholder 2"/>
          <p:cNvSpPr>
            <a:spLocks noGrp="1"/>
          </p:cNvSpPr>
          <p:nvPr>
            <p:ph idx="1"/>
          </p:nvPr>
        </p:nvSpPr>
        <p:spPr/>
        <p:txBody>
          <a:bodyPr/>
          <a:lstStyle/>
          <a:p>
            <a:r>
              <a:rPr lang="en-US" sz="3200" dirty="0" smtClean="0"/>
              <a:t>Control Corporations</a:t>
            </a:r>
          </a:p>
          <a:p>
            <a:pPr lvl="1"/>
            <a:r>
              <a:rPr lang="en-US" sz="3200" dirty="0" smtClean="0"/>
              <a:t>Attacked ‘irresponsible’ trusts</a:t>
            </a:r>
          </a:p>
          <a:p>
            <a:r>
              <a:rPr lang="en-US" sz="3200" dirty="0" smtClean="0"/>
              <a:t>Consumer Protection</a:t>
            </a:r>
          </a:p>
          <a:p>
            <a:pPr lvl="1"/>
            <a:r>
              <a:rPr lang="en-US" sz="3200" dirty="0" smtClean="0"/>
              <a:t>Unchecked business created dangers for consumers</a:t>
            </a:r>
          </a:p>
          <a:p>
            <a:pPr lvl="2"/>
            <a:r>
              <a:rPr lang="en-US" sz="3200" dirty="0" smtClean="0"/>
              <a:t>FDA, Meat Inspection…</a:t>
            </a:r>
          </a:p>
          <a:p>
            <a:r>
              <a:rPr lang="en-US" sz="3200" dirty="0" smtClean="0"/>
              <a:t>Conservation of Natural Resources</a:t>
            </a:r>
          </a:p>
          <a:p>
            <a:pPr lvl="1"/>
            <a:r>
              <a:rPr lang="en-US" sz="3200" dirty="0" smtClean="0"/>
              <a:t>Expanded national parks and forests</a:t>
            </a:r>
            <a:endParaRPr lang="en-US" sz="3200" dirty="0"/>
          </a:p>
        </p:txBody>
      </p:sp>
    </p:spTree>
    <p:extLst>
      <p:ext uri="{BB962C8B-B14F-4D97-AF65-F5344CB8AC3E}">
        <p14:creationId xmlns:p14="http://schemas.microsoft.com/office/powerpoint/2010/main" val="3820152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Progressive Era Politics, Presidents and Policies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Period 7</a:t>
            </a:r>
          </a:p>
          <a:p>
            <a:r>
              <a:rPr lang="en-US" dirty="0" smtClean="0"/>
              <a:t>Day 2</a:t>
            </a:r>
            <a:endParaRPr lang="en-US" dirty="0"/>
          </a:p>
        </p:txBody>
      </p:sp>
    </p:spTree>
    <p:extLst>
      <p:ext uri="{BB962C8B-B14F-4D97-AF65-F5344CB8AC3E}">
        <p14:creationId xmlns:p14="http://schemas.microsoft.com/office/powerpoint/2010/main" val="26412692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latin typeface="Times New Roman" charset="0"/>
            </a:endParaRPr>
          </a:p>
        </p:txBody>
      </p:sp>
      <p:sp>
        <p:nvSpPr>
          <p:cNvPr id="16387" name="Rectangle 3"/>
          <p:cNvSpPr>
            <a:spLocks noGrp="1" noChangeArrowheads="1"/>
          </p:cNvSpPr>
          <p:nvPr>
            <p:ph type="body" idx="1"/>
          </p:nvPr>
        </p:nvSpPr>
        <p:spPr/>
        <p:txBody>
          <a:bodyPr/>
          <a:lstStyle/>
          <a:p>
            <a:endParaRPr lang="en-US">
              <a:latin typeface="Arial" charset="0"/>
            </a:endParaRPr>
          </a:p>
        </p:txBody>
      </p:sp>
      <p:pic>
        <p:nvPicPr>
          <p:cNvPr id="16388" name="Picture 4" descr="TR trust buster3"/>
          <p:cNvPicPr>
            <a:picLocks noChangeAspect="1" noChangeArrowheads="1"/>
          </p:cNvPicPr>
          <p:nvPr/>
        </p:nvPicPr>
        <p:blipFill>
          <a:blip r:embed="rId2">
            <a:extLst>
              <a:ext uri="{28A0092B-C50C-407E-A947-70E740481C1C}">
                <a14:useLocalDpi xmlns:a14="http://schemas.microsoft.com/office/drawing/2010/main" val="0"/>
              </a:ext>
            </a:extLst>
          </a:blip>
          <a:srcRect t="5637" r="17473" b="3381"/>
          <a:stretch>
            <a:fillRect/>
          </a:stretch>
        </p:blipFill>
        <p:spPr bwMode="auto">
          <a:xfrm>
            <a:off x="914400" y="-38100"/>
            <a:ext cx="7545388" cy="6892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9861" name="Text Box 5"/>
          <p:cNvSpPr txBox="1">
            <a:spLocks noChangeArrowheads="1"/>
          </p:cNvSpPr>
          <p:nvPr/>
        </p:nvSpPr>
        <p:spPr bwMode="auto">
          <a:xfrm>
            <a:off x="838200" y="228600"/>
            <a:ext cx="7848600" cy="1889125"/>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50000"/>
              </a:spcBef>
            </a:pPr>
            <a:r>
              <a:rPr lang="en-US" sz="3600"/>
              <a:t>TR accepted monopolies as a fact of life for 20</a:t>
            </a:r>
            <a:r>
              <a:rPr lang="en-US" sz="3600" baseline="30000"/>
              <a:t>th</a:t>
            </a:r>
            <a:r>
              <a:rPr lang="en-US" sz="3600"/>
              <a:t> century business but viewed regulation as the best way to tame trusts who use corrupt business practices </a:t>
            </a:r>
            <a:endParaRPr lang="en-US"/>
          </a:p>
        </p:txBody>
      </p:sp>
    </p:spTree>
    <p:extLst>
      <p:ext uri="{BB962C8B-B14F-4D97-AF65-F5344CB8AC3E}">
        <p14:creationId xmlns:p14="http://schemas.microsoft.com/office/powerpoint/2010/main" val="1743223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9861"/>
                                        </p:tgtEl>
                                        <p:attrNameLst>
                                          <p:attrName>style.visibility</p:attrName>
                                        </p:attrNameLst>
                                      </p:cBhvr>
                                      <p:to>
                                        <p:strVal val="visible"/>
                                      </p:to>
                                    </p:set>
                                    <p:anim calcmode="lin" valueType="num">
                                      <p:cBhvr>
                                        <p:cTn id="7" dur="500" fill="hold"/>
                                        <p:tgtEl>
                                          <p:spTgt spid="249861"/>
                                        </p:tgtEl>
                                        <p:attrNameLst>
                                          <p:attrName>ppt_w</p:attrName>
                                        </p:attrNameLst>
                                      </p:cBhvr>
                                      <p:tavLst>
                                        <p:tav tm="0">
                                          <p:val>
                                            <p:fltVal val="0"/>
                                          </p:val>
                                        </p:tav>
                                        <p:tav tm="100000">
                                          <p:val>
                                            <p:strVal val="#ppt_w"/>
                                          </p:val>
                                        </p:tav>
                                      </p:tavLst>
                                    </p:anim>
                                    <p:anim calcmode="lin" valueType="num">
                                      <p:cBhvr>
                                        <p:cTn id="8" dur="500" fill="hold"/>
                                        <p:tgtEl>
                                          <p:spTgt spid="249861"/>
                                        </p:tgtEl>
                                        <p:attrNameLst>
                                          <p:attrName>ppt_h</p:attrName>
                                        </p:attrNameLst>
                                      </p:cBhvr>
                                      <p:tavLst>
                                        <p:tav tm="0">
                                          <p:val>
                                            <p:fltVal val="0"/>
                                          </p:val>
                                        </p:tav>
                                        <p:tav tm="100000">
                                          <p:val>
                                            <p:strVal val="#ppt_h"/>
                                          </p:val>
                                        </p:tav>
                                      </p:tavLst>
                                    </p:anim>
                                    <p:animEffect transition="in" filter="fade">
                                      <p:cBhvr>
                                        <p:cTn id="9" dur="500"/>
                                        <p:tgtEl>
                                          <p:spTgt spid="249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580" b="7332"/>
          <a:stretch/>
        </p:blipFill>
        <p:spPr>
          <a:xfrm>
            <a:off x="457200" y="-201558"/>
            <a:ext cx="8229600" cy="7578569"/>
          </a:xfrm>
        </p:spPr>
      </p:pic>
    </p:spTree>
    <p:extLst>
      <p:ext uri="{BB962C8B-B14F-4D97-AF65-F5344CB8AC3E}">
        <p14:creationId xmlns:p14="http://schemas.microsoft.com/office/powerpoint/2010/main" val="886426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0"/>
            <a:ext cx="7772400" cy="762000"/>
          </a:xfrm>
        </p:spPr>
        <p:txBody>
          <a:bodyPr/>
          <a:lstStyle/>
          <a:p>
            <a:r>
              <a:rPr lang="en-US">
                <a:latin typeface="Times New Roman" charset="0"/>
              </a:rPr>
              <a:t>TR the Trustbuster? </a:t>
            </a:r>
          </a:p>
        </p:txBody>
      </p:sp>
      <p:sp>
        <p:nvSpPr>
          <p:cNvPr id="17411" name="Rectangle 3"/>
          <p:cNvSpPr>
            <a:spLocks noGrp="1" noChangeArrowheads="1"/>
          </p:cNvSpPr>
          <p:nvPr>
            <p:ph type="body" idx="1"/>
          </p:nvPr>
        </p:nvSpPr>
        <p:spPr>
          <a:xfrm>
            <a:off x="762000" y="685800"/>
            <a:ext cx="8382000" cy="6172200"/>
          </a:xfrm>
        </p:spPr>
        <p:txBody>
          <a:bodyPr/>
          <a:lstStyle/>
          <a:p>
            <a:pPr>
              <a:lnSpc>
                <a:spcPct val="90000"/>
              </a:lnSpc>
              <a:spcBef>
                <a:spcPct val="15000"/>
              </a:spcBef>
            </a:pPr>
            <a:r>
              <a:rPr lang="en-US" sz="3700" dirty="0">
                <a:latin typeface="Arial" charset="0"/>
              </a:rPr>
              <a:t>TR was not always consistent:</a:t>
            </a:r>
          </a:p>
          <a:p>
            <a:pPr lvl="1">
              <a:lnSpc>
                <a:spcPct val="90000"/>
              </a:lnSpc>
              <a:spcBef>
                <a:spcPct val="15000"/>
              </a:spcBef>
            </a:pPr>
            <a:r>
              <a:rPr lang="en-US" sz="3700" dirty="0">
                <a:latin typeface="Arial" charset="0"/>
              </a:rPr>
              <a:t>Initiated suits against beef trust, American Tobacco, DuPont, Standard Oil, &amp; New Haven RR</a:t>
            </a:r>
          </a:p>
          <a:p>
            <a:pPr lvl="1">
              <a:lnSpc>
                <a:spcPct val="90000"/>
              </a:lnSpc>
              <a:spcBef>
                <a:spcPct val="15000"/>
              </a:spcBef>
            </a:pPr>
            <a:r>
              <a:rPr lang="en-US" sz="3700" dirty="0">
                <a:latin typeface="Arial" charset="0"/>
              </a:rPr>
              <a:t>But he relied on business to gain  re-election in 1904; sought the advice of JP Morgan; allowed some monopolistic mergers </a:t>
            </a:r>
          </a:p>
          <a:p>
            <a:pPr lvl="1"/>
            <a:r>
              <a:rPr lang="en-US" sz="3700" dirty="0">
                <a:latin typeface="Arial" charset="0"/>
              </a:rPr>
              <a:t>The Roosevelt administration only </a:t>
            </a:r>
            <a:r>
              <a:rPr lang="ja-JP" altLang="en-US" sz="3700" dirty="0">
                <a:latin typeface="Arial" charset="0"/>
              </a:rPr>
              <a:t>“</a:t>
            </a:r>
            <a:r>
              <a:rPr lang="en-US" sz="3700" dirty="0">
                <a:latin typeface="Arial" charset="0"/>
              </a:rPr>
              <a:t>busted</a:t>
            </a:r>
            <a:r>
              <a:rPr lang="ja-JP" altLang="en-US" sz="3700" dirty="0">
                <a:latin typeface="Arial" charset="0"/>
              </a:rPr>
              <a:t>”</a:t>
            </a:r>
            <a:r>
              <a:rPr lang="en-US" sz="3700" dirty="0">
                <a:latin typeface="Arial" charset="0"/>
              </a:rPr>
              <a:t> 25 trusts in 7 years</a:t>
            </a:r>
          </a:p>
        </p:txBody>
      </p:sp>
      <p:sp>
        <p:nvSpPr>
          <p:cNvPr id="185352" name="AutoShape 8"/>
          <p:cNvSpPr>
            <a:spLocks noChangeArrowheads="1"/>
          </p:cNvSpPr>
          <p:nvPr/>
        </p:nvSpPr>
        <p:spPr bwMode="auto">
          <a:xfrm>
            <a:off x="1447800" y="3810000"/>
            <a:ext cx="4267200" cy="1066800"/>
          </a:xfrm>
          <a:prstGeom prst="wedgeRectCallout">
            <a:avLst>
              <a:gd name="adj1" fmla="val -2792"/>
              <a:gd name="adj2" fmla="val 16145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spcBef>
                <a:spcPct val="15000"/>
              </a:spcBef>
              <a:buFont typeface="Arial" charset="0"/>
              <a:buNone/>
            </a:pPr>
            <a:r>
              <a:rPr kumimoji="1" lang="en-US" sz="3200" dirty="0"/>
              <a:t>Taft busted 43 monopolies in 4 years</a:t>
            </a:r>
            <a:endParaRPr lang="en-US" sz="3200" dirty="0"/>
          </a:p>
        </p:txBody>
      </p:sp>
    </p:spTree>
    <p:extLst>
      <p:ext uri="{BB962C8B-B14F-4D97-AF65-F5344CB8AC3E}">
        <p14:creationId xmlns:p14="http://schemas.microsoft.com/office/powerpoint/2010/main" val="3975469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5352"/>
                                        </p:tgtEl>
                                        <p:attrNameLst>
                                          <p:attrName>style.visibility</p:attrName>
                                        </p:attrNameLst>
                                      </p:cBhvr>
                                      <p:to>
                                        <p:strVal val="visible"/>
                                      </p:to>
                                    </p:set>
                                    <p:anim calcmode="lin" valueType="num">
                                      <p:cBhvr>
                                        <p:cTn id="7" dur="500" fill="hold"/>
                                        <p:tgtEl>
                                          <p:spTgt spid="185352"/>
                                        </p:tgtEl>
                                        <p:attrNameLst>
                                          <p:attrName>ppt_w</p:attrName>
                                        </p:attrNameLst>
                                      </p:cBhvr>
                                      <p:tavLst>
                                        <p:tav tm="0">
                                          <p:val>
                                            <p:fltVal val="0"/>
                                          </p:val>
                                        </p:tav>
                                        <p:tav tm="100000">
                                          <p:val>
                                            <p:strVal val="#ppt_w"/>
                                          </p:val>
                                        </p:tav>
                                      </p:tavLst>
                                    </p:anim>
                                    <p:anim calcmode="lin" valueType="num">
                                      <p:cBhvr>
                                        <p:cTn id="8" dur="500" fill="hold"/>
                                        <p:tgtEl>
                                          <p:spTgt spid="185352"/>
                                        </p:tgtEl>
                                        <p:attrNameLst>
                                          <p:attrName>ppt_h</p:attrName>
                                        </p:attrNameLst>
                                      </p:cBhvr>
                                      <p:tavLst>
                                        <p:tav tm="0">
                                          <p:val>
                                            <p:fltVal val="0"/>
                                          </p:val>
                                        </p:tav>
                                        <p:tav tm="100000">
                                          <p:val>
                                            <p:strVal val="#ppt_h"/>
                                          </p:val>
                                        </p:tav>
                                      </p:tavLst>
                                    </p:anim>
                                    <p:animEffect transition="in" filter="fade">
                                      <p:cBhvr>
                                        <p:cTn id="9"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838200"/>
          </a:xfrm>
        </p:spPr>
        <p:txBody>
          <a:bodyPr/>
          <a:lstStyle/>
          <a:p>
            <a:pPr eaLnBrk="1" hangingPunct="1"/>
            <a:r>
              <a:rPr lang="en-US" sz="3600" b="1">
                <a:latin typeface="Arial" charset="0"/>
                <a:cs typeface="Arial" charset="0"/>
              </a:rPr>
              <a:t>Other Roosevelt Accomplishments</a:t>
            </a:r>
          </a:p>
        </p:txBody>
      </p:sp>
      <p:sp>
        <p:nvSpPr>
          <p:cNvPr id="14339" name="Rectangle 3"/>
          <p:cNvSpPr>
            <a:spLocks noGrp="1" noChangeArrowheads="1"/>
          </p:cNvSpPr>
          <p:nvPr>
            <p:ph type="body" idx="1"/>
          </p:nvPr>
        </p:nvSpPr>
        <p:spPr>
          <a:xfrm>
            <a:off x="457200" y="914400"/>
            <a:ext cx="8229600" cy="5943600"/>
          </a:xfrm>
        </p:spPr>
        <p:txBody>
          <a:bodyPr/>
          <a:lstStyle/>
          <a:p>
            <a:pPr eaLnBrk="1" hangingPunct="1"/>
            <a:r>
              <a:rPr lang="en-US" sz="2800" b="1" dirty="0">
                <a:solidFill>
                  <a:srgbClr val="000000"/>
                </a:solidFill>
                <a:latin typeface="Arial" charset="0"/>
                <a:cs typeface="Arial" charset="0"/>
              </a:rPr>
              <a:t>Elkins Act</a:t>
            </a:r>
            <a:r>
              <a:rPr lang="en-US" sz="2800" dirty="0">
                <a:solidFill>
                  <a:srgbClr val="000000"/>
                </a:solidFill>
                <a:latin typeface="Arial" charset="0"/>
                <a:cs typeface="Arial" charset="0"/>
              </a:rPr>
              <a:t> (1903) Ended Rebates</a:t>
            </a:r>
          </a:p>
          <a:p>
            <a:pPr eaLnBrk="1" hangingPunct="1"/>
            <a:r>
              <a:rPr lang="en-US" sz="2800" b="1" dirty="0">
                <a:solidFill>
                  <a:srgbClr val="000000"/>
                </a:solidFill>
                <a:latin typeface="Arial" charset="0"/>
                <a:cs typeface="Arial" charset="0"/>
              </a:rPr>
              <a:t>Hepburn Act</a:t>
            </a:r>
            <a:r>
              <a:rPr lang="en-US" sz="2800" dirty="0">
                <a:solidFill>
                  <a:srgbClr val="000000"/>
                </a:solidFill>
                <a:latin typeface="Arial" charset="0"/>
                <a:cs typeface="Arial" charset="0"/>
              </a:rPr>
              <a:t> (1906) Gave the ICC greater power including the authority to set railroad rates</a:t>
            </a:r>
          </a:p>
          <a:p>
            <a:pPr eaLnBrk="1" hangingPunct="1"/>
            <a:r>
              <a:rPr lang="en-US" sz="2800" b="1" dirty="0">
                <a:solidFill>
                  <a:srgbClr val="000000"/>
                </a:solidFill>
                <a:latin typeface="Arial" charset="0"/>
                <a:cs typeface="Arial" charset="0"/>
              </a:rPr>
              <a:t>Meat Inspection Act</a:t>
            </a:r>
            <a:r>
              <a:rPr lang="en-US" sz="2800" dirty="0">
                <a:solidFill>
                  <a:srgbClr val="000000"/>
                </a:solidFill>
                <a:latin typeface="Arial" charset="0"/>
                <a:cs typeface="Arial" charset="0"/>
              </a:rPr>
              <a:t>  (Passed After TR read the Jungle) Forced Meat packing Plants to open their doors to government inspectors</a:t>
            </a:r>
          </a:p>
          <a:p>
            <a:pPr eaLnBrk="1" hangingPunct="1"/>
            <a:r>
              <a:rPr lang="en-US" sz="2800" b="1" dirty="0">
                <a:solidFill>
                  <a:srgbClr val="000000"/>
                </a:solidFill>
                <a:latin typeface="Arial" charset="0"/>
                <a:cs typeface="Arial" charset="0"/>
              </a:rPr>
              <a:t>Pure Food and Drug Act</a:t>
            </a:r>
            <a:r>
              <a:rPr lang="en-US" sz="2800" dirty="0">
                <a:solidFill>
                  <a:srgbClr val="000000"/>
                </a:solidFill>
                <a:latin typeface="Arial" charset="0"/>
                <a:cs typeface="Arial" charset="0"/>
              </a:rPr>
              <a:t> required food and drug companies to list all ingredients on their package and monitored untrue claims</a:t>
            </a:r>
          </a:p>
          <a:p>
            <a:pPr eaLnBrk="1" hangingPunct="1"/>
            <a:r>
              <a:rPr lang="en-US" sz="2800" dirty="0">
                <a:solidFill>
                  <a:srgbClr val="000000"/>
                </a:solidFill>
                <a:latin typeface="Arial" charset="0"/>
                <a:cs typeface="Arial" charset="0"/>
              </a:rPr>
              <a:t>First </a:t>
            </a:r>
            <a:r>
              <a:rPr lang="en-US" sz="2800" b="1" dirty="0">
                <a:solidFill>
                  <a:srgbClr val="000000"/>
                </a:solidFill>
                <a:latin typeface="Arial" charset="0"/>
                <a:cs typeface="Arial" charset="0"/>
              </a:rPr>
              <a:t>CONSERVATIONIST</a:t>
            </a:r>
            <a:r>
              <a:rPr lang="en-US" sz="2800" dirty="0">
                <a:solidFill>
                  <a:srgbClr val="000000"/>
                </a:solidFill>
                <a:latin typeface="Arial" charset="0"/>
                <a:cs typeface="Arial" charset="0"/>
              </a:rPr>
              <a:t> President</a:t>
            </a:r>
          </a:p>
          <a:p>
            <a:pPr lvl="1" eaLnBrk="1" hangingPunct="1"/>
            <a:r>
              <a:rPr lang="en-US" sz="2400" b="1" dirty="0">
                <a:solidFill>
                  <a:srgbClr val="000000"/>
                </a:solidFill>
                <a:latin typeface="Arial" charset="0"/>
                <a:cs typeface="Arial" charset="0"/>
              </a:rPr>
              <a:t>Created 5 Natural Wilderness areas and Convinced Congress to ban lumbering in 150 million acres of Govt. land</a:t>
            </a:r>
          </a:p>
        </p:txBody>
      </p:sp>
    </p:spTree>
    <p:extLst>
      <p:ext uri="{BB962C8B-B14F-4D97-AF65-F5344CB8AC3E}">
        <p14:creationId xmlns:p14="http://schemas.microsoft.com/office/powerpoint/2010/main" val="3266639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Effect transition="in" filter="fade">
                                      <p:cBhvr>
                                        <p:cTn id="35" dur="1000"/>
                                        <p:tgtEl>
                                          <p:spTgt spid="14339">
                                            <p:txEl>
                                              <p:pRg st="4" end="4"/>
                                            </p:txEl>
                                          </p:spTgt>
                                        </p:tgtEl>
                                      </p:cBhvr>
                                    </p:animEffect>
                                    <p:anim calcmode="lin" valueType="num">
                                      <p:cBhvr>
                                        <p:cTn id="36"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8" presetID="42" presetClass="entr" presetSubtype="0" fill="hold" grpId="0" nodeType="withEffect">
                                  <p:stCondLst>
                                    <p:cond delay="0"/>
                                  </p:stCondLst>
                                  <p:childTnLst>
                                    <p:set>
                                      <p:cBhvr>
                                        <p:cTn id="39" dur="1" fill="hold">
                                          <p:stCondLst>
                                            <p:cond delay="0"/>
                                          </p:stCondLst>
                                        </p:cTn>
                                        <p:tgtEl>
                                          <p:spTgt spid="14339">
                                            <p:txEl>
                                              <p:pRg st="5" end="5"/>
                                            </p:txEl>
                                          </p:spTgt>
                                        </p:tgtEl>
                                        <p:attrNameLst>
                                          <p:attrName>style.visibility</p:attrName>
                                        </p:attrNameLst>
                                      </p:cBhvr>
                                      <p:to>
                                        <p:strVal val="visible"/>
                                      </p:to>
                                    </p:set>
                                    <p:animEffect transition="in" filter="fade">
                                      <p:cBhvr>
                                        <p:cTn id="40" dur="1000"/>
                                        <p:tgtEl>
                                          <p:spTgt spid="14339">
                                            <p:txEl>
                                              <p:pRg st="5" end="5"/>
                                            </p:txEl>
                                          </p:spTgt>
                                        </p:tgtEl>
                                      </p:cBhvr>
                                    </p:animEffect>
                                    <p:anim calcmode="lin" valueType="num">
                                      <p:cBhvr>
                                        <p:cTn id="41"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339">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Teddy’s Foreign Policy</a:t>
            </a:r>
            <a:endParaRPr lang="en-US" dirty="0"/>
          </a:p>
        </p:txBody>
      </p:sp>
      <p:sp>
        <p:nvSpPr>
          <p:cNvPr id="3" name="Content Placeholder 2"/>
          <p:cNvSpPr>
            <a:spLocks noGrp="1"/>
          </p:cNvSpPr>
          <p:nvPr>
            <p:ph idx="1"/>
          </p:nvPr>
        </p:nvSpPr>
        <p:spPr>
          <a:xfrm>
            <a:off x="196741" y="1600200"/>
            <a:ext cx="8490059" cy="4525963"/>
          </a:xfrm>
        </p:spPr>
        <p:txBody>
          <a:bodyPr>
            <a:noAutofit/>
          </a:bodyPr>
          <a:lstStyle/>
          <a:p>
            <a:r>
              <a:rPr lang="en-US" sz="2500" b="1" dirty="0" smtClean="0"/>
              <a:t>Big Stick Diplomacy</a:t>
            </a:r>
          </a:p>
          <a:p>
            <a:r>
              <a:rPr lang="ja-JP" altLang="en-US" sz="2500" dirty="0" smtClean="0"/>
              <a:t>“</a:t>
            </a:r>
            <a:r>
              <a:rPr lang="en-US" altLang="ja-JP" sz="2500" dirty="0" smtClean="0"/>
              <a:t>Speak softly and carry a big stick.</a:t>
            </a:r>
            <a:r>
              <a:rPr lang="ja-JP" altLang="en-US" sz="2500" dirty="0" smtClean="0"/>
              <a:t>”</a:t>
            </a:r>
            <a:r>
              <a:rPr lang="en-US" altLang="ja-JP" sz="2500" dirty="0" smtClean="0"/>
              <a:t> (A strong Navy and military) </a:t>
            </a:r>
          </a:p>
          <a:p>
            <a:r>
              <a:rPr lang="en-US" sz="2500" dirty="0" smtClean="0"/>
              <a:t>The goal was to make nations think twice about fighting, thus promoting global peace. </a:t>
            </a:r>
          </a:p>
          <a:p>
            <a:r>
              <a:rPr lang="en-US" sz="2500" b="1" dirty="0" smtClean="0"/>
              <a:t>Roosevelt Actions</a:t>
            </a:r>
            <a:r>
              <a:rPr lang="en-US" sz="2500" dirty="0" smtClean="0"/>
              <a:t>:</a:t>
            </a:r>
          </a:p>
          <a:p>
            <a:pPr>
              <a:buFont typeface="Wingdings" charset="0"/>
              <a:buNone/>
            </a:pPr>
            <a:r>
              <a:rPr lang="en-US" sz="2500" dirty="0" smtClean="0"/>
              <a:t>               Supported a stronger military </a:t>
            </a:r>
          </a:p>
          <a:p>
            <a:pPr>
              <a:buFont typeface="Wingdings" charset="0"/>
              <a:buNone/>
            </a:pPr>
            <a:r>
              <a:rPr lang="en-US" sz="2500" dirty="0" smtClean="0"/>
              <a:t>               Built the Panama Canal</a:t>
            </a:r>
          </a:p>
          <a:p>
            <a:pPr>
              <a:buFont typeface="Wingdings" charset="0"/>
              <a:buNone/>
            </a:pPr>
            <a:r>
              <a:rPr lang="en-US" sz="2500" dirty="0" smtClean="0"/>
              <a:t>               Issued the Roosevelt Corollary to the Monro</a:t>
            </a:r>
            <a:r>
              <a:rPr lang="en-US" sz="2500" dirty="0" smtClean="0"/>
              <a:t>e </a:t>
            </a:r>
            <a:r>
              <a:rPr lang="en-US" sz="2500" dirty="0" smtClean="0"/>
              <a:t>Doctrine</a:t>
            </a:r>
          </a:p>
          <a:p>
            <a:pPr>
              <a:buFont typeface="Wingdings" charset="0"/>
              <a:buNone/>
            </a:pPr>
            <a:r>
              <a:rPr lang="en-US" sz="2500" dirty="0" smtClean="0"/>
              <a:t>          </a:t>
            </a:r>
          </a:p>
          <a:p>
            <a:endParaRPr lang="en-US" sz="2500" dirty="0" smtClean="0"/>
          </a:p>
          <a:p>
            <a:pPr>
              <a:buFont typeface="Wingdings" charset="0"/>
              <a:buNone/>
            </a:pPr>
            <a:r>
              <a:rPr lang="en-US" sz="2500" dirty="0" smtClean="0"/>
              <a:t>               </a:t>
            </a:r>
          </a:p>
          <a:p>
            <a:pPr>
              <a:buFont typeface="Wingdings" charset="0"/>
              <a:buNone/>
            </a:pPr>
            <a:r>
              <a:rPr lang="en-US" sz="2500" dirty="0" smtClean="0"/>
              <a:t>               </a:t>
            </a:r>
          </a:p>
          <a:p>
            <a:pPr>
              <a:buFont typeface="Wingdings" charset="0"/>
              <a:buNone/>
            </a:pPr>
            <a:r>
              <a:rPr lang="en-US" sz="2500" dirty="0" smtClean="0"/>
              <a:t>                              </a:t>
            </a:r>
          </a:p>
          <a:p>
            <a:endParaRPr lang="en-US" sz="2500" dirty="0" smtClean="0"/>
          </a:p>
          <a:p>
            <a:endParaRPr lang="en-US" sz="2500" dirty="0"/>
          </a:p>
        </p:txBody>
      </p:sp>
    </p:spTree>
    <p:extLst>
      <p:ext uri="{BB962C8B-B14F-4D97-AF65-F5344CB8AC3E}">
        <p14:creationId xmlns:p14="http://schemas.microsoft.com/office/powerpoint/2010/main" val="1914775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s Constab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1092200"/>
            <a:ext cx="6985000" cy="4660900"/>
          </a:xfrm>
          <a:prstGeom prst="rect">
            <a:avLst/>
          </a:prstGeom>
        </p:spPr>
      </p:pic>
    </p:spTree>
    <p:extLst>
      <p:ext uri="{BB962C8B-B14F-4D97-AF65-F5344CB8AC3E}">
        <p14:creationId xmlns:p14="http://schemas.microsoft.com/office/powerpoint/2010/main" val="1125184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 name="Rectangle 4"/>
          <p:cNvSpPr>
            <a:spLocks noGrp="1" noChangeArrowheads="1"/>
          </p:cNvSpPr>
          <p:nvPr>
            <p:ph type="title"/>
          </p:nvPr>
        </p:nvSpPr>
        <p:spPr>
          <a:xfrm>
            <a:off x="1143000" y="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Taft Presidency</a:t>
            </a:r>
          </a:p>
        </p:txBody>
      </p:sp>
      <p:sp>
        <p:nvSpPr>
          <p:cNvPr id="23557" name="Rectangle 5"/>
          <p:cNvSpPr>
            <a:spLocks noGrp="1" noChangeArrowheads="1"/>
          </p:cNvSpPr>
          <p:nvPr>
            <p:ph type="body" idx="1"/>
          </p:nvPr>
        </p:nvSpPr>
        <p:spPr>
          <a:xfrm>
            <a:off x="914400" y="685800"/>
            <a:ext cx="8229600" cy="6172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a:latin typeface="Arial" charset="0"/>
              </a:rPr>
              <a:t>TR remained true to his promise not to run for a 3</a:t>
            </a:r>
            <a:r>
              <a:rPr lang="en-US" baseline="30000">
                <a:latin typeface="Arial" charset="0"/>
              </a:rPr>
              <a:t>rd</a:t>
            </a:r>
            <a:r>
              <a:rPr lang="en-US">
                <a:latin typeface="Arial" charset="0"/>
              </a:rPr>
              <a:t> term &amp; helped pick William Howard Taft as the Republican nominee for president </a:t>
            </a:r>
          </a:p>
          <a:p>
            <a:pPr>
              <a:lnSpc>
                <a:spcPct val="90000"/>
              </a:lnSpc>
              <a:spcBef>
                <a:spcPct val="10000"/>
              </a:spcBef>
            </a:pPr>
            <a:endParaRPr lang="en-US">
              <a:latin typeface="Arial" charset="0"/>
            </a:endParaRPr>
          </a:p>
          <a:p>
            <a:pPr>
              <a:lnSpc>
                <a:spcPct val="90000"/>
              </a:lnSpc>
              <a:spcBef>
                <a:spcPct val="10000"/>
              </a:spcBef>
            </a:pPr>
            <a:endParaRPr lang="en-US">
              <a:latin typeface="Arial" charset="0"/>
            </a:endParaRPr>
          </a:p>
          <a:p>
            <a:pPr>
              <a:lnSpc>
                <a:spcPct val="90000"/>
              </a:lnSpc>
              <a:spcBef>
                <a:spcPct val="10000"/>
              </a:spcBef>
            </a:pPr>
            <a:endParaRPr lang="en-US">
              <a:latin typeface="Arial" charset="0"/>
            </a:endParaRPr>
          </a:p>
          <a:p>
            <a:pPr>
              <a:lnSpc>
                <a:spcPct val="90000"/>
              </a:lnSpc>
              <a:spcBef>
                <a:spcPct val="10000"/>
              </a:spcBef>
            </a:pPr>
            <a:endParaRPr lang="en-US">
              <a:latin typeface="Arial" charset="0"/>
            </a:endParaRPr>
          </a:p>
          <a:p>
            <a:pPr>
              <a:lnSpc>
                <a:spcPct val="90000"/>
              </a:lnSpc>
              <a:spcBef>
                <a:spcPct val="10000"/>
              </a:spcBef>
            </a:pPr>
            <a:endParaRPr lang="en-US" sz="2000">
              <a:latin typeface="Arial" charset="0"/>
            </a:endParaRPr>
          </a:p>
          <a:p>
            <a:pPr>
              <a:lnSpc>
                <a:spcPct val="90000"/>
              </a:lnSpc>
              <a:spcBef>
                <a:spcPct val="10000"/>
              </a:spcBef>
            </a:pPr>
            <a:r>
              <a:rPr lang="en-US">
                <a:latin typeface="Arial" charset="0"/>
              </a:rPr>
              <a:t>Taft seemed ready to carry out TR</a:t>
            </a:r>
            <a:r>
              <a:rPr lang="ja-JP" altLang="en-US">
                <a:latin typeface="Arial" charset="0"/>
              </a:rPr>
              <a:t>’</a:t>
            </a:r>
            <a:r>
              <a:rPr lang="en-US">
                <a:latin typeface="Arial" charset="0"/>
              </a:rPr>
              <a:t>s political agenda</a:t>
            </a:r>
          </a:p>
        </p:txBody>
      </p:sp>
      <p:pic>
        <p:nvPicPr>
          <p:cNvPr id="23558" name="Picture 7" descr="DIVI7233TB2302"/>
          <p:cNvPicPr>
            <a:picLocks noChangeAspect="1" noChangeArrowheads="1"/>
          </p:cNvPicPr>
          <p:nvPr/>
        </p:nvPicPr>
        <p:blipFill>
          <a:blip r:embed="rId3">
            <a:lum bright="-6000"/>
            <a:extLst>
              <a:ext uri="{28A0092B-C50C-407E-A947-70E740481C1C}">
                <a14:useLocalDpi xmlns:a14="http://schemas.microsoft.com/office/drawing/2010/main" val="0"/>
              </a:ext>
            </a:extLst>
          </a:blip>
          <a:srcRect t="16875"/>
          <a:stretch>
            <a:fillRect/>
          </a:stretch>
        </p:blipFill>
        <p:spPr bwMode="auto">
          <a:xfrm>
            <a:off x="0" y="3048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5" name="Picture 13" descr="1908_Electoral_Map"/>
          <p:cNvPicPr>
            <a:picLocks noChangeAspect="1" noChangeArrowheads="1"/>
          </p:cNvPicPr>
          <p:nvPr/>
        </p:nvPicPr>
        <p:blipFill>
          <a:blip r:embed="rId4">
            <a:lum bright="6000"/>
            <a:extLst>
              <a:ext uri="{28A0092B-C50C-407E-A947-70E740481C1C}">
                <a14:useLocalDpi xmlns:a14="http://schemas.microsoft.com/office/drawing/2010/main" val="0"/>
              </a:ext>
            </a:extLst>
          </a:blip>
          <a:srcRect l="2863"/>
          <a:stretch>
            <a:fillRect/>
          </a:stretch>
        </p:blipFill>
        <p:spPr bwMode="auto">
          <a:xfrm>
            <a:off x="1588" y="738188"/>
            <a:ext cx="9104312" cy="4976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6" name="AutoShape 14"/>
          <p:cNvSpPr>
            <a:spLocks noChangeArrowheads="1"/>
          </p:cNvSpPr>
          <p:nvPr/>
        </p:nvSpPr>
        <p:spPr bwMode="auto">
          <a:xfrm>
            <a:off x="304800" y="2362200"/>
            <a:ext cx="5638800" cy="990600"/>
          </a:xfrm>
          <a:prstGeom prst="wedgeRectCallout">
            <a:avLst>
              <a:gd name="adj1" fmla="val 72750"/>
              <a:gd name="adj2" fmla="val 20400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ja-JP" altLang="en-US" sz="3200" i="1" dirty="0"/>
              <a:t>“</a:t>
            </a:r>
            <a:r>
              <a:rPr kumimoji="1" lang="en-US" sz="3200" i="1" dirty="0"/>
              <a:t>I feel a bit like a fish out of water…I hate the limelight.</a:t>
            </a:r>
            <a:r>
              <a:rPr kumimoji="1" lang="ja-JP" altLang="en-US" sz="3200" i="1" dirty="0"/>
              <a:t>”</a:t>
            </a:r>
            <a:endParaRPr lang="en-US" sz="3200" i="1" dirty="0"/>
          </a:p>
        </p:txBody>
      </p:sp>
    </p:spTree>
    <p:extLst>
      <p:ext uri="{BB962C8B-B14F-4D97-AF65-F5344CB8AC3E}">
        <p14:creationId xmlns:p14="http://schemas.microsoft.com/office/powerpoint/2010/main" val="31883273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0605"/>
                                        </p:tgtEl>
                                        <p:attrNameLst>
                                          <p:attrName>style.visibility</p:attrName>
                                        </p:attrNameLst>
                                      </p:cBhvr>
                                      <p:to>
                                        <p:strVal val="visible"/>
                                      </p:to>
                                    </p:set>
                                    <p:anim calcmode="lin" valueType="num">
                                      <p:cBhvr>
                                        <p:cTn id="7" dur="500" fill="hold"/>
                                        <p:tgtEl>
                                          <p:spTgt spid="110605"/>
                                        </p:tgtEl>
                                        <p:attrNameLst>
                                          <p:attrName>ppt_w</p:attrName>
                                        </p:attrNameLst>
                                      </p:cBhvr>
                                      <p:tavLst>
                                        <p:tav tm="0">
                                          <p:val>
                                            <p:fltVal val="0"/>
                                          </p:val>
                                        </p:tav>
                                        <p:tav tm="100000">
                                          <p:val>
                                            <p:strVal val="#ppt_w"/>
                                          </p:val>
                                        </p:tav>
                                      </p:tavLst>
                                    </p:anim>
                                    <p:anim calcmode="lin" valueType="num">
                                      <p:cBhvr>
                                        <p:cTn id="8" dur="500" fill="hold"/>
                                        <p:tgtEl>
                                          <p:spTgt spid="110605"/>
                                        </p:tgtEl>
                                        <p:attrNameLst>
                                          <p:attrName>ppt_h</p:attrName>
                                        </p:attrNameLst>
                                      </p:cBhvr>
                                      <p:tavLst>
                                        <p:tav tm="0">
                                          <p:val>
                                            <p:fltVal val="0"/>
                                          </p:val>
                                        </p:tav>
                                        <p:tav tm="100000">
                                          <p:val>
                                            <p:strVal val="#ppt_h"/>
                                          </p:val>
                                        </p:tav>
                                      </p:tavLst>
                                    </p:anim>
                                    <p:animEffect transition="in" filter="fade">
                                      <p:cBhvr>
                                        <p:cTn id="9" dur="500"/>
                                        <p:tgtEl>
                                          <p:spTgt spid="1106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0606"/>
                                        </p:tgtEl>
                                        <p:attrNameLst>
                                          <p:attrName>style.visibility</p:attrName>
                                        </p:attrNameLst>
                                      </p:cBhvr>
                                      <p:to>
                                        <p:strVal val="visible"/>
                                      </p:to>
                                    </p:set>
                                    <p:anim calcmode="lin" valueType="num">
                                      <p:cBhvr>
                                        <p:cTn id="14" dur="500" fill="hold"/>
                                        <p:tgtEl>
                                          <p:spTgt spid="110606"/>
                                        </p:tgtEl>
                                        <p:attrNameLst>
                                          <p:attrName>ppt_w</p:attrName>
                                        </p:attrNameLst>
                                      </p:cBhvr>
                                      <p:tavLst>
                                        <p:tav tm="0">
                                          <p:val>
                                            <p:fltVal val="0"/>
                                          </p:val>
                                        </p:tav>
                                        <p:tav tm="100000">
                                          <p:val>
                                            <p:strVal val="#ppt_w"/>
                                          </p:val>
                                        </p:tav>
                                      </p:tavLst>
                                    </p:anim>
                                    <p:anim calcmode="lin" valueType="num">
                                      <p:cBhvr>
                                        <p:cTn id="15" dur="500" fill="hold"/>
                                        <p:tgtEl>
                                          <p:spTgt spid="110606"/>
                                        </p:tgtEl>
                                        <p:attrNameLst>
                                          <p:attrName>ppt_h</p:attrName>
                                        </p:attrNameLst>
                                      </p:cBhvr>
                                      <p:tavLst>
                                        <p:tav tm="0">
                                          <p:val>
                                            <p:fltVal val="0"/>
                                          </p:val>
                                        </p:tav>
                                        <p:tav tm="100000">
                                          <p:val>
                                            <p:strVal val="#ppt_h"/>
                                          </p:val>
                                        </p:tav>
                                      </p:tavLst>
                                    </p:anim>
                                    <p:animEffect transition="in" filter="fade">
                                      <p:cBhvr>
                                        <p:cTn id="16" dur="500"/>
                                        <p:tgtEl>
                                          <p:spTgt spid="110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atin typeface="Times New Roman" charset="0"/>
              </a:rPr>
              <a:t>The Taft Presidency</a:t>
            </a:r>
          </a:p>
        </p:txBody>
      </p:sp>
      <p:sp>
        <p:nvSpPr>
          <p:cNvPr id="24579" name="Rectangle 5"/>
          <p:cNvSpPr>
            <a:spLocks noGrp="1" noChangeArrowheads="1"/>
          </p:cNvSpPr>
          <p:nvPr>
            <p:ph type="body" idx="1"/>
          </p:nvPr>
        </p:nvSpPr>
        <p:spPr>
          <a:xfrm>
            <a:off x="914400" y="838200"/>
            <a:ext cx="8229600" cy="6019800"/>
          </a:xfrm>
        </p:spPr>
        <p:txBody>
          <a:bodyPr/>
          <a:lstStyle/>
          <a:p>
            <a:r>
              <a:rPr lang="en-US">
                <a:latin typeface="Arial" charset="0"/>
              </a:rPr>
              <a:t>But, Taft was poorly equipped to continue Roosevelt</a:t>
            </a:r>
            <a:r>
              <a:rPr lang="ja-JP" altLang="en-US">
                <a:latin typeface="Arial" charset="0"/>
              </a:rPr>
              <a:t>’</a:t>
            </a:r>
            <a:r>
              <a:rPr lang="en-US">
                <a:latin typeface="Arial" charset="0"/>
              </a:rPr>
              <a:t>s agenda:</a:t>
            </a:r>
          </a:p>
          <a:p>
            <a:pPr lvl="1"/>
            <a:r>
              <a:rPr lang="en-US">
                <a:latin typeface="Arial" charset="0"/>
              </a:rPr>
              <a:t>Taft did not trust the gov</a:t>
            </a:r>
            <a:r>
              <a:rPr lang="ja-JP" altLang="en-US">
                <a:latin typeface="Arial" charset="0"/>
              </a:rPr>
              <a:t>’</a:t>
            </a:r>
            <a:r>
              <a:rPr lang="en-US">
                <a:latin typeface="Arial" charset="0"/>
              </a:rPr>
              <a:t>t to regulate business behavior </a:t>
            </a:r>
          </a:p>
          <a:p>
            <a:pPr lvl="1"/>
            <a:r>
              <a:rPr lang="en-US">
                <a:latin typeface="Arial" charset="0"/>
              </a:rPr>
              <a:t>He didn</a:t>
            </a:r>
            <a:r>
              <a:rPr lang="ja-JP" altLang="en-US">
                <a:latin typeface="Arial" charset="0"/>
              </a:rPr>
              <a:t>’</a:t>
            </a:r>
            <a:r>
              <a:rPr lang="en-US">
                <a:latin typeface="Arial" charset="0"/>
              </a:rPr>
              <a:t>t have the flair of TR; Taft was </a:t>
            </a:r>
            <a:r>
              <a:rPr lang="ja-JP" altLang="en-US">
                <a:latin typeface="Arial" charset="0"/>
              </a:rPr>
              <a:t>“</a:t>
            </a:r>
            <a:r>
              <a:rPr lang="en-US">
                <a:latin typeface="Arial" charset="0"/>
              </a:rPr>
              <a:t>too honest &amp; sincere</a:t>
            </a:r>
            <a:r>
              <a:rPr lang="ja-JP" altLang="en-US">
                <a:latin typeface="Arial" charset="0"/>
              </a:rPr>
              <a:t>”</a:t>
            </a:r>
            <a:endParaRPr lang="en-US">
              <a:latin typeface="Arial" charset="0"/>
            </a:endParaRPr>
          </a:p>
          <a:p>
            <a:pPr lvl="1"/>
            <a:r>
              <a:rPr lang="en-US">
                <a:latin typeface="Arial" charset="0"/>
              </a:rPr>
              <a:t>Taft tended to side with conservative Republicans rather than progressive Republicans </a:t>
            </a:r>
          </a:p>
        </p:txBody>
      </p:sp>
      <p:sp>
        <p:nvSpPr>
          <p:cNvPr id="112646" name="AutoShape 6"/>
          <p:cNvSpPr>
            <a:spLocks noChangeArrowheads="1"/>
          </p:cNvSpPr>
          <p:nvPr/>
        </p:nvSpPr>
        <p:spPr bwMode="auto">
          <a:xfrm>
            <a:off x="533400" y="76200"/>
            <a:ext cx="8458200" cy="1981200"/>
          </a:xfrm>
          <a:prstGeom prst="wedgeRectCallout">
            <a:avLst>
              <a:gd name="adj1" fmla="val -18148"/>
              <a:gd name="adj2" fmla="val 22876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spcBef>
                <a:spcPct val="15000"/>
              </a:spcBef>
              <a:buFont typeface="Arial" charset="0"/>
              <a:buNone/>
            </a:pPr>
            <a:r>
              <a:rPr kumimoji="1" lang="en-US" sz="3200" dirty="0"/>
              <a:t>Taft backed the </a:t>
            </a:r>
            <a:r>
              <a:rPr kumimoji="1" lang="en-US" sz="3200" u="sng" dirty="0"/>
              <a:t>Payne-Aldrich Tariff</a:t>
            </a:r>
            <a:r>
              <a:rPr kumimoji="1" lang="en-US" sz="3200" dirty="0"/>
              <a:t> (1909) which angered progressive Republicans who wanted more foreign competition to force monopolies to reduce their prices</a:t>
            </a:r>
            <a:endParaRPr lang="en-US" sz="3200" dirty="0"/>
          </a:p>
        </p:txBody>
      </p:sp>
      <p:sp>
        <p:nvSpPr>
          <p:cNvPr id="112647" name="AutoShape 7"/>
          <p:cNvSpPr>
            <a:spLocks noChangeArrowheads="1"/>
          </p:cNvSpPr>
          <p:nvPr/>
        </p:nvSpPr>
        <p:spPr bwMode="auto">
          <a:xfrm>
            <a:off x="228600" y="2209800"/>
            <a:ext cx="8763000" cy="1066800"/>
          </a:xfrm>
          <a:prstGeom prst="wedgeRectCallout">
            <a:avLst>
              <a:gd name="adj1" fmla="val -10671"/>
              <a:gd name="adj2" fmla="val 263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5000"/>
              </a:spcBef>
              <a:buFont typeface="Arial" charset="0"/>
              <a:buNone/>
            </a:pPr>
            <a:r>
              <a:rPr kumimoji="1" lang="en-US" sz="3200" dirty="0"/>
              <a:t>Taft fired Pinchot, TR</a:t>
            </a:r>
            <a:r>
              <a:rPr kumimoji="1" lang="ja-JP" altLang="en-US" sz="3200" dirty="0"/>
              <a:t>’</a:t>
            </a:r>
            <a:r>
              <a:rPr kumimoji="1" lang="en-US" sz="3200" dirty="0"/>
              <a:t>s chief conservationist after the </a:t>
            </a:r>
            <a:r>
              <a:rPr kumimoji="1" lang="en-US" sz="3200" u="sng" dirty="0"/>
              <a:t>Ballinger-Pinchot Affair</a:t>
            </a:r>
          </a:p>
        </p:txBody>
      </p:sp>
      <p:sp>
        <p:nvSpPr>
          <p:cNvPr id="112648" name="AutoShape 8"/>
          <p:cNvSpPr>
            <a:spLocks noChangeArrowheads="1"/>
          </p:cNvSpPr>
          <p:nvPr/>
        </p:nvSpPr>
        <p:spPr bwMode="auto">
          <a:xfrm>
            <a:off x="685800" y="2209800"/>
            <a:ext cx="8001000" cy="1905000"/>
          </a:xfrm>
          <a:prstGeom prst="wedgeRectCallout">
            <a:avLst>
              <a:gd name="adj1" fmla="val 6764"/>
              <a:gd name="adj2" fmla="val 13041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These issues divided the Republican Party into progressive &amp; </a:t>
            </a:r>
            <a:r>
              <a:rPr kumimoji="1" lang="ja-JP" altLang="en-US" sz="3200" dirty="0"/>
              <a:t>“</a:t>
            </a:r>
            <a:r>
              <a:rPr kumimoji="1" lang="en-US" sz="3200" dirty="0"/>
              <a:t>Old Guard</a:t>
            </a:r>
            <a:r>
              <a:rPr kumimoji="1" lang="ja-JP" altLang="en-US" sz="3200" dirty="0"/>
              <a:t>”</a:t>
            </a:r>
            <a:r>
              <a:rPr kumimoji="1" lang="en-US" sz="3200" dirty="0"/>
              <a:t> factions opening the door for a Democrat in the 1912 presidential election</a:t>
            </a:r>
          </a:p>
        </p:txBody>
      </p:sp>
    </p:spTree>
    <p:extLst>
      <p:ext uri="{BB962C8B-B14F-4D97-AF65-F5344CB8AC3E}">
        <p14:creationId xmlns:p14="http://schemas.microsoft.com/office/powerpoint/2010/main" val="271119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p:cTn id="7" dur="500" fill="hold"/>
                                        <p:tgtEl>
                                          <p:spTgt spid="112646"/>
                                        </p:tgtEl>
                                        <p:attrNameLst>
                                          <p:attrName>ppt_w</p:attrName>
                                        </p:attrNameLst>
                                      </p:cBhvr>
                                      <p:tavLst>
                                        <p:tav tm="0">
                                          <p:val>
                                            <p:fltVal val="0"/>
                                          </p:val>
                                        </p:tav>
                                        <p:tav tm="100000">
                                          <p:val>
                                            <p:strVal val="#ppt_w"/>
                                          </p:val>
                                        </p:tav>
                                      </p:tavLst>
                                    </p:anim>
                                    <p:anim calcmode="lin" valueType="num">
                                      <p:cBhvr>
                                        <p:cTn id="8" dur="500" fill="hold"/>
                                        <p:tgtEl>
                                          <p:spTgt spid="112646"/>
                                        </p:tgtEl>
                                        <p:attrNameLst>
                                          <p:attrName>ppt_h</p:attrName>
                                        </p:attrNameLst>
                                      </p:cBhvr>
                                      <p:tavLst>
                                        <p:tav tm="0">
                                          <p:val>
                                            <p:fltVal val="0"/>
                                          </p:val>
                                        </p:tav>
                                        <p:tav tm="100000">
                                          <p:val>
                                            <p:strVal val="#ppt_h"/>
                                          </p:val>
                                        </p:tav>
                                      </p:tavLst>
                                    </p:anim>
                                    <p:animEffect transition="in" filter="fade">
                                      <p:cBhvr>
                                        <p:cTn id="9" dur="500"/>
                                        <p:tgtEl>
                                          <p:spTgt spid="1126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2647"/>
                                        </p:tgtEl>
                                        <p:attrNameLst>
                                          <p:attrName>style.visibility</p:attrName>
                                        </p:attrNameLst>
                                      </p:cBhvr>
                                      <p:to>
                                        <p:strVal val="visible"/>
                                      </p:to>
                                    </p:set>
                                    <p:anim calcmode="lin" valueType="num">
                                      <p:cBhvr>
                                        <p:cTn id="14" dur="500" fill="hold"/>
                                        <p:tgtEl>
                                          <p:spTgt spid="112647"/>
                                        </p:tgtEl>
                                        <p:attrNameLst>
                                          <p:attrName>ppt_w</p:attrName>
                                        </p:attrNameLst>
                                      </p:cBhvr>
                                      <p:tavLst>
                                        <p:tav tm="0">
                                          <p:val>
                                            <p:fltVal val="0"/>
                                          </p:val>
                                        </p:tav>
                                        <p:tav tm="100000">
                                          <p:val>
                                            <p:strVal val="#ppt_w"/>
                                          </p:val>
                                        </p:tav>
                                      </p:tavLst>
                                    </p:anim>
                                    <p:anim calcmode="lin" valueType="num">
                                      <p:cBhvr>
                                        <p:cTn id="15" dur="500" fill="hold"/>
                                        <p:tgtEl>
                                          <p:spTgt spid="112647"/>
                                        </p:tgtEl>
                                        <p:attrNameLst>
                                          <p:attrName>ppt_h</p:attrName>
                                        </p:attrNameLst>
                                      </p:cBhvr>
                                      <p:tavLst>
                                        <p:tav tm="0">
                                          <p:val>
                                            <p:fltVal val="0"/>
                                          </p:val>
                                        </p:tav>
                                        <p:tav tm="100000">
                                          <p:val>
                                            <p:strVal val="#ppt_h"/>
                                          </p:val>
                                        </p:tav>
                                      </p:tavLst>
                                    </p:anim>
                                    <p:animEffect transition="in" filter="fade">
                                      <p:cBhvr>
                                        <p:cTn id="16" dur="500"/>
                                        <p:tgtEl>
                                          <p:spTgt spid="1126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2648"/>
                                        </p:tgtEl>
                                        <p:attrNameLst>
                                          <p:attrName>style.visibility</p:attrName>
                                        </p:attrNameLst>
                                      </p:cBhvr>
                                      <p:to>
                                        <p:strVal val="visible"/>
                                      </p:to>
                                    </p:set>
                                    <p:anim calcmode="lin" valueType="num">
                                      <p:cBhvr>
                                        <p:cTn id="21" dur="500" fill="hold"/>
                                        <p:tgtEl>
                                          <p:spTgt spid="112648"/>
                                        </p:tgtEl>
                                        <p:attrNameLst>
                                          <p:attrName>ppt_w</p:attrName>
                                        </p:attrNameLst>
                                      </p:cBhvr>
                                      <p:tavLst>
                                        <p:tav tm="0">
                                          <p:val>
                                            <p:fltVal val="0"/>
                                          </p:val>
                                        </p:tav>
                                        <p:tav tm="100000">
                                          <p:val>
                                            <p:strVal val="#ppt_w"/>
                                          </p:val>
                                        </p:tav>
                                      </p:tavLst>
                                    </p:anim>
                                    <p:anim calcmode="lin" valueType="num">
                                      <p:cBhvr>
                                        <p:cTn id="22" dur="500" fill="hold"/>
                                        <p:tgtEl>
                                          <p:spTgt spid="112648"/>
                                        </p:tgtEl>
                                        <p:attrNameLst>
                                          <p:attrName>ppt_h</p:attrName>
                                        </p:attrNameLst>
                                      </p:cBhvr>
                                      <p:tavLst>
                                        <p:tav tm="0">
                                          <p:val>
                                            <p:fltVal val="0"/>
                                          </p:val>
                                        </p:tav>
                                        <p:tav tm="100000">
                                          <p:val>
                                            <p:strVal val="#ppt_h"/>
                                          </p:val>
                                        </p:tav>
                                      </p:tavLst>
                                    </p:anim>
                                    <p:animEffect transition="in" filter="fade">
                                      <p:cBhvr>
                                        <p:cTn id="23" dur="500"/>
                                        <p:tgtEl>
                                          <p:spTgt spid="112648"/>
                                        </p:tgtEl>
                                      </p:cBhvr>
                                    </p:animEffect>
                                  </p:childTnLst>
                                </p:cTn>
                              </p:par>
                              <p:par>
                                <p:cTn id="24" presetID="53" presetClass="exit" presetSubtype="0" fill="hold" grpId="1" nodeType="withEffect">
                                  <p:stCondLst>
                                    <p:cond delay="0"/>
                                  </p:stCondLst>
                                  <p:childTnLst>
                                    <p:anim calcmode="lin" valueType="num">
                                      <p:cBhvr>
                                        <p:cTn id="25" dur="500"/>
                                        <p:tgtEl>
                                          <p:spTgt spid="112646"/>
                                        </p:tgtEl>
                                        <p:attrNameLst>
                                          <p:attrName>ppt_w</p:attrName>
                                        </p:attrNameLst>
                                      </p:cBhvr>
                                      <p:tavLst>
                                        <p:tav tm="0">
                                          <p:val>
                                            <p:strVal val="ppt_w"/>
                                          </p:val>
                                        </p:tav>
                                        <p:tav tm="100000">
                                          <p:val>
                                            <p:fltVal val="0"/>
                                          </p:val>
                                        </p:tav>
                                      </p:tavLst>
                                    </p:anim>
                                    <p:anim calcmode="lin" valueType="num">
                                      <p:cBhvr>
                                        <p:cTn id="26" dur="500"/>
                                        <p:tgtEl>
                                          <p:spTgt spid="112646"/>
                                        </p:tgtEl>
                                        <p:attrNameLst>
                                          <p:attrName>ppt_h</p:attrName>
                                        </p:attrNameLst>
                                      </p:cBhvr>
                                      <p:tavLst>
                                        <p:tav tm="0">
                                          <p:val>
                                            <p:strVal val="ppt_h"/>
                                          </p:val>
                                        </p:tav>
                                        <p:tav tm="100000">
                                          <p:val>
                                            <p:fltVal val="0"/>
                                          </p:val>
                                        </p:tav>
                                      </p:tavLst>
                                    </p:anim>
                                    <p:animEffect transition="out" filter="fade">
                                      <p:cBhvr>
                                        <p:cTn id="27" dur="500"/>
                                        <p:tgtEl>
                                          <p:spTgt spid="112646"/>
                                        </p:tgtEl>
                                      </p:cBhvr>
                                    </p:animEffect>
                                    <p:set>
                                      <p:cBhvr>
                                        <p:cTn id="28" dur="1" fill="hold">
                                          <p:stCondLst>
                                            <p:cond delay="499"/>
                                          </p:stCondLst>
                                        </p:cTn>
                                        <p:tgtEl>
                                          <p:spTgt spid="112646"/>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12647"/>
                                        </p:tgtEl>
                                        <p:attrNameLst>
                                          <p:attrName>ppt_w</p:attrName>
                                        </p:attrNameLst>
                                      </p:cBhvr>
                                      <p:tavLst>
                                        <p:tav tm="0">
                                          <p:val>
                                            <p:strVal val="ppt_w"/>
                                          </p:val>
                                        </p:tav>
                                        <p:tav tm="100000">
                                          <p:val>
                                            <p:fltVal val="0"/>
                                          </p:val>
                                        </p:tav>
                                      </p:tavLst>
                                    </p:anim>
                                    <p:anim calcmode="lin" valueType="num">
                                      <p:cBhvr>
                                        <p:cTn id="31" dur="500"/>
                                        <p:tgtEl>
                                          <p:spTgt spid="112647"/>
                                        </p:tgtEl>
                                        <p:attrNameLst>
                                          <p:attrName>ppt_h</p:attrName>
                                        </p:attrNameLst>
                                      </p:cBhvr>
                                      <p:tavLst>
                                        <p:tav tm="0">
                                          <p:val>
                                            <p:strVal val="ppt_h"/>
                                          </p:val>
                                        </p:tav>
                                        <p:tav tm="100000">
                                          <p:val>
                                            <p:fltVal val="0"/>
                                          </p:val>
                                        </p:tav>
                                      </p:tavLst>
                                    </p:anim>
                                    <p:animEffect transition="out" filter="fade">
                                      <p:cBhvr>
                                        <p:cTn id="32" dur="500"/>
                                        <p:tgtEl>
                                          <p:spTgt spid="112647"/>
                                        </p:tgtEl>
                                      </p:cBhvr>
                                    </p:animEffect>
                                    <p:set>
                                      <p:cBhvr>
                                        <p:cTn id="33" dur="1" fill="hold">
                                          <p:stCondLst>
                                            <p:cond delay="499"/>
                                          </p:stCondLst>
                                        </p:cTn>
                                        <p:tgtEl>
                                          <p:spTgt spid="1126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6" grpId="1" animBg="1"/>
      <p:bldP spid="112647" grpId="0" animBg="1"/>
      <p:bldP spid="112647" grpId="1" animBg="1"/>
      <p:bldP spid="11264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4" name="Rectangle 4"/>
          <p:cNvSpPr>
            <a:spLocks noGrp="1" noChangeArrowheads="1"/>
          </p:cNvSpPr>
          <p:nvPr>
            <p:ph type="title"/>
          </p:nvPr>
        </p:nvSpPr>
        <p:spPr>
          <a:xfrm>
            <a:off x="1143000" y="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Taft Presidency</a:t>
            </a:r>
          </a:p>
        </p:txBody>
      </p:sp>
      <p:sp>
        <p:nvSpPr>
          <p:cNvPr id="119813" name="Rectangle 5"/>
          <p:cNvSpPr>
            <a:spLocks noGrp="1" noChangeArrowheads="1"/>
          </p:cNvSpPr>
          <p:nvPr>
            <p:ph type="body" idx="1"/>
          </p:nvPr>
        </p:nvSpPr>
        <p:spPr>
          <a:xfrm>
            <a:off x="838200" y="838200"/>
            <a:ext cx="83058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pPr>
            <a:r>
              <a:rPr lang="en-US" dirty="0">
                <a:latin typeface="Arial" charset="0"/>
              </a:rPr>
              <a:t>Despite these set backs, Taft helped push through significant progressive legislation:</a:t>
            </a:r>
          </a:p>
          <a:p>
            <a:pPr lvl="1">
              <a:lnSpc>
                <a:spcPct val="95000"/>
              </a:lnSpc>
            </a:pPr>
            <a:r>
              <a:rPr lang="en-US" u="sng" dirty="0">
                <a:effectLst>
                  <a:outerShdw blurRad="38100" dist="38100" dir="2700000" algn="tl">
                    <a:srgbClr val="DDDDDD"/>
                  </a:outerShdw>
                </a:effectLst>
                <a:latin typeface="Arial" charset="0"/>
              </a:rPr>
              <a:t>16</a:t>
            </a:r>
            <a:r>
              <a:rPr lang="en-US" u="sng" baseline="30000" dirty="0">
                <a:effectLst>
                  <a:outerShdw blurRad="38100" dist="38100" dir="2700000" algn="tl">
                    <a:srgbClr val="DDDDDD"/>
                  </a:outerShdw>
                </a:effectLst>
                <a:latin typeface="Arial" charset="0"/>
              </a:rPr>
              <a:t>th</a:t>
            </a:r>
            <a:r>
              <a:rPr lang="en-US" u="sng" dirty="0">
                <a:effectLst>
                  <a:outerShdw blurRad="38100" dist="38100" dir="2700000" algn="tl">
                    <a:srgbClr val="DDDDDD"/>
                  </a:outerShdw>
                </a:effectLst>
                <a:latin typeface="Arial" charset="0"/>
              </a:rPr>
              <a:t> Amendment</a:t>
            </a:r>
            <a:r>
              <a:rPr lang="en-US" dirty="0">
                <a:latin typeface="Arial" charset="0"/>
              </a:rPr>
              <a:t> was </a:t>
            </a:r>
            <a:r>
              <a:rPr lang="en-US" i="1" dirty="0">
                <a:latin typeface="Arial" charset="0"/>
              </a:rPr>
              <a:t>written</a:t>
            </a:r>
            <a:r>
              <a:rPr lang="en-US" dirty="0">
                <a:latin typeface="Arial" charset="0"/>
              </a:rPr>
              <a:t>; created a national income tax</a:t>
            </a:r>
          </a:p>
          <a:p>
            <a:pPr lvl="1">
              <a:lnSpc>
                <a:spcPct val="95000"/>
              </a:lnSpc>
            </a:pPr>
            <a:r>
              <a:rPr lang="en-US" u="sng" dirty="0">
                <a:effectLst>
                  <a:outerShdw blurRad="38100" dist="38100" dir="2700000" algn="tl">
                    <a:srgbClr val="DDDDDD"/>
                  </a:outerShdw>
                </a:effectLst>
                <a:latin typeface="Arial" charset="0"/>
              </a:rPr>
              <a:t>17</a:t>
            </a:r>
            <a:r>
              <a:rPr lang="en-US" u="sng" baseline="30000" dirty="0">
                <a:effectLst>
                  <a:outerShdw blurRad="38100" dist="38100" dir="2700000" algn="tl">
                    <a:srgbClr val="DDDDDD"/>
                  </a:outerShdw>
                </a:effectLst>
                <a:latin typeface="Arial" charset="0"/>
              </a:rPr>
              <a:t>th</a:t>
            </a:r>
            <a:r>
              <a:rPr lang="en-US" u="sng" dirty="0">
                <a:effectLst>
                  <a:outerShdw blurRad="38100" dist="38100" dir="2700000" algn="tl">
                    <a:srgbClr val="DDDDDD"/>
                  </a:outerShdw>
                </a:effectLst>
                <a:latin typeface="Arial" charset="0"/>
              </a:rPr>
              <a:t> Amendment</a:t>
            </a:r>
            <a:r>
              <a:rPr lang="en-US" dirty="0">
                <a:latin typeface="Arial" charset="0"/>
              </a:rPr>
              <a:t> was </a:t>
            </a:r>
            <a:r>
              <a:rPr lang="en-US" i="1" dirty="0">
                <a:latin typeface="Arial" charset="0"/>
              </a:rPr>
              <a:t>written</a:t>
            </a:r>
            <a:r>
              <a:rPr lang="en-US" dirty="0">
                <a:latin typeface="Arial" charset="0"/>
              </a:rPr>
              <a:t>; direct election of U.S. Senators</a:t>
            </a:r>
          </a:p>
          <a:p>
            <a:pPr lvl="1">
              <a:lnSpc>
                <a:spcPct val="95000"/>
              </a:lnSpc>
            </a:pPr>
            <a:r>
              <a:rPr lang="en-US" dirty="0">
                <a:latin typeface="Arial" charset="0"/>
              </a:rPr>
              <a:t>Safety codes for miners &amp; RRs</a:t>
            </a:r>
          </a:p>
          <a:p>
            <a:pPr lvl="1">
              <a:lnSpc>
                <a:spcPct val="95000"/>
              </a:lnSpc>
            </a:pPr>
            <a:r>
              <a:rPr lang="en-US" dirty="0">
                <a:latin typeface="Arial" charset="0"/>
              </a:rPr>
              <a:t>Created the Children</a:t>
            </a:r>
            <a:r>
              <a:rPr lang="ja-JP" altLang="en-US" dirty="0">
                <a:latin typeface="Arial" charset="0"/>
              </a:rPr>
              <a:t>’</a:t>
            </a:r>
            <a:r>
              <a:rPr lang="en-US" dirty="0">
                <a:latin typeface="Arial" charset="0"/>
              </a:rPr>
              <a:t>s Bureau </a:t>
            </a:r>
          </a:p>
        </p:txBody>
      </p:sp>
      <p:sp>
        <p:nvSpPr>
          <p:cNvPr id="119817" name="AutoShape 9"/>
          <p:cNvSpPr>
            <a:spLocks noChangeArrowheads="1"/>
          </p:cNvSpPr>
          <p:nvPr/>
        </p:nvSpPr>
        <p:spPr bwMode="auto">
          <a:xfrm>
            <a:off x="2514600" y="1219200"/>
            <a:ext cx="3886200" cy="1066800"/>
          </a:xfrm>
          <a:prstGeom prst="wedgeRectCallout">
            <a:avLst>
              <a:gd name="adj1" fmla="val 64463"/>
              <a:gd name="adj2" fmla="val 14895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600"/>
              <a:t>Vindication for the Populists!!</a:t>
            </a:r>
          </a:p>
        </p:txBody>
      </p:sp>
      <p:sp>
        <p:nvSpPr>
          <p:cNvPr id="119818" name="AutoShape 10"/>
          <p:cNvSpPr>
            <a:spLocks noChangeArrowheads="1"/>
          </p:cNvSpPr>
          <p:nvPr/>
        </p:nvSpPr>
        <p:spPr bwMode="auto">
          <a:xfrm>
            <a:off x="2514600" y="1219200"/>
            <a:ext cx="3886200" cy="1066800"/>
          </a:xfrm>
          <a:prstGeom prst="wedgeRectCallout">
            <a:avLst>
              <a:gd name="adj1" fmla="val -49222"/>
              <a:gd name="adj2" fmla="val 27425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200" dirty="0" smtClean="0"/>
              <a:t>Vindication for the Populists!!</a:t>
            </a:r>
            <a:endParaRPr lang="en-US" sz="3200" dirty="0"/>
          </a:p>
        </p:txBody>
      </p:sp>
      <p:sp>
        <p:nvSpPr>
          <p:cNvPr id="119819" name="AutoShape 11"/>
          <p:cNvSpPr>
            <a:spLocks noChangeArrowheads="1"/>
          </p:cNvSpPr>
          <p:nvPr/>
        </p:nvSpPr>
        <p:spPr bwMode="auto">
          <a:xfrm>
            <a:off x="381000" y="152400"/>
            <a:ext cx="8458200" cy="1371600"/>
          </a:xfrm>
          <a:prstGeom prst="wedgeRectCallout">
            <a:avLst>
              <a:gd name="adj1" fmla="val -2384"/>
              <a:gd name="adj2" fmla="val 13715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5000"/>
              </a:spcBef>
              <a:buFont typeface="Arial" charset="0"/>
              <a:buNone/>
            </a:pPr>
            <a:r>
              <a:rPr kumimoji="1" lang="en-US" sz="3200" dirty="0"/>
              <a:t>All the work to create the 16</a:t>
            </a:r>
            <a:r>
              <a:rPr kumimoji="1" lang="en-US" sz="3200" baseline="30000" dirty="0"/>
              <a:t>th</a:t>
            </a:r>
            <a:r>
              <a:rPr kumimoji="1" lang="en-US" sz="3200" dirty="0"/>
              <a:t> &amp; 17</a:t>
            </a:r>
            <a:r>
              <a:rPr kumimoji="1" lang="en-US" sz="3200" baseline="30000" dirty="0"/>
              <a:t>th</a:t>
            </a:r>
            <a:r>
              <a:rPr kumimoji="1" lang="en-US" sz="3200" dirty="0"/>
              <a:t> amendments was done under Taft, but neither was ratified while Taft was president  </a:t>
            </a:r>
            <a:endParaRPr kumimoji="1" lang="en-US" sz="3200" u="sng" dirty="0"/>
          </a:p>
        </p:txBody>
      </p:sp>
    </p:spTree>
    <p:extLst>
      <p:ext uri="{BB962C8B-B14F-4D97-AF65-F5344CB8AC3E}">
        <p14:creationId xmlns:p14="http://schemas.microsoft.com/office/powerpoint/2010/main" val="40301240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9819"/>
                                        </p:tgtEl>
                                        <p:attrNameLst>
                                          <p:attrName>style.visibility</p:attrName>
                                        </p:attrNameLst>
                                      </p:cBhvr>
                                      <p:to>
                                        <p:strVal val="visible"/>
                                      </p:to>
                                    </p:set>
                                    <p:anim calcmode="lin" valueType="num">
                                      <p:cBhvr>
                                        <p:cTn id="7" dur="500" fill="hold"/>
                                        <p:tgtEl>
                                          <p:spTgt spid="119819"/>
                                        </p:tgtEl>
                                        <p:attrNameLst>
                                          <p:attrName>ppt_w</p:attrName>
                                        </p:attrNameLst>
                                      </p:cBhvr>
                                      <p:tavLst>
                                        <p:tav tm="0">
                                          <p:val>
                                            <p:fltVal val="0"/>
                                          </p:val>
                                        </p:tav>
                                        <p:tav tm="100000">
                                          <p:val>
                                            <p:strVal val="#ppt_w"/>
                                          </p:val>
                                        </p:tav>
                                      </p:tavLst>
                                    </p:anim>
                                    <p:anim calcmode="lin" valueType="num">
                                      <p:cBhvr>
                                        <p:cTn id="8" dur="500" fill="hold"/>
                                        <p:tgtEl>
                                          <p:spTgt spid="119819"/>
                                        </p:tgtEl>
                                        <p:attrNameLst>
                                          <p:attrName>ppt_h</p:attrName>
                                        </p:attrNameLst>
                                      </p:cBhvr>
                                      <p:tavLst>
                                        <p:tav tm="0">
                                          <p:val>
                                            <p:fltVal val="0"/>
                                          </p:val>
                                        </p:tav>
                                        <p:tav tm="100000">
                                          <p:val>
                                            <p:strVal val="#ppt_h"/>
                                          </p:val>
                                        </p:tav>
                                      </p:tavLst>
                                    </p:anim>
                                    <p:animEffect transition="in" filter="fade">
                                      <p:cBhvr>
                                        <p:cTn id="9" dur="500"/>
                                        <p:tgtEl>
                                          <p:spTgt spid="1198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9817"/>
                                        </p:tgtEl>
                                        <p:attrNameLst>
                                          <p:attrName>style.visibility</p:attrName>
                                        </p:attrNameLst>
                                      </p:cBhvr>
                                      <p:to>
                                        <p:strVal val="visible"/>
                                      </p:to>
                                    </p:set>
                                    <p:anim calcmode="lin" valueType="num">
                                      <p:cBhvr>
                                        <p:cTn id="14" dur="500" fill="hold"/>
                                        <p:tgtEl>
                                          <p:spTgt spid="119817"/>
                                        </p:tgtEl>
                                        <p:attrNameLst>
                                          <p:attrName>ppt_w</p:attrName>
                                        </p:attrNameLst>
                                      </p:cBhvr>
                                      <p:tavLst>
                                        <p:tav tm="0">
                                          <p:val>
                                            <p:fltVal val="0"/>
                                          </p:val>
                                        </p:tav>
                                        <p:tav tm="100000">
                                          <p:val>
                                            <p:strVal val="#ppt_w"/>
                                          </p:val>
                                        </p:tav>
                                      </p:tavLst>
                                    </p:anim>
                                    <p:anim calcmode="lin" valueType="num">
                                      <p:cBhvr>
                                        <p:cTn id="15" dur="500" fill="hold"/>
                                        <p:tgtEl>
                                          <p:spTgt spid="119817"/>
                                        </p:tgtEl>
                                        <p:attrNameLst>
                                          <p:attrName>ppt_h</p:attrName>
                                        </p:attrNameLst>
                                      </p:cBhvr>
                                      <p:tavLst>
                                        <p:tav tm="0">
                                          <p:val>
                                            <p:fltVal val="0"/>
                                          </p:val>
                                        </p:tav>
                                        <p:tav tm="100000">
                                          <p:val>
                                            <p:strVal val="#ppt_h"/>
                                          </p:val>
                                        </p:tav>
                                      </p:tavLst>
                                    </p:anim>
                                    <p:animEffect transition="in" filter="fade">
                                      <p:cBhvr>
                                        <p:cTn id="16" dur="500"/>
                                        <p:tgtEl>
                                          <p:spTgt spid="119817"/>
                                        </p:tgtEl>
                                      </p:cBhvr>
                                    </p:animEffect>
                                  </p:childTnLst>
                                </p:cTn>
                              </p:par>
                              <p:par>
                                <p:cTn id="17" presetID="53" presetClass="exit" presetSubtype="0" fill="hold" grpId="1" nodeType="withEffect">
                                  <p:stCondLst>
                                    <p:cond delay="0"/>
                                  </p:stCondLst>
                                  <p:childTnLst>
                                    <p:anim calcmode="lin" valueType="num">
                                      <p:cBhvr>
                                        <p:cTn id="18" dur="500"/>
                                        <p:tgtEl>
                                          <p:spTgt spid="119819"/>
                                        </p:tgtEl>
                                        <p:attrNameLst>
                                          <p:attrName>ppt_w</p:attrName>
                                        </p:attrNameLst>
                                      </p:cBhvr>
                                      <p:tavLst>
                                        <p:tav tm="0">
                                          <p:val>
                                            <p:strVal val="ppt_w"/>
                                          </p:val>
                                        </p:tav>
                                        <p:tav tm="100000">
                                          <p:val>
                                            <p:fltVal val="0"/>
                                          </p:val>
                                        </p:tav>
                                      </p:tavLst>
                                    </p:anim>
                                    <p:anim calcmode="lin" valueType="num">
                                      <p:cBhvr>
                                        <p:cTn id="19" dur="500"/>
                                        <p:tgtEl>
                                          <p:spTgt spid="119819"/>
                                        </p:tgtEl>
                                        <p:attrNameLst>
                                          <p:attrName>ppt_h</p:attrName>
                                        </p:attrNameLst>
                                      </p:cBhvr>
                                      <p:tavLst>
                                        <p:tav tm="0">
                                          <p:val>
                                            <p:strVal val="ppt_h"/>
                                          </p:val>
                                        </p:tav>
                                        <p:tav tm="100000">
                                          <p:val>
                                            <p:fltVal val="0"/>
                                          </p:val>
                                        </p:tav>
                                      </p:tavLst>
                                    </p:anim>
                                    <p:animEffect transition="out" filter="fade">
                                      <p:cBhvr>
                                        <p:cTn id="20" dur="500"/>
                                        <p:tgtEl>
                                          <p:spTgt spid="119819"/>
                                        </p:tgtEl>
                                      </p:cBhvr>
                                    </p:animEffect>
                                    <p:set>
                                      <p:cBhvr>
                                        <p:cTn id="21" dur="1" fill="hold">
                                          <p:stCondLst>
                                            <p:cond delay="499"/>
                                          </p:stCondLst>
                                        </p:cTn>
                                        <p:tgtEl>
                                          <p:spTgt spid="119819"/>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119818"/>
                                        </p:tgtEl>
                                        <p:attrNameLst>
                                          <p:attrName>style.visibility</p:attrName>
                                        </p:attrNameLst>
                                      </p:cBhvr>
                                      <p:to>
                                        <p:strVal val="visible"/>
                                      </p:to>
                                    </p:set>
                                    <p:anim calcmode="lin" valueType="num">
                                      <p:cBhvr>
                                        <p:cTn id="24" dur="500" fill="hold"/>
                                        <p:tgtEl>
                                          <p:spTgt spid="119818"/>
                                        </p:tgtEl>
                                        <p:attrNameLst>
                                          <p:attrName>ppt_w</p:attrName>
                                        </p:attrNameLst>
                                      </p:cBhvr>
                                      <p:tavLst>
                                        <p:tav tm="0">
                                          <p:val>
                                            <p:fltVal val="0"/>
                                          </p:val>
                                        </p:tav>
                                        <p:tav tm="100000">
                                          <p:val>
                                            <p:strVal val="#ppt_w"/>
                                          </p:val>
                                        </p:tav>
                                      </p:tavLst>
                                    </p:anim>
                                    <p:anim calcmode="lin" valueType="num">
                                      <p:cBhvr>
                                        <p:cTn id="25" dur="500" fill="hold"/>
                                        <p:tgtEl>
                                          <p:spTgt spid="119818"/>
                                        </p:tgtEl>
                                        <p:attrNameLst>
                                          <p:attrName>ppt_h</p:attrName>
                                        </p:attrNameLst>
                                      </p:cBhvr>
                                      <p:tavLst>
                                        <p:tav tm="0">
                                          <p:val>
                                            <p:fltVal val="0"/>
                                          </p:val>
                                        </p:tav>
                                        <p:tav tm="100000">
                                          <p:val>
                                            <p:strVal val="#ppt_h"/>
                                          </p:val>
                                        </p:tav>
                                      </p:tavLst>
                                    </p:anim>
                                    <p:animEffect transition="in" filter="fade">
                                      <p:cBhvr>
                                        <p:cTn id="26" dur="5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animBg="1"/>
      <p:bldP spid="119818" grpId="0" animBg="1"/>
      <p:bldP spid="119819" grpId="0" animBg="1"/>
      <p:bldP spid="11981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Taft’s Foreign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Dollar Diplomacy:</a:t>
            </a:r>
          </a:p>
          <a:p>
            <a:pPr marL="711001" indent="-711001" defTabSz="914145">
              <a:spcBef>
                <a:spcPts val="703"/>
              </a:spcBef>
              <a:buSzPct val="111000"/>
              <a:buBlip>
                <a:blip r:embed="rId2"/>
              </a:buBlip>
              <a:defRPr/>
            </a:pPr>
            <a:r>
              <a:rPr lang="en-US" b="1" dirty="0">
                <a:solidFill>
                  <a:srgbClr val="000000"/>
                </a:solidFill>
                <a:effectLst>
                  <a:outerShdw blurRad="38100" dist="38100" dir="2700000" algn="tl">
                    <a:srgbClr val="808080"/>
                  </a:outerShdw>
                </a:effectLst>
                <a:latin typeface="Helvetica" charset="0"/>
                <a:cs typeface="Helvetica" charset="0"/>
                <a:sym typeface="Helvetica" charset="0"/>
              </a:rPr>
              <a:t>Improve financial</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r>
              <a:rPr lang="en-US" b="1" dirty="0">
                <a:solidFill>
                  <a:srgbClr val="000000"/>
                </a:solidFill>
                <a:effectLst>
                  <a:outerShdw blurRad="38100" dist="38100" dir="2700000" algn="tl">
                    <a:srgbClr val="808080"/>
                  </a:outerShdw>
                </a:effectLst>
                <a:latin typeface="Helvetica" charset="0"/>
                <a:cs typeface="Helvetica" charset="0"/>
                <a:sym typeface="Helvetica" charset="0"/>
              </a:rPr>
              <a:t>opportunities for American businesses.</a:t>
            </a:r>
            <a:endParaRPr lang="en-US" dirty="0">
              <a:solidFill>
                <a:srgbClr val="000000"/>
              </a:solidFill>
              <a:latin typeface="Helvetica" charset="0"/>
              <a:cs typeface="Helvetica" charset="0"/>
              <a:sym typeface="Helvetica" charset="0"/>
            </a:endParaRPr>
          </a:p>
          <a:p>
            <a:pPr marL="711001" indent="-711001" defTabSz="914145">
              <a:spcBef>
                <a:spcPts val="703"/>
              </a:spcBef>
              <a:buSzPct val="111000"/>
              <a:buBlip>
                <a:blip r:embed="rId2"/>
              </a:buBlip>
              <a:defRPr/>
            </a:pPr>
            <a:r>
              <a:rPr lang="en-US" b="1" dirty="0">
                <a:solidFill>
                  <a:srgbClr val="000000"/>
                </a:solidFill>
                <a:effectLst>
                  <a:outerShdw blurRad="38100" dist="38100" dir="2700000" algn="tl">
                    <a:srgbClr val="808080"/>
                  </a:outerShdw>
                </a:effectLst>
                <a:latin typeface="Helvetica" charset="0"/>
                <a:cs typeface="Helvetica" charset="0"/>
                <a:sym typeface="Helvetica" charset="0"/>
              </a:rPr>
              <a:t>Use private capital to</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r>
              <a:rPr lang="en-US" b="1" dirty="0">
                <a:solidFill>
                  <a:srgbClr val="000000"/>
                </a:solidFill>
                <a:effectLst>
                  <a:outerShdw blurRad="38100" dist="38100" dir="2700000" algn="tl">
                    <a:srgbClr val="808080"/>
                  </a:outerShdw>
                </a:effectLst>
                <a:latin typeface="Helvetica" charset="0"/>
                <a:cs typeface="Helvetica" charset="0"/>
                <a:sym typeface="Helvetica" charset="0"/>
              </a:rPr>
              <a:t>further U. S. interests</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r>
              <a:rPr lang="en-US" b="1" dirty="0">
                <a:solidFill>
                  <a:srgbClr val="000000"/>
                </a:solidFill>
                <a:effectLst>
                  <a:outerShdw blurRad="38100" dist="38100" dir="2700000" algn="tl">
                    <a:srgbClr val="808080"/>
                  </a:outerShdw>
                </a:effectLst>
                <a:latin typeface="Helvetica" charset="0"/>
                <a:cs typeface="Helvetica" charset="0"/>
                <a:sym typeface="Helvetica" charset="0"/>
              </a:rPr>
              <a:t>overseas.</a:t>
            </a:r>
            <a:endParaRPr lang="en-US" dirty="0">
              <a:solidFill>
                <a:srgbClr val="000000"/>
              </a:solidFill>
              <a:latin typeface="Helvetica" charset="0"/>
              <a:cs typeface="Helvetica" charset="0"/>
              <a:sym typeface="Helvetica" charset="0"/>
            </a:endParaRPr>
          </a:p>
          <a:p>
            <a:pPr marL="711001" indent="-711001" defTabSz="914145">
              <a:spcBef>
                <a:spcPts val="703"/>
              </a:spcBef>
              <a:buSzPct val="111000"/>
              <a:buBlip>
                <a:blip r:embed="rId2"/>
              </a:buBlip>
              <a:defRPr/>
            </a:pPr>
            <a:r>
              <a:rPr lang="en-US" b="1" dirty="0">
                <a:solidFill>
                  <a:srgbClr val="000000"/>
                </a:solidFill>
                <a:effectLst>
                  <a:outerShdw blurRad="38100" dist="38100" dir="2700000" algn="tl">
                    <a:srgbClr val="808080"/>
                  </a:outerShdw>
                </a:effectLst>
                <a:latin typeface="Helvetica" charset="0"/>
                <a:cs typeface="Helvetica" charset="0"/>
                <a:sym typeface="Helvetica" charset="0"/>
              </a:rPr>
              <a:t>Therefore, the U.S. </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r>
              <a:rPr lang="en-US" b="1" dirty="0">
                <a:solidFill>
                  <a:srgbClr val="000000"/>
                </a:solidFill>
                <a:effectLst>
                  <a:outerShdw blurRad="38100" dist="38100" dir="2700000" algn="tl">
                    <a:srgbClr val="808080"/>
                  </a:outerShdw>
                </a:effectLst>
                <a:latin typeface="Helvetica" charset="0"/>
                <a:cs typeface="Helvetica" charset="0"/>
                <a:sym typeface="Helvetica" charset="0"/>
              </a:rPr>
              <a:t>should create stability and order abroad that would best promote America</a:t>
            </a:r>
            <a:r>
              <a:rPr lang="ja-JP" altLang="en-US" b="1" dirty="0">
                <a:solidFill>
                  <a:srgbClr val="000000"/>
                </a:solidFill>
                <a:effectLst>
                  <a:outerShdw blurRad="38100" dist="38100" dir="2700000" algn="tl">
                    <a:srgbClr val="808080"/>
                  </a:outerShdw>
                </a:effectLst>
                <a:latin typeface="Helvetica" charset="0"/>
                <a:cs typeface="Helvetica" charset="0"/>
                <a:sym typeface="Helvetica" charset="0"/>
              </a:rPr>
              <a:t>’</a:t>
            </a:r>
            <a:r>
              <a:rPr lang="en-US" b="1" dirty="0">
                <a:solidFill>
                  <a:srgbClr val="000000"/>
                </a:solidFill>
                <a:effectLst>
                  <a:outerShdw blurRad="38100" dist="38100" dir="2700000" algn="tl">
                    <a:srgbClr val="808080"/>
                  </a:outerShdw>
                </a:effectLst>
                <a:latin typeface="Helvetica" charset="0"/>
                <a:cs typeface="Helvetica" charset="0"/>
                <a:sym typeface="Helvetica" charset="0"/>
              </a:rPr>
              <a:t>s commercial interests</a:t>
            </a:r>
            <a:r>
              <a:rPr lang="en-US" b="1" dirty="0">
                <a:solidFill>
                  <a:srgbClr val="000000"/>
                </a:solidFill>
                <a:effectLst>
                  <a:outerShdw blurRad="38100" dist="38100" dir="2700000" algn="tl">
                    <a:srgbClr val="FFFFFF"/>
                  </a:outerShdw>
                </a:effectLst>
                <a:latin typeface="Helvetica" charset="0"/>
                <a:cs typeface="Helvetica" charset="0"/>
                <a:sym typeface="Helvetica" charset="0"/>
              </a:rPr>
              <a:t>.</a:t>
            </a:r>
            <a:endParaRPr lang="en-US" dirty="0">
              <a:solidFill>
                <a:srgbClr val="000000"/>
              </a:solidFill>
              <a:cs typeface="Helvetica Light" charset="0"/>
            </a:endParaRPr>
          </a:p>
          <a:p>
            <a:endParaRPr lang="en-US" dirty="0">
              <a:solidFill>
                <a:srgbClr val="000000"/>
              </a:solidFill>
            </a:endParaRPr>
          </a:p>
        </p:txBody>
      </p:sp>
    </p:spTree>
    <p:extLst>
      <p:ext uri="{BB962C8B-B14F-4D97-AF65-F5344CB8AC3E}">
        <p14:creationId xmlns:p14="http://schemas.microsoft.com/office/powerpoint/2010/main" val="2826668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The unrestrained capitalism and laissez-faire attitude of politicians during the Gilded Age resulted in a variety of problems and exposed a need for reform. The Progressives, led by investigative journalists and urban reformers, attempted to clean up America’s problems. While neither a unified nor wholly successful movement, progressives gained success in protecting the urban poor, improving urban infrastructure, restraining monopolies, regulating commerce, monitoring political corruption, expanding democratic opportunities, reforming the American tax and monetary system, conserving the environment.  </a:t>
            </a:r>
            <a:r>
              <a:rPr lang="en-US" dirty="0"/>
              <a:t> </a:t>
            </a:r>
          </a:p>
        </p:txBody>
      </p:sp>
    </p:spTree>
    <p:extLst>
      <p:ext uri="{BB962C8B-B14F-4D97-AF65-F5344CB8AC3E}">
        <p14:creationId xmlns:p14="http://schemas.microsoft.com/office/powerpoint/2010/main" val="13751584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1143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Election of 1912</a:t>
            </a:r>
          </a:p>
        </p:txBody>
      </p:sp>
      <p:sp>
        <p:nvSpPr>
          <p:cNvPr id="26629" name="Rectangle 5"/>
          <p:cNvSpPr>
            <a:spLocks noGrp="1" noChangeArrowheads="1"/>
          </p:cNvSpPr>
          <p:nvPr>
            <p:ph type="body" idx="1"/>
          </p:nvPr>
        </p:nvSpPr>
        <p:spPr>
          <a:xfrm>
            <a:off x="838200" y="1402596"/>
            <a:ext cx="83058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dirty="0">
                <a:latin typeface="Arial" charset="0"/>
              </a:rPr>
              <a:t>TR decided to run against Taft for the</a:t>
            </a:r>
            <a:r>
              <a:rPr lang="en-US" sz="3000" dirty="0">
                <a:latin typeface="Arial" charset="0"/>
              </a:rPr>
              <a:t> </a:t>
            </a:r>
            <a:r>
              <a:rPr lang="en-US" dirty="0">
                <a:latin typeface="Arial" charset="0"/>
              </a:rPr>
              <a:t>Republican</a:t>
            </a:r>
            <a:r>
              <a:rPr lang="en-US" sz="3000" dirty="0">
                <a:latin typeface="Arial" charset="0"/>
              </a:rPr>
              <a:t> </a:t>
            </a:r>
            <a:r>
              <a:rPr lang="en-US" dirty="0">
                <a:latin typeface="Arial" charset="0"/>
              </a:rPr>
              <a:t>nomination</a:t>
            </a:r>
            <a:r>
              <a:rPr lang="en-US" sz="3000" dirty="0">
                <a:latin typeface="Arial" charset="0"/>
              </a:rPr>
              <a:t> </a:t>
            </a:r>
            <a:r>
              <a:rPr lang="en-US" dirty="0">
                <a:latin typeface="Arial" charset="0"/>
              </a:rPr>
              <a:t>in</a:t>
            </a:r>
            <a:r>
              <a:rPr lang="en-US" sz="3000" dirty="0">
                <a:latin typeface="Arial" charset="0"/>
              </a:rPr>
              <a:t> </a:t>
            </a:r>
            <a:r>
              <a:rPr lang="en-US" dirty="0">
                <a:latin typeface="Arial" charset="0"/>
              </a:rPr>
              <a:t>1912 but conservative Republicans refused to nominate him over Taft</a:t>
            </a:r>
          </a:p>
          <a:p>
            <a:pPr>
              <a:lnSpc>
                <a:spcPct val="95000"/>
              </a:lnSpc>
              <a:spcBef>
                <a:spcPct val="10000"/>
              </a:spcBef>
            </a:pPr>
            <a:r>
              <a:rPr lang="en-US" dirty="0">
                <a:latin typeface="Arial" charset="0"/>
              </a:rPr>
              <a:t>TR was nominated to the new Progressive (Bull Moose) Party </a:t>
            </a:r>
          </a:p>
          <a:p>
            <a:pPr>
              <a:lnSpc>
                <a:spcPct val="95000"/>
              </a:lnSpc>
              <a:spcBef>
                <a:spcPct val="10000"/>
              </a:spcBef>
            </a:pPr>
            <a:r>
              <a:rPr lang="en-US" dirty="0">
                <a:latin typeface="Arial" charset="0"/>
              </a:rPr>
              <a:t>Democrats nominated former Princeton president &amp; NJ governor Woodrow Wilson who ran as a progressive reformer</a:t>
            </a:r>
          </a:p>
        </p:txBody>
      </p:sp>
      <p:sp>
        <p:nvSpPr>
          <p:cNvPr id="121863" name="AutoShape 7"/>
          <p:cNvSpPr>
            <a:spLocks noChangeArrowheads="1"/>
          </p:cNvSpPr>
          <p:nvPr/>
        </p:nvSpPr>
        <p:spPr bwMode="auto">
          <a:xfrm>
            <a:off x="1254125" y="1135896"/>
            <a:ext cx="6324600" cy="533400"/>
          </a:xfrm>
          <a:prstGeom prst="wedgeRectCallout">
            <a:avLst>
              <a:gd name="adj1" fmla="val -40259"/>
              <a:gd name="adj2" fmla="val 10356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200" dirty="0"/>
              <a:t>“</a:t>
            </a:r>
            <a:r>
              <a:rPr lang="en-US" sz="3200" i="1" dirty="0" smtClean="0"/>
              <a:t>I’m </a:t>
            </a:r>
            <a:r>
              <a:rPr lang="en-US" sz="3200" i="1" dirty="0"/>
              <a:t>feeling like a Bull Moose!</a:t>
            </a:r>
            <a:r>
              <a:rPr lang="ja-JP" altLang="en-US" sz="3200" dirty="0"/>
              <a:t>”</a:t>
            </a:r>
            <a:endParaRPr lang="en-US" sz="3200" b="1" dirty="0"/>
          </a:p>
        </p:txBody>
      </p:sp>
      <p:sp>
        <p:nvSpPr>
          <p:cNvPr id="121866" name="AutoShape 10"/>
          <p:cNvSpPr>
            <a:spLocks noChangeArrowheads="1"/>
          </p:cNvSpPr>
          <p:nvPr/>
        </p:nvSpPr>
        <p:spPr bwMode="auto">
          <a:xfrm>
            <a:off x="1676400" y="1952947"/>
            <a:ext cx="6172200" cy="1066800"/>
          </a:xfrm>
          <a:prstGeom prst="wedgeRectCallout">
            <a:avLst>
              <a:gd name="adj1" fmla="val 1361"/>
              <a:gd name="adj2" fmla="val 111755"/>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This further divided the already fragmented Republican Party</a:t>
            </a:r>
            <a:endParaRPr lang="en-US" sz="3600" b="1"/>
          </a:p>
        </p:txBody>
      </p:sp>
      <p:pic>
        <p:nvPicPr>
          <p:cNvPr id="121868" name="Picture 12" descr="We%27re_ReadyForTeddyAg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41481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0" name="Picture 14" descr="zo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484701"/>
            <a:ext cx="46513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9952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 calcmode="lin" valueType="num">
                                      <p:cBhvr>
                                        <p:cTn id="7" dur="500" fill="hold"/>
                                        <p:tgtEl>
                                          <p:spTgt spid="121863"/>
                                        </p:tgtEl>
                                        <p:attrNameLst>
                                          <p:attrName>ppt_w</p:attrName>
                                        </p:attrNameLst>
                                      </p:cBhvr>
                                      <p:tavLst>
                                        <p:tav tm="0">
                                          <p:val>
                                            <p:fltVal val="0"/>
                                          </p:val>
                                        </p:tav>
                                        <p:tav tm="100000">
                                          <p:val>
                                            <p:strVal val="#ppt_w"/>
                                          </p:val>
                                        </p:tav>
                                      </p:tavLst>
                                    </p:anim>
                                    <p:anim calcmode="lin" valueType="num">
                                      <p:cBhvr>
                                        <p:cTn id="8" dur="500" fill="hold"/>
                                        <p:tgtEl>
                                          <p:spTgt spid="121863"/>
                                        </p:tgtEl>
                                        <p:attrNameLst>
                                          <p:attrName>ppt_h</p:attrName>
                                        </p:attrNameLst>
                                      </p:cBhvr>
                                      <p:tavLst>
                                        <p:tav tm="0">
                                          <p:val>
                                            <p:fltVal val="0"/>
                                          </p:val>
                                        </p:tav>
                                        <p:tav tm="100000">
                                          <p:val>
                                            <p:strVal val="#ppt_h"/>
                                          </p:val>
                                        </p:tav>
                                      </p:tavLst>
                                    </p:anim>
                                    <p:animEffect transition="in" filter="fade">
                                      <p:cBhvr>
                                        <p:cTn id="9" dur="500"/>
                                        <p:tgtEl>
                                          <p:spTgt spid="1218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1866"/>
                                        </p:tgtEl>
                                        <p:attrNameLst>
                                          <p:attrName>style.visibility</p:attrName>
                                        </p:attrNameLst>
                                      </p:cBhvr>
                                      <p:to>
                                        <p:strVal val="visible"/>
                                      </p:to>
                                    </p:set>
                                    <p:anim calcmode="lin" valueType="num">
                                      <p:cBhvr>
                                        <p:cTn id="14" dur="500" fill="hold"/>
                                        <p:tgtEl>
                                          <p:spTgt spid="121866"/>
                                        </p:tgtEl>
                                        <p:attrNameLst>
                                          <p:attrName>ppt_w</p:attrName>
                                        </p:attrNameLst>
                                      </p:cBhvr>
                                      <p:tavLst>
                                        <p:tav tm="0">
                                          <p:val>
                                            <p:fltVal val="0"/>
                                          </p:val>
                                        </p:tav>
                                        <p:tav tm="100000">
                                          <p:val>
                                            <p:strVal val="#ppt_w"/>
                                          </p:val>
                                        </p:tav>
                                      </p:tavLst>
                                    </p:anim>
                                    <p:anim calcmode="lin" valueType="num">
                                      <p:cBhvr>
                                        <p:cTn id="15" dur="500" fill="hold"/>
                                        <p:tgtEl>
                                          <p:spTgt spid="121866"/>
                                        </p:tgtEl>
                                        <p:attrNameLst>
                                          <p:attrName>ppt_h</p:attrName>
                                        </p:attrNameLst>
                                      </p:cBhvr>
                                      <p:tavLst>
                                        <p:tav tm="0">
                                          <p:val>
                                            <p:fltVal val="0"/>
                                          </p:val>
                                        </p:tav>
                                        <p:tav tm="100000">
                                          <p:val>
                                            <p:strVal val="#ppt_h"/>
                                          </p:val>
                                        </p:tav>
                                      </p:tavLst>
                                    </p:anim>
                                    <p:animEffect transition="in" filter="fade">
                                      <p:cBhvr>
                                        <p:cTn id="16" dur="500"/>
                                        <p:tgtEl>
                                          <p:spTgt spid="1218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21868"/>
                                        </p:tgtEl>
                                        <p:attrNameLst>
                                          <p:attrName>style.visibility</p:attrName>
                                        </p:attrNameLst>
                                      </p:cBhvr>
                                      <p:to>
                                        <p:strVal val="visible"/>
                                      </p:to>
                                    </p:set>
                                    <p:anim calcmode="lin" valueType="num">
                                      <p:cBhvr>
                                        <p:cTn id="21" dur="500" fill="hold"/>
                                        <p:tgtEl>
                                          <p:spTgt spid="121868"/>
                                        </p:tgtEl>
                                        <p:attrNameLst>
                                          <p:attrName>ppt_w</p:attrName>
                                        </p:attrNameLst>
                                      </p:cBhvr>
                                      <p:tavLst>
                                        <p:tav tm="0">
                                          <p:val>
                                            <p:fltVal val="0"/>
                                          </p:val>
                                        </p:tav>
                                        <p:tav tm="100000">
                                          <p:val>
                                            <p:strVal val="#ppt_w"/>
                                          </p:val>
                                        </p:tav>
                                      </p:tavLst>
                                    </p:anim>
                                    <p:anim calcmode="lin" valueType="num">
                                      <p:cBhvr>
                                        <p:cTn id="22" dur="500" fill="hold"/>
                                        <p:tgtEl>
                                          <p:spTgt spid="121868"/>
                                        </p:tgtEl>
                                        <p:attrNameLst>
                                          <p:attrName>ppt_h</p:attrName>
                                        </p:attrNameLst>
                                      </p:cBhvr>
                                      <p:tavLst>
                                        <p:tav tm="0">
                                          <p:val>
                                            <p:fltVal val="0"/>
                                          </p:val>
                                        </p:tav>
                                        <p:tav tm="100000">
                                          <p:val>
                                            <p:strVal val="#ppt_h"/>
                                          </p:val>
                                        </p:tav>
                                      </p:tavLst>
                                    </p:anim>
                                    <p:animEffect transition="in" filter="fade">
                                      <p:cBhvr>
                                        <p:cTn id="23" dur="500"/>
                                        <p:tgtEl>
                                          <p:spTgt spid="121868"/>
                                        </p:tgtEl>
                                      </p:cBhvr>
                                    </p:animEffect>
                                  </p:childTnLst>
                                </p:cTn>
                              </p:par>
                              <p:par>
                                <p:cTn id="24" presetID="53" presetClass="entr" presetSubtype="0" fill="hold" nodeType="withEffect">
                                  <p:stCondLst>
                                    <p:cond delay="0"/>
                                  </p:stCondLst>
                                  <p:childTnLst>
                                    <p:set>
                                      <p:cBhvr>
                                        <p:cTn id="25" dur="1" fill="hold">
                                          <p:stCondLst>
                                            <p:cond delay="0"/>
                                          </p:stCondLst>
                                        </p:cTn>
                                        <p:tgtEl>
                                          <p:spTgt spid="121870"/>
                                        </p:tgtEl>
                                        <p:attrNameLst>
                                          <p:attrName>style.visibility</p:attrName>
                                        </p:attrNameLst>
                                      </p:cBhvr>
                                      <p:to>
                                        <p:strVal val="visible"/>
                                      </p:to>
                                    </p:set>
                                    <p:anim calcmode="lin" valueType="num">
                                      <p:cBhvr>
                                        <p:cTn id="26" dur="500" fill="hold"/>
                                        <p:tgtEl>
                                          <p:spTgt spid="121870"/>
                                        </p:tgtEl>
                                        <p:attrNameLst>
                                          <p:attrName>ppt_w</p:attrName>
                                        </p:attrNameLst>
                                      </p:cBhvr>
                                      <p:tavLst>
                                        <p:tav tm="0">
                                          <p:val>
                                            <p:fltVal val="0"/>
                                          </p:val>
                                        </p:tav>
                                        <p:tav tm="100000">
                                          <p:val>
                                            <p:strVal val="#ppt_w"/>
                                          </p:val>
                                        </p:tav>
                                      </p:tavLst>
                                    </p:anim>
                                    <p:anim calcmode="lin" valueType="num">
                                      <p:cBhvr>
                                        <p:cTn id="27" dur="500" fill="hold"/>
                                        <p:tgtEl>
                                          <p:spTgt spid="121870"/>
                                        </p:tgtEl>
                                        <p:attrNameLst>
                                          <p:attrName>ppt_h</p:attrName>
                                        </p:attrNameLst>
                                      </p:cBhvr>
                                      <p:tavLst>
                                        <p:tav tm="0">
                                          <p:val>
                                            <p:fltVal val="0"/>
                                          </p:val>
                                        </p:tav>
                                        <p:tav tm="100000">
                                          <p:val>
                                            <p:strVal val="#ppt_h"/>
                                          </p:val>
                                        </p:tav>
                                      </p:tavLst>
                                    </p:anim>
                                    <p:animEffect transition="in" filter="fade">
                                      <p:cBhvr>
                                        <p:cTn id="28" dur="500"/>
                                        <p:tgtEl>
                                          <p:spTgt spid="1218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nodeType="clickEffect">
                                  <p:stCondLst>
                                    <p:cond delay="0"/>
                                  </p:stCondLst>
                                  <p:childTnLst>
                                    <p:anim calcmode="lin" valueType="num">
                                      <p:cBhvr>
                                        <p:cTn id="32" dur="500"/>
                                        <p:tgtEl>
                                          <p:spTgt spid="121868"/>
                                        </p:tgtEl>
                                        <p:attrNameLst>
                                          <p:attrName>ppt_w</p:attrName>
                                        </p:attrNameLst>
                                      </p:cBhvr>
                                      <p:tavLst>
                                        <p:tav tm="0">
                                          <p:val>
                                            <p:strVal val="ppt_w"/>
                                          </p:val>
                                        </p:tav>
                                        <p:tav tm="100000">
                                          <p:val>
                                            <p:fltVal val="0"/>
                                          </p:val>
                                        </p:tav>
                                      </p:tavLst>
                                    </p:anim>
                                    <p:anim calcmode="lin" valueType="num">
                                      <p:cBhvr>
                                        <p:cTn id="33" dur="500"/>
                                        <p:tgtEl>
                                          <p:spTgt spid="121868"/>
                                        </p:tgtEl>
                                        <p:attrNameLst>
                                          <p:attrName>ppt_h</p:attrName>
                                        </p:attrNameLst>
                                      </p:cBhvr>
                                      <p:tavLst>
                                        <p:tav tm="0">
                                          <p:val>
                                            <p:strVal val="ppt_h"/>
                                          </p:val>
                                        </p:tav>
                                        <p:tav tm="100000">
                                          <p:val>
                                            <p:fltVal val="0"/>
                                          </p:val>
                                        </p:tav>
                                      </p:tavLst>
                                    </p:anim>
                                    <p:animEffect transition="out" filter="fade">
                                      <p:cBhvr>
                                        <p:cTn id="34" dur="500"/>
                                        <p:tgtEl>
                                          <p:spTgt spid="121868"/>
                                        </p:tgtEl>
                                      </p:cBhvr>
                                    </p:animEffect>
                                    <p:set>
                                      <p:cBhvr>
                                        <p:cTn id="35" dur="1" fill="hold">
                                          <p:stCondLst>
                                            <p:cond delay="499"/>
                                          </p:stCondLst>
                                        </p:cTn>
                                        <p:tgtEl>
                                          <p:spTgt spid="121868"/>
                                        </p:tgtEl>
                                        <p:attrNameLst>
                                          <p:attrName>style.visibility</p:attrName>
                                        </p:attrNameLst>
                                      </p:cBhvr>
                                      <p:to>
                                        <p:strVal val="hidden"/>
                                      </p:to>
                                    </p:set>
                                  </p:childTnLst>
                                </p:cTn>
                              </p:par>
                              <p:par>
                                <p:cTn id="36" presetID="53" presetClass="exit" presetSubtype="0" fill="hold" nodeType="withEffect">
                                  <p:stCondLst>
                                    <p:cond delay="0"/>
                                  </p:stCondLst>
                                  <p:childTnLst>
                                    <p:anim calcmode="lin" valueType="num">
                                      <p:cBhvr>
                                        <p:cTn id="37" dur="500"/>
                                        <p:tgtEl>
                                          <p:spTgt spid="121870"/>
                                        </p:tgtEl>
                                        <p:attrNameLst>
                                          <p:attrName>ppt_w</p:attrName>
                                        </p:attrNameLst>
                                      </p:cBhvr>
                                      <p:tavLst>
                                        <p:tav tm="0">
                                          <p:val>
                                            <p:strVal val="ppt_w"/>
                                          </p:val>
                                        </p:tav>
                                        <p:tav tm="100000">
                                          <p:val>
                                            <p:fltVal val="0"/>
                                          </p:val>
                                        </p:tav>
                                      </p:tavLst>
                                    </p:anim>
                                    <p:anim calcmode="lin" valueType="num">
                                      <p:cBhvr>
                                        <p:cTn id="38" dur="500"/>
                                        <p:tgtEl>
                                          <p:spTgt spid="121870"/>
                                        </p:tgtEl>
                                        <p:attrNameLst>
                                          <p:attrName>ppt_h</p:attrName>
                                        </p:attrNameLst>
                                      </p:cBhvr>
                                      <p:tavLst>
                                        <p:tav tm="0">
                                          <p:val>
                                            <p:strVal val="ppt_h"/>
                                          </p:val>
                                        </p:tav>
                                        <p:tav tm="100000">
                                          <p:val>
                                            <p:fltVal val="0"/>
                                          </p:val>
                                        </p:tav>
                                      </p:tavLst>
                                    </p:anim>
                                    <p:animEffect transition="out" filter="fade">
                                      <p:cBhvr>
                                        <p:cTn id="39" dur="500"/>
                                        <p:tgtEl>
                                          <p:spTgt spid="121870"/>
                                        </p:tgtEl>
                                      </p:cBhvr>
                                    </p:animEffect>
                                    <p:set>
                                      <p:cBhvr>
                                        <p:cTn id="40" dur="1" fill="hold">
                                          <p:stCondLst>
                                            <p:cond delay="499"/>
                                          </p:stCondLst>
                                        </p:cTn>
                                        <p:tgtEl>
                                          <p:spTgt spid="1218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P spid="12186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12 Election 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5200"/>
            <a:ext cx="9144000" cy="4912386"/>
          </a:xfrm>
          <a:prstGeom prst="rect">
            <a:avLst/>
          </a:prstGeom>
        </p:spPr>
      </p:pic>
    </p:spTree>
    <p:extLst>
      <p:ext uri="{BB962C8B-B14F-4D97-AF65-F5344CB8AC3E}">
        <p14:creationId xmlns:p14="http://schemas.microsoft.com/office/powerpoint/2010/main" val="285175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533400" y="0"/>
            <a:ext cx="8229600" cy="533400"/>
          </a:xfrm>
        </p:spPr>
        <p:txBody>
          <a:bodyPr>
            <a:normAutofit fontScale="90000"/>
          </a:bodyPr>
          <a:lstStyle/>
          <a:p>
            <a:pPr eaLnBrk="1" hangingPunct="1"/>
            <a:r>
              <a:rPr lang="en-US" sz="4000" b="1">
                <a:latin typeface="Arial" charset="0"/>
                <a:cs typeface="Arial" charset="0"/>
              </a:rPr>
              <a:t>Woodrow Wilson/New Freedom </a:t>
            </a:r>
          </a:p>
        </p:txBody>
      </p:sp>
      <p:sp>
        <p:nvSpPr>
          <p:cNvPr id="22533" name="Rectangle 5"/>
          <p:cNvSpPr>
            <a:spLocks noGrp="1" noChangeArrowheads="1"/>
          </p:cNvSpPr>
          <p:nvPr>
            <p:ph type="body" sz="half" idx="1"/>
          </p:nvPr>
        </p:nvSpPr>
        <p:spPr>
          <a:xfrm>
            <a:off x="0" y="1414582"/>
            <a:ext cx="5943600" cy="6248400"/>
          </a:xfrm>
        </p:spPr>
        <p:txBody>
          <a:bodyPr>
            <a:normAutofit/>
          </a:bodyPr>
          <a:lstStyle/>
          <a:p>
            <a:pPr eaLnBrk="1" hangingPunct="1">
              <a:lnSpc>
                <a:spcPct val="80000"/>
              </a:lnSpc>
            </a:pPr>
            <a:r>
              <a:rPr lang="en-US" sz="2200" dirty="0">
                <a:solidFill>
                  <a:srgbClr val="000000"/>
                </a:solidFill>
                <a:latin typeface="Arial" charset="0"/>
                <a:cs typeface="Arial" charset="0"/>
              </a:rPr>
              <a:t>Lowers Tariffs </a:t>
            </a:r>
          </a:p>
          <a:p>
            <a:pPr eaLnBrk="1" hangingPunct="1">
              <a:lnSpc>
                <a:spcPct val="80000"/>
              </a:lnSpc>
            </a:pPr>
            <a:r>
              <a:rPr lang="en-US" sz="2200" dirty="0">
                <a:solidFill>
                  <a:srgbClr val="000000"/>
                </a:solidFill>
                <a:latin typeface="Arial" charset="0"/>
                <a:cs typeface="Arial" charset="0"/>
              </a:rPr>
              <a:t>Wilson does not believe that any trusts were “good” trusts: </a:t>
            </a:r>
          </a:p>
          <a:p>
            <a:pPr lvl="1" eaLnBrk="1" hangingPunct="1">
              <a:lnSpc>
                <a:spcPct val="80000"/>
              </a:lnSpc>
            </a:pPr>
            <a:r>
              <a:rPr lang="en-US" sz="2200" dirty="0">
                <a:solidFill>
                  <a:srgbClr val="000000"/>
                </a:solidFill>
                <a:latin typeface="Arial" charset="0"/>
                <a:cs typeface="Arial" charset="0"/>
              </a:rPr>
              <a:t> </a:t>
            </a:r>
            <a:r>
              <a:rPr lang="en-US" sz="2200" b="1" dirty="0">
                <a:solidFill>
                  <a:srgbClr val="000000"/>
                </a:solidFill>
                <a:latin typeface="Arial" charset="0"/>
                <a:cs typeface="Arial" charset="0"/>
              </a:rPr>
              <a:t>found it impossible to break them all up and so worked to control big corporations</a:t>
            </a:r>
          </a:p>
          <a:p>
            <a:pPr eaLnBrk="1" hangingPunct="1">
              <a:lnSpc>
                <a:spcPct val="80000"/>
              </a:lnSpc>
            </a:pPr>
            <a:r>
              <a:rPr lang="en-US" sz="2200" b="1" dirty="0">
                <a:solidFill>
                  <a:srgbClr val="000000"/>
                </a:solidFill>
                <a:latin typeface="Arial" charset="0"/>
                <a:cs typeface="Arial" charset="0"/>
              </a:rPr>
              <a:t>Federal Trade Commission:</a:t>
            </a:r>
            <a:r>
              <a:rPr lang="en-US" sz="2200" dirty="0">
                <a:solidFill>
                  <a:srgbClr val="000000"/>
                </a:solidFill>
                <a:latin typeface="Arial" charset="0"/>
                <a:cs typeface="Arial" charset="0"/>
              </a:rPr>
              <a:t> Could investigate companies and order them to stop using unfair business practices</a:t>
            </a:r>
          </a:p>
          <a:p>
            <a:pPr eaLnBrk="1" hangingPunct="1">
              <a:lnSpc>
                <a:spcPct val="80000"/>
              </a:lnSpc>
            </a:pPr>
            <a:r>
              <a:rPr lang="en-US" sz="2200" b="1" dirty="0">
                <a:solidFill>
                  <a:srgbClr val="000000"/>
                </a:solidFill>
                <a:latin typeface="Arial" charset="0"/>
                <a:cs typeface="Arial" charset="0"/>
              </a:rPr>
              <a:t>Clayton Anti Trust Act:</a:t>
            </a:r>
            <a:r>
              <a:rPr lang="en-US" sz="2200" dirty="0">
                <a:solidFill>
                  <a:srgbClr val="000000"/>
                </a:solidFill>
                <a:latin typeface="Arial" charset="0"/>
                <a:cs typeface="Arial" charset="0"/>
              </a:rPr>
              <a:t> Prohibited business practices that tried to destroy competition. It also protected Unions and Workers right to organize. (reinforced/clarified Sherman Anti-Trust Act)</a:t>
            </a:r>
          </a:p>
          <a:p>
            <a:pPr eaLnBrk="1" hangingPunct="1">
              <a:lnSpc>
                <a:spcPct val="80000"/>
              </a:lnSpc>
            </a:pPr>
            <a:r>
              <a:rPr lang="en-US" sz="2200" b="1" dirty="0">
                <a:solidFill>
                  <a:srgbClr val="000000"/>
                </a:solidFill>
                <a:latin typeface="Arial" charset="0"/>
                <a:cs typeface="Arial" charset="0"/>
              </a:rPr>
              <a:t>Federal Reserve Act – regulated and centralized banking</a:t>
            </a:r>
          </a:p>
          <a:p>
            <a:pPr eaLnBrk="1" hangingPunct="1">
              <a:lnSpc>
                <a:spcPct val="80000"/>
              </a:lnSpc>
            </a:pPr>
            <a:r>
              <a:rPr lang="en-US" sz="2200" b="1" dirty="0">
                <a:solidFill>
                  <a:srgbClr val="000000"/>
                </a:solidFill>
                <a:latin typeface="Arial" charset="0"/>
                <a:cs typeface="Arial" charset="0"/>
              </a:rPr>
              <a:t>Began Graduated Federal Income Tax  </a:t>
            </a:r>
          </a:p>
        </p:txBody>
      </p:sp>
      <p:pic>
        <p:nvPicPr>
          <p:cNvPr id="22537" name="Picture 9" descr="Wilson, W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967413" y="1143000"/>
            <a:ext cx="3100387"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1902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5000" fill="hold"/>
                                        <p:tgtEl>
                                          <p:spTgt spid="22537"/>
                                        </p:tgtEl>
                                        <p:attrNameLst>
                                          <p:attrName>ppt_w</p:attrName>
                                        </p:attrNameLst>
                                      </p:cBhvr>
                                      <p:tavLst>
                                        <p:tav tm="0">
                                          <p:val>
                                            <p:strVal val="#ppt_w*2.5"/>
                                          </p:val>
                                        </p:tav>
                                        <p:tav tm="100000">
                                          <p:val>
                                            <p:strVal val="#ppt_w"/>
                                          </p:val>
                                        </p:tav>
                                      </p:tavLst>
                                    </p:anim>
                                    <p:anim calcmode="lin" valueType="num">
                                      <p:cBhvr>
                                        <p:cTn id="8" dur="5000" fill="hold"/>
                                        <p:tgtEl>
                                          <p:spTgt spid="22537"/>
                                        </p:tgtEl>
                                        <p:attrNameLst>
                                          <p:attrName>ppt_h</p:attrName>
                                        </p:attrNameLst>
                                      </p:cBhvr>
                                      <p:tavLst>
                                        <p:tav tm="0">
                                          <p:val>
                                            <p:strVal val="#ppt_h*0.01"/>
                                          </p:val>
                                        </p:tav>
                                        <p:tav tm="100000">
                                          <p:val>
                                            <p:strVal val="#ppt_h"/>
                                          </p:val>
                                        </p:tav>
                                      </p:tavLst>
                                    </p:anim>
                                    <p:anim calcmode="lin" valueType="num">
                                      <p:cBhvr>
                                        <p:cTn id="9" dur="5000" fill="hold"/>
                                        <p:tgtEl>
                                          <p:spTgt spid="22537"/>
                                        </p:tgtEl>
                                        <p:attrNameLst>
                                          <p:attrName>ppt_x</p:attrName>
                                        </p:attrNameLst>
                                      </p:cBhvr>
                                      <p:tavLst>
                                        <p:tav tm="0">
                                          <p:val>
                                            <p:strVal val="#ppt_x"/>
                                          </p:val>
                                        </p:tav>
                                        <p:tav tm="100000">
                                          <p:val>
                                            <p:strVal val="#ppt_x"/>
                                          </p:val>
                                        </p:tav>
                                      </p:tavLst>
                                    </p:anim>
                                    <p:anim calcmode="lin" valueType="num">
                                      <p:cBhvr>
                                        <p:cTn id="10" dur="5000" fill="hold"/>
                                        <p:tgtEl>
                                          <p:spTgt spid="22537"/>
                                        </p:tgtEl>
                                        <p:attrNameLst>
                                          <p:attrName>ppt_y</p:attrName>
                                        </p:attrNameLst>
                                      </p:cBhvr>
                                      <p:tavLst>
                                        <p:tav tm="0">
                                          <p:val>
                                            <p:strVal val="#ppt_h+1"/>
                                          </p:val>
                                        </p:tav>
                                        <p:tav tm="100000">
                                          <p:val>
                                            <p:strVal val="#ppt_y"/>
                                          </p:val>
                                        </p:tav>
                                      </p:tavLst>
                                    </p:anim>
                                    <p:animEffect transition="in" filter="fade">
                                      <p:cBhvr>
                                        <p:cTn id="11" dur="5000"/>
                                        <p:tgtEl>
                                          <p:spTgt spid="22537"/>
                                        </p:tgtEl>
                                      </p:cBhvr>
                                    </p:animEffect>
                                  </p:childTnLst>
                                  <p:subTnLst>
                                    <p:audio>
                                      <p:cMediaNode>
                                        <p:cTn display="0" masterRel="sameClick">
                                          <p:stCondLst>
                                            <p:cond evt="begin" delay="0">
                                              <p:tn val="5"/>
                                            </p:cond>
                                          </p:stCondLst>
                                          <p:endCondLst>
                                            <p:cond evt="onStopAudio" delay="0">
                                              <p:tgtEl>
                                                <p:sldTgt/>
                                              </p:tgtEl>
                                            </p:cond>
                                          </p:endCondLst>
                                        </p:cTn>
                                        <p:tgtEl>
                                          <p:sndTgt r:embed="rId2" name="Wilson Native American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22533">
                                            <p:txEl>
                                              <p:pRg st="0" end="0"/>
                                            </p:txEl>
                                          </p:spTgt>
                                        </p:tgtEl>
                                        <p:attrNameLst>
                                          <p:attrName>style.visibility</p:attrName>
                                        </p:attrNameLst>
                                      </p:cBhvr>
                                      <p:to>
                                        <p:strVal val="visible"/>
                                      </p:to>
                                    </p:set>
                                    <p:anim calcmode="discrete" valueType="clr">
                                      <p:cBhvr override="childStyle">
                                        <p:cTn id="16" dur="80"/>
                                        <p:tgtEl>
                                          <p:spTgt spid="225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253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22533">
                                            <p:txEl>
                                              <p:pRg st="0" end="0"/>
                                            </p:txEl>
                                          </p:spTgt>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22533">
                                            <p:txEl>
                                              <p:pRg st="1" end="1"/>
                                            </p:txEl>
                                          </p:spTgt>
                                        </p:tgtEl>
                                        <p:attrNameLst>
                                          <p:attrName>style.visibility</p:attrName>
                                        </p:attrNameLst>
                                      </p:cBhvr>
                                      <p:to>
                                        <p:strVal val="visible"/>
                                      </p:to>
                                    </p:set>
                                    <p:anim calcmode="discrete" valueType="clr">
                                      <p:cBhvr override="childStyle">
                                        <p:cTn id="23" dur="80"/>
                                        <p:tgtEl>
                                          <p:spTgt spid="2253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2533">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22533">
                                            <p:txEl>
                                              <p:pRg st="1" end="1"/>
                                            </p:txEl>
                                          </p:spTgt>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22533">
                                            <p:txEl>
                                              <p:pRg st="2" end="2"/>
                                            </p:txEl>
                                          </p:spTgt>
                                        </p:tgtEl>
                                        <p:attrNameLst>
                                          <p:attrName>style.visibility</p:attrName>
                                        </p:attrNameLst>
                                      </p:cBhvr>
                                      <p:to>
                                        <p:strVal val="visible"/>
                                      </p:to>
                                    </p:set>
                                    <p:anim calcmode="discrete" valueType="clr">
                                      <p:cBhvr override="childStyle">
                                        <p:cTn id="30" dur="80"/>
                                        <p:tgtEl>
                                          <p:spTgt spid="2253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2533">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22533">
                                            <p:txEl>
                                              <p:pRg st="2" end="2"/>
                                            </p:txEl>
                                          </p:spTgt>
                                        </p:tgtEl>
                                        <p:attrNameLst>
                                          <p:attrName>fill.type</p:attrName>
                                        </p:attrNameLst>
                                      </p:cBhvr>
                                      <p:to>
                                        <p:strVal val="solid"/>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22533">
                                            <p:txEl>
                                              <p:pRg st="3" end="3"/>
                                            </p:txEl>
                                          </p:spTgt>
                                        </p:tgtEl>
                                        <p:attrNameLst>
                                          <p:attrName>style.visibility</p:attrName>
                                        </p:attrNameLst>
                                      </p:cBhvr>
                                      <p:to>
                                        <p:strVal val="visible"/>
                                      </p:to>
                                    </p:set>
                                    <p:anim calcmode="discrete" valueType="clr">
                                      <p:cBhvr override="childStyle">
                                        <p:cTn id="37" dur="80"/>
                                        <p:tgtEl>
                                          <p:spTgt spid="2253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2533">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22533">
                                            <p:txEl>
                                              <p:pRg st="3" end="3"/>
                                            </p:txEl>
                                          </p:spTgt>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22533">
                                            <p:txEl>
                                              <p:pRg st="4" end="4"/>
                                            </p:txEl>
                                          </p:spTgt>
                                        </p:tgtEl>
                                        <p:attrNameLst>
                                          <p:attrName>style.visibility</p:attrName>
                                        </p:attrNameLst>
                                      </p:cBhvr>
                                      <p:to>
                                        <p:strVal val="visible"/>
                                      </p:to>
                                    </p:set>
                                    <p:anim calcmode="discrete" valueType="clr">
                                      <p:cBhvr override="childStyle">
                                        <p:cTn id="44" dur="80"/>
                                        <p:tgtEl>
                                          <p:spTgt spid="2253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2533">
                                            <p:txEl>
                                              <p:pRg st="4" end="4"/>
                                            </p:txEl>
                                          </p:spTgt>
                                        </p:tgtEl>
                                        <p:attrNameLst>
                                          <p:attrName>fillcolor</p:attrName>
                                        </p:attrNameLst>
                                      </p:cBhvr>
                                      <p:tavLst>
                                        <p:tav tm="0">
                                          <p:val>
                                            <p:clrVal>
                                              <a:schemeClr val="accent2"/>
                                            </p:clrVal>
                                          </p:val>
                                        </p:tav>
                                        <p:tav tm="50000">
                                          <p:val>
                                            <p:clrVal>
                                              <a:schemeClr val="hlink"/>
                                            </p:clrVal>
                                          </p:val>
                                        </p:tav>
                                      </p:tavLst>
                                    </p:anim>
                                    <p:set>
                                      <p:cBhvr>
                                        <p:cTn id="46" dur="80"/>
                                        <p:tgtEl>
                                          <p:spTgt spid="22533">
                                            <p:txEl>
                                              <p:pRg st="4" end="4"/>
                                            </p:txEl>
                                          </p:spTgt>
                                        </p:tgtEl>
                                        <p:attrNameLst>
                                          <p:attrName>fill.type</p:attrName>
                                        </p:attrNameLst>
                                      </p:cBhvr>
                                      <p:to>
                                        <p:strVal val="solid"/>
                                      </p:to>
                                    </p:se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2533">
                                            <p:txEl>
                                              <p:pRg st="5" end="5"/>
                                            </p:txEl>
                                          </p:spTgt>
                                        </p:tgtEl>
                                        <p:attrNameLst>
                                          <p:attrName>style.visibility</p:attrName>
                                        </p:attrNameLst>
                                      </p:cBhvr>
                                      <p:to>
                                        <p:strVal val="visible"/>
                                      </p:to>
                                    </p:set>
                                    <p:anim calcmode="discrete" valueType="clr">
                                      <p:cBhvr override="childStyle">
                                        <p:cTn id="51" dur="80"/>
                                        <p:tgtEl>
                                          <p:spTgt spid="2253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2533">
                                            <p:txEl>
                                              <p:pRg st="5" end="5"/>
                                            </p:txEl>
                                          </p:spTgt>
                                        </p:tgtEl>
                                        <p:attrNameLst>
                                          <p:attrName>fillcolor</p:attrName>
                                        </p:attrNameLst>
                                      </p:cBhvr>
                                      <p:tavLst>
                                        <p:tav tm="0">
                                          <p:val>
                                            <p:clrVal>
                                              <a:schemeClr val="accent2"/>
                                            </p:clrVal>
                                          </p:val>
                                        </p:tav>
                                        <p:tav tm="50000">
                                          <p:val>
                                            <p:clrVal>
                                              <a:schemeClr val="hlink"/>
                                            </p:clrVal>
                                          </p:val>
                                        </p:tav>
                                      </p:tavLst>
                                    </p:anim>
                                    <p:set>
                                      <p:cBhvr>
                                        <p:cTn id="53" dur="80"/>
                                        <p:tgtEl>
                                          <p:spTgt spid="22533">
                                            <p:txEl>
                                              <p:pRg st="5" end="5"/>
                                            </p:txEl>
                                          </p:spTgt>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2533">
                                            <p:txEl>
                                              <p:pRg st="6" end="6"/>
                                            </p:txEl>
                                          </p:spTgt>
                                        </p:tgtEl>
                                        <p:attrNameLst>
                                          <p:attrName>style.visibility</p:attrName>
                                        </p:attrNameLst>
                                      </p:cBhvr>
                                      <p:to>
                                        <p:strVal val="visible"/>
                                      </p:to>
                                    </p:set>
                                    <p:anim calcmode="discrete" valueType="clr">
                                      <p:cBhvr override="childStyle">
                                        <p:cTn id="58" dur="80"/>
                                        <p:tgtEl>
                                          <p:spTgt spid="2253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2533">
                                            <p:txEl>
                                              <p:pRg st="6" end="6"/>
                                            </p:txEl>
                                          </p:spTgt>
                                        </p:tgtEl>
                                        <p:attrNameLst>
                                          <p:attrName>fillcolor</p:attrName>
                                        </p:attrNameLst>
                                      </p:cBhvr>
                                      <p:tavLst>
                                        <p:tav tm="0">
                                          <p:val>
                                            <p:clrVal>
                                              <a:schemeClr val="accent2"/>
                                            </p:clrVal>
                                          </p:val>
                                        </p:tav>
                                        <p:tav tm="50000">
                                          <p:val>
                                            <p:clrVal>
                                              <a:schemeClr val="hlink"/>
                                            </p:clrVal>
                                          </p:val>
                                        </p:tav>
                                      </p:tavLst>
                                    </p:anim>
                                    <p:set>
                                      <p:cBhvr>
                                        <p:cTn id="60" dur="80"/>
                                        <p:tgtEl>
                                          <p:spTgt spid="22533">
                                            <p:txEl>
                                              <p:pRg st="6" end="6"/>
                                            </p:txEl>
                                          </p:spTgt>
                                        </p:tgtEl>
                                        <p:attrNameLst>
                                          <p:attrName>fill.type</p:attrName>
                                        </p:attrNameLst>
                                      </p:cBhvr>
                                      <p:to>
                                        <p:strVal val="solid"/>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96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9700" name="Rectangle 4"/>
          <p:cNvSpPr>
            <a:spLocks noGrp="1" noChangeArrowheads="1"/>
          </p:cNvSpPr>
          <p:nvPr>
            <p:ph type="title"/>
          </p:nvPr>
        </p:nvSpPr>
        <p:spPr>
          <a:xfrm>
            <a:off x="838200" y="0"/>
            <a:ext cx="83058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Woodrow Wilson's New Freedom</a:t>
            </a:r>
          </a:p>
        </p:txBody>
      </p:sp>
      <p:sp>
        <p:nvSpPr>
          <p:cNvPr id="124933" name="Rectangle 5"/>
          <p:cNvSpPr>
            <a:spLocks noGrp="1" noChangeArrowheads="1"/>
          </p:cNvSpPr>
          <p:nvPr>
            <p:ph type="body" idx="1"/>
          </p:nvPr>
        </p:nvSpPr>
        <p:spPr>
          <a:xfrm>
            <a:off x="914400" y="762000"/>
            <a:ext cx="8229600" cy="6096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a:latin typeface="Arial" charset="0"/>
              </a:rPr>
              <a:t>Wilson believed in strong, activist leadership &amp; helped push through many </a:t>
            </a:r>
            <a:r>
              <a:rPr lang="ja-JP" altLang="en-US">
                <a:latin typeface="Arial" charset="0"/>
              </a:rPr>
              <a:t>“</a:t>
            </a:r>
            <a:r>
              <a:rPr lang="en-US">
                <a:latin typeface="Arial" charset="0"/>
              </a:rPr>
              <a:t>New Freedom</a:t>
            </a:r>
            <a:r>
              <a:rPr lang="ja-JP" altLang="en-US">
                <a:latin typeface="Arial" charset="0"/>
              </a:rPr>
              <a:t>”</a:t>
            </a:r>
            <a:r>
              <a:rPr lang="en-US">
                <a:latin typeface="Arial" charset="0"/>
              </a:rPr>
              <a:t> ideas:</a:t>
            </a:r>
          </a:p>
          <a:p>
            <a:pPr lvl="1">
              <a:lnSpc>
                <a:spcPct val="95000"/>
              </a:lnSpc>
              <a:spcBef>
                <a:spcPct val="10000"/>
              </a:spcBef>
            </a:pPr>
            <a:r>
              <a:rPr lang="en-US" u="sng">
                <a:effectLst>
                  <a:outerShdw blurRad="38100" dist="38100" dir="2700000" algn="tl">
                    <a:srgbClr val="DDDDDD"/>
                  </a:outerShdw>
                </a:effectLst>
                <a:latin typeface="Arial" charset="0"/>
              </a:rPr>
              <a:t>Underwood Tariff Act (1913)</a:t>
            </a:r>
            <a:r>
              <a:rPr lang="en-US">
                <a:latin typeface="Arial" charset="0"/>
              </a:rPr>
              <a:t> reduced tariffs &amp; created the   1</a:t>
            </a:r>
            <a:r>
              <a:rPr lang="en-US" baseline="30000">
                <a:latin typeface="Arial" charset="0"/>
              </a:rPr>
              <a:t>st</a:t>
            </a:r>
            <a:r>
              <a:rPr lang="en-US">
                <a:latin typeface="Arial" charset="0"/>
              </a:rPr>
              <a:t> graduated income tax</a:t>
            </a:r>
          </a:p>
          <a:p>
            <a:pPr lvl="1">
              <a:lnSpc>
                <a:spcPct val="95000"/>
              </a:lnSpc>
              <a:spcBef>
                <a:spcPct val="10000"/>
              </a:spcBef>
            </a:pPr>
            <a:r>
              <a:rPr lang="en-US" u="sng">
                <a:effectLst>
                  <a:outerShdw blurRad="38100" dist="38100" dir="2700000" algn="tl">
                    <a:srgbClr val="DDDDDD"/>
                  </a:outerShdw>
                </a:effectLst>
                <a:latin typeface="Arial" charset="0"/>
              </a:rPr>
              <a:t>Federal Reserve Act (1913):</a:t>
            </a:r>
            <a:r>
              <a:rPr lang="en-US">
                <a:latin typeface="Arial" charset="0"/>
              </a:rPr>
              <a:t> the Federal Reserve regulates the economy by adjusting the money supply &amp; interest rates</a:t>
            </a:r>
          </a:p>
        </p:txBody>
      </p:sp>
      <p:sp>
        <p:nvSpPr>
          <p:cNvPr id="124935" name="AutoShape 7"/>
          <p:cNvSpPr>
            <a:spLocks noChangeArrowheads="1"/>
          </p:cNvSpPr>
          <p:nvPr/>
        </p:nvSpPr>
        <p:spPr bwMode="auto">
          <a:xfrm>
            <a:off x="1447800" y="1371600"/>
            <a:ext cx="6781800" cy="609600"/>
          </a:xfrm>
          <a:prstGeom prst="wedgeRectCallout">
            <a:avLst>
              <a:gd name="adj1" fmla="val 5806"/>
              <a:gd name="adj2" fmla="val 35494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5000"/>
              </a:lnSpc>
              <a:spcBef>
                <a:spcPct val="10000"/>
              </a:spcBef>
              <a:spcAft>
                <a:spcPct val="0"/>
              </a:spcAft>
              <a:buFont typeface="Arial" charset="0"/>
              <a:buNone/>
            </a:pPr>
            <a:r>
              <a:rPr kumimoji="1" lang="en-US" sz="3600">
                <a:solidFill>
                  <a:srgbClr val="000000"/>
                </a:solidFill>
                <a:latin typeface="Times New Roman" charset="0"/>
                <a:ea typeface="ＭＳ Ｐゴシック" charset="0"/>
              </a:rPr>
              <a:t>1% tax for all, but 2% for the rich</a:t>
            </a:r>
            <a:endParaRPr lang="en-US" sz="3600">
              <a:solidFill>
                <a:srgbClr val="000000"/>
              </a:solidFill>
              <a:latin typeface="Times New Roman" charset="0"/>
              <a:ea typeface="ＭＳ Ｐゴシック" charset="0"/>
            </a:endParaRPr>
          </a:p>
        </p:txBody>
      </p:sp>
      <p:sp>
        <p:nvSpPr>
          <p:cNvPr id="124936" name="AutoShape 8"/>
          <p:cNvSpPr>
            <a:spLocks noChangeArrowheads="1"/>
          </p:cNvSpPr>
          <p:nvPr/>
        </p:nvSpPr>
        <p:spPr bwMode="auto">
          <a:xfrm>
            <a:off x="1066800" y="2209800"/>
            <a:ext cx="7924800" cy="1066800"/>
          </a:xfrm>
          <a:prstGeom prst="wedgeRectCallout">
            <a:avLst>
              <a:gd name="adj1" fmla="val -21074"/>
              <a:gd name="adj2" fmla="val 27217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5000"/>
              </a:lnSpc>
              <a:spcBef>
                <a:spcPct val="10000"/>
              </a:spcBef>
              <a:spcAft>
                <a:spcPct val="0"/>
              </a:spcAft>
              <a:buFont typeface="Arial" charset="0"/>
              <a:buNone/>
            </a:pPr>
            <a:r>
              <a:rPr kumimoji="1" lang="en-US" sz="3600">
                <a:solidFill>
                  <a:srgbClr val="000000"/>
                </a:solidFill>
                <a:latin typeface="Times New Roman" charset="0"/>
                <a:ea typeface="ＭＳ Ｐゴシック" charset="0"/>
              </a:rPr>
              <a:t>The </a:t>
            </a:r>
            <a:r>
              <a:rPr lang="en-US" sz="3600">
                <a:solidFill>
                  <a:srgbClr val="000000"/>
                </a:solidFill>
                <a:latin typeface="Times New Roman" charset="0"/>
                <a:ea typeface="ＭＳ Ｐゴシック" charset="0"/>
              </a:rPr>
              <a:t>1</a:t>
            </a:r>
            <a:r>
              <a:rPr lang="en-US" sz="3600" baseline="30000">
                <a:solidFill>
                  <a:srgbClr val="000000"/>
                </a:solidFill>
                <a:latin typeface="Times New Roman" charset="0"/>
                <a:ea typeface="ＭＳ Ｐゴシック" charset="0"/>
              </a:rPr>
              <a:t>st</a:t>
            </a:r>
            <a:r>
              <a:rPr lang="en-US" sz="3600">
                <a:solidFill>
                  <a:srgbClr val="000000"/>
                </a:solidFill>
                <a:latin typeface="Times New Roman" charset="0"/>
                <a:ea typeface="ＭＳ Ｐゴシック" charset="0"/>
              </a:rPr>
              <a:t> efficient national banking system since Jackson destroyed the BUS in 1832</a:t>
            </a:r>
          </a:p>
        </p:txBody>
      </p:sp>
    </p:spTree>
    <p:extLst>
      <p:ext uri="{BB962C8B-B14F-4D97-AF65-F5344CB8AC3E}">
        <p14:creationId xmlns:p14="http://schemas.microsoft.com/office/powerpoint/2010/main" val="5797949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 calcmode="lin" valueType="num">
                                      <p:cBhvr>
                                        <p:cTn id="7" dur="500" fill="hold"/>
                                        <p:tgtEl>
                                          <p:spTgt spid="124935"/>
                                        </p:tgtEl>
                                        <p:attrNameLst>
                                          <p:attrName>ppt_w</p:attrName>
                                        </p:attrNameLst>
                                      </p:cBhvr>
                                      <p:tavLst>
                                        <p:tav tm="0">
                                          <p:val>
                                            <p:fltVal val="0"/>
                                          </p:val>
                                        </p:tav>
                                        <p:tav tm="100000">
                                          <p:val>
                                            <p:strVal val="#ppt_w"/>
                                          </p:val>
                                        </p:tav>
                                      </p:tavLst>
                                    </p:anim>
                                    <p:anim calcmode="lin" valueType="num">
                                      <p:cBhvr>
                                        <p:cTn id="8" dur="500" fill="hold"/>
                                        <p:tgtEl>
                                          <p:spTgt spid="124935"/>
                                        </p:tgtEl>
                                        <p:attrNameLst>
                                          <p:attrName>ppt_h</p:attrName>
                                        </p:attrNameLst>
                                      </p:cBhvr>
                                      <p:tavLst>
                                        <p:tav tm="0">
                                          <p:val>
                                            <p:fltVal val="0"/>
                                          </p:val>
                                        </p:tav>
                                        <p:tav tm="100000">
                                          <p:val>
                                            <p:strVal val="#ppt_h"/>
                                          </p:val>
                                        </p:tav>
                                      </p:tavLst>
                                    </p:anim>
                                    <p:animEffect transition="in" filter="fade">
                                      <p:cBhvr>
                                        <p:cTn id="9" dur="500"/>
                                        <p:tgtEl>
                                          <p:spTgt spid="1249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4936"/>
                                        </p:tgtEl>
                                        <p:attrNameLst>
                                          <p:attrName>style.visibility</p:attrName>
                                        </p:attrNameLst>
                                      </p:cBhvr>
                                      <p:to>
                                        <p:strVal val="visible"/>
                                      </p:to>
                                    </p:set>
                                    <p:anim calcmode="lin" valueType="num">
                                      <p:cBhvr>
                                        <p:cTn id="14" dur="500" fill="hold"/>
                                        <p:tgtEl>
                                          <p:spTgt spid="124936"/>
                                        </p:tgtEl>
                                        <p:attrNameLst>
                                          <p:attrName>ppt_w</p:attrName>
                                        </p:attrNameLst>
                                      </p:cBhvr>
                                      <p:tavLst>
                                        <p:tav tm="0">
                                          <p:val>
                                            <p:fltVal val="0"/>
                                          </p:val>
                                        </p:tav>
                                        <p:tav tm="100000">
                                          <p:val>
                                            <p:strVal val="#ppt_w"/>
                                          </p:val>
                                        </p:tav>
                                      </p:tavLst>
                                    </p:anim>
                                    <p:anim calcmode="lin" valueType="num">
                                      <p:cBhvr>
                                        <p:cTn id="15" dur="500" fill="hold"/>
                                        <p:tgtEl>
                                          <p:spTgt spid="124936"/>
                                        </p:tgtEl>
                                        <p:attrNameLst>
                                          <p:attrName>ppt_h</p:attrName>
                                        </p:attrNameLst>
                                      </p:cBhvr>
                                      <p:tavLst>
                                        <p:tav tm="0">
                                          <p:val>
                                            <p:fltVal val="0"/>
                                          </p:val>
                                        </p:tav>
                                        <p:tav tm="100000">
                                          <p:val>
                                            <p:strVal val="#ppt_h"/>
                                          </p:val>
                                        </p:tav>
                                      </p:tavLst>
                                    </p:anim>
                                    <p:animEffect transition="in" filter="fade">
                                      <p:cBhvr>
                                        <p:cTn id="16"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p:bldP spid="1249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Wilson’s Foreign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Moral Diplomacy:</a:t>
            </a:r>
          </a:p>
          <a:p>
            <a:pPr marL="619475" indent="-619475" defTabSz="914145">
              <a:spcBef>
                <a:spcPts val="281"/>
              </a:spcBef>
              <a:buSzPct val="111000"/>
              <a:buBlip>
                <a:blip r:embed="rId2"/>
              </a:buBlip>
              <a:defRPr/>
            </a:pPr>
            <a:r>
              <a:rPr lang="en-US" b="1" dirty="0">
                <a:solidFill>
                  <a:srgbClr val="000000"/>
                </a:solidFill>
                <a:effectLst>
                  <a:outerShdw blurRad="38100" dist="38100" dir="2700000" algn="tl">
                    <a:srgbClr val="808080"/>
                  </a:outerShdw>
                </a:effectLst>
                <a:latin typeface="Helvetica" charset="0"/>
                <a:cs typeface="Helvetica" charset="0"/>
                <a:sym typeface="Helvetica" charset="0"/>
              </a:rPr>
              <a:t>The U. S. should</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r>
              <a:rPr lang="en-US" b="1" dirty="0">
                <a:solidFill>
                  <a:srgbClr val="000000"/>
                </a:solidFill>
                <a:effectLst>
                  <a:outerShdw blurRad="38100" dist="38100" dir="2700000" algn="tl">
                    <a:srgbClr val="808080"/>
                  </a:outerShdw>
                </a:effectLst>
                <a:latin typeface="Helvetica" charset="0"/>
                <a:cs typeface="Helvetica" charset="0"/>
                <a:sym typeface="Helvetica" charset="0"/>
              </a:rPr>
              <a:t>be the conscience</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r>
              <a:rPr lang="en-US" b="1" dirty="0">
                <a:solidFill>
                  <a:srgbClr val="000000"/>
                </a:solidFill>
                <a:effectLst>
                  <a:outerShdw blurRad="38100" dist="38100" dir="2700000" algn="tl">
                    <a:srgbClr val="808080"/>
                  </a:outerShdw>
                </a:effectLst>
                <a:latin typeface="Helvetica" charset="0"/>
                <a:cs typeface="Helvetica" charset="0"/>
                <a:sym typeface="Helvetica" charset="0"/>
              </a:rPr>
              <a:t>of the world.</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endParaRPr lang="en-US" b="1" dirty="0">
              <a:solidFill>
                <a:srgbClr val="000000"/>
              </a:solidFill>
              <a:effectLst>
                <a:outerShdw blurRad="38100" dist="38100" dir="2700000" algn="tl">
                  <a:srgbClr val="808080"/>
                </a:outerShdw>
              </a:effectLst>
              <a:latin typeface="Helvetica" charset="0"/>
              <a:cs typeface="Helvetica" charset="0"/>
              <a:sym typeface="Helvetica" charset="0"/>
            </a:endParaRPr>
          </a:p>
          <a:p>
            <a:pPr marL="619475" indent="-619475" defTabSz="914145">
              <a:spcBef>
                <a:spcPts val="281"/>
              </a:spcBef>
              <a:buSzPct val="111000"/>
              <a:buBlip>
                <a:blip r:embed="rId2"/>
              </a:buBlip>
              <a:defRPr/>
            </a:pPr>
            <a:r>
              <a:rPr lang="en-US" b="1" dirty="0">
                <a:solidFill>
                  <a:srgbClr val="000000"/>
                </a:solidFill>
                <a:effectLst>
                  <a:outerShdw blurRad="38100" dist="38100" dir="2700000" algn="tl">
                    <a:srgbClr val="808080"/>
                  </a:outerShdw>
                </a:effectLst>
                <a:latin typeface="Helvetica" charset="0"/>
                <a:cs typeface="Helvetica" charset="0"/>
                <a:sym typeface="Helvetica" charset="0"/>
              </a:rPr>
              <a:t>Spread democracy.</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endParaRPr lang="en-US" b="1" dirty="0">
              <a:solidFill>
                <a:srgbClr val="000000"/>
              </a:solidFill>
              <a:effectLst>
                <a:outerShdw blurRad="38100" dist="38100" dir="2700000" algn="tl">
                  <a:srgbClr val="808080"/>
                </a:outerShdw>
              </a:effectLst>
              <a:latin typeface="Helvetica" charset="0"/>
              <a:cs typeface="Helvetica" charset="0"/>
              <a:sym typeface="Helvetica" charset="0"/>
            </a:endParaRPr>
          </a:p>
          <a:p>
            <a:pPr marL="619475" indent="-619475" defTabSz="914145">
              <a:spcBef>
                <a:spcPts val="281"/>
              </a:spcBef>
              <a:buSzPct val="111000"/>
              <a:buBlip>
                <a:blip r:embed="rId2"/>
              </a:buBlip>
              <a:defRPr/>
            </a:pPr>
            <a:r>
              <a:rPr lang="en-US" b="1" dirty="0">
                <a:solidFill>
                  <a:srgbClr val="000000"/>
                </a:solidFill>
                <a:effectLst>
                  <a:outerShdw blurRad="38100" dist="38100" dir="2700000" algn="tl">
                    <a:srgbClr val="808080"/>
                  </a:outerShdw>
                </a:effectLst>
                <a:latin typeface="Helvetica" charset="0"/>
                <a:cs typeface="Helvetica" charset="0"/>
                <a:sym typeface="Helvetica" charset="0"/>
              </a:rPr>
              <a:t>Promote peace.</a:t>
            </a:r>
            <a:br>
              <a:rPr lang="en-US" b="1" dirty="0">
                <a:solidFill>
                  <a:srgbClr val="000000"/>
                </a:solidFill>
                <a:effectLst>
                  <a:outerShdw blurRad="38100" dist="38100" dir="2700000" algn="tl">
                    <a:srgbClr val="808080"/>
                  </a:outerShdw>
                </a:effectLst>
                <a:latin typeface="Helvetica" charset="0"/>
                <a:cs typeface="Helvetica" charset="0"/>
                <a:sym typeface="Helvetica" charset="0"/>
              </a:rPr>
            </a:br>
            <a:endParaRPr lang="en-US" b="1" dirty="0">
              <a:solidFill>
                <a:srgbClr val="000000"/>
              </a:solidFill>
              <a:effectLst>
                <a:outerShdw blurRad="38100" dist="38100" dir="2700000" algn="tl">
                  <a:srgbClr val="808080"/>
                </a:outerShdw>
              </a:effectLst>
              <a:latin typeface="Helvetica" charset="0"/>
              <a:cs typeface="Helvetica" charset="0"/>
              <a:sym typeface="Helvetica" charset="0"/>
            </a:endParaRPr>
          </a:p>
          <a:p>
            <a:pPr marL="619475" indent="-619475" defTabSz="914145">
              <a:spcBef>
                <a:spcPts val="281"/>
              </a:spcBef>
              <a:buSzPct val="111000"/>
              <a:buBlip>
                <a:blip r:embed="rId2"/>
              </a:buBlip>
              <a:defRPr/>
            </a:pPr>
            <a:r>
              <a:rPr lang="en-US" b="1" dirty="0">
                <a:solidFill>
                  <a:srgbClr val="000000"/>
                </a:solidFill>
                <a:effectLst>
                  <a:outerShdw blurRad="38100" dist="38100" dir="2700000" algn="tl">
                    <a:srgbClr val="808080"/>
                  </a:outerShdw>
                </a:effectLst>
                <a:latin typeface="Helvetica" charset="0"/>
                <a:cs typeface="Helvetica" charset="0"/>
                <a:sym typeface="Helvetica" charset="0"/>
              </a:rPr>
              <a:t>Condemn colonialism.</a:t>
            </a:r>
            <a:endParaRPr lang="en-US" dirty="0">
              <a:solidFill>
                <a:srgbClr val="000000"/>
              </a:solidFill>
              <a:cs typeface="Helvetica Light" charset="0"/>
            </a:endParaRPr>
          </a:p>
          <a:p>
            <a:endParaRPr lang="en-US" dirty="0">
              <a:solidFill>
                <a:srgbClr val="000000"/>
              </a:solidFill>
            </a:endParaRPr>
          </a:p>
        </p:txBody>
      </p:sp>
      <p:pic>
        <p:nvPicPr>
          <p:cNvPr id="4" name="Picture 3" descr="image19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4693" y="2134195"/>
            <a:ext cx="3739307" cy="4723805"/>
          </a:xfrm>
          <a:prstGeom prst="rect">
            <a:avLst/>
          </a:prstGeom>
          <a:noFill/>
          <a:ln w="9525" cap="flat" cmpd="sng">
            <a:solidFill>
              <a:srgbClr val="000099"/>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511200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52400" y="152400"/>
            <a:ext cx="86868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400">
                <a:latin typeface="Arial" charset="0"/>
              </a:rPr>
              <a:t>Look over the chart.  How are these Presidents</a:t>
            </a:r>
            <a:r>
              <a:rPr lang="ja-JP" altLang="en-US" sz="3400">
                <a:latin typeface="Arial" charset="0"/>
              </a:rPr>
              <a:t>’</a:t>
            </a:r>
            <a:r>
              <a:rPr lang="en-US" sz="3400">
                <a:latin typeface="Arial" charset="0"/>
              </a:rPr>
              <a:t> progressive reforms changing the federal government?</a:t>
            </a:r>
          </a:p>
        </p:txBody>
      </p:sp>
      <p:pic>
        <p:nvPicPr>
          <p:cNvPr id="70661" name="Picture 2" descr="figure 20-01"/>
          <p:cNvPicPr>
            <a:picLocks noChangeAspect="1" noChangeArrowheads="1"/>
          </p:cNvPicPr>
          <p:nvPr/>
        </p:nvPicPr>
        <p:blipFill>
          <a:blip r:embed="rId2">
            <a:extLst>
              <a:ext uri="{28A0092B-C50C-407E-A947-70E740481C1C}">
                <a14:useLocalDpi xmlns:a14="http://schemas.microsoft.com/office/drawing/2010/main" val="0"/>
              </a:ext>
            </a:extLst>
          </a:blip>
          <a:srcRect b="7976"/>
          <a:stretch>
            <a:fillRect/>
          </a:stretch>
        </p:blipFill>
        <p:spPr bwMode="auto">
          <a:xfrm>
            <a:off x="266700" y="1828800"/>
            <a:ext cx="8610600" cy="491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586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0"/>
            <a:ext cx="8229600" cy="685800"/>
          </a:xfrm>
        </p:spPr>
        <p:txBody>
          <a:bodyPr>
            <a:normAutofit fontScale="90000"/>
          </a:bodyPr>
          <a:lstStyle/>
          <a:p>
            <a:pPr eaLnBrk="1" hangingPunct="1"/>
            <a:r>
              <a:rPr lang="en-US" sz="4000" b="1" dirty="0" smtClean="0">
                <a:latin typeface="Arial" charset="0"/>
                <a:cs typeface="Arial" charset="0"/>
              </a:rPr>
              <a:t>CONCLUSIONS:</a:t>
            </a:r>
            <a:endParaRPr lang="en-US" sz="4000" b="1" dirty="0">
              <a:latin typeface="Arial" charset="0"/>
              <a:cs typeface="Arial" charset="0"/>
            </a:endParaRPr>
          </a:p>
        </p:txBody>
      </p:sp>
      <p:sp>
        <p:nvSpPr>
          <p:cNvPr id="24579" name="Rectangle 3"/>
          <p:cNvSpPr>
            <a:spLocks noGrp="1" noChangeArrowheads="1"/>
          </p:cNvSpPr>
          <p:nvPr>
            <p:ph type="body" idx="1"/>
          </p:nvPr>
        </p:nvSpPr>
        <p:spPr>
          <a:xfrm>
            <a:off x="457200" y="1305860"/>
            <a:ext cx="8229600" cy="5247340"/>
          </a:xfrm>
        </p:spPr>
        <p:txBody>
          <a:bodyPr>
            <a:normAutofit lnSpcReduction="10000"/>
          </a:bodyPr>
          <a:lstStyle/>
          <a:p>
            <a:pPr eaLnBrk="1" hangingPunct="1"/>
            <a:r>
              <a:rPr lang="en-US" b="1" dirty="0">
                <a:solidFill>
                  <a:srgbClr val="000000"/>
                </a:solidFill>
                <a:latin typeface="Arial" charset="0"/>
                <a:cs typeface="Arial" charset="0"/>
              </a:rPr>
              <a:t>How did the </a:t>
            </a:r>
            <a:r>
              <a:rPr lang="en-US" b="1" u="sng" dirty="0">
                <a:solidFill>
                  <a:srgbClr val="000000"/>
                </a:solidFill>
                <a:latin typeface="Arial" charset="0"/>
                <a:cs typeface="Arial" charset="0"/>
              </a:rPr>
              <a:t>“PROGRESSIVE PRESIDENTS”</a:t>
            </a:r>
            <a:r>
              <a:rPr lang="en-US" b="1" dirty="0">
                <a:solidFill>
                  <a:srgbClr val="000000"/>
                </a:solidFill>
                <a:latin typeface="Arial" charset="0"/>
                <a:cs typeface="Arial" charset="0"/>
              </a:rPr>
              <a:t> influence Government?</a:t>
            </a:r>
          </a:p>
          <a:p>
            <a:pPr lvl="1" eaLnBrk="1" hangingPunct="1"/>
            <a:r>
              <a:rPr lang="en-US" b="1" dirty="0">
                <a:solidFill>
                  <a:srgbClr val="000000"/>
                </a:solidFill>
                <a:latin typeface="Arial" charset="0"/>
                <a:cs typeface="Arial" charset="0"/>
              </a:rPr>
              <a:t>Used the government as a means to reform &amp; regulate big business/broke up unfair trusts</a:t>
            </a:r>
          </a:p>
          <a:p>
            <a:pPr lvl="1" eaLnBrk="1" hangingPunct="1"/>
            <a:r>
              <a:rPr lang="en-US" b="1" dirty="0">
                <a:solidFill>
                  <a:srgbClr val="000000"/>
                </a:solidFill>
                <a:latin typeface="Arial" charset="0"/>
                <a:cs typeface="Arial" charset="0"/>
              </a:rPr>
              <a:t>Government regulation/protection for consumers (pure food &amp; drug act)</a:t>
            </a:r>
          </a:p>
          <a:p>
            <a:pPr lvl="1" eaLnBrk="1" hangingPunct="1"/>
            <a:r>
              <a:rPr lang="en-US" b="1" dirty="0">
                <a:solidFill>
                  <a:srgbClr val="000000"/>
                </a:solidFill>
                <a:latin typeface="Arial" charset="0"/>
                <a:cs typeface="Arial" charset="0"/>
              </a:rPr>
              <a:t>Regulated the money supply/attempted to add fairness to the tax system </a:t>
            </a:r>
          </a:p>
          <a:p>
            <a:pPr lvl="1" eaLnBrk="1" hangingPunct="1"/>
            <a:r>
              <a:rPr lang="en-US" b="1" dirty="0">
                <a:solidFill>
                  <a:srgbClr val="000000"/>
                </a:solidFill>
                <a:latin typeface="Arial" charset="0"/>
                <a:cs typeface="Arial" charset="0"/>
              </a:rPr>
              <a:t>Protected the environment/created the national parks system </a:t>
            </a:r>
          </a:p>
        </p:txBody>
      </p:sp>
    </p:spTree>
    <p:extLst>
      <p:ext uri="{BB962C8B-B14F-4D97-AF65-F5344CB8AC3E}">
        <p14:creationId xmlns:p14="http://schemas.microsoft.com/office/powerpoint/2010/main" val="2249858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4579">
                                            <p:txEl>
                                              <p:pRg st="1" end="1"/>
                                            </p:txEl>
                                          </p:spTgt>
                                        </p:tgtEl>
                                        <p:attrNameLst>
                                          <p:attrName>style.visibility</p:attrName>
                                        </p:attrNameLst>
                                      </p:cBhvr>
                                      <p:to>
                                        <p:strVal val="visible"/>
                                      </p:to>
                                    </p:set>
                                    <p:anim calcmode="discrete" valueType="clr">
                                      <p:cBhvr override="childStyle">
                                        <p:cTn id="7" dur="80"/>
                                        <p:tgtEl>
                                          <p:spTgt spid="245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4579">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4579">
                                            <p:txEl>
                                              <p:pRg st="2" end="2"/>
                                            </p:txEl>
                                          </p:spTgt>
                                        </p:tgtEl>
                                        <p:attrNameLst>
                                          <p:attrName>style.visibility</p:attrName>
                                        </p:attrNameLst>
                                      </p:cBhvr>
                                      <p:to>
                                        <p:strVal val="visible"/>
                                      </p:to>
                                    </p:set>
                                    <p:anim calcmode="discrete" valueType="clr">
                                      <p:cBhvr override="childStyle">
                                        <p:cTn id="14" dur="80"/>
                                        <p:tgtEl>
                                          <p:spTgt spid="245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7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4579">
                                            <p:txEl>
                                              <p:pRg st="2" end="2"/>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4579">
                                            <p:txEl>
                                              <p:pRg st="3" end="3"/>
                                            </p:txEl>
                                          </p:spTgt>
                                        </p:tgtEl>
                                        <p:attrNameLst>
                                          <p:attrName>style.visibility</p:attrName>
                                        </p:attrNameLst>
                                      </p:cBhvr>
                                      <p:to>
                                        <p:strVal val="visible"/>
                                      </p:to>
                                    </p:set>
                                    <p:anim calcmode="discrete" valueType="clr">
                                      <p:cBhvr override="childStyle">
                                        <p:cTn id="21" dur="80"/>
                                        <p:tgtEl>
                                          <p:spTgt spid="2457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57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24579">
                                            <p:txEl>
                                              <p:pRg st="3" end="3"/>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4579">
                                            <p:txEl>
                                              <p:pRg st="4" end="4"/>
                                            </p:txEl>
                                          </p:spTgt>
                                        </p:tgtEl>
                                        <p:attrNameLst>
                                          <p:attrName>style.visibility</p:attrName>
                                        </p:attrNameLst>
                                      </p:cBhvr>
                                      <p:to>
                                        <p:strVal val="visible"/>
                                      </p:to>
                                    </p:set>
                                    <p:anim calcmode="discrete" valueType="clr">
                                      <p:cBhvr override="childStyle">
                                        <p:cTn id="28" dur="80"/>
                                        <p:tgtEl>
                                          <p:spTgt spid="2457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457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24579">
                                            <p:txEl>
                                              <p:pRg st="4" end="4"/>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normAutofit fontScale="90000"/>
          </a:bodyPr>
          <a:lstStyle/>
          <a:p>
            <a:r>
              <a:rPr lang="en-US" sz="4000"/>
              <a:t>Gov Steps in to Attack business:</a:t>
            </a:r>
            <a:br>
              <a:rPr lang="en-US" sz="4000"/>
            </a:br>
            <a:r>
              <a:rPr lang="en-US" sz="4000"/>
              <a:t>Laws Passed</a:t>
            </a:r>
          </a:p>
        </p:txBody>
      </p:sp>
      <p:sp>
        <p:nvSpPr>
          <p:cNvPr id="70659" name="Rectangle 3"/>
          <p:cNvSpPr>
            <a:spLocks noGrp="1" noChangeArrowheads="1"/>
          </p:cNvSpPr>
          <p:nvPr>
            <p:ph type="body" idx="1"/>
          </p:nvPr>
        </p:nvSpPr>
        <p:spPr>
          <a:xfrm>
            <a:off x="457200" y="1600200"/>
            <a:ext cx="8229600" cy="4876800"/>
          </a:xfrm>
        </p:spPr>
        <p:txBody>
          <a:bodyPr/>
          <a:lstStyle/>
          <a:p>
            <a:pPr>
              <a:lnSpc>
                <a:spcPct val="90000"/>
              </a:lnSpc>
            </a:pPr>
            <a:r>
              <a:rPr lang="en-US" sz="2400"/>
              <a:t>Interstate Commerce Commission: Gov Agency to oversee = regulate on RR. (TR)</a:t>
            </a:r>
          </a:p>
          <a:p>
            <a:pPr>
              <a:lnSpc>
                <a:spcPct val="90000"/>
              </a:lnSpc>
            </a:pPr>
            <a:r>
              <a:rPr lang="en-US" sz="2400">
                <a:solidFill>
                  <a:schemeClr val="hlink"/>
                </a:solidFill>
              </a:rPr>
              <a:t>Elkins Act-</a:t>
            </a:r>
            <a:r>
              <a:rPr lang="en-US" sz="2400"/>
              <a:t> regulate RR – no specials to friends (TR)</a:t>
            </a:r>
          </a:p>
          <a:p>
            <a:pPr>
              <a:lnSpc>
                <a:spcPct val="90000"/>
              </a:lnSpc>
            </a:pPr>
            <a:r>
              <a:rPr lang="en-US" sz="2400">
                <a:solidFill>
                  <a:schemeClr val="hlink"/>
                </a:solidFill>
              </a:rPr>
              <a:t>Hepburn Act-</a:t>
            </a:r>
            <a:r>
              <a:rPr lang="en-US" sz="2400"/>
              <a:t> regulate RR- no free passes- Bribery (TR)</a:t>
            </a:r>
          </a:p>
          <a:p>
            <a:pPr>
              <a:lnSpc>
                <a:spcPct val="90000"/>
              </a:lnSpc>
            </a:pPr>
            <a:r>
              <a:rPr lang="en-US" sz="2400">
                <a:solidFill>
                  <a:schemeClr val="hlink"/>
                </a:solidFill>
              </a:rPr>
              <a:t>Meat Inspection Act-</a:t>
            </a:r>
            <a:r>
              <a:rPr lang="en-US" sz="2400"/>
              <a:t> </a:t>
            </a:r>
            <a:endParaRPr lang="en-US" sz="2400">
              <a:solidFill>
                <a:schemeClr val="hlink"/>
              </a:solidFill>
            </a:endParaRPr>
          </a:p>
          <a:p>
            <a:pPr>
              <a:lnSpc>
                <a:spcPct val="90000"/>
              </a:lnSpc>
            </a:pPr>
            <a:r>
              <a:rPr lang="en-US" sz="2400">
                <a:solidFill>
                  <a:schemeClr val="hlink"/>
                </a:solidFill>
              </a:rPr>
              <a:t>Pure Food and Drug Act-</a:t>
            </a:r>
            <a:r>
              <a:rPr lang="en-US" sz="2400"/>
              <a:t> Gov regulate food industry, and drugs- </a:t>
            </a:r>
            <a:r>
              <a:rPr lang="en-US" sz="2400" u="sng"/>
              <a:t>The Jungle-</a:t>
            </a:r>
            <a:r>
              <a:rPr lang="en-US" sz="2400"/>
              <a:t> Upton Sinclair-</a:t>
            </a:r>
          </a:p>
          <a:p>
            <a:pPr>
              <a:lnSpc>
                <a:spcPct val="90000"/>
              </a:lnSpc>
            </a:pPr>
            <a:r>
              <a:rPr lang="en-US" sz="2400">
                <a:solidFill>
                  <a:schemeClr val="hlink"/>
                </a:solidFill>
              </a:rPr>
              <a:t>Clayton Anti-Trust Act-</a:t>
            </a:r>
            <a:r>
              <a:rPr lang="en-US" sz="2400"/>
              <a:t> attacks Big Business (Wilson)</a:t>
            </a:r>
          </a:p>
          <a:p>
            <a:pPr>
              <a:lnSpc>
                <a:spcPct val="90000"/>
              </a:lnSpc>
            </a:pPr>
            <a:r>
              <a:rPr lang="en-US" sz="2400"/>
              <a:t>Federal Trade Commission- </a:t>
            </a:r>
          </a:p>
          <a:p>
            <a:pPr>
              <a:lnSpc>
                <a:spcPct val="90000"/>
              </a:lnSpc>
            </a:pPr>
            <a:r>
              <a:rPr lang="en-US" sz="2400">
                <a:solidFill>
                  <a:schemeClr val="hlink"/>
                </a:solidFill>
              </a:rPr>
              <a:t>Federal Reserve System-</a:t>
            </a:r>
            <a:r>
              <a:rPr lang="en-US" sz="2400"/>
              <a:t> Organizes the Banking system, regulate the money supply</a:t>
            </a:r>
          </a:p>
          <a:p>
            <a:pPr>
              <a:lnSpc>
                <a:spcPct val="90000"/>
              </a:lnSpc>
            </a:pPr>
            <a:r>
              <a:rPr lang="en-US" sz="2400"/>
              <a:t>Federal Income Tax </a:t>
            </a:r>
          </a:p>
        </p:txBody>
      </p:sp>
    </p:spTree>
    <p:extLst>
      <p:ext uri="{BB962C8B-B14F-4D97-AF65-F5344CB8AC3E}">
        <p14:creationId xmlns:p14="http://schemas.microsoft.com/office/powerpoint/2010/main" val="16893532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Rot="1" noChangeArrowheads="1"/>
          </p:cNvSpPr>
          <p:nvPr>
            <p:ph type="title"/>
          </p:nvPr>
        </p:nvSpPr>
        <p:spPr/>
        <p:txBody>
          <a:bodyPr>
            <a:normAutofit fontScale="90000"/>
          </a:bodyPr>
          <a:lstStyle/>
          <a:p>
            <a:r>
              <a:rPr lang="en-US" sz="4000" b="0"/>
              <a:t>Progressive Era</a:t>
            </a:r>
            <a:br>
              <a:rPr lang="en-US" sz="4000" b="0"/>
            </a:br>
            <a:r>
              <a:rPr lang="en-US" sz="4000"/>
              <a:t>What to know</a:t>
            </a:r>
          </a:p>
        </p:txBody>
      </p:sp>
      <p:sp>
        <p:nvSpPr>
          <p:cNvPr id="3077" name="Rectangle 5"/>
          <p:cNvSpPr>
            <a:spLocks noGrp="1" noChangeArrowheads="1"/>
          </p:cNvSpPr>
          <p:nvPr>
            <p:ph type="body" sz="half" idx="1"/>
          </p:nvPr>
        </p:nvSpPr>
        <p:spPr/>
        <p:txBody>
          <a:bodyPr/>
          <a:lstStyle/>
          <a:p>
            <a:pPr>
              <a:lnSpc>
                <a:spcPct val="90000"/>
              </a:lnSpc>
            </a:pPr>
            <a:r>
              <a:rPr lang="en-US" sz="2000"/>
              <a:t>Origins of Progressivism </a:t>
            </a:r>
          </a:p>
          <a:p>
            <a:pPr lvl="1">
              <a:lnSpc>
                <a:spcPct val="90000"/>
              </a:lnSpc>
            </a:pPr>
            <a:r>
              <a:rPr lang="en-US" sz="1800"/>
              <a:t>Progressive attitudes and motives </a:t>
            </a:r>
          </a:p>
          <a:p>
            <a:pPr lvl="1">
              <a:lnSpc>
                <a:spcPct val="90000"/>
              </a:lnSpc>
            </a:pPr>
            <a:r>
              <a:rPr lang="en-US" sz="1800"/>
              <a:t>Muckrakers </a:t>
            </a:r>
          </a:p>
          <a:p>
            <a:pPr lvl="1">
              <a:lnSpc>
                <a:spcPct val="90000"/>
              </a:lnSpc>
            </a:pPr>
            <a:r>
              <a:rPr lang="en-US" sz="1800"/>
              <a:t>Social Gospel </a:t>
            </a:r>
          </a:p>
          <a:p>
            <a:pPr>
              <a:lnSpc>
                <a:spcPct val="90000"/>
              </a:lnSpc>
            </a:pPr>
            <a:r>
              <a:rPr lang="en-US" sz="2000"/>
              <a:t>Municipal, state, and national reforms </a:t>
            </a:r>
          </a:p>
          <a:p>
            <a:pPr lvl="1">
              <a:lnSpc>
                <a:spcPct val="90000"/>
              </a:lnSpc>
            </a:pPr>
            <a:r>
              <a:rPr lang="en-US" sz="1800"/>
              <a:t>Political: suffrage </a:t>
            </a:r>
          </a:p>
          <a:p>
            <a:pPr lvl="1">
              <a:lnSpc>
                <a:spcPct val="90000"/>
              </a:lnSpc>
            </a:pPr>
            <a:r>
              <a:rPr lang="en-US" sz="1800"/>
              <a:t>Social and economic: regulation </a:t>
            </a:r>
          </a:p>
          <a:p>
            <a:pPr>
              <a:lnSpc>
                <a:spcPct val="90000"/>
              </a:lnSpc>
            </a:pPr>
            <a:r>
              <a:rPr lang="en-US" sz="2000"/>
              <a:t>Socialism: alternatives </a:t>
            </a:r>
          </a:p>
          <a:p>
            <a:pPr>
              <a:lnSpc>
                <a:spcPct val="90000"/>
              </a:lnSpc>
            </a:pPr>
            <a:r>
              <a:rPr lang="en-US" sz="2000"/>
              <a:t>Black America </a:t>
            </a:r>
          </a:p>
          <a:p>
            <a:pPr lvl="1">
              <a:lnSpc>
                <a:spcPct val="90000"/>
              </a:lnSpc>
            </a:pPr>
            <a:r>
              <a:rPr lang="en-US" sz="1800"/>
              <a:t>Washington, Du Bois, and Garvey </a:t>
            </a:r>
          </a:p>
          <a:p>
            <a:pPr lvl="1">
              <a:lnSpc>
                <a:spcPct val="90000"/>
              </a:lnSpc>
            </a:pPr>
            <a:r>
              <a:rPr lang="en-US" sz="1800"/>
              <a:t>Urban migration </a:t>
            </a:r>
          </a:p>
          <a:p>
            <a:pPr lvl="1">
              <a:lnSpc>
                <a:spcPct val="90000"/>
              </a:lnSpc>
            </a:pPr>
            <a:r>
              <a:rPr lang="en-US" sz="1800"/>
              <a:t>Civil rights organizations </a:t>
            </a:r>
          </a:p>
        </p:txBody>
      </p:sp>
      <p:sp>
        <p:nvSpPr>
          <p:cNvPr id="3078" name="Rectangle 6"/>
          <p:cNvSpPr>
            <a:spLocks noGrp="1" noChangeArrowheads="1"/>
          </p:cNvSpPr>
          <p:nvPr>
            <p:ph type="body" sz="half" idx="2"/>
          </p:nvPr>
        </p:nvSpPr>
        <p:spPr/>
        <p:txBody>
          <a:bodyPr/>
          <a:lstStyle/>
          <a:p>
            <a:pPr>
              <a:lnSpc>
                <a:spcPct val="90000"/>
              </a:lnSpc>
            </a:pPr>
            <a:r>
              <a:rPr lang="en-US" sz="2000"/>
              <a:t>Women's role: family, work, education, unionization, and suffrage </a:t>
            </a:r>
          </a:p>
          <a:p>
            <a:pPr>
              <a:lnSpc>
                <a:spcPct val="90000"/>
              </a:lnSpc>
            </a:pPr>
            <a:r>
              <a:rPr lang="en-US" sz="2000"/>
              <a:t>Roosevelt's Square Deal </a:t>
            </a:r>
          </a:p>
          <a:p>
            <a:pPr lvl="1">
              <a:lnSpc>
                <a:spcPct val="90000"/>
              </a:lnSpc>
            </a:pPr>
            <a:r>
              <a:rPr lang="en-US" sz="1800"/>
              <a:t>Managing the trusts </a:t>
            </a:r>
          </a:p>
          <a:p>
            <a:pPr lvl="1">
              <a:lnSpc>
                <a:spcPct val="90000"/>
              </a:lnSpc>
            </a:pPr>
            <a:r>
              <a:rPr lang="en-US" sz="1800"/>
              <a:t>Conservation </a:t>
            </a:r>
          </a:p>
          <a:p>
            <a:pPr>
              <a:lnSpc>
                <a:spcPct val="90000"/>
              </a:lnSpc>
            </a:pPr>
            <a:r>
              <a:rPr lang="en-US" sz="2000"/>
              <a:t>Taft </a:t>
            </a:r>
          </a:p>
          <a:p>
            <a:pPr lvl="1">
              <a:lnSpc>
                <a:spcPct val="90000"/>
              </a:lnSpc>
            </a:pPr>
            <a:r>
              <a:rPr lang="en-US" sz="1800"/>
              <a:t>Pinchot-Ballinger controversy </a:t>
            </a:r>
          </a:p>
          <a:p>
            <a:pPr lvl="1">
              <a:lnSpc>
                <a:spcPct val="90000"/>
              </a:lnSpc>
            </a:pPr>
            <a:r>
              <a:rPr lang="en-US" sz="1800"/>
              <a:t>Payne-Aldrich Tariff </a:t>
            </a:r>
          </a:p>
          <a:p>
            <a:pPr>
              <a:lnSpc>
                <a:spcPct val="90000"/>
              </a:lnSpc>
            </a:pPr>
            <a:r>
              <a:rPr lang="en-US" sz="2000"/>
              <a:t>Wilson's New Freedom </a:t>
            </a:r>
          </a:p>
          <a:p>
            <a:pPr lvl="1">
              <a:lnSpc>
                <a:spcPct val="90000"/>
              </a:lnSpc>
            </a:pPr>
            <a:r>
              <a:rPr lang="en-US" sz="1800"/>
              <a:t>Tariffs </a:t>
            </a:r>
          </a:p>
          <a:p>
            <a:pPr lvl="1">
              <a:lnSpc>
                <a:spcPct val="90000"/>
              </a:lnSpc>
            </a:pPr>
            <a:r>
              <a:rPr lang="en-US" sz="1800"/>
              <a:t>Banking reform </a:t>
            </a:r>
          </a:p>
          <a:p>
            <a:pPr lvl="1">
              <a:lnSpc>
                <a:spcPct val="90000"/>
              </a:lnSpc>
            </a:pPr>
            <a:r>
              <a:rPr lang="en-US" sz="1800"/>
              <a:t>Antitrust Act of 1914</a:t>
            </a:r>
            <a:r>
              <a:rPr lang="en-US" sz="2000"/>
              <a:t> </a:t>
            </a:r>
          </a:p>
          <a:p>
            <a:pPr>
              <a:lnSpc>
                <a:spcPct val="90000"/>
              </a:lnSpc>
            </a:pPr>
            <a:endParaRPr lang="en-US" sz="2000"/>
          </a:p>
        </p:txBody>
      </p:sp>
    </p:spTree>
    <p:extLst>
      <p:ext uri="{BB962C8B-B14F-4D97-AF65-F5344CB8AC3E}">
        <p14:creationId xmlns:p14="http://schemas.microsoft.com/office/powerpoint/2010/main" val="7675348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normAutofit fontScale="90000"/>
          </a:bodyPr>
          <a:lstStyle/>
          <a:p>
            <a:r>
              <a:rPr lang="en-US" sz="4000"/>
              <a:t>Progressive Constitutional Amendments</a:t>
            </a:r>
          </a:p>
        </p:txBody>
      </p:sp>
      <p:sp>
        <p:nvSpPr>
          <p:cNvPr id="54275" name="Rectangle 3"/>
          <p:cNvSpPr>
            <a:spLocks noGrp="1" noChangeArrowheads="1"/>
          </p:cNvSpPr>
          <p:nvPr>
            <p:ph type="body" idx="1"/>
          </p:nvPr>
        </p:nvSpPr>
        <p:spPr/>
        <p:txBody>
          <a:bodyPr/>
          <a:lstStyle/>
          <a:p>
            <a:r>
              <a:rPr lang="en-US" dirty="0"/>
              <a:t>16</a:t>
            </a:r>
            <a:r>
              <a:rPr lang="en-US" baseline="30000" dirty="0"/>
              <a:t>th</a:t>
            </a:r>
            <a:r>
              <a:rPr lang="en-US" dirty="0"/>
              <a:t> Amendment= Income Taxes</a:t>
            </a:r>
          </a:p>
          <a:p>
            <a:r>
              <a:rPr lang="en-US" dirty="0"/>
              <a:t>17</a:t>
            </a:r>
            <a:r>
              <a:rPr lang="en-US" baseline="30000" dirty="0"/>
              <a:t>th</a:t>
            </a:r>
            <a:r>
              <a:rPr lang="en-US" dirty="0"/>
              <a:t> Amendment= Direct Election of Senators</a:t>
            </a:r>
          </a:p>
          <a:p>
            <a:r>
              <a:rPr lang="en-US" dirty="0"/>
              <a:t>18</a:t>
            </a:r>
            <a:r>
              <a:rPr lang="en-US" baseline="30000" dirty="0"/>
              <a:t>th</a:t>
            </a:r>
            <a:r>
              <a:rPr lang="en-US" dirty="0"/>
              <a:t> Amendment= Prohibition of Alcohol</a:t>
            </a:r>
          </a:p>
          <a:p>
            <a:r>
              <a:rPr lang="en-US" dirty="0"/>
              <a:t>19</a:t>
            </a:r>
            <a:r>
              <a:rPr lang="en-US" baseline="30000" dirty="0"/>
              <a:t>th</a:t>
            </a:r>
            <a:r>
              <a:rPr lang="en-US" dirty="0"/>
              <a:t> Amendment= </a:t>
            </a:r>
            <a:r>
              <a:rPr lang="en-US" dirty="0" smtClean="0"/>
              <a:t>Women’s Right to </a:t>
            </a:r>
            <a:r>
              <a:rPr lang="en-US" dirty="0"/>
              <a:t>Vote</a:t>
            </a:r>
          </a:p>
        </p:txBody>
      </p:sp>
    </p:spTree>
    <p:extLst>
      <p:ext uri="{BB962C8B-B14F-4D97-AF65-F5344CB8AC3E}">
        <p14:creationId xmlns:p14="http://schemas.microsoft.com/office/powerpoint/2010/main" val="18287026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0"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What is Progressivism?</a:t>
            </a:r>
          </a:p>
        </p:txBody>
      </p:sp>
      <p:sp>
        <p:nvSpPr>
          <p:cNvPr id="4101" name="Rectangle 5"/>
          <p:cNvSpPr>
            <a:spLocks noGrp="1" noChangeArrowheads="1"/>
          </p:cNvSpPr>
          <p:nvPr>
            <p:ph type="body" idx="1"/>
          </p:nvPr>
        </p:nvSpPr>
        <p:spPr>
          <a:xfrm>
            <a:off x="838200" y="914400"/>
            <a:ext cx="83058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Arial" charset="0"/>
              </a:rPr>
              <a:t>From 1890s to 1920, progressives addressed the rapid economic &amp; social changes of the Gilded Age</a:t>
            </a:r>
          </a:p>
          <a:p>
            <a:pPr>
              <a:lnSpc>
                <a:spcPct val="90000"/>
              </a:lnSpc>
            </a:pPr>
            <a:r>
              <a:rPr lang="en-US">
                <a:latin typeface="Arial" charset="0"/>
              </a:rPr>
              <a:t>Progressive reform had wide appeal but was not a unified movement with a common agenda</a:t>
            </a:r>
          </a:p>
          <a:p>
            <a:pPr>
              <a:lnSpc>
                <a:spcPct val="90000"/>
              </a:lnSpc>
            </a:pPr>
            <a:r>
              <a:rPr lang="en-US">
                <a:latin typeface="Arial" charset="0"/>
              </a:rPr>
              <a:t>Progressive reforms included prostitution, poverty, child labor, factory safety, women</a:t>
            </a:r>
            <a:r>
              <a:rPr lang="ja-JP" altLang="en-US">
                <a:latin typeface="Arial" charset="0"/>
              </a:rPr>
              <a:t>’</a:t>
            </a:r>
            <a:r>
              <a:rPr lang="en-US">
                <a:latin typeface="Arial" charset="0"/>
              </a:rPr>
              <a:t>s rights, temperance, &amp; political corruption</a:t>
            </a:r>
          </a:p>
        </p:txBody>
      </p:sp>
      <p:sp>
        <p:nvSpPr>
          <p:cNvPr id="162823" name="AutoShape 7"/>
          <p:cNvSpPr>
            <a:spLocks noChangeArrowheads="1"/>
          </p:cNvSpPr>
          <p:nvPr/>
        </p:nvSpPr>
        <p:spPr bwMode="auto">
          <a:xfrm>
            <a:off x="1066800" y="1219200"/>
            <a:ext cx="7848600" cy="1066800"/>
          </a:xfrm>
          <a:prstGeom prst="wedgeRectCallout">
            <a:avLst>
              <a:gd name="adj1" fmla="val -32644"/>
              <a:gd name="adj2" fmla="val 14836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3600">
                <a:solidFill>
                  <a:srgbClr val="000000"/>
                </a:solidFill>
                <a:latin typeface="Times New Roman" charset="0"/>
                <a:ea typeface="ＭＳ Ｐゴシック" charset="0"/>
              </a:rPr>
              <a:t>Democrats, Republicans, &amp; Socialists all found reasons to support progressivism </a:t>
            </a:r>
          </a:p>
        </p:txBody>
      </p:sp>
      <p:sp>
        <p:nvSpPr>
          <p:cNvPr id="162824" name="AutoShape 8"/>
          <p:cNvSpPr>
            <a:spLocks noChangeArrowheads="1"/>
          </p:cNvSpPr>
          <p:nvPr/>
        </p:nvSpPr>
        <p:spPr bwMode="auto">
          <a:xfrm>
            <a:off x="609600" y="5181600"/>
            <a:ext cx="8077200" cy="1447800"/>
          </a:xfrm>
          <a:prstGeom prst="wedgeRectCallout">
            <a:avLst>
              <a:gd name="adj1" fmla="val 35731"/>
              <a:gd name="adj2" fmla="val -10581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3600">
                <a:solidFill>
                  <a:srgbClr val="000000"/>
                </a:solidFill>
                <a:latin typeface="Times New Roman" charset="0"/>
                <a:ea typeface="ＭＳ Ｐゴシック" charset="0"/>
              </a:rPr>
              <a:t>Some reformers targeted local community problems, others aimed for state changes, &amp; others wanted national reforms</a:t>
            </a:r>
          </a:p>
        </p:txBody>
      </p:sp>
      <p:sp>
        <p:nvSpPr>
          <p:cNvPr id="162826" name="AutoShape 10"/>
          <p:cNvSpPr>
            <a:spLocks noChangeArrowheads="1"/>
          </p:cNvSpPr>
          <p:nvPr/>
        </p:nvSpPr>
        <p:spPr bwMode="auto">
          <a:xfrm>
            <a:off x="152400" y="4800600"/>
            <a:ext cx="8915400" cy="1447800"/>
          </a:xfrm>
          <a:prstGeom prst="wedgeRectCallout">
            <a:avLst>
              <a:gd name="adj1" fmla="val 5769"/>
              <a:gd name="adj2" fmla="val -26743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3600">
                <a:solidFill>
                  <a:srgbClr val="000000"/>
                </a:solidFill>
                <a:latin typeface="Times New Roman" charset="0"/>
                <a:ea typeface="ＭＳ Ｐゴシック" charset="0"/>
              </a:rPr>
              <a:t>Some histories mark the end of Progressivism  in 1917 when the USA entered WWI; others mark the end at 1920 with the 19</a:t>
            </a:r>
            <a:r>
              <a:rPr kumimoji="1" lang="en-US" sz="3600" baseline="30000">
                <a:solidFill>
                  <a:srgbClr val="000000"/>
                </a:solidFill>
                <a:latin typeface="Times New Roman" charset="0"/>
                <a:ea typeface="ＭＳ Ｐゴシック" charset="0"/>
              </a:rPr>
              <a:t>th</a:t>
            </a:r>
            <a:r>
              <a:rPr kumimoji="1" lang="en-US" sz="3600">
                <a:solidFill>
                  <a:srgbClr val="000000"/>
                </a:solidFill>
                <a:latin typeface="Times New Roman" charset="0"/>
                <a:ea typeface="ＭＳ Ｐゴシック" charset="0"/>
              </a:rPr>
              <a:t> amendment</a:t>
            </a:r>
          </a:p>
        </p:txBody>
      </p:sp>
      <p:sp>
        <p:nvSpPr>
          <p:cNvPr id="162827" name="AutoShape 11"/>
          <p:cNvSpPr>
            <a:spLocks noChangeArrowheads="1"/>
          </p:cNvSpPr>
          <p:nvPr/>
        </p:nvSpPr>
        <p:spPr bwMode="auto">
          <a:xfrm>
            <a:off x="228600" y="2743200"/>
            <a:ext cx="8686800" cy="1905000"/>
          </a:xfrm>
          <a:prstGeom prst="wedgeRectCallout">
            <a:avLst>
              <a:gd name="adj1" fmla="val -14069"/>
              <a:gd name="adj2" fmla="val -116083"/>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3600">
                <a:solidFill>
                  <a:srgbClr val="000000"/>
                </a:solidFill>
                <a:latin typeface="Times New Roman" charset="0"/>
                <a:ea typeface="ＭＳ Ｐゴシック" charset="0"/>
              </a:rPr>
              <a:t>Progressive reform began in the late Gilded Age, especially during the Panic of 1893 which exposed serious flaws in the American political, economic, &amp; social fabric</a:t>
            </a:r>
          </a:p>
        </p:txBody>
      </p:sp>
    </p:spTree>
    <p:extLst>
      <p:ext uri="{BB962C8B-B14F-4D97-AF65-F5344CB8AC3E}">
        <p14:creationId xmlns:p14="http://schemas.microsoft.com/office/powerpoint/2010/main" val="28315963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3"/>
                                        </p:tgtEl>
                                        <p:attrNameLst>
                                          <p:attrName>style.visibility</p:attrName>
                                        </p:attrNameLst>
                                      </p:cBhvr>
                                      <p:to>
                                        <p:strVal val="visible"/>
                                      </p:to>
                                    </p:set>
                                    <p:anim calcmode="lin" valueType="num">
                                      <p:cBhvr>
                                        <p:cTn id="7" dur="500" fill="hold"/>
                                        <p:tgtEl>
                                          <p:spTgt spid="162823"/>
                                        </p:tgtEl>
                                        <p:attrNameLst>
                                          <p:attrName>ppt_w</p:attrName>
                                        </p:attrNameLst>
                                      </p:cBhvr>
                                      <p:tavLst>
                                        <p:tav tm="0">
                                          <p:val>
                                            <p:fltVal val="0"/>
                                          </p:val>
                                        </p:tav>
                                        <p:tav tm="100000">
                                          <p:val>
                                            <p:strVal val="#ppt_w"/>
                                          </p:val>
                                        </p:tav>
                                      </p:tavLst>
                                    </p:anim>
                                    <p:anim calcmode="lin" valueType="num">
                                      <p:cBhvr>
                                        <p:cTn id="8" dur="500" fill="hold"/>
                                        <p:tgtEl>
                                          <p:spTgt spid="162823"/>
                                        </p:tgtEl>
                                        <p:attrNameLst>
                                          <p:attrName>ppt_h</p:attrName>
                                        </p:attrNameLst>
                                      </p:cBhvr>
                                      <p:tavLst>
                                        <p:tav tm="0">
                                          <p:val>
                                            <p:fltVal val="0"/>
                                          </p:val>
                                        </p:tav>
                                        <p:tav tm="100000">
                                          <p:val>
                                            <p:strVal val="#ppt_h"/>
                                          </p:val>
                                        </p:tav>
                                      </p:tavLst>
                                    </p:anim>
                                    <p:animEffect transition="in" filter="fade">
                                      <p:cBhvr>
                                        <p:cTn id="9" dur="500"/>
                                        <p:tgtEl>
                                          <p:spTgt spid="1628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2824"/>
                                        </p:tgtEl>
                                        <p:attrNameLst>
                                          <p:attrName>style.visibility</p:attrName>
                                        </p:attrNameLst>
                                      </p:cBhvr>
                                      <p:to>
                                        <p:strVal val="visible"/>
                                      </p:to>
                                    </p:set>
                                    <p:anim calcmode="lin" valueType="num">
                                      <p:cBhvr>
                                        <p:cTn id="14" dur="500" fill="hold"/>
                                        <p:tgtEl>
                                          <p:spTgt spid="162824"/>
                                        </p:tgtEl>
                                        <p:attrNameLst>
                                          <p:attrName>ppt_w</p:attrName>
                                        </p:attrNameLst>
                                      </p:cBhvr>
                                      <p:tavLst>
                                        <p:tav tm="0">
                                          <p:val>
                                            <p:fltVal val="0"/>
                                          </p:val>
                                        </p:tav>
                                        <p:tav tm="100000">
                                          <p:val>
                                            <p:strVal val="#ppt_w"/>
                                          </p:val>
                                        </p:tav>
                                      </p:tavLst>
                                    </p:anim>
                                    <p:anim calcmode="lin" valueType="num">
                                      <p:cBhvr>
                                        <p:cTn id="15" dur="500" fill="hold"/>
                                        <p:tgtEl>
                                          <p:spTgt spid="162824"/>
                                        </p:tgtEl>
                                        <p:attrNameLst>
                                          <p:attrName>ppt_h</p:attrName>
                                        </p:attrNameLst>
                                      </p:cBhvr>
                                      <p:tavLst>
                                        <p:tav tm="0">
                                          <p:val>
                                            <p:fltVal val="0"/>
                                          </p:val>
                                        </p:tav>
                                        <p:tav tm="100000">
                                          <p:val>
                                            <p:strVal val="#ppt_h"/>
                                          </p:val>
                                        </p:tav>
                                      </p:tavLst>
                                    </p:anim>
                                    <p:animEffect transition="in" filter="fade">
                                      <p:cBhvr>
                                        <p:cTn id="16" dur="500"/>
                                        <p:tgtEl>
                                          <p:spTgt spid="162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2827"/>
                                        </p:tgtEl>
                                        <p:attrNameLst>
                                          <p:attrName>style.visibility</p:attrName>
                                        </p:attrNameLst>
                                      </p:cBhvr>
                                      <p:to>
                                        <p:strVal val="visible"/>
                                      </p:to>
                                    </p:set>
                                    <p:anim calcmode="lin" valueType="num">
                                      <p:cBhvr>
                                        <p:cTn id="21" dur="500" fill="hold"/>
                                        <p:tgtEl>
                                          <p:spTgt spid="162827"/>
                                        </p:tgtEl>
                                        <p:attrNameLst>
                                          <p:attrName>ppt_w</p:attrName>
                                        </p:attrNameLst>
                                      </p:cBhvr>
                                      <p:tavLst>
                                        <p:tav tm="0">
                                          <p:val>
                                            <p:fltVal val="0"/>
                                          </p:val>
                                        </p:tav>
                                        <p:tav tm="100000">
                                          <p:val>
                                            <p:strVal val="#ppt_w"/>
                                          </p:val>
                                        </p:tav>
                                      </p:tavLst>
                                    </p:anim>
                                    <p:anim calcmode="lin" valueType="num">
                                      <p:cBhvr>
                                        <p:cTn id="22" dur="500" fill="hold"/>
                                        <p:tgtEl>
                                          <p:spTgt spid="162827"/>
                                        </p:tgtEl>
                                        <p:attrNameLst>
                                          <p:attrName>ppt_h</p:attrName>
                                        </p:attrNameLst>
                                      </p:cBhvr>
                                      <p:tavLst>
                                        <p:tav tm="0">
                                          <p:val>
                                            <p:fltVal val="0"/>
                                          </p:val>
                                        </p:tav>
                                        <p:tav tm="100000">
                                          <p:val>
                                            <p:strVal val="#ppt_h"/>
                                          </p:val>
                                        </p:tav>
                                      </p:tavLst>
                                    </p:anim>
                                    <p:animEffect transition="in" filter="fade">
                                      <p:cBhvr>
                                        <p:cTn id="23" dur="500"/>
                                        <p:tgtEl>
                                          <p:spTgt spid="162827"/>
                                        </p:tgtEl>
                                      </p:cBhvr>
                                    </p:animEffect>
                                  </p:childTnLst>
                                </p:cTn>
                              </p:par>
                              <p:par>
                                <p:cTn id="24" presetID="53" presetClass="exit" presetSubtype="0" fill="hold" grpId="1" nodeType="withEffect">
                                  <p:stCondLst>
                                    <p:cond delay="0"/>
                                  </p:stCondLst>
                                  <p:childTnLst>
                                    <p:anim calcmode="lin" valueType="num">
                                      <p:cBhvr>
                                        <p:cTn id="25" dur="500"/>
                                        <p:tgtEl>
                                          <p:spTgt spid="162823"/>
                                        </p:tgtEl>
                                        <p:attrNameLst>
                                          <p:attrName>ppt_w</p:attrName>
                                        </p:attrNameLst>
                                      </p:cBhvr>
                                      <p:tavLst>
                                        <p:tav tm="0">
                                          <p:val>
                                            <p:strVal val="ppt_w"/>
                                          </p:val>
                                        </p:tav>
                                        <p:tav tm="100000">
                                          <p:val>
                                            <p:fltVal val="0"/>
                                          </p:val>
                                        </p:tav>
                                      </p:tavLst>
                                    </p:anim>
                                    <p:anim calcmode="lin" valueType="num">
                                      <p:cBhvr>
                                        <p:cTn id="26" dur="500"/>
                                        <p:tgtEl>
                                          <p:spTgt spid="162823"/>
                                        </p:tgtEl>
                                        <p:attrNameLst>
                                          <p:attrName>ppt_h</p:attrName>
                                        </p:attrNameLst>
                                      </p:cBhvr>
                                      <p:tavLst>
                                        <p:tav tm="0">
                                          <p:val>
                                            <p:strVal val="ppt_h"/>
                                          </p:val>
                                        </p:tav>
                                        <p:tav tm="100000">
                                          <p:val>
                                            <p:fltVal val="0"/>
                                          </p:val>
                                        </p:tav>
                                      </p:tavLst>
                                    </p:anim>
                                    <p:animEffect transition="out" filter="fade">
                                      <p:cBhvr>
                                        <p:cTn id="27" dur="500"/>
                                        <p:tgtEl>
                                          <p:spTgt spid="162823"/>
                                        </p:tgtEl>
                                      </p:cBhvr>
                                    </p:animEffect>
                                    <p:set>
                                      <p:cBhvr>
                                        <p:cTn id="28" dur="1" fill="hold">
                                          <p:stCondLst>
                                            <p:cond delay="499"/>
                                          </p:stCondLst>
                                        </p:cTn>
                                        <p:tgtEl>
                                          <p:spTgt spid="162823"/>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62824"/>
                                        </p:tgtEl>
                                        <p:attrNameLst>
                                          <p:attrName>ppt_w</p:attrName>
                                        </p:attrNameLst>
                                      </p:cBhvr>
                                      <p:tavLst>
                                        <p:tav tm="0">
                                          <p:val>
                                            <p:strVal val="ppt_w"/>
                                          </p:val>
                                        </p:tav>
                                        <p:tav tm="100000">
                                          <p:val>
                                            <p:fltVal val="0"/>
                                          </p:val>
                                        </p:tav>
                                      </p:tavLst>
                                    </p:anim>
                                    <p:anim calcmode="lin" valueType="num">
                                      <p:cBhvr>
                                        <p:cTn id="31" dur="500"/>
                                        <p:tgtEl>
                                          <p:spTgt spid="162824"/>
                                        </p:tgtEl>
                                        <p:attrNameLst>
                                          <p:attrName>ppt_h</p:attrName>
                                        </p:attrNameLst>
                                      </p:cBhvr>
                                      <p:tavLst>
                                        <p:tav tm="0">
                                          <p:val>
                                            <p:strVal val="ppt_h"/>
                                          </p:val>
                                        </p:tav>
                                        <p:tav tm="100000">
                                          <p:val>
                                            <p:fltVal val="0"/>
                                          </p:val>
                                        </p:tav>
                                      </p:tavLst>
                                    </p:anim>
                                    <p:animEffect transition="out" filter="fade">
                                      <p:cBhvr>
                                        <p:cTn id="32" dur="500"/>
                                        <p:tgtEl>
                                          <p:spTgt spid="162824"/>
                                        </p:tgtEl>
                                      </p:cBhvr>
                                    </p:animEffect>
                                    <p:set>
                                      <p:cBhvr>
                                        <p:cTn id="33" dur="1" fill="hold">
                                          <p:stCondLst>
                                            <p:cond delay="499"/>
                                          </p:stCondLst>
                                        </p:cTn>
                                        <p:tgtEl>
                                          <p:spTgt spid="16282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62826"/>
                                        </p:tgtEl>
                                        <p:attrNameLst>
                                          <p:attrName>style.visibility</p:attrName>
                                        </p:attrNameLst>
                                      </p:cBhvr>
                                      <p:to>
                                        <p:strVal val="visible"/>
                                      </p:to>
                                    </p:set>
                                    <p:anim calcmode="lin" valueType="num">
                                      <p:cBhvr>
                                        <p:cTn id="38" dur="500" fill="hold"/>
                                        <p:tgtEl>
                                          <p:spTgt spid="162826"/>
                                        </p:tgtEl>
                                        <p:attrNameLst>
                                          <p:attrName>ppt_w</p:attrName>
                                        </p:attrNameLst>
                                      </p:cBhvr>
                                      <p:tavLst>
                                        <p:tav tm="0">
                                          <p:val>
                                            <p:fltVal val="0"/>
                                          </p:val>
                                        </p:tav>
                                        <p:tav tm="100000">
                                          <p:val>
                                            <p:strVal val="#ppt_w"/>
                                          </p:val>
                                        </p:tav>
                                      </p:tavLst>
                                    </p:anim>
                                    <p:anim calcmode="lin" valueType="num">
                                      <p:cBhvr>
                                        <p:cTn id="39" dur="500" fill="hold"/>
                                        <p:tgtEl>
                                          <p:spTgt spid="162826"/>
                                        </p:tgtEl>
                                        <p:attrNameLst>
                                          <p:attrName>ppt_h</p:attrName>
                                        </p:attrNameLst>
                                      </p:cBhvr>
                                      <p:tavLst>
                                        <p:tav tm="0">
                                          <p:val>
                                            <p:fltVal val="0"/>
                                          </p:val>
                                        </p:tav>
                                        <p:tav tm="100000">
                                          <p:val>
                                            <p:strVal val="#ppt_h"/>
                                          </p:val>
                                        </p:tav>
                                      </p:tavLst>
                                    </p:anim>
                                    <p:animEffect transition="in" filter="fade">
                                      <p:cBhvr>
                                        <p:cTn id="40" dur="500"/>
                                        <p:tgtEl>
                                          <p:spTgt spid="162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animBg="1"/>
      <p:bldP spid="162823" grpId="1" animBg="1"/>
      <p:bldP spid="162824" grpId="0" animBg="1"/>
      <p:bldP spid="162824" grpId="1" animBg="1"/>
      <p:bldP spid="162826" grpId="0" animBg="1"/>
      <p:bldP spid="1628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1005 × 927 - boundless.com </a:t>
            </a:r>
          </a:p>
          <a:p>
            <a:endParaRPr lang="en-US" dirty="0"/>
          </a:p>
        </p:txBody>
      </p:sp>
      <p:pic>
        <p:nvPicPr>
          <p:cNvPr id="4" name="Picture 3"/>
          <p:cNvPicPr>
            <a:picLocks noChangeAspect="1"/>
          </p:cNvPicPr>
          <p:nvPr/>
        </p:nvPicPr>
        <p:blipFill>
          <a:blip r:embed="rId3"/>
          <a:stretch>
            <a:fillRect/>
          </a:stretch>
        </p:blipFill>
        <p:spPr>
          <a:xfrm>
            <a:off x="850900" y="0"/>
            <a:ext cx="7435049" cy="6858000"/>
          </a:xfrm>
          <a:prstGeom prst="rect">
            <a:avLst/>
          </a:prstGeom>
        </p:spPr>
      </p:pic>
    </p:spTree>
    <p:extLst>
      <p:ext uri="{BB962C8B-B14F-4D97-AF65-F5344CB8AC3E}">
        <p14:creationId xmlns:p14="http://schemas.microsoft.com/office/powerpoint/2010/main" val="1878074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0"/>
            <a:ext cx="7772400" cy="762000"/>
          </a:xfrm>
        </p:spPr>
        <p:txBody>
          <a:bodyPr/>
          <a:lstStyle/>
          <a:p>
            <a:r>
              <a:rPr lang="en-US">
                <a:latin typeface="Times New Roman" charset="0"/>
              </a:rPr>
              <a:t>What is Progressivism?</a:t>
            </a:r>
          </a:p>
        </p:txBody>
      </p:sp>
      <p:sp>
        <p:nvSpPr>
          <p:cNvPr id="165891" name="Rectangle 3"/>
          <p:cNvSpPr>
            <a:spLocks noGrp="1" noChangeArrowheads="1"/>
          </p:cNvSpPr>
          <p:nvPr>
            <p:ph type="body" idx="1"/>
          </p:nvPr>
        </p:nvSpPr>
        <p:spPr>
          <a:xfrm>
            <a:off x="914400" y="685800"/>
            <a:ext cx="8229600" cy="6172200"/>
          </a:xfrm>
        </p:spPr>
        <p:txBody>
          <a:bodyPr/>
          <a:lstStyle/>
          <a:p>
            <a:r>
              <a:rPr lang="en-US">
                <a:latin typeface="Arial" charset="0"/>
              </a:rPr>
              <a:t>But, Progressive reform had distinguishing characteristics:</a:t>
            </a:r>
          </a:p>
          <a:p>
            <a:pPr marL="633413" lvl="1" indent="-176213"/>
            <a:endParaRPr lang="en-US">
              <a:latin typeface="Arial" charset="0"/>
            </a:endParaRPr>
          </a:p>
          <a:p>
            <a:pPr marL="633413" lvl="1" indent="-176213"/>
            <a:endParaRPr lang="en-US" sz="2000">
              <a:latin typeface="Arial" charset="0"/>
            </a:endParaRPr>
          </a:p>
          <a:p>
            <a:pPr marL="633413" lvl="1" indent="-176213" algn="ctr">
              <a:buFont typeface="Arial" charset="0"/>
              <a:buNone/>
            </a:pPr>
            <a:r>
              <a:rPr lang="en-US" sz="4400">
                <a:effectLst>
                  <a:outerShdw blurRad="38100" dist="38100" dir="2700000" algn="tl">
                    <a:srgbClr val="DDDDDD"/>
                  </a:outerShdw>
                </a:effectLst>
                <a:latin typeface="Arial" charset="0"/>
              </a:rPr>
              <a:t>  Progressive                       Themes</a:t>
            </a:r>
          </a:p>
        </p:txBody>
      </p:sp>
      <p:sp>
        <p:nvSpPr>
          <p:cNvPr id="165893" name="AutoShape 5"/>
          <p:cNvSpPr>
            <a:spLocks noChangeArrowheads="1"/>
          </p:cNvSpPr>
          <p:nvPr/>
        </p:nvSpPr>
        <p:spPr bwMode="auto">
          <a:xfrm>
            <a:off x="4572000" y="76200"/>
            <a:ext cx="4419600" cy="1828800"/>
          </a:xfrm>
          <a:prstGeom prst="wedgeRectCallout">
            <a:avLst>
              <a:gd name="adj1" fmla="val -31394"/>
              <a:gd name="adj2" fmla="val 12465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400"/>
              <a:t>Social Gospel taught Christians that it was their duty to end poverty &amp; inequality </a:t>
            </a:r>
          </a:p>
        </p:txBody>
      </p:sp>
      <p:sp>
        <p:nvSpPr>
          <p:cNvPr id="165894" name="AutoShape 6"/>
          <p:cNvSpPr>
            <a:spLocks noChangeArrowheads="1"/>
          </p:cNvSpPr>
          <p:nvPr/>
        </p:nvSpPr>
        <p:spPr bwMode="auto">
          <a:xfrm>
            <a:off x="76200" y="152400"/>
            <a:ext cx="4343400" cy="1447800"/>
          </a:xfrm>
          <a:prstGeom prst="wedgeRectCallout">
            <a:avLst>
              <a:gd name="adj1" fmla="val 50037"/>
              <a:gd name="adj2" fmla="val 16173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buFont typeface="Arial" charset="0"/>
              <a:buNone/>
            </a:pPr>
            <a:r>
              <a:rPr kumimoji="1" lang="en-US" sz="3400"/>
              <a:t>Optimism &amp; belief in progress (</a:t>
            </a:r>
            <a:r>
              <a:rPr lang="ja-JP" altLang="en-US" sz="3400"/>
              <a:t>“</a:t>
            </a:r>
            <a:r>
              <a:rPr lang="en-US" sz="3400" i="1">
                <a:effectLst>
                  <a:outerShdw blurRad="38100" dist="38100" dir="2700000" algn="tl">
                    <a:srgbClr val="FFFFFF"/>
                  </a:outerShdw>
                </a:effectLst>
              </a:rPr>
              <a:t>investigate, educate, </a:t>
            </a:r>
            <a:r>
              <a:rPr lang="en-US" sz="3400"/>
              <a:t>&amp;</a:t>
            </a:r>
            <a:r>
              <a:rPr lang="en-US" sz="3400" i="1">
                <a:effectLst>
                  <a:outerShdw blurRad="38100" dist="38100" dir="2700000" algn="tl">
                    <a:srgbClr val="FFFFFF"/>
                  </a:outerShdw>
                </a:effectLst>
              </a:rPr>
              <a:t> legislate</a:t>
            </a:r>
            <a:r>
              <a:rPr lang="ja-JP" altLang="en-US" sz="3400"/>
              <a:t>”</a:t>
            </a:r>
            <a:r>
              <a:rPr lang="en-US" sz="3400"/>
              <a:t>)</a:t>
            </a:r>
          </a:p>
        </p:txBody>
      </p:sp>
      <p:sp>
        <p:nvSpPr>
          <p:cNvPr id="165895" name="AutoShape 7"/>
          <p:cNvSpPr>
            <a:spLocks noChangeArrowheads="1"/>
          </p:cNvSpPr>
          <p:nvPr/>
        </p:nvSpPr>
        <p:spPr bwMode="auto">
          <a:xfrm>
            <a:off x="76200" y="5410200"/>
            <a:ext cx="4724400" cy="1371600"/>
          </a:xfrm>
          <a:prstGeom prst="wedgeRectCallout">
            <a:avLst>
              <a:gd name="adj1" fmla="val 52153"/>
              <a:gd name="adj2" fmla="val -117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3400"/>
              <a:t>Change the environment in order to change people (no Social Darwinism)</a:t>
            </a:r>
            <a:endParaRPr lang="en-US" sz="3400"/>
          </a:p>
        </p:txBody>
      </p:sp>
      <p:sp>
        <p:nvSpPr>
          <p:cNvPr id="165896" name="AutoShape 8"/>
          <p:cNvSpPr>
            <a:spLocks noChangeArrowheads="1"/>
          </p:cNvSpPr>
          <p:nvPr/>
        </p:nvSpPr>
        <p:spPr bwMode="auto">
          <a:xfrm>
            <a:off x="4572000" y="2057400"/>
            <a:ext cx="4419600" cy="990600"/>
          </a:xfrm>
          <a:prstGeom prst="wedgeRectCallout">
            <a:avLst>
              <a:gd name="adj1" fmla="val 2907"/>
              <a:gd name="adj2" fmla="val 9775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400"/>
              <a:t>Desire to </a:t>
            </a:r>
            <a:r>
              <a:rPr kumimoji="1" lang="ja-JP" altLang="en-US" sz="3400"/>
              <a:t>“</a:t>
            </a:r>
            <a:r>
              <a:rPr kumimoji="1" lang="en-US" sz="3400"/>
              <a:t>humanize</a:t>
            </a:r>
            <a:r>
              <a:rPr kumimoji="1" lang="ja-JP" altLang="en-US" sz="3400"/>
              <a:t>”</a:t>
            </a:r>
            <a:r>
              <a:rPr kumimoji="1" lang="en-US" sz="3400"/>
              <a:t> industry &amp; urbanization</a:t>
            </a:r>
          </a:p>
        </p:txBody>
      </p:sp>
      <p:sp>
        <p:nvSpPr>
          <p:cNvPr id="165897" name="AutoShape 9"/>
          <p:cNvSpPr>
            <a:spLocks noChangeArrowheads="1"/>
          </p:cNvSpPr>
          <p:nvPr/>
        </p:nvSpPr>
        <p:spPr bwMode="auto">
          <a:xfrm>
            <a:off x="4876800" y="5029200"/>
            <a:ext cx="4191000" cy="1752600"/>
          </a:xfrm>
          <a:prstGeom prst="wedgeRectCallout">
            <a:avLst>
              <a:gd name="adj1" fmla="val -36551"/>
              <a:gd name="adj2" fmla="val -8134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3400"/>
              <a:t>Led by educated middle-class </a:t>
            </a:r>
            <a:r>
              <a:rPr kumimoji="1" lang="ja-JP" altLang="en-US" sz="3400"/>
              <a:t>“</a:t>
            </a:r>
            <a:r>
              <a:rPr kumimoji="1" lang="en-US" sz="3400"/>
              <a:t>experts</a:t>
            </a:r>
            <a:r>
              <a:rPr kumimoji="1" lang="ja-JP" altLang="en-US" sz="3400"/>
              <a:t>”</a:t>
            </a:r>
            <a:r>
              <a:rPr kumimoji="1" lang="en-US" sz="3400"/>
              <a:t> who developed </a:t>
            </a:r>
            <a:r>
              <a:rPr kumimoji="1" lang="ja-JP" altLang="en-US" sz="3400"/>
              <a:t>“</a:t>
            </a:r>
            <a:r>
              <a:rPr kumimoji="1" lang="en-US" sz="3400"/>
              <a:t>rational</a:t>
            </a:r>
            <a:r>
              <a:rPr kumimoji="1" lang="ja-JP" altLang="en-US" sz="3400"/>
              <a:t>”</a:t>
            </a:r>
            <a:r>
              <a:rPr kumimoji="1" lang="en-US" sz="3400"/>
              <a:t> solutions</a:t>
            </a:r>
            <a:endParaRPr lang="en-US" sz="3400"/>
          </a:p>
        </p:txBody>
      </p:sp>
      <p:sp>
        <p:nvSpPr>
          <p:cNvPr id="165898" name="AutoShape 10"/>
          <p:cNvSpPr>
            <a:spLocks noChangeArrowheads="1"/>
          </p:cNvSpPr>
          <p:nvPr/>
        </p:nvSpPr>
        <p:spPr bwMode="auto">
          <a:xfrm>
            <a:off x="152400" y="1752600"/>
            <a:ext cx="3657600" cy="1371600"/>
          </a:xfrm>
          <a:prstGeom prst="wedgeRectCallout">
            <a:avLst>
              <a:gd name="adj1" fmla="val 52301"/>
              <a:gd name="adj2" fmla="val 7858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400"/>
              <a:t>Looked to the government to help achieve goals</a:t>
            </a:r>
            <a:endParaRPr lang="en-US" sz="3400"/>
          </a:p>
        </p:txBody>
      </p:sp>
      <p:sp>
        <p:nvSpPr>
          <p:cNvPr id="165899" name="AutoShape 11"/>
          <p:cNvSpPr>
            <a:spLocks noChangeArrowheads="1"/>
          </p:cNvSpPr>
          <p:nvPr/>
        </p:nvSpPr>
        <p:spPr bwMode="auto">
          <a:xfrm>
            <a:off x="76200" y="3429000"/>
            <a:ext cx="3581400" cy="1752600"/>
          </a:xfrm>
          <a:prstGeom prst="wedgeRectCallout">
            <a:avLst>
              <a:gd name="adj1" fmla="val 68926"/>
              <a:gd name="adj2" fmla="val -7699"/>
            </a:avLst>
          </a:prstGeom>
          <a:solidFill>
            <a:srgbClr val="DDDDDD"/>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Their actions impacted the entire nation; not regions like the Populists</a:t>
            </a:r>
          </a:p>
        </p:txBody>
      </p:sp>
    </p:spTree>
    <p:extLst>
      <p:ext uri="{BB962C8B-B14F-4D97-AF65-F5344CB8AC3E}">
        <p14:creationId xmlns:p14="http://schemas.microsoft.com/office/powerpoint/2010/main" val="339372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p:cTn id="7" dur="500" fill="hold"/>
                                        <p:tgtEl>
                                          <p:spTgt spid="165894"/>
                                        </p:tgtEl>
                                        <p:attrNameLst>
                                          <p:attrName>ppt_w</p:attrName>
                                        </p:attrNameLst>
                                      </p:cBhvr>
                                      <p:tavLst>
                                        <p:tav tm="0">
                                          <p:val>
                                            <p:fltVal val="0"/>
                                          </p:val>
                                        </p:tav>
                                        <p:tav tm="100000">
                                          <p:val>
                                            <p:strVal val="#ppt_w"/>
                                          </p:val>
                                        </p:tav>
                                      </p:tavLst>
                                    </p:anim>
                                    <p:anim calcmode="lin" valueType="num">
                                      <p:cBhvr>
                                        <p:cTn id="8" dur="500" fill="hold"/>
                                        <p:tgtEl>
                                          <p:spTgt spid="165894"/>
                                        </p:tgtEl>
                                        <p:attrNameLst>
                                          <p:attrName>ppt_h</p:attrName>
                                        </p:attrNameLst>
                                      </p:cBhvr>
                                      <p:tavLst>
                                        <p:tav tm="0">
                                          <p:val>
                                            <p:fltVal val="0"/>
                                          </p:val>
                                        </p:tav>
                                        <p:tav tm="100000">
                                          <p:val>
                                            <p:strVal val="#ppt_h"/>
                                          </p:val>
                                        </p:tav>
                                      </p:tavLst>
                                    </p:anim>
                                    <p:animEffect transition="in" filter="fade">
                                      <p:cBhvr>
                                        <p:cTn id="9" dur="500"/>
                                        <p:tgtEl>
                                          <p:spTgt spid="1658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5893"/>
                                        </p:tgtEl>
                                        <p:attrNameLst>
                                          <p:attrName>style.visibility</p:attrName>
                                        </p:attrNameLst>
                                      </p:cBhvr>
                                      <p:to>
                                        <p:strVal val="visible"/>
                                      </p:to>
                                    </p:set>
                                    <p:anim calcmode="lin" valueType="num">
                                      <p:cBhvr>
                                        <p:cTn id="14" dur="500" fill="hold"/>
                                        <p:tgtEl>
                                          <p:spTgt spid="165893"/>
                                        </p:tgtEl>
                                        <p:attrNameLst>
                                          <p:attrName>ppt_w</p:attrName>
                                        </p:attrNameLst>
                                      </p:cBhvr>
                                      <p:tavLst>
                                        <p:tav tm="0">
                                          <p:val>
                                            <p:fltVal val="0"/>
                                          </p:val>
                                        </p:tav>
                                        <p:tav tm="100000">
                                          <p:val>
                                            <p:strVal val="#ppt_w"/>
                                          </p:val>
                                        </p:tav>
                                      </p:tavLst>
                                    </p:anim>
                                    <p:anim calcmode="lin" valueType="num">
                                      <p:cBhvr>
                                        <p:cTn id="15" dur="500" fill="hold"/>
                                        <p:tgtEl>
                                          <p:spTgt spid="165893"/>
                                        </p:tgtEl>
                                        <p:attrNameLst>
                                          <p:attrName>ppt_h</p:attrName>
                                        </p:attrNameLst>
                                      </p:cBhvr>
                                      <p:tavLst>
                                        <p:tav tm="0">
                                          <p:val>
                                            <p:fltVal val="0"/>
                                          </p:val>
                                        </p:tav>
                                        <p:tav tm="100000">
                                          <p:val>
                                            <p:strVal val="#ppt_h"/>
                                          </p:val>
                                        </p:tav>
                                      </p:tavLst>
                                    </p:anim>
                                    <p:animEffect transition="in" filter="fade">
                                      <p:cBhvr>
                                        <p:cTn id="16" dur="500"/>
                                        <p:tgtEl>
                                          <p:spTgt spid="1658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5895"/>
                                        </p:tgtEl>
                                        <p:attrNameLst>
                                          <p:attrName>style.visibility</p:attrName>
                                        </p:attrNameLst>
                                      </p:cBhvr>
                                      <p:to>
                                        <p:strVal val="visible"/>
                                      </p:to>
                                    </p:set>
                                    <p:anim calcmode="lin" valueType="num">
                                      <p:cBhvr>
                                        <p:cTn id="21" dur="500" fill="hold"/>
                                        <p:tgtEl>
                                          <p:spTgt spid="165895"/>
                                        </p:tgtEl>
                                        <p:attrNameLst>
                                          <p:attrName>ppt_w</p:attrName>
                                        </p:attrNameLst>
                                      </p:cBhvr>
                                      <p:tavLst>
                                        <p:tav tm="0">
                                          <p:val>
                                            <p:fltVal val="0"/>
                                          </p:val>
                                        </p:tav>
                                        <p:tav tm="100000">
                                          <p:val>
                                            <p:strVal val="#ppt_w"/>
                                          </p:val>
                                        </p:tav>
                                      </p:tavLst>
                                    </p:anim>
                                    <p:anim calcmode="lin" valueType="num">
                                      <p:cBhvr>
                                        <p:cTn id="22" dur="500" fill="hold"/>
                                        <p:tgtEl>
                                          <p:spTgt spid="165895"/>
                                        </p:tgtEl>
                                        <p:attrNameLst>
                                          <p:attrName>ppt_h</p:attrName>
                                        </p:attrNameLst>
                                      </p:cBhvr>
                                      <p:tavLst>
                                        <p:tav tm="0">
                                          <p:val>
                                            <p:fltVal val="0"/>
                                          </p:val>
                                        </p:tav>
                                        <p:tav tm="100000">
                                          <p:val>
                                            <p:strVal val="#ppt_h"/>
                                          </p:val>
                                        </p:tav>
                                      </p:tavLst>
                                    </p:anim>
                                    <p:animEffect transition="in" filter="fade">
                                      <p:cBhvr>
                                        <p:cTn id="23" dur="500"/>
                                        <p:tgtEl>
                                          <p:spTgt spid="1658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5896"/>
                                        </p:tgtEl>
                                        <p:attrNameLst>
                                          <p:attrName>style.visibility</p:attrName>
                                        </p:attrNameLst>
                                      </p:cBhvr>
                                      <p:to>
                                        <p:strVal val="visible"/>
                                      </p:to>
                                    </p:set>
                                    <p:anim calcmode="lin" valueType="num">
                                      <p:cBhvr>
                                        <p:cTn id="28" dur="500" fill="hold"/>
                                        <p:tgtEl>
                                          <p:spTgt spid="165896"/>
                                        </p:tgtEl>
                                        <p:attrNameLst>
                                          <p:attrName>ppt_w</p:attrName>
                                        </p:attrNameLst>
                                      </p:cBhvr>
                                      <p:tavLst>
                                        <p:tav tm="0">
                                          <p:val>
                                            <p:fltVal val="0"/>
                                          </p:val>
                                        </p:tav>
                                        <p:tav tm="100000">
                                          <p:val>
                                            <p:strVal val="#ppt_w"/>
                                          </p:val>
                                        </p:tav>
                                      </p:tavLst>
                                    </p:anim>
                                    <p:anim calcmode="lin" valueType="num">
                                      <p:cBhvr>
                                        <p:cTn id="29" dur="500" fill="hold"/>
                                        <p:tgtEl>
                                          <p:spTgt spid="165896"/>
                                        </p:tgtEl>
                                        <p:attrNameLst>
                                          <p:attrName>ppt_h</p:attrName>
                                        </p:attrNameLst>
                                      </p:cBhvr>
                                      <p:tavLst>
                                        <p:tav tm="0">
                                          <p:val>
                                            <p:fltVal val="0"/>
                                          </p:val>
                                        </p:tav>
                                        <p:tav tm="100000">
                                          <p:val>
                                            <p:strVal val="#ppt_h"/>
                                          </p:val>
                                        </p:tav>
                                      </p:tavLst>
                                    </p:anim>
                                    <p:animEffect transition="in" filter="fade">
                                      <p:cBhvr>
                                        <p:cTn id="30" dur="500"/>
                                        <p:tgtEl>
                                          <p:spTgt spid="1658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5898"/>
                                        </p:tgtEl>
                                        <p:attrNameLst>
                                          <p:attrName>style.visibility</p:attrName>
                                        </p:attrNameLst>
                                      </p:cBhvr>
                                      <p:to>
                                        <p:strVal val="visible"/>
                                      </p:to>
                                    </p:set>
                                    <p:anim calcmode="lin" valueType="num">
                                      <p:cBhvr>
                                        <p:cTn id="35" dur="500" fill="hold"/>
                                        <p:tgtEl>
                                          <p:spTgt spid="165898"/>
                                        </p:tgtEl>
                                        <p:attrNameLst>
                                          <p:attrName>ppt_w</p:attrName>
                                        </p:attrNameLst>
                                      </p:cBhvr>
                                      <p:tavLst>
                                        <p:tav tm="0">
                                          <p:val>
                                            <p:fltVal val="0"/>
                                          </p:val>
                                        </p:tav>
                                        <p:tav tm="100000">
                                          <p:val>
                                            <p:strVal val="#ppt_w"/>
                                          </p:val>
                                        </p:tav>
                                      </p:tavLst>
                                    </p:anim>
                                    <p:anim calcmode="lin" valueType="num">
                                      <p:cBhvr>
                                        <p:cTn id="36" dur="500" fill="hold"/>
                                        <p:tgtEl>
                                          <p:spTgt spid="165898"/>
                                        </p:tgtEl>
                                        <p:attrNameLst>
                                          <p:attrName>ppt_h</p:attrName>
                                        </p:attrNameLst>
                                      </p:cBhvr>
                                      <p:tavLst>
                                        <p:tav tm="0">
                                          <p:val>
                                            <p:fltVal val="0"/>
                                          </p:val>
                                        </p:tav>
                                        <p:tav tm="100000">
                                          <p:val>
                                            <p:strVal val="#ppt_h"/>
                                          </p:val>
                                        </p:tav>
                                      </p:tavLst>
                                    </p:anim>
                                    <p:animEffect transition="in" filter="fade">
                                      <p:cBhvr>
                                        <p:cTn id="37" dur="500"/>
                                        <p:tgtEl>
                                          <p:spTgt spid="1658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5897"/>
                                        </p:tgtEl>
                                        <p:attrNameLst>
                                          <p:attrName>style.visibility</p:attrName>
                                        </p:attrNameLst>
                                      </p:cBhvr>
                                      <p:to>
                                        <p:strVal val="visible"/>
                                      </p:to>
                                    </p:set>
                                    <p:anim calcmode="lin" valueType="num">
                                      <p:cBhvr>
                                        <p:cTn id="42" dur="500" fill="hold"/>
                                        <p:tgtEl>
                                          <p:spTgt spid="165897"/>
                                        </p:tgtEl>
                                        <p:attrNameLst>
                                          <p:attrName>ppt_w</p:attrName>
                                        </p:attrNameLst>
                                      </p:cBhvr>
                                      <p:tavLst>
                                        <p:tav tm="0">
                                          <p:val>
                                            <p:fltVal val="0"/>
                                          </p:val>
                                        </p:tav>
                                        <p:tav tm="100000">
                                          <p:val>
                                            <p:strVal val="#ppt_w"/>
                                          </p:val>
                                        </p:tav>
                                      </p:tavLst>
                                    </p:anim>
                                    <p:anim calcmode="lin" valueType="num">
                                      <p:cBhvr>
                                        <p:cTn id="43" dur="500" fill="hold"/>
                                        <p:tgtEl>
                                          <p:spTgt spid="165897"/>
                                        </p:tgtEl>
                                        <p:attrNameLst>
                                          <p:attrName>ppt_h</p:attrName>
                                        </p:attrNameLst>
                                      </p:cBhvr>
                                      <p:tavLst>
                                        <p:tav tm="0">
                                          <p:val>
                                            <p:fltVal val="0"/>
                                          </p:val>
                                        </p:tav>
                                        <p:tav tm="100000">
                                          <p:val>
                                            <p:strVal val="#ppt_h"/>
                                          </p:val>
                                        </p:tav>
                                      </p:tavLst>
                                    </p:anim>
                                    <p:animEffect transition="in" filter="fade">
                                      <p:cBhvr>
                                        <p:cTn id="44" dur="500"/>
                                        <p:tgtEl>
                                          <p:spTgt spid="1658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65899"/>
                                        </p:tgtEl>
                                        <p:attrNameLst>
                                          <p:attrName>style.visibility</p:attrName>
                                        </p:attrNameLst>
                                      </p:cBhvr>
                                      <p:to>
                                        <p:strVal val="visible"/>
                                      </p:to>
                                    </p:set>
                                    <p:anim calcmode="lin" valueType="num">
                                      <p:cBhvr>
                                        <p:cTn id="49" dur="500" fill="hold"/>
                                        <p:tgtEl>
                                          <p:spTgt spid="165899"/>
                                        </p:tgtEl>
                                        <p:attrNameLst>
                                          <p:attrName>ppt_w</p:attrName>
                                        </p:attrNameLst>
                                      </p:cBhvr>
                                      <p:tavLst>
                                        <p:tav tm="0">
                                          <p:val>
                                            <p:fltVal val="0"/>
                                          </p:val>
                                        </p:tav>
                                        <p:tav tm="100000">
                                          <p:val>
                                            <p:strVal val="#ppt_w"/>
                                          </p:val>
                                        </p:tav>
                                      </p:tavLst>
                                    </p:anim>
                                    <p:anim calcmode="lin" valueType="num">
                                      <p:cBhvr>
                                        <p:cTn id="50" dur="500" fill="hold"/>
                                        <p:tgtEl>
                                          <p:spTgt spid="165899"/>
                                        </p:tgtEl>
                                        <p:attrNameLst>
                                          <p:attrName>ppt_h</p:attrName>
                                        </p:attrNameLst>
                                      </p:cBhvr>
                                      <p:tavLst>
                                        <p:tav tm="0">
                                          <p:val>
                                            <p:fltVal val="0"/>
                                          </p:val>
                                        </p:tav>
                                        <p:tav tm="100000">
                                          <p:val>
                                            <p:strVal val="#ppt_h"/>
                                          </p:val>
                                        </p:tav>
                                      </p:tavLst>
                                    </p:anim>
                                    <p:animEffect transition="in" filter="fade">
                                      <p:cBhvr>
                                        <p:cTn id="51" dur="500"/>
                                        <p:tgtEl>
                                          <p:spTgt spid="165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a:xfrm>
            <a:off x="0" y="52075"/>
            <a:ext cx="9144000" cy="1143000"/>
          </a:xfrm>
        </p:spPr>
        <p:txBody>
          <a:bodyPr>
            <a:normAutofit/>
          </a:bodyPr>
          <a:lstStyle/>
          <a:p>
            <a:r>
              <a:rPr lang="en-US" b="1" dirty="0" smtClean="0"/>
              <a:t>Progressives Were a Diverse Group</a:t>
            </a:r>
            <a:endParaRPr lang="en-US" b="1" dirty="0"/>
          </a:p>
        </p:txBody>
      </p:sp>
      <p:sp>
        <p:nvSpPr>
          <p:cNvPr id="81923" name="Rectangle 3"/>
          <p:cNvSpPr>
            <a:spLocks noGrp="1" noChangeArrowheads="1"/>
          </p:cNvSpPr>
          <p:nvPr>
            <p:ph type="body" idx="4294967295"/>
          </p:nvPr>
        </p:nvSpPr>
        <p:spPr>
          <a:xfrm>
            <a:off x="0" y="1152987"/>
            <a:ext cx="8229600" cy="4525963"/>
          </a:xfrm>
        </p:spPr>
        <p:txBody>
          <a:bodyPr/>
          <a:lstStyle/>
          <a:p>
            <a:r>
              <a:rPr lang="en-US" dirty="0"/>
              <a:t>Different reform movements (not </a:t>
            </a:r>
            <a:r>
              <a:rPr lang="en-US" dirty="0" smtClean="0"/>
              <a:t>united)</a:t>
            </a:r>
            <a:endParaRPr lang="en-US" dirty="0"/>
          </a:p>
          <a:p>
            <a:endParaRPr lang="en-US" dirty="0"/>
          </a:p>
        </p:txBody>
      </p:sp>
      <p:graphicFrame>
        <p:nvGraphicFramePr>
          <p:cNvPr id="81944" name="Group 24"/>
          <p:cNvGraphicFramePr>
            <a:graphicFrameLocks noGrp="1"/>
          </p:cNvGraphicFramePr>
          <p:nvPr>
            <p:ph/>
            <p:extLst>
              <p:ext uri="{D42A27DB-BD31-4B8C-83A1-F6EECF244321}">
                <p14:modId xmlns:p14="http://schemas.microsoft.com/office/powerpoint/2010/main" val="1091281217"/>
              </p:ext>
            </p:extLst>
          </p:nvPr>
        </p:nvGraphicFramePr>
        <p:xfrm>
          <a:off x="457200" y="1843434"/>
          <a:ext cx="8127876" cy="4790567"/>
        </p:xfrm>
        <a:graphic>
          <a:graphicData uri="http://schemas.openxmlformats.org/drawingml/2006/table">
            <a:tbl>
              <a:tblPr/>
              <a:tblGrid>
                <a:gridCol w="2717800"/>
                <a:gridCol w="2717800"/>
                <a:gridCol w="2692276"/>
              </a:tblGrid>
              <a:tr h="1882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rPr>
                        <a:t>Moral and </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Social</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rPr>
                        <a:t>Political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Economic</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1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rPr>
                        <a:t>Women</a:t>
                      </a:r>
                      <a:r>
                        <a:rPr kumimoji="0" lang="ja-JP" altLang="en-US" sz="2800" b="0"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rPr>
                        <a:t>’</a:t>
                      </a:r>
                      <a:r>
                        <a:rPr kumimoji="0" lang="en-US" sz="28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rPr>
                        <a:t>s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Rights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Temperance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Immigrant/Poor Conditions</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rPr>
                        <a:t>Curtail Power of Big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Business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End Corruption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Increase Direct Democracy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rPr>
                        <a:t>Labor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Recognition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charset="0"/>
                          <a:ea typeface="ＭＳ Ｐゴシック" charset="0"/>
                        </a:rPr>
                        <a:t>Stabilize the Banking and Economy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737334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7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7172" name="Rectangle 4"/>
          <p:cNvSpPr>
            <a:spLocks noGrp="1" noChangeArrowheads="1"/>
          </p:cNvSpPr>
          <p:nvPr>
            <p:ph type="title"/>
          </p:nvPr>
        </p:nvSpPr>
        <p:spPr>
          <a:xfrm>
            <a:off x="1143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Reforming America</a:t>
            </a:r>
            <a:r>
              <a:rPr lang="ja-JP" altLang="en-US">
                <a:latin typeface="Times New Roman" charset="0"/>
              </a:rPr>
              <a:t>’</a:t>
            </a:r>
            <a:r>
              <a:rPr lang="en-US">
                <a:latin typeface="Times New Roman" charset="0"/>
              </a:rPr>
              <a:t>s Cities</a:t>
            </a:r>
          </a:p>
        </p:txBody>
      </p:sp>
      <p:sp>
        <p:nvSpPr>
          <p:cNvPr id="315397" name="Rectangle 5"/>
          <p:cNvSpPr>
            <a:spLocks noGrp="1" noChangeArrowheads="1"/>
          </p:cNvSpPr>
          <p:nvPr>
            <p:ph type="body" idx="1"/>
          </p:nvPr>
        </p:nvSpPr>
        <p:spPr>
          <a:xfrm>
            <a:off x="838200" y="762000"/>
            <a:ext cx="8305800" cy="6049963"/>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5000"/>
              </a:spcBef>
              <a:defRPr/>
            </a:pPr>
            <a:r>
              <a:rPr lang="en-US" smtClean="0">
                <a:ea typeface="+mn-ea"/>
              </a:rPr>
              <a:t>Progressive reform 1</a:t>
            </a:r>
            <a:r>
              <a:rPr lang="en-US" baseline="30000" smtClean="0">
                <a:ea typeface="+mn-ea"/>
              </a:rPr>
              <a:t>st</a:t>
            </a:r>
            <a:r>
              <a:rPr lang="en-US" smtClean="0">
                <a:ea typeface="+mn-ea"/>
              </a:rPr>
              <a:t> began in cities in the 1890s to address factory, tenement, labor problems:</a:t>
            </a:r>
          </a:p>
          <a:p>
            <a:pPr lvl="1">
              <a:lnSpc>
                <a:spcPct val="95000"/>
              </a:lnSpc>
              <a:spcBef>
                <a:spcPct val="15000"/>
              </a:spcBef>
              <a:defRPr/>
            </a:pPr>
            <a:r>
              <a:rPr lang="en-US" smtClean="0"/>
              <a:t>Early reformers realized that private charity was not enough to cure all social ills</a:t>
            </a:r>
          </a:p>
          <a:p>
            <a:pPr lvl="1">
              <a:lnSpc>
                <a:spcPct val="95000"/>
              </a:lnSpc>
              <a:spcBef>
                <a:spcPct val="15000"/>
              </a:spcBef>
              <a:defRPr/>
            </a:pPr>
            <a:r>
              <a:rPr lang="en-US" smtClean="0"/>
              <a:t>The </a:t>
            </a:r>
            <a:r>
              <a:rPr lang="en-US" u="sng" smtClean="0">
                <a:effectLst>
                  <a:outerShdw blurRad="38100" dist="38100" dir="2700000" algn="tl">
                    <a:srgbClr val="C0C0C0"/>
                  </a:outerShdw>
                </a:effectLst>
              </a:rPr>
              <a:t>Social Gospel</a:t>
            </a:r>
            <a:r>
              <a:rPr lang="en-US" smtClean="0">
                <a:effectLst>
                  <a:outerShdw blurRad="38100" dist="38100" dir="2700000" algn="tl">
                    <a:srgbClr val="C0C0C0"/>
                  </a:outerShdw>
                </a:effectLst>
              </a:rPr>
              <a:t> </a:t>
            </a:r>
            <a:r>
              <a:rPr lang="en-US" smtClean="0"/>
              <a:t>movement was a new religious philosophy that focused on improving society </a:t>
            </a:r>
            <a:r>
              <a:rPr lang="en-US" u="sng" smtClean="0">
                <a:effectLst>
                  <a:outerShdw blurRad="38100" dist="38100" dir="2700000" algn="tl">
                    <a:srgbClr val="C0C0C0"/>
                  </a:outerShdw>
                </a:effectLst>
              </a:rPr>
              <a:t>&amp;</a:t>
            </a:r>
            <a:r>
              <a:rPr lang="en-US" smtClean="0"/>
              <a:t> saving individual souls</a:t>
            </a:r>
          </a:p>
        </p:txBody>
      </p:sp>
    </p:spTree>
    <p:extLst>
      <p:ext uri="{BB962C8B-B14F-4D97-AF65-F5344CB8AC3E}">
        <p14:creationId xmlns:p14="http://schemas.microsoft.com/office/powerpoint/2010/main" val="4032326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p:spPr>
        <p:txBody>
          <a:bodyPr/>
          <a:lstStyle/>
          <a:p>
            <a:r>
              <a:rPr lang="en-US">
                <a:latin typeface="Times New Roman" charset="0"/>
              </a:rPr>
              <a:t>Hull House in Chicago</a:t>
            </a:r>
          </a:p>
        </p:txBody>
      </p:sp>
      <p:sp>
        <p:nvSpPr>
          <p:cNvPr id="9219" name="Rectangle 3"/>
          <p:cNvSpPr>
            <a:spLocks noGrp="1" noChangeArrowheads="1"/>
          </p:cNvSpPr>
          <p:nvPr>
            <p:ph type="body" idx="1"/>
          </p:nvPr>
        </p:nvSpPr>
        <p:spPr/>
        <p:txBody>
          <a:bodyPr/>
          <a:lstStyle/>
          <a:p>
            <a:endParaRPr lang="en-US">
              <a:latin typeface="Arial" charset="0"/>
            </a:endParaRPr>
          </a:p>
        </p:txBody>
      </p:sp>
      <p:pic>
        <p:nvPicPr>
          <p:cNvPr id="9220" name="Picture 4" descr="hull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3" name="Picture 5" descr="Hullhouse-add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400"/>
            <a:ext cx="8382000" cy="683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4375" name="Picture 7" descr="Photo of HULL HOUSE: NURSERY. &#10;Children at a Hull House nursery, Chicago, Illinois. Photograph, c1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688"/>
            <a:ext cx="7162800"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398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4373"/>
                                        </p:tgtEl>
                                        <p:attrNameLst>
                                          <p:attrName>style.visibility</p:attrName>
                                        </p:attrNameLst>
                                      </p:cBhvr>
                                      <p:to>
                                        <p:strVal val="visible"/>
                                      </p:to>
                                    </p:set>
                                    <p:anim calcmode="lin" valueType="num">
                                      <p:cBhvr>
                                        <p:cTn id="7" dur="500" fill="hold"/>
                                        <p:tgtEl>
                                          <p:spTgt spid="314373"/>
                                        </p:tgtEl>
                                        <p:attrNameLst>
                                          <p:attrName>ppt_w</p:attrName>
                                        </p:attrNameLst>
                                      </p:cBhvr>
                                      <p:tavLst>
                                        <p:tav tm="0">
                                          <p:val>
                                            <p:fltVal val="0"/>
                                          </p:val>
                                        </p:tav>
                                        <p:tav tm="100000">
                                          <p:val>
                                            <p:strVal val="#ppt_w"/>
                                          </p:val>
                                        </p:tav>
                                      </p:tavLst>
                                    </p:anim>
                                    <p:anim calcmode="lin" valueType="num">
                                      <p:cBhvr>
                                        <p:cTn id="8" dur="500" fill="hold"/>
                                        <p:tgtEl>
                                          <p:spTgt spid="314373"/>
                                        </p:tgtEl>
                                        <p:attrNameLst>
                                          <p:attrName>ppt_h</p:attrName>
                                        </p:attrNameLst>
                                      </p:cBhvr>
                                      <p:tavLst>
                                        <p:tav tm="0">
                                          <p:val>
                                            <p:fltVal val="0"/>
                                          </p:val>
                                        </p:tav>
                                        <p:tav tm="100000">
                                          <p:val>
                                            <p:strVal val="#ppt_h"/>
                                          </p:val>
                                        </p:tav>
                                      </p:tavLst>
                                    </p:anim>
                                    <p:animEffect transition="in" filter="fade">
                                      <p:cBhvr>
                                        <p:cTn id="9" dur="500"/>
                                        <p:tgtEl>
                                          <p:spTgt spid="3143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4375"/>
                                        </p:tgtEl>
                                        <p:attrNameLst>
                                          <p:attrName>style.visibility</p:attrName>
                                        </p:attrNameLst>
                                      </p:cBhvr>
                                      <p:to>
                                        <p:strVal val="visible"/>
                                      </p:to>
                                    </p:set>
                                    <p:anim calcmode="lin" valueType="num">
                                      <p:cBhvr>
                                        <p:cTn id="14" dur="500" fill="hold"/>
                                        <p:tgtEl>
                                          <p:spTgt spid="314375"/>
                                        </p:tgtEl>
                                        <p:attrNameLst>
                                          <p:attrName>ppt_w</p:attrName>
                                        </p:attrNameLst>
                                      </p:cBhvr>
                                      <p:tavLst>
                                        <p:tav tm="0">
                                          <p:val>
                                            <p:fltVal val="0"/>
                                          </p:val>
                                        </p:tav>
                                        <p:tav tm="100000">
                                          <p:val>
                                            <p:strVal val="#ppt_w"/>
                                          </p:val>
                                        </p:tav>
                                      </p:tavLst>
                                    </p:anim>
                                    <p:anim calcmode="lin" valueType="num">
                                      <p:cBhvr>
                                        <p:cTn id="15" dur="500" fill="hold"/>
                                        <p:tgtEl>
                                          <p:spTgt spid="314375"/>
                                        </p:tgtEl>
                                        <p:attrNameLst>
                                          <p:attrName>ppt_h</p:attrName>
                                        </p:attrNameLst>
                                      </p:cBhvr>
                                      <p:tavLst>
                                        <p:tav tm="0">
                                          <p:val>
                                            <p:fltVal val="0"/>
                                          </p:val>
                                        </p:tav>
                                        <p:tav tm="100000">
                                          <p:val>
                                            <p:strVal val="#ppt_h"/>
                                          </p:val>
                                        </p:tav>
                                      </p:tavLst>
                                    </p:anim>
                                    <p:animEffect transition="in" filter="fade">
                                      <p:cBhvr>
                                        <p:cTn id="16" dur="500"/>
                                        <p:tgtEl>
                                          <p:spTgt spid="314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8" name="Rectangle 4"/>
          <p:cNvSpPr>
            <a:spLocks noGrp="1" noChangeArrowheads="1"/>
          </p:cNvSpPr>
          <p:nvPr>
            <p:ph type="title"/>
          </p:nvPr>
        </p:nvSpPr>
        <p:spPr>
          <a:xfrm>
            <a:off x="1143000" y="0"/>
            <a:ext cx="7772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Female Dominion</a:t>
            </a:r>
          </a:p>
        </p:txBody>
      </p:sp>
      <p:sp>
        <p:nvSpPr>
          <p:cNvPr id="305157" name="Rectangle 5"/>
          <p:cNvSpPr>
            <a:spLocks noGrp="1" noChangeArrowheads="1"/>
          </p:cNvSpPr>
          <p:nvPr>
            <p:ph type="body" idx="1"/>
          </p:nvPr>
        </p:nvSpPr>
        <p:spPr>
          <a:xfrm>
            <a:off x="838200" y="762000"/>
            <a:ext cx="8305800" cy="6096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5000"/>
              </a:spcBef>
            </a:pPr>
            <a:r>
              <a:rPr lang="en-US">
                <a:latin typeface="Arial" charset="0"/>
              </a:rPr>
              <a:t>Women</a:t>
            </a:r>
            <a:r>
              <a:rPr lang="ja-JP" altLang="en-US">
                <a:latin typeface="Arial" charset="0"/>
              </a:rPr>
              <a:t>’</a:t>
            </a:r>
            <a:r>
              <a:rPr lang="en-US">
                <a:latin typeface="Arial" charset="0"/>
              </a:rPr>
              <a:t>s groups, like the WCTU, helped gain key reforms:</a:t>
            </a:r>
          </a:p>
          <a:p>
            <a:pPr lvl="1">
              <a:lnSpc>
                <a:spcPct val="95000"/>
              </a:lnSpc>
              <a:spcBef>
                <a:spcPct val="15000"/>
              </a:spcBef>
            </a:pPr>
            <a:r>
              <a:rPr lang="en-US" i="1" u="sng">
                <a:effectLst>
                  <a:outerShdw blurRad="38100" dist="38100" dir="2700000" algn="tl">
                    <a:srgbClr val="DDDDDD"/>
                  </a:outerShdw>
                </a:effectLst>
                <a:latin typeface="Arial" charset="0"/>
              </a:rPr>
              <a:t>Prohibition</a:t>
            </a:r>
            <a:r>
              <a:rPr lang="en-US">
                <a:latin typeface="Arial" charset="0"/>
              </a:rPr>
              <a:t>—Shocking reports of alcohol abuse led 19 states to outlaw booze &amp; the passage of the 18</a:t>
            </a:r>
            <a:r>
              <a:rPr lang="en-US" baseline="30000">
                <a:latin typeface="Arial" charset="0"/>
              </a:rPr>
              <a:t>th</a:t>
            </a:r>
            <a:r>
              <a:rPr lang="en-US">
                <a:latin typeface="Arial" charset="0"/>
              </a:rPr>
              <a:t> Amendment (1920)</a:t>
            </a:r>
          </a:p>
          <a:p>
            <a:pPr lvl="1">
              <a:lnSpc>
                <a:spcPct val="95000"/>
              </a:lnSpc>
              <a:spcBef>
                <a:spcPct val="15000"/>
              </a:spcBef>
            </a:pPr>
            <a:r>
              <a:rPr lang="en-US" i="1" u="sng">
                <a:effectLst>
                  <a:outerShdw blurRad="38100" dist="38100" dir="2700000" algn="tl">
                    <a:srgbClr val="DDDDDD"/>
                  </a:outerShdw>
                </a:effectLst>
                <a:latin typeface="Arial" charset="0"/>
              </a:rPr>
              <a:t>Prostitution</a:t>
            </a:r>
            <a:r>
              <a:rPr lang="en-US">
                <a:latin typeface="Arial" charset="0"/>
              </a:rPr>
              <a:t>—By 1915, almost  all states banned brothels &amp; the Mann Act banned the interstate transport of </a:t>
            </a:r>
            <a:r>
              <a:rPr lang="ja-JP" altLang="en-US">
                <a:latin typeface="Arial" charset="0"/>
              </a:rPr>
              <a:t>“</a:t>
            </a:r>
            <a:r>
              <a:rPr lang="en-US">
                <a:latin typeface="Arial" charset="0"/>
              </a:rPr>
              <a:t>immoral</a:t>
            </a:r>
            <a:r>
              <a:rPr lang="ja-JP" altLang="en-US">
                <a:latin typeface="Arial" charset="0"/>
              </a:rPr>
              <a:t>”</a:t>
            </a:r>
            <a:r>
              <a:rPr lang="en-US">
                <a:latin typeface="Arial" charset="0"/>
              </a:rPr>
              <a:t> women</a:t>
            </a:r>
          </a:p>
        </p:txBody>
      </p:sp>
      <p:pic>
        <p:nvPicPr>
          <p:cNvPr id="305158" name="Picture 6" descr="23430025"/>
          <p:cNvPicPr>
            <a:picLocks noChangeAspect="1" noChangeArrowheads="1"/>
          </p:cNvPicPr>
          <p:nvPr/>
        </p:nvPicPr>
        <p:blipFill>
          <a:blip r:embed="rId3">
            <a:extLst>
              <a:ext uri="{28A0092B-C50C-407E-A947-70E740481C1C}">
                <a14:useLocalDpi xmlns:a14="http://schemas.microsoft.com/office/drawing/2010/main" val="0"/>
              </a:ext>
            </a:extLst>
          </a:blip>
          <a:srcRect l="8400" r="7201" b="2844"/>
          <a:stretch>
            <a:fillRect/>
          </a:stretch>
        </p:blipFill>
        <p:spPr bwMode="auto">
          <a:xfrm>
            <a:off x="2133600" y="12700"/>
            <a:ext cx="6991350" cy="6794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5159" name="AutoShape 7"/>
          <p:cNvSpPr>
            <a:spLocks noChangeArrowheads="1"/>
          </p:cNvSpPr>
          <p:nvPr/>
        </p:nvSpPr>
        <p:spPr bwMode="auto">
          <a:xfrm>
            <a:off x="34925" y="77788"/>
            <a:ext cx="3775075" cy="989012"/>
          </a:xfrm>
          <a:prstGeom prst="wedgeRectCallout">
            <a:avLst>
              <a:gd name="adj1" fmla="val 68880"/>
              <a:gd name="adj2" fmla="val 1613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Font typeface="Arial" charset="0"/>
              <a:buNone/>
            </a:pPr>
            <a:r>
              <a:rPr kumimoji="1" lang="en-US" sz="3200" dirty="0"/>
              <a:t>Membership grew  in the WCTU</a:t>
            </a:r>
            <a:endParaRPr lang="en-US" sz="3200" dirty="0"/>
          </a:p>
        </p:txBody>
      </p:sp>
    </p:spTree>
    <p:extLst>
      <p:ext uri="{BB962C8B-B14F-4D97-AF65-F5344CB8AC3E}">
        <p14:creationId xmlns:p14="http://schemas.microsoft.com/office/powerpoint/2010/main" val="28645609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5159"/>
                                        </p:tgtEl>
                                        <p:attrNameLst>
                                          <p:attrName>style.visibility</p:attrName>
                                        </p:attrNameLst>
                                      </p:cBhvr>
                                      <p:to>
                                        <p:strVal val="visible"/>
                                      </p:to>
                                    </p:set>
                                    <p:anim calcmode="lin" valueType="num">
                                      <p:cBhvr>
                                        <p:cTn id="7" dur="500" fill="hold"/>
                                        <p:tgtEl>
                                          <p:spTgt spid="305159"/>
                                        </p:tgtEl>
                                        <p:attrNameLst>
                                          <p:attrName>ppt_w</p:attrName>
                                        </p:attrNameLst>
                                      </p:cBhvr>
                                      <p:tavLst>
                                        <p:tav tm="0">
                                          <p:val>
                                            <p:fltVal val="0"/>
                                          </p:val>
                                        </p:tav>
                                        <p:tav tm="100000">
                                          <p:val>
                                            <p:strVal val="#ppt_w"/>
                                          </p:val>
                                        </p:tav>
                                      </p:tavLst>
                                    </p:anim>
                                    <p:anim calcmode="lin" valueType="num">
                                      <p:cBhvr>
                                        <p:cTn id="8" dur="500" fill="hold"/>
                                        <p:tgtEl>
                                          <p:spTgt spid="305159"/>
                                        </p:tgtEl>
                                        <p:attrNameLst>
                                          <p:attrName>ppt_h</p:attrName>
                                        </p:attrNameLst>
                                      </p:cBhvr>
                                      <p:tavLst>
                                        <p:tav tm="0">
                                          <p:val>
                                            <p:fltVal val="0"/>
                                          </p:val>
                                        </p:tav>
                                        <p:tav tm="100000">
                                          <p:val>
                                            <p:strVal val="#ppt_h"/>
                                          </p:val>
                                        </p:tav>
                                      </p:tavLst>
                                    </p:anim>
                                    <p:animEffect transition="in" filter="fade">
                                      <p:cBhvr>
                                        <p:cTn id="9" dur="500"/>
                                        <p:tgtEl>
                                          <p:spTgt spid="305159"/>
                                        </p:tgtEl>
                                      </p:cBhvr>
                                    </p:animEffect>
                                  </p:childTnLst>
                                </p:cTn>
                              </p:par>
                              <p:par>
                                <p:cTn id="10" presetID="53" presetClass="entr" presetSubtype="0" fill="hold" nodeType="withEffect">
                                  <p:stCondLst>
                                    <p:cond delay="0"/>
                                  </p:stCondLst>
                                  <p:childTnLst>
                                    <p:set>
                                      <p:cBhvr>
                                        <p:cTn id="11" dur="1" fill="hold">
                                          <p:stCondLst>
                                            <p:cond delay="0"/>
                                          </p:stCondLst>
                                        </p:cTn>
                                        <p:tgtEl>
                                          <p:spTgt spid="305158"/>
                                        </p:tgtEl>
                                        <p:attrNameLst>
                                          <p:attrName>style.visibility</p:attrName>
                                        </p:attrNameLst>
                                      </p:cBhvr>
                                      <p:to>
                                        <p:strVal val="visible"/>
                                      </p:to>
                                    </p:set>
                                    <p:anim calcmode="lin" valueType="num">
                                      <p:cBhvr>
                                        <p:cTn id="12" dur="500" fill="hold"/>
                                        <p:tgtEl>
                                          <p:spTgt spid="305158"/>
                                        </p:tgtEl>
                                        <p:attrNameLst>
                                          <p:attrName>ppt_w</p:attrName>
                                        </p:attrNameLst>
                                      </p:cBhvr>
                                      <p:tavLst>
                                        <p:tav tm="0">
                                          <p:val>
                                            <p:fltVal val="0"/>
                                          </p:val>
                                        </p:tav>
                                        <p:tav tm="100000">
                                          <p:val>
                                            <p:strVal val="#ppt_w"/>
                                          </p:val>
                                        </p:tav>
                                      </p:tavLst>
                                    </p:anim>
                                    <p:anim calcmode="lin" valueType="num">
                                      <p:cBhvr>
                                        <p:cTn id="13" dur="500" fill="hold"/>
                                        <p:tgtEl>
                                          <p:spTgt spid="305158"/>
                                        </p:tgtEl>
                                        <p:attrNameLst>
                                          <p:attrName>ppt_h</p:attrName>
                                        </p:attrNameLst>
                                      </p:cBhvr>
                                      <p:tavLst>
                                        <p:tav tm="0">
                                          <p:val>
                                            <p:fltVal val="0"/>
                                          </p:val>
                                        </p:tav>
                                        <p:tav tm="100000">
                                          <p:val>
                                            <p:strVal val="#ppt_h"/>
                                          </p:val>
                                        </p:tav>
                                      </p:tavLst>
                                    </p:anim>
                                    <p:animEffect transition="in" filter="fade">
                                      <p:cBhvr>
                                        <p:cTn id="14" dur="500"/>
                                        <p:tgtEl>
                                          <p:spTgt spid="305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9"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TotalTime>
  <Words>2235</Words>
  <Application>Microsoft Macintosh PowerPoint</Application>
  <PresentationFormat>On-screen Show (4:3)</PresentationFormat>
  <Paragraphs>233</Paragraphs>
  <Slides>40</Slides>
  <Notes>12</Notes>
  <HiddenSlides>0</HiddenSlides>
  <MMClips>1</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Dad's tie design template</vt:lpstr>
      <vt:lpstr>Module</vt:lpstr>
      <vt:lpstr>Do Now-Discuss</vt:lpstr>
      <vt:lpstr>Progressive Era Politics, Presidents and Policies</vt:lpstr>
      <vt:lpstr>Big Idea</vt:lpstr>
      <vt:lpstr>What is Progressivism?</vt:lpstr>
      <vt:lpstr>What is Progressivism?</vt:lpstr>
      <vt:lpstr>Progressives Were a Diverse Group</vt:lpstr>
      <vt:lpstr>Reforming America’s Cities</vt:lpstr>
      <vt:lpstr>Hull House in Chicago</vt:lpstr>
      <vt:lpstr>The Female Dominion</vt:lpstr>
      <vt:lpstr>Prohibition of alcohol in the states prior to 1920</vt:lpstr>
      <vt:lpstr>Muckraking Journalism</vt:lpstr>
      <vt:lpstr>Muckraking Journalism</vt:lpstr>
      <vt:lpstr>Muckraking Journalism</vt:lpstr>
      <vt:lpstr>Standardizing Education</vt:lpstr>
      <vt:lpstr>Progressive Era Presidents</vt:lpstr>
      <vt:lpstr>Theodore Roosevelt/Assumes Presidency After the  McKinley Assassination  1901</vt:lpstr>
      <vt:lpstr>The Anthracite Coal Strike, 1902</vt:lpstr>
      <vt:lpstr>Teddy Roosevelt’s “Square Deal”</vt:lpstr>
      <vt:lpstr>3 C’S OF SQUARE DEAL</vt:lpstr>
      <vt:lpstr>PowerPoint Presentation</vt:lpstr>
      <vt:lpstr>PowerPoint Presentation</vt:lpstr>
      <vt:lpstr>TR the Trustbuster? </vt:lpstr>
      <vt:lpstr>Other Roosevelt Accomplishments</vt:lpstr>
      <vt:lpstr>Teddy’s Foreign Policy</vt:lpstr>
      <vt:lpstr>PowerPoint Presentation</vt:lpstr>
      <vt:lpstr>The Taft Presidency</vt:lpstr>
      <vt:lpstr>The Taft Presidency</vt:lpstr>
      <vt:lpstr>The Taft Presidency</vt:lpstr>
      <vt:lpstr>Taft’s Foreign Policy</vt:lpstr>
      <vt:lpstr>The Election of 1912</vt:lpstr>
      <vt:lpstr>PowerPoint Presentation</vt:lpstr>
      <vt:lpstr>Woodrow Wilson/New Freedom </vt:lpstr>
      <vt:lpstr>Woodrow Wilson's New Freedom</vt:lpstr>
      <vt:lpstr>Wilson’s Foreign Policy</vt:lpstr>
      <vt:lpstr>PowerPoint Presentation</vt:lpstr>
      <vt:lpstr>CONCLUSIONS:</vt:lpstr>
      <vt:lpstr>Gov Steps in to Attack business: Laws Passed</vt:lpstr>
      <vt:lpstr>Progressive Era What to know</vt:lpstr>
      <vt:lpstr>Progressive Constitutional Amendments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Era Politics, Presidents and Policies</dc:title>
  <dc:creator>Craig Winchell</dc:creator>
  <cp:lastModifiedBy>Craig Winchell</cp:lastModifiedBy>
  <cp:revision>8</cp:revision>
  <dcterms:created xsi:type="dcterms:W3CDTF">2017-02-03T16:03:31Z</dcterms:created>
  <dcterms:modified xsi:type="dcterms:W3CDTF">2017-02-03T19:45:20Z</dcterms:modified>
</cp:coreProperties>
</file>