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3"/>
  </p:notesMasterIdLst>
  <p:sldIdLst>
    <p:sldId id="268" r:id="rId2"/>
    <p:sldId id="256" r:id="rId3"/>
    <p:sldId id="257" r:id="rId4"/>
    <p:sldId id="258" r:id="rId5"/>
    <p:sldId id="269" r:id="rId6"/>
    <p:sldId id="270" r:id="rId7"/>
    <p:sldId id="271" r:id="rId8"/>
    <p:sldId id="265" r:id="rId9"/>
    <p:sldId id="259" r:id="rId10"/>
    <p:sldId id="273" r:id="rId11"/>
    <p:sldId id="260" r:id="rId12"/>
    <p:sldId id="272" r:id="rId13"/>
    <p:sldId id="261" r:id="rId14"/>
    <p:sldId id="262" r:id="rId15"/>
    <p:sldId id="263" r:id="rId16"/>
    <p:sldId id="264" r:id="rId17"/>
    <p:sldId id="267" r:id="rId18"/>
    <p:sldId id="275" r:id="rId19"/>
    <p:sldId id="274" r:id="rId20"/>
    <p:sldId id="276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1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69DCE-6090-6A4E-BE33-4CD3B53B4D07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2C86E-F89B-CC49-804B-66A3334B9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2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Resembled founders like Jefferson, Adams….they were searching for compromise based upon ideals and ultimate unification.</a:t>
            </a:r>
          </a:p>
          <a:p>
            <a:endParaRPr lang="en-US" dirty="0" smtClean="0"/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Union was less important to them than practicality, their personal objectives, and economic self interest.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Helped the Compromise of 1850 pass Congress.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2C86E-F89B-CC49-804B-66A3334B94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75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7E315-549B-0B4D-8767-C6257D88F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96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A074F-018B-324E-BECE-8A12BEEFE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06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35A46-06BF-D749-9F66-9A536723E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7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D979-4A4B-8847-8E6A-716D7AFAF52C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dirty="0">
                <a:solidFill>
                  <a:srgbClr val="FFFFFF"/>
                </a:solidFill>
              </a:rPr>
              <a:t>“The United States will conquer Mexico, but it will be as the man swallows arsenic…Mexico will poison us.”</a:t>
            </a:r>
          </a:p>
          <a:p>
            <a:pPr algn="r">
              <a:lnSpc>
                <a:spcPct val="90000"/>
              </a:lnSpc>
              <a:defRPr/>
            </a:pPr>
            <a:r>
              <a:rPr lang="en-US" altLang="en-US" dirty="0">
                <a:solidFill>
                  <a:srgbClr val="FFFFFF"/>
                </a:solidFill>
              </a:rPr>
              <a:t>Ralph Waldo Emerson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703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-186202"/>
            <a:ext cx="7886700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4800" b="1" dirty="0" smtClean="0">
                <a:solidFill>
                  <a:schemeClr val="bg1"/>
                </a:solidFill>
              </a:rPr>
              <a:t>Compromise of 1850</a:t>
            </a:r>
          </a:p>
        </p:txBody>
      </p:sp>
      <p:pic>
        <p:nvPicPr>
          <p:cNvPr id="9219" name="Picture 6" descr="comp185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9582" y="897314"/>
            <a:ext cx="6584837" cy="57186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65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b="1">
                <a:effectLst/>
                <a:latin typeface="Tahoma" charset="0"/>
              </a:rPr>
              <a:t>Fugitive Slave Law</a:t>
            </a:r>
            <a:endParaRPr lang="en-US">
              <a:effectLst/>
              <a:latin typeface="Tahoma" charset="0"/>
            </a:endParaRPr>
          </a:p>
        </p:txBody>
      </p:sp>
      <p:sp>
        <p:nvSpPr>
          <p:cNvPr id="39938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066800"/>
            <a:ext cx="5029200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effectLst/>
                <a:latin typeface="Tahoma" charset="0"/>
              </a:rPr>
              <a:t>Enforcement of capturing and returning escaped slaves</a:t>
            </a:r>
          </a:p>
          <a:p>
            <a:pPr>
              <a:lnSpc>
                <a:spcPct val="90000"/>
              </a:lnSpc>
            </a:pPr>
            <a:r>
              <a:rPr lang="en-US" sz="2800">
                <a:effectLst/>
                <a:latin typeface="Tahoma" charset="0"/>
              </a:rPr>
              <a:t>Slaves flee to Canada</a:t>
            </a:r>
          </a:p>
          <a:p>
            <a:pPr>
              <a:lnSpc>
                <a:spcPct val="90000"/>
              </a:lnSpc>
            </a:pPr>
            <a:r>
              <a:rPr lang="en-US" sz="2800">
                <a:effectLst/>
                <a:latin typeface="Tahoma" charset="0"/>
              </a:rPr>
              <a:t>Right to trial by jury denied</a:t>
            </a:r>
          </a:p>
          <a:p>
            <a:pPr>
              <a:lnSpc>
                <a:spcPct val="90000"/>
              </a:lnSpc>
            </a:pPr>
            <a:r>
              <a:rPr lang="en-US" sz="2800">
                <a:effectLst/>
                <a:latin typeface="Tahoma" charset="0"/>
              </a:rPr>
              <a:t>Special Commission</a:t>
            </a:r>
          </a:p>
          <a:p>
            <a:pPr lvl="1">
              <a:lnSpc>
                <a:spcPct val="90000"/>
              </a:lnSpc>
            </a:pPr>
            <a:r>
              <a:rPr lang="en-US" sz="2400">
                <a:effectLst/>
                <a:latin typeface="Tahoma" charset="0"/>
              </a:rPr>
              <a:t>$10 for those finding for slaveholder</a:t>
            </a:r>
          </a:p>
          <a:p>
            <a:pPr lvl="1">
              <a:lnSpc>
                <a:spcPct val="90000"/>
              </a:lnSpc>
            </a:pPr>
            <a:r>
              <a:rPr lang="en-US" sz="2400">
                <a:effectLst/>
                <a:latin typeface="Tahoma" charset="0"/>
              </a:rPr>
              <a:t>$5 for those finding for fugitive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800" i="1">
              <a:effectLst/>
              <a:latin typeface="Tahoma" charset="0"/>
            </a:endParaRPr>
          </a:p>
        </p:txBody>
      </p:sp>
      <p:pic>
        <p:nvPicPr>
          <p:cNvPr id="39939" name="Picture 5" descr="Slave_kidnap_post_18#8A6EF8.jpg                                000A84C2Macintosh HD                   C5A9507E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914400"/>
            <a:ext cx="3914775" cy="5792788"/>
          </a:xfrm>
        </p:spPr>
      </p:pic>
    </p:spTree>
    <p:extLst>
      <p:ext uri="{BB962C8B-B14F-4D97-AF65-F5344CB8AC3E}">
        <p14:creationId xmlns:p14="http://schemas.microsoft.com/office/powerpoint/2010/main" val="3808239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53" y="-57149"/>
            <a:ext cx="7886700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4800" b="1" dirty="0" smtClean="0">
                <a:solidFill>
                  <a:schemeClr val="bg1"/>
                </a:solidFill>
              </a:rPr>
              <a:t>Fugitive Slave Act</a:t>
            </a:r>
          </a:p>
        </p:txBody>
      </p:sp>
      <p:pic>
        <p:nvPicPr>
          <p:cNvPr id="11267" name="Picture 5" descr="250px-Slave_kidnap_post_1851_bost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06" y="1079502"/>
            <a:ext cx="2832497" cy="558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8" descr="fugitiveslavepos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7293" y="1679015"/>
            <a:ext cx="2868221" cy="45794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8" descr="slide24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614" y="1268415"/>
            <a:ext cx="2893219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505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sz="4000" b="1">
                <a:effectLst/>
                <a:latin typeface="Tahoma" charset="0"/>
              </a:rPr>
              <a:t>Underground Railroad</a:t>
            </a:r>
            <a:endParaRPr lang="en-US" sz="4000">
              <a:effectLst/>
              <a:latin typeface="Tahoma" charset="0"/>
            </a:endParaRPr>
          </a:p>
        </p:txBody>
      </p:sp>
      <p:pic>
        <p:nvPicPr>
          <p:cNvPr id="40962" name="Picture 6" descr="UndergroundRailroad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9163" y="762000"/>
            <a:ext cx="5684837" cy="6096000"/>
          </a:xfrm>
        </p:spPr>
      </p:pic>
      <p:sp>
        <p:nvSpPr>
          <p:cNvPr id="40963" name="Rectangle 7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838200"/>
            <a:ext cx="3200400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>
                <a:effectLst/>
                <a:latin typeface="Tahoma" charset="0"/>
              </a:rPr>
              <a:t>Mostly run by free blacks and fugitive slaves</a:t>
            </a:r>
          </a:p>
          <a:p>
            <a:pPr lvl="1">
              <a:lnSpc>
                <a:spcPct val="90000"/>
              </a:lnSpc>
            </a:pPr>
            <a:r>
              <a:rPr lang="en-US" sz="1600">
                <a:effectLst/>
                <a:latin typeface="Tahoma" charset="0"/>
              </a:rPr>
              <a:t>Harriet Tubman</a:t>
            </a:r>
          </a:p>
          <a:p>
            <a:pPr>
              <a:lnSpc>
                <a:spcPct val="90000"/>
              </a:lnSpc>
            </a:pPr>
            <a:r>
              <a:rPr lang="en-US" sz="1800">
                <a:effectLst/>
                <a:latin typeface="Tahoma" charset="0"/>
              </a:rPr>
              <a:t>Abolitionists and white supporters</a:t>
            </a:r>
          </a:p>
          <a:p>
            <a:pPr lvl="1">
              <a:lnSpc>
                <a:spcPct val="90000"/>
              </a:lnSpc>
            </a:pPr>
            <a:r>
              <a:rPr lang="en-US" sz="1600">
                <a:effectLst/>
                <a:latin typeface="Tahoma" charset="0"/>
              </a:rPr>
              <a:t>Few white families in South assisted</a:t>
            </a:r>
          </a:p>
          <a:p>
            <a:pPr lvl="1">
              <a:lnSpc>
                <a:spcPct val="90000"/>
              </a:lnSpc>
            </a:pPr>
            <a:r>
              <a:rPr lang="en-US" sz="1600">
                <a:effectLst/>
                <a:latin typeface="Tahoma" charset="0"/>
              </a:rPr>
              <a:t>Slave catchers knowledge</a:t>
            </a:r>
          </a:p>
        </p:txBody>
      </p:sp>
    </p:spTree>
    <p:extLst>
      <p:ext uri="{BB962C8B-B14F-4D97-AF65-F5344CB8AC3E}">
        <p14:creationId xmlns:p14="http://schemas.microsoft.com/office/powerpoint/2010/main" val="299833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i="1">
                <a:effectLst/>
                <a:latin typeface="Tahoma" charset="0"/>
              </a:rPr>
              <a:t>Uncle Tom’s Cabin </a:t>
            </a:r>
            <a:r>
              <a:rPr lang="en-US">
                <a:effectLst/>
                <a:latin typeface="Tahoma" charset="0"/>
              </a:rPr>
              <a:t>(1852)</a:t>
            </a:r>
            <a:endParaRPr lang="en-US" i="1">
              <a:effectLst/>
              <a:latin typeface="Tahoma" charset="0"/>
            </a:endParaRPr>
          </a:p>
        </p:txBody>
      </p:sp>
      <p:sp>
        <p:nvSpPr>
          <p:cNvPr id="41986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838200"/>
            <a:ext cx="47244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2800">
                <a:effectLst/>
                <a:latin typeface="Tahoma" charset="0"/>
              </a:rPr>
              <a:t>Harriet Beacher Stowe</a:t>
            </a:r>
          </a:p>
          <a:p>
            <a:pPr lvl="1"/>
            <a:r>
              <a:rPr lang="en-US" sz="2400">
                <a:effectLst/>
                <a:latin typeface="Tahoma" charset="0"/>
              </a:rPr>
              <a:t>“I would write something that would make this whole nation feel what an accursed thing slavery is.”</a:t>
            </a:r>
          </a:p>
          <a:p>
            <a:r>
              <a:rPr lang="en-US" sz="2800">
                <a:effectLst/>
                <a:latin typeface="Tahoma" charset="0"/>
              </a:rPr>
              <a:t>Bestselling novel</a:t>
            </a:r>
          </a:p>
          <a:p>
            <a:r>
              <a:rPr lang="en-US" sz="2800">
                <a:effectLst/>
                <a:latin typeface="Tahoma" charset="0"/>
              </a:rPr>
              <a:t>Adapted as a play</a:t>
            </a:r>
          </a:p>
          <a:p>
            <a:r>
              <a:rPr lang="en-US" sz="2800">
                <a:effectLst/>
                <a:latin typeface="Tahoma" charset="0"/>
              </a:rPr>
              <a:t>Fuels abolitionist guilt and rhetoric in Northern free states</a:t>
            </a:r>
          </a:p>
        </p:txBody>
      </p:sp>
      <p:pic>
        <p:nvPicPr>
          <p:cNvPr id="41987" name="Picture 5" descr="tspostr4581470.jpg                                             000A84C2Macintosh HD                   C5A9507E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885825"/>
            <a:ext cx="4297363" cy="5884863"/>
          </a:xfrm>
        </p:spPr>
      </p:pic>
    </p:spTree>
    <p:extLst>
      <p:ext uri="{BB962C8B-B14F-4D97-AF65-F5344CB8AC3E}">
        <p14:creationId xmlns:p14="http://schemas.microsoft.com/office/powerpoint/2010/main" val="221953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>
                <a:effectLst/>
                <a:latin typeface="Tahoma" charset="0"/>
              </a:rPr>
              <a:t>Sectionalist Presidents</a:t>
            </a:r>
            <a:br>
              <a:rPr lang="en-US" sz="3200">
                <a:effectLst/>
                <a:latin typeface="Tahoma" charset="0"/>
              </a:rPr>
            </a:br>
            <a:r>
              <a:rPr lang="en-US" sz="3200">
                <a:effectLst/>
                <a:latin typeface="Tahoma" charset="0"/>
              </a:rPr>
              <a:t>Zachary Taylor (W) (1849-1850)</a:t>
            </a:r>
          </a:p>
        </p:txBody>
      </p:sp>
      <p:sp>
        <p:nvSpPr>
          <p:cNvPr id="44034" name="Rectangle 4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4114800" y="1600200"/>
            <a:ext cx="5029200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>
                <a:effectLst/>
                <a:latin typeface="Tahoma" charset="0"/>
              </a:rPr>
              <a:t>War hero of Mexican-American War</a:t>
            </a:r>
          </a:p>
          <a:p>
            <a:r>
              <a:rPr lang="en-US" sz="2000">
                <a:effectLst/>
                <a:latin typeface="Tahoma" charset="0"/>
              </a:rPr>
              <a:t>States’ rights, but no secession</a:t>
            </a:r>
          </a:p>
          <a:p>
            <a:r>
              <a:rPr lang="en-US" sz="2000">
                <a:effectLst/>
                <a:latin typeface="Tahoma" charset="0"/>
              </a:rPr>
              <a:t>Views on Slavery</a:t>
            </a:r>
          </a:p>
          <a:p>
            <a:pPr lvl="1"/>
            <a:r>
              <a:rPr lang="en-US" sz="1800">
                <a:effectLst/>
                <a:latin typeface="Tahoma" charset="0"/>
              </a:rPr>
              <a:t>Slave owner</a:t>
            </a:r>
          </a:p>
          <a:p>
            <a:pPr lvl="1"/>
            <a:r>
              <a:rPr lang="en-US" sz="1800">
                <a:effectLst/>
                <a:latin typeface="Tahoma" charset="0"/>
              </a:rPr>
              <a:t>No expansion of slavery</a:t>
            </a:r>
          </a:p>
          <a:p>
            <a:pPr lvl="1"/>
            <a:r>
              <a:rPr lang="en-US" sz="1800">
                <a:effectLst/>
                <a:latin typeface="Tahoma" charset="0"/>
              </a:rPr>
              <a:t>Refused to sign Compromise of 1850</a:t>
            </a:r>
          </a:p>
          <a:p>
            <a:r>
              <a:rPr lang="en-US" sz="2000">
                <a:effectLst/>
                <a:latin typeface="Tahoma" charset="0"/>
              </a:rPr>
              <a:t>Died after a year in office</a:t>
            </a:r>
          </a:p>
        </p:txBody>
      </p:sp>
      <p:pic>
        <p:nvPicPr>
          <p:cNvPr id="44035" name="Picture 5" descr="worst-taylor.jpg                                               000A84C2Macintosh HD                   C5A9507E: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52600"/>
            <a:ext cx="3962400" cy="3962400"/>
          </a:xfrm>
        </p:spPr>
      </p:pic>
    </p:spTree>
    <p:extLst>
      <p:ext uri="{BB962C8B-B14F-4D97-AF65-F5344CB8AC3E}">
        <p14:creationId xmlns:p14="http://schemas.microsoft.com/office/powerpoint/2010/main" val="4171444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>
                <a:effectLst/>
                <a:latin typeface="Tahoma" charset="0"/>
              </a:rPr>
              <a:t>Sectionalist Presidents</a:t>
            </a:r>
            <a:br>
              <a:rPr lang="en-US" sz="3200">
                <a:effectLst/>
                <a:latin typeface="Tahoma" charset="0"/>
              </a:rPr>
            </a:br>
            <a:r>
              <a:rPr lang="en-US" sz="3200">
                <a:effectLst/>
                <a:latin typeface="Tahoma" charset="0"/>
              </a:rPr>
              <a:t>Millard Fillmore (W) (1850-1853)</a:t>
            </a:r>
          </a:p>
        </p:txBody>
      </p:sp>
      <p:sp>
        <p:nvSpPr>
          <p:cNvPr id="45058" name="Rectangle 4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4191000" y="1371600"/>
            <a:ext cx="49530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>
                <a:effectLst/>
                <a:latin typeface="Tahoma" charset="0"/>
              </a:rPr>
              <a:t>Assumes the presidency after Taylor’s death</a:t>
            </a:r>
          </a:p>
          <a:p>
            <a:r>
              <a:rPr lang="en-US" sz="2000">
                <a:effectLst/>
                <a:latin typeface="Tahoma" charset="0"/>
              </a:rPr>
              <a:t>Anti-slave moderate</a:t>
            </a:r>
          </a:p>
          <a:p>
            <a:r>
              <a:rPr lang="en-US" sz="2000">
                <a:effectLst/>
                <a:latin typeface="Tahoma" charset="0"/>
              </a:rPr>
              <a:t>Signs Compromise of 1850</a:t>
            </a:r>
          </a:p>
          <a:p>
            <a:r>
              <a:rPr lang="en-US" sz="2000">
                <a:effectLst/>
                <a:latin typeface="Tahoma" charset="0"/>
              </a:rPr>
              <a:t>Perry Expedition to Japan (1853-1854)</a:t>
            </a:r>
          </a:p>
        </p:txBody>
      </p:sp>
      <p:pic>
        <p:nvPicPr>
          <p:cNvPr id="45059" name="Picture 5" descr="&#10;MFface.jpg                                                     000A84C2Macintosh HD                   C5A9507E: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4219575" cy="4800600"/>
          </a:xfrm>
        </p:spPr>
      </p:pic>
    </p:spTree>
    <p:extLst>
      <p:ext uri="{BB962C8B-B14F-4D97-AF65-F5344CB8AC3E}">
        <p14:creationId xmlns:p14="http://schemas.microsoft.com/office/powerpoint/2010/main" val="1392835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93" y="995082"/>
            <a:ext cx="8944376" cy="586291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FFFFFF"/>
                </a:solidFill>
              </a:rPr>
              <a:t>Stephen </a:t>
            </a:r>
            <a:r>
              <a:rPr lang="en-US" sz="2400" dirty="0" smtClean="0">
                <a:solidFill>
                  <a:srgbClr val="FFFFFF"/>
                </a:solidFill>
              </a:rPr>
              <a:t>Douglas (Illinois senator) - wanted </a:t>
            </a:r>
            <a:r>
              <a:rPr lang="en-US" sz="2400" dirty="0">
                <a:solidFill>
                  <a:srgbClr val="FFFFFF"/>
                </a:solidFill>
              </a:rPr>
              <a:t>the railroad to go thru Chicago.  </a:t>
            </a:r>
            <a:endParaRPr lang="en-US" sz="2400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1854 - introduced </a:t>
            </a:r>
            <a:r>
              <a:rPr lang="en-US" sz="2400" dirty="0">
                <a:solidFill>
                  <a:srgbClr val="FFFFFF"/>
                </a:solidFill>
              </a:rPr>
              <a:t>a bill to organize a </a:t>
            </a:r>
            <a:r>
              <a:rPr lang="en-US" sz="2400" dirty="0" smtClean="0">
                <a:solidFill>
                  <a:srgbClr val="FFFFFF"/>
                </a:solidFill>
              </a:rPr>
              <a:t>territory (Split a large chuck into two pieces – Kansas and Nebraska). 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Nebraska territory - railroad </a:t>
            </a:r>
            <a:r>
              <a:rPr lang="en-US" sz="2400" dirty="0">
                <a:solidFill>
                  <a:srgbClr val="FFFFFF"/>
                </a:solidFill>
              </a:rPr>
              <a:t>could run through</a:t>
            </a:r>
            <a:r>
              <a:rPr lang="en-US" sz="2400" dirty="0" smtClean="0">
                <a:solidFill>
                  <a:srgbClr val="FFFFFF"/>
                </a:solidFill>
              </a:rPr>
              <a:t>.</a:t>
            </a:r>
            <a:endParaRPr lang="en-US" altLang="en-US" sz="2400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South </a:t>
            </a:r>
            <a:r>
              <a:rPr lang="en-US" sz="2400" dirty="0">
                <a:solidFill>
                  <a:srgbClr val="FFFFFF"/>
                </a:solidFill>
              </a:rPr>
              <a:t>would oppose the </a:t>
            </a:r>
            <a:r>
              <a:rPr lang="en-US" sz="2400" dirty="0" smtClean="0">
                <a:solidFill>
                  <a:srgbClr val="FFFFFF"/>
                </a:solidFill>
              </a:rPr>
              <a:t>bill – so…included </a:t>
            </a:r>
            <a:r>
              <a:rPr lang="en-US" sz="2400" dirty="0">
                <a:solidFill>
                  <a:srgbClr val="FFFFFF"/>
                </a:solidFill>
              </a:rPr>
              <a:t>a provision to let the new territory decide for itself the status of </a:t>
            </a:r>
            <a:r>
              <a:rPr lang="en-US" sz="2400" dirty="0" smtClean="0">
                <a:solidFill>
                  <a:srgbClr val="FFFFFF"/>
                </a:solidFill>
              </a:rPr>
              <a:t>slavery (</a:t>
            </a:r>
            <a:r>
              <a:rPr lang="en-US" altLang="en-US" sz="2400" b="1" dirty="0">
                <a:solidFill>
                  <a:srgbClr val="FFFFFF"/>
                </a:solidFill>
              </a:rPr>
              <a:t>popular </a:t>
            </a:r>
            <a:r>
              <a:rPr lang="en-US" altLang="en-US" sz="2400" b="1" dirty="0" smtClean="0">
                <a:solidFill>
                  <a:srgbClr val="FFFFFF"/>
                </a:solidFill>
              </a:rPr>
              <a:t>sovereignty)</a:t>
            </a:r>
            <a:r>
              <a:rPr lang="en-US" sz="2400" dirty="0" smtClean="0">
                <a:solidFill>
                  <a:srgbClr val="FFFFFF"/>
                </a:solidFill>
              </a:rPr>
              <a:t>.</a:t>
            </a:r>
            <a:endParaRPr lang="en-US" altLang="en-US" sz="2400" dirty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solidFill>
                  <a:srgbClr val="FFFFFF"/>
                </a:solidFill>
              </a:rPr>
              <a:t>Ended </a:t>
            </a:r>
            <a:r>
              <a:rPr lang="en-US" altLang="en-US" sz="2400" dirty="0">
                <a:solidFill>
                  <a:srgbClr val="FFFFFF"/>
                </a:solidFill>
              </a:rPr>
              <a:t>the Missouri Compromise </a:t>
            </a:r>
            <a:r>
              <a:rPr lang="en-US" altLang="en-US" sz="2400" dirty="0" smtClean="0">
                <a:solidFill>
                  <a:srgbClr val="FFFFFF"/>
                </a:solidFill>
              </a:rPr>
              <a:t>(Nebraska above the 36-30 </a:t>
            </a:r>
            <a:r>
              <a:rPr lang="en-US" altLang="en-US" sz="2400" dirty="0">
                <a:solidFill>
                  <a:srgbClr val="FFFFFF"/>
                </a:solidFill>
              </a:rPr>
              <a:t>split).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>
                <a:solidFill>
                  <a:srgbClr val="FFFFFF"/>
                </a:solidFill>
              </a:rPr>
              <a:t>South </a:t>
            </a:r>
            <a:r>
              <a:rPr lang="en-US" altLang="en-US" dirty="0">
                <a:solidFill>
                  <a:srgbClr val="FFFFFF"/>
                </a:solidFill>
              </a:rPr>
              <a:t>was happy and the </a:t>
            </a:r>
            <a:r>
              <a:rPr lang="en-US" altLang="en-US" dirty="0" smtClean="0">
                <a:solidFill>
                  <a:srgbClr val="FFFFFF"/>
                </a:solidFill>
              </a:rPr>
              <a:t>northern abolitionists were </a:t>
            </a:r>
            <a:r>
              <a:rPr lang="en-US" altLang="en-US" dirty="0">
                <a:solidFill>
                  <a:srgbClr val="FFFFFF"/>
                </a:solidFill>
              </a:rPr>
              <a:t>upset – slavery is now allowed to </a:t>
            </a:r>
            <a:r>
              <a:rPr lang="en-US" altLang="en-US" dirty="0" smtClean="0">
                <a:solidFill>
                  <a:srgbClr val="FFFFFF"/>
                </a:solidFill>
              </a:rPr>
              <a:t>grow!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solidFill>
                  <a:srgbClr val="FFFFFF"/>
                </a:solidFill>
              </a:rPr>
              <a:t>Violence and conflict to come!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>
              <a:solidFill>
                <a:srgbClr val="FFFFFF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592" y="-90153"/>
            <a:ext cx="8944377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The Kansas-Nebraska Act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277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“A living, creeping, lie.”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Book Antiqua" charset="0"/>
              </a:rPr>
              <a:t>"If Kansas should sink to-day, and leave a great vacant space in the earth's surface, this vexed question [of slavery] would still be among us.</a:t>
            </a:r>
            <a:r>
              <a:rPr lang="ja-JP" altLang="en-US">
                <a:latin typeface="Book Antiqua" charset="0"/>
              </a:rPr>
              <a:t>“</a:t>
            </a:r>
            <a:endParaRPr lang="en-US">
              <a:latin typeface="Book Antiqua" charset="0"/>
            </a:endParaRPr>
          </a:p>
          <a:p>
            <a:pPr lvl="1" eaLnBrk="1" hangingPunct="1"/>
            <a:r>
              <a:rPr lang="en-US">
                <a:latin typeface="Book Antiqua" charset="0"/>
              </a:rPr>
              <a:t>A. Lincoln </a:t>
            </a:r>
          </a:p>
        </p:txBody>
      </p:sp>
    </p:spTree>
    <p:extLst>
      <p:ext uri="{BB962C8B-B14F-4D97-AF65-F5344CB8AC3E}">
        <p14:creationId xmlns:p14="http://schemas.microsoft.com/office/powerpoint/2010/main" val="50974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61" y="0"/>
            <a:ext cx="7913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7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Compromise of 1850 and Kansas-Nebraska Act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</a:t>
            </a:r>
            <a:br>
              <a:rPr lang="en-US" dirty="0" smtClean="0"/>
            </a:br>
            <a:r>
              <a:rPr lang="en-US" dirty="0" smtClean="0"/>
              <a:t>Period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0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561890"/>
            <a:ext cx="8568068" cy="527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430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700" y="9525"/>
            <a:ext cx="9131300" cy="676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b="1">
                <a:effectLst/>
                <a:latin typeface="Tahoma" charset="0"/>
              </a:rPr>
              <a:t>Kansas-Nebraska Act (1854)</a:t>
            </a:r>
            <a:endParaRPr lang="en-US">
              <a:effectLst/>
              <a:latin typeface="Tahoma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" y="850900"/>
            <a:ext cx="3467100" cy="56261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>
                <a:effectLst/>
                <a:latin typeface="Tahoma" charset="0"/>
                <a:cs typeface="+mn-cs"/>
              </a:rPr>
              <a:t>Stephen Douglas and Chicago</a:t>
            </a:r>
          </a:p>
          <a:p>
            <a:pPr>
              <a:lnSpc>
                <a:spcPct val="90000"/>
              </a:lnSpc>
              <a:defRPr/>
            </a:pPr>
            <a:r>
              <a:rPr lang="en-US" sz="2000">
                <a:effectLst/>
                <a:latin typeface="Tahoma" charset="0"/>
                <a:cs typeface="+mn-cs"/>
              </a:rPr>
              <a:t>Parameters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>
                <a:effectLst/>
                <a:latin typeface="Tahoma" charset="0"/>
              </a:rPr>
              <a:t>Separate Nebraska Territory into Nebraska and Kansas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>
                <a:effectLst/>
                <a:latin typeface="Tahoma" charset="0"/>
              </a:rPr>
              <a:t>Each territory voted for slavery based on </a:t>
            </a:r>
            <a:r>
              <a:rPr lang="en-US" sz="1800" b="1">
                <a:effectLst/>
                <a:latin typeface="Tahoma" charset="0"/>
              </a:rPr>
              <a:t>popular sovereignty</a:t>
            </a:r>
          </a:p>
          <a:p>
            <a:pPr>
              <a:lnSpc>
                <a:spcPct val="90000"/>
              </a:lnSpc>
              <a:defRPr/>
            </a:pPr>
            <a:r>
              <a:rPr lang="en-US" sz="2000">
                <a:effectLst/>
                <a:latin typeface="Tahoma" charset="0"/>
                <a:cs typeface="+mn-cs"/>
              </a:rPr>
              <a:t>Impact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>
                <a:effectLst/>
                <a:latin typeface="Tahoma" charset="0"/>
              </a:rPr>
              <a:t>Douglas won his railroad and Southern support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>
                <a:effectLst/>
                <a:latin typeface="Tahoma" charset="0"/>
              </a:rPr>
              <a:t>Virtually repealed the Missouri Compromise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>
                <a:effectLst/>
                <a:latin typeface="Tahoma" charset="0"/>
              </a:rPr>
              <a:t>Ended the Whig Party and Second Party System</a:t>
            </a:r>
          </a:p>
          <a:p>
            <a:pPr>
              <a:defRPr/>
            </a:pPr>
            <a:endParaRPr lang="en-US">
              <a:latin typeface="Tahoma" charset="0"/>
              <a:cs typeface="+mn-cs"/>
            </a:endParaRPr>
          </a:p>
        </p:txBody>
      </p:sp>
      <p:pic>
        <p:nvPicPr>
          <p:cNvPr id="4915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700088"/>
            <a:ext cx="5181600" cy="318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Content Placeholder 7"/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3886200"/>
            <a:ext cx="4716462" cy="2989263"/>
          </a:xfrm>
        </p:spPr>
      </p:pic>
    </p:spTree>
    <p:extLst>
      <p:ext uri="{BB962C8B-B14F-4D97-AF65-F5344CB8AC3E}">
        <p14:creationId xmlns:p14="http://schemas.microsoft.com/office/powerpoint/2010/main" val="1993699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>
                <a:effectLst/>
                <a:latin typeface="Tahoma" charset="0"/>
              </a:rPr>
              <a:t>Election of 1848</a:t>
            </a:r>
          </a:p>
        </p:txBody>
      </p:sp>
      <p:sp>
        <p:nvSpPr>
          <p:cNvPr id="36866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248400" y="762000"/>
            <a:ext cx="2895600" cy="167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1800">
                <a:effectLst/>
                <a:latin typeface="Tahoma" charset="0"/>
              </a:rPr>
              <a:t>Zachary Taylor (W)</a:t>
            </a:r>
          </a:p>
          <a:p>
            <a:pPr lvl="1"/>
            <a:r>
              <a:rPr lang="en-US" sz="1600">
                <a:effectLst/>
                <a:latin typeface="Tahoma" charset="0"/>
              </a:rPr>
              <a:t>Slave owner</a:t>
            </a:r>
          </a:p>
          <a:p>
            <a:pPr lvl="1"/>
            <a:r>
              <a:rPr lang="en-US" sz="1600">
                <a:effectLst/>
                <a:latin typeface="Tahoma" charset="0"/>
              </a:rPr>
              <a:t>War hero</a:t>
            </a:r>
          </a:p>
          <a:p>
            <a:r>
              <a:rPr lang="en-US" sz="1800">
                <a:effectLst/>
                <a:latin typeface="Tahoma" charset="0"/>
              </a:rPr>
              <a:t>Lewis Cass (D)</a:t>
            </a:r>
          </a:p>
          <a:p>
            <a:r>
              <a:rPr lang="en-US" sz="1800">
                <a:effectLst/>
                <a:latin typeface="Tahoma" charset="0"/>
              </a:rPr>
              <a:t>Martin van Buren (FSP)</a:t>
            </a:r>
          </a:p>
        </p:txBody>
      </p:sp>
      <p:pic>
        <p:nvPicPr>
          <p:cNvPr id="36867" name="Picture 5" descr="USAPElect1848.gif                                              000A84C2Macintosh HD                   C5A9507E: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85800"/>
            <a:ext cx="6172200" cy="6172200"/>
          </a:xfrm>
        </p:spPr>
      </p:pic>
    </p:spTree>
    <p:extLst>
      <p:ext uri="{BB962C8B-B14F-4D97-AF65-F5344CB8AC3E}">
        <p14:creationId xmlns:p14="http://schemas.microsoft.com/office/powerpoint/2010/main" val="2676051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sz="4000" b="1">
                <a:effectLst/>
                <a:latin typeface="Tahoma" charset="0"/>
              </a:rPr>
              <a:t>California Gold Rush</a:t>
            </a:r>
            <a:endParaRPr lang="en-US" sz="4000">
              <a:effectLst/>
              <a:latin typeface="Tahoma" charset="0"/>
            </a:endParaRPr>
          </a:p>
        </p:txBody>
      </p:sp>
      <p:sp>
        <p:nvSpPr>
          <p:cNvPr id="3789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533400"/>
            <a:ext cx="4648200" cy="220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>
                <a:effectLst/>
                <a:latin typeface="Tahoma" charset="0"/>
              </a:rPr>
              <a:t>Sutter’s Mill</a:t>
            </a:r>
          </a:p>
          <a:p>
            <a:pPr lvl="1">
              <a:lnSpc>
                <a:spcPct val="80000"/>
              </a:lnSpc>
            </a:pPr>
            <a:r>
              <a:rPr lang="en-US" sz="1800">
                <a:effectLst/>
                <a:latin typeface="Tahoma" charset="0"/>
              </a:rPr>
              <a:t>January 24, 1848</a:t>
            </a:r>
          </a:p>
          <a:p>
            <a:pPr>
              <a:lnSpc>
                <a:spcPct val="80000"/>
              </a:lnSpc>
            </a:pPr>
            <a:r>
              <a:rPr lang="en-US" sz="2000">
                <a:effectLst/>
                <a:latin typeface="Tahoma" charset="0"/>
              </a:rPr>
              <a:t>Massive migration to California</a:t>
            </a:r>
          </a:p>
          <a:p>
            <a:pPr>
              <a:lnSpc>
                <a:spcPct val="80000"/>
              </a:lnSpc>
            </a:pPr>
            <a:r>
              <a:rPr lang="en-US" sz="2000">
                <a:effectLst/>
                <a:latin typeface="Tahoma" charset="0"/>
              </a:rPr>
              <a:t>Forty-Niners</a:t>
            </a:r>
          </a:p>
          <a:p>
            <a:pPr>
              <a:lnSpc>
                <a:spcPct val="80000"/>
              </a:lnSpc>
            </a:pPr>
            <a:r>
              <a:rPr lang="en-US" sz="2000">
                <a:effectLst/>
                <a:latin typeface="Tahoma" charset="0"/>
              </a:rPr>
              <a:t>San Francisco</a:t>
            </a:r>
          </a:p>
          <a:p>
            <a:pPr lvl="1">
              <a:lnSpc>
                <a:spcPct val="80000"/>
              </a:lnSpc>
            </a:pPr>
            <a:r>
              <a:rPr lang="en-US" sz="1800">
                <a:effectLst/>
                <a:latin typeface="Tahoma" charset="0"/>
              </a:rPr>
              <a:t>5,000 in 1848</a:t>
            </a:r>
          </a:p>
          <a:p>
            <a:pPr lvl="1">
              <a:lnSpc>
                <a:spcPct val="80000"/>
              </a:lnSpc>
            </a:pPr>
            <a:r>
              <a:rPr lang="en-US" sz="1800">
                <a:effectLst/>
                <a:latin typeface="Tahoma" charset="0"/>
              </a:rPr>
              <a:t>25,000 in 1850</a:t>
            </a:r>
          </a:p>
        </p:txBody>
      </p:sp>
      <p:pic>
        <p:nvPicPr>
          <p:cNvPr id="37891" name="Picture 4" descr="GoldRu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403860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5" descr="GoldRushHandb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685800"/>
            <a:ext cx="48037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181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5914" y="-196009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 smtClean="0">
                <a:solidFill>
                  <a:srgbClr val="FFFFFF"/>
                </a:solidFill>
              </a:rPr>
              <a:t>Sectionalism over Slavery Intensified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98" y="1129554"/>
            <a:ext cx="5353705" cy="5728446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bg1"/>
              </a:buClr>
              <a:buFont typeface="Wingdings 2"/>
              <a:buChar char=""/>
              <a:defRPr/>
            </a:pPr>
            <a:r>
              <a:rPr lang="en-US" sz="1800" dirty="0">
                <a:solidFill>
                  <a:srgbClr val="FFFFFF"/>
                </a:solidFill>
              </a:rPr>
              <a:t>California’s </a:t>
            </a:r>
            <a:r>
              <a:rPr lang="en-US" sz="1800" dirty="0" smtClean="0">
                <a:solidFill>
                  <a:srgbClr val="FFFFFF"/>
                </a:solidFill>
              </a:rPr>
              <a:t>population - increased </a:t>
            </a:r>
            <a:r>
              <a:rPr lang="en-US" sz="1800" dirty="0">
                <a:solidFill>
                  <a:srgbClr val="FFFFFF"/>
                </a:solidFill>
              </a:rPr>
              <a:t>exponentially due to the </a:t>
            </a:r>
            <a:r>
              <a:rPr lang="en-US" sz="1800" b="1" dirty="0">
                <a:solidFill>
                  <a:srgbClr val="FFFFFF"/>
                </a:solidFill>
              </a:rPr>
              <a:t>California Gold Rush </a:t>
            </a:r>
            <a:r>
              <a:rPr lang="en-US" sz="1800" dirty="0" smtClean="0">
                <a:solidFill>
                  <a:srgbClr val="FFFFFF"/>
                </a:solidFill>
              </a:rPr>
              <a:t>(ironically, not </a:t>
            </a:r>
            <a:r>
              <a:rPr lang="en-US" sz="1800" dirty="0">
                <a:solidFill>
                  <a:srgbClr val="FFFFFF"/>
                </a:solidFill>
              </a:rPr>
              <a:t>a </a:t>
            </a:r>
            <a:r>
              <a:rPr lang="en-US" sz="1800" dirty="0" smtClean="0">
                <a:solidFill>
                  <a:srgbClr val="FFFFFF"/>
                </a:solidFill>
              </a:rPr>
              <a:t>large </a:t>
            </a:r>
            <a:r>
              <a:rPr lang="en-US" sz="1800" dirty="0">
                <a:solidFill>
                  <a:srgbClr val="FFFFFF"/>
                </a:solidFill>
              </a:rPr>
              <a:t>amount of gold</a:t>
            </a:r>
            <a:r>
              <a:rPr lang="en-US" sz="1800" dirty="0" smtClean="0">
                <a:solidFill>
                  <a:srgbClr val="FFFFFF"/>
                </a:solidFill>
              </a:rPr>
              <a:t>).</a:t>
            </a:r>
          </a:p>
          <a:p>
            <a:pPr marL="274320" indent="-274320" fontAlgn="auto">
              <a:spcAft>
                <a:spcPts val="0"/>
              </a:spcAft>
              <a:buClr>
                <a:schemeClr val="bg1"/>
              </a:buClr>
              <a:buFont typeface="Wingdings 2"/>
              <a:buChar char=""/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1849-1850 - apply </a:t>
            </a:r>
            <a:r>
              <a:rPr lang="en-US" sz="1800" dirty="0">
                <a:solidFill>
                  <a:srgbClr val="FFFFFF"/>
                </a:solidFill>
              </a:rPr>
              <a:t>for statehood as a free state.</a:t>
            </a:r>
          </a:p>
          <a:p>
            <a:pPr marL="731520" lvl="1" indent="-274320">
              <a:buClr>
                <a:schemeClr val="bg1"/>
              </a:buClr>
              <a:buFont typeface="Wingdings 2"/>
              <a:buChar char=""/>
              <a:defRPr/>
            </a:pPr>
            <a:r>
              <a:rPr lang="en-US" sz="2000" dirty="0">
                <a:solidFill>
                  <a:srgbClr val="FFFFFF"/>
                </a:solidFill>
              </a:rPr>
              <a:t>The </a:t>
            </a:r>
            <a:r>
              <a:rPr lang="en-US" sz="2000" dirty="0" smtClean="0">
                <a:solidFill>
                  <a:srgbClr val="FFFFFF"/>
                </a:solidFill>
              </a:rPr>
              <a:t>South - fearing </a:t>
            </a:r>
            <a:r>
              <a:rPr lang="en-US" sz="2000" dirty="0">
                <a:solidFill>
                  <a:srgbClr val="FFFFFF"/>
                </a:solidFill>
              </a:rPr>
              <a:t>the loss of power in the Senate, </a:t>
            </a:r>
            <a:r>
              <a:rPr lang="en-US" sz="2000" dirty="0" smtClean="0">
                <a:solidFill>
                  <a:srgbClr val="FFFFFF"/>
                </a:solidFill>
              </a:rPr>
              <a:t>objected</a:t>
            </a:r>
            <a:r>
              <a:rPr lang="en-US" sz="2000" dirty="0">
                <a:solidFill>
                  <a:srgbClr val="FFFFFF"/>
                </a:solidFill>
              </a:rPr>
              <a:t>!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</a:p>
          <a:p>
            <a:pPr marL="731520" lvl="1" indent="-274320">
              <a:buClr>
                <a:schemeClr val="bg1"/>
              </a:buClr>
              <a:buFont typeface="Wingdings 2"/>
              <a:buChar char=""/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Northerners </a:t>
            </a:r>
            <a:r>
              <a:rPr lang="en-US" sz="2000" dirty="0">
                <a:solidFill>
                  <a:srgbClr val="FFFFFF"/>
                </a:solidFill>
              </a:rPr>
              <a:t>drafted petitions </a:t>
            </a:r>
            <a:r>
              <a:rPr lang="en-US" sz="2000" dirty="0" smtClean="0">
                <a:solidFill>
                  <a:srgbClr val="FFFFFF"/>
                </a:solidFill>
              </a:rPr>
              <a:t>demanding </a:t>
            </a:r>
            <a:r>
              <a:rPr lang="en-US" sz="2000" dirty="0">
                <a:solidFill>
                  <a:srgbClr val="FFFFFF"/>
                </a:solidFill>
              </a:rPr>
              <a:t>the prohibition </a:t>
            </a:r>
            <a:r>
              <a:rPr lang="en-US" sz="2000" dirty="0" smtClean="0">
                <a:solidFill>
                  <a:srgbClr val="FFFFFF"/>
                </a:solidFill>
              </a:rPr>
              <a:t>of slavery </a:t>
            </a:r>
            <a:r>
              <a:rPr lang="en-US" sz="2000" dirty="0">
                <a:solidFill>
                  <a:srgbClr val="FFFFFF"/>
                </a:solidFill>
              </a:rPr>
              <a:t>in the </a:t>
            </a:r>
            <a:r>
              <a:rPr lang="en-US" sz="2000" dirty="0" smtClean="0">
                <a:solidFill>
                  <a:srgbClr val="FFFFFF"/>
                </a:solidFill>
              </a:rPr>
              <a:t>territories.</a:t>
            </a:r>
          </a:p>
          <a:p>
            <a:pPr marL="731520" lvl="1" indent="-274320">
              <a:buClr>
                <a:schemeClr val="bg1"/>
              </a:buClr>
              <a:buFont typeface="Wingdings 2"/>
              <a:buChar char=""/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Southerners talked openly </a:t>
            </a:r>
            <a:r>
              <a:rPr lang="en-US" sz="2000" dirty="0">
                <a:solidFill>
                  <a:srgbClr val="FFFFFF"/>
                </a:solidFill>
              </a:rPr>
              <a:t>of </a:t>
            </a:r>
            <a:r>
              <a:rPr lang="en-US" sz="2000" dirty="0" smtClean="0">
                <a:solidFill>
                  <a:srgbClr val="FFFFFF"/>
                </a:solidFill>
              </a:rPr>
              <a:t>secession</a:t>
            </a:r>
            <a:r>
              <a:rPr lang="en-US" sz="2000" dirty="0">
                <a:solidFill>
                  <a:srgbClr val="FFFFFF"/>
                </a:solidFill>
              </a:rPr>
              <a:t>!</a:t>
            </a:r>
            <a:endParaRPr lang="en-US" sz="2000" dirty="0" smtClean="0">
              <a:solidFill>
                <a:srgbClr val="FFFFFF"/>
              </a:solidFill>
            </a:endParaRPr>
          </a:p>
          <a:p>
            <a:pPr>
              <a:buClr>
                <a:schemeClr val="bg1"/>
              </a:buClr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Things are getting tense!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3314" name="Picture 2" descr="http://webinquiry.org/examples/dream/Gold%20Ru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669" y="3427410"/>
            <a:ext cx="3929331" cy="343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75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68" y="968188"/>
            <a:ext cx="8927432" cy="5889812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S</a:t>
            </a:r>
            <a:r>
              <a:rPr lang="en-US" sz="2000" dirty="0" smtClean="0">
                <a:solidFill>
                  <a:srgbClr val="FFFFFF"/>
                </a:solidFill>
              </a:rPr>
              <a:t>ectional crisis – Senate tried </a:t>
            </a:r>
            <a:r>
              <a:rPr lang="en-US" sz="2000" dirty="0">
                <a:solidFill>
                  <a:srgbClr val="FFFFFF"/>
                </a:solidFill>
              </a:rPr>
              <a:t>to find </a:t>
            </a:r>
            <a:r>
              <a:rPr lang="en-US" sz="2000" dirty="0" smtClean="0">
                <a:solidFill>
                  <a:srgbClr val="FFFFFF"/>
                </a:solidFill>
              </a:rPr>
              <a:t>compromise – it is a mess at this point!</a:t>
            </a:r>
          </a:p>
          <a:p>
            <a:r>
              <a:rPr lang="en-US" sz="2000" u="sng" dirty="0" smtClean="0">
                <a:solidFill>
                  <a:srgbClr val="FFFFFF"/>
                </a:solidFill>
              </a:rPr>
              <a:t>Issues to Fix:</a:t>
            </a:r>
          </a:p>
          <a:p>
            <a:pPr lvl="1"/>
            <a:r>
              <a:rPr lang="en-US" altLang="en-US" sz="2000" dirty="0" smtClean="0">
                <a:solidFill>
                  <a:srgbClr val="FFFFFF"/>
                </a:solidFill>
              </a:rPr>
              <a:t>CA </a:t>
            </a:r>
            <a:r>
              <a:rPr lang="en-US" altLang="en-US" sz="2000" dirty="0">
                <a:solidFill>
                  <a:srgbClr val="FFFFFF"/>
                </a:solidFill>
              </a:rPr>
              <a:t>wants to be a </a:t>
            </a:r>
            <a:r>
              <a:rPr lang="en-US" altLang="en-US" sz="2000" dirty="0" smtClean="0">
                <a:solidFill>
                  <a:srgbClr val="FFFFFF"/>
                </a:solidFill>
              </a:rPr>
              <a:t>state – </a:t>
            </a:r>
            <a:r>
              <a:rPr lang="en-US" altLang="en-US" sz="2000" dirty="0">
                <a:solidFill>
                  <a:srgbClr val="FFFFFF"/>
                </a:solidFill>
              </a:rPr>
              <a:t>most thought it would be slave due to most of the territory being under the 36-30 line, but </a:t>
            </a:r>
            <a:r>
              <a:rPr lang="en-US" altLang="en-US" sz="2000" dirty="0" smtClean="0">
                <a:solidFill>
                  <a:srgbClr val="FFFFFF"/>
                </a:solidFill>
              </a:rPr>
              <a:t>people of CA and Pres. Taylor</a:t>
            </a:r>
          </a:p>
          <a:p>
            <a:pPr lvl="1"/>
            <a:r>
              <a:rPr lang="en-US" altLang="en-US" sz="2000" dirty="0" smtClean="0">
                <a:solidFill>
                  <a:srgbClr val="FFFFFF"/>
                </a:solidFill>
              </a:rPr>
              <a:t>Texas </a:t>
            </a:r>
            <a:r>
              <a:rPr lang="en-US" altLang="en-US" sz="2000" dirty="0">
                <a:solidFill>
                  <a:srgbClr val="FFFFFF"/>
                </a:solidFill>
              </a:rPr>
              <a:t>(slave state) is claiming NM lands for </a:t>
            </a:r>
            <a:r>
              <a:rPr lang="en-US" altLang="en-US" sz="2000" dirty="0" smtClean="0">
                <a:solidFill>
                  <a:srgbClr val="FFFFFF"/>
                </a:solidFill>
              </a:rPr>
              <a:t>themselves.</a:t>
            </a:r>
          </a:p>
          <a:p>
            <a:pPr lvl="1"/>
            <a:r>
              <a:rPr lang="en-US" altLang="en-US" sz="2000" dirty="0" smtClean="0">
                <a:solidFill>
                  <a:srgbClr val="FFFFFF"/>
                </a:solidFill>
              </a:rPr>
              <a:t>Abolitionists </a:t>
            </a:r>
            <a:r>
              <a:rPr lang="en-US" altLang="en-US" sz="2000" dirty="0">
                <a:solidFill>
                  <a:srgbClr val="FFFFFF"/>
                </a:solidFill>
              </a:rPr>
              <a:t>want slavery out of </a:t>
            </a:r>
            <a:r>
              <a:rPr lang="en-US" altLang="en-US" sz="2000" dirty="0" smtClean="0">
                <a:solidFill>
                  <a:srgbClr val="FFFFFF"/>
                </a:solidFill>
              </a:rPr>
              <a:t>DC.</a:t>
            </a:r>
          </a:p>
          <a:p>
            <a:pPr lvl="1"/>
            <a:r>
              <a:rPr lang="en-US" altLang="en-US" sz="2000" dirty="0" smtClean="0">
                <a:solidFill>
                  <a:srgbClr val="FFFFFF"/>
                </a:solidFill>
              </a:rPr>
              <a:t>South </a:t>
            </a:r>
            <a:r>
              <a:rPr lang="en-US" altLang="en-US" sz="2000" dirty="0">
                <a:solidFill>
                  <a:srgbClr val="FFFFFF"/>
                </a:solidFill>
              </a:rPr>
              <a:t>is mad at North for not enforcing the Fugitive Slave Act of 1793</a:t>
            </a:r>
            <a:r>
              <a:rPr lang="en-US" altLang="en-US" sz="2000" dirty="0" smtClean="0">
                <a:solidFill>
                  <a:srgbClr val="FFFFFF"/>
                </a:solidFill>
              </a:rPr>
              <a:t>.</a:t>
            </a:r>
            <a:endParaRPr lang="en-US" sz="2000" b="1" dirty="0" smtClean="0">
              <a:solidFill>
                <a:srgbClr val="FFFFFF"/>
              </a:solidFill>
            </a:endParaRPr>
          </a:p>
          <a:p>
            <a:r>
              <a:rPr lang="en-US" sz="2000" b="1" dirty="0" smtClean="0">
                <a:solidFill>
                  <a:srgbClr val="FFFFFF"/>
                </a:solidFill>
              </a:rPr>
              <a:t>Henry Clay </a:t>
            </a:r>
            <a:r>
              <a:rPr lang="en-US" sz="2000" dirty="0" smtClean="0">
                <a:solidFill>
                  <a:srgbClr val="FFFFFF"/>
                </a:solidFill>
              </a:rPr>
              <a:t>- presented </a:t>
            </a:r>
            <a:r>
              <a:rPr lang="en-US" sz="2000" dirty="0">
                <a:solidFill>
                  <a:srgbClr val="FFFFFF"/>
                </a:solidFill>
              </a:rPr>
              <a:t>a bill that </a:t>
            </a:r>
            <a:r>
              <a:rPr lang="en-US" sz="2000" dirty="0" smtClean="0">
                <a:solidFill>
                  <a:srgbClr val="FFFFFF"/>
                </a:solidFill>
              </a:rPr>
              <a:t>contained:</a:t>
            </a:r>
            <a:endParaRPr lang="en-US" sz="2000" dirty="0">
              <a:solidFill>
                <a:srgbClr val="FFFFFF"/>
              </a:solidFill>
            </a:endParaRP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Admission of California as a free </a:t>
            </a:r>
            <a:r>
              <a:rPr lang="en-US" sz="2000" dirty="0" smtClean="0">
                <a:solidFill>
                  <a:srgbClr val="FFFFFF"/>
                </a:solidFill>
              </a:rPr>
              <a:t>state.</a:t>
            </a:r>
            <a:endParaRPr lang="en-US" sz="2000" dirty="0">
              <a:solidFill>
                <a:srgbClr val="FFFFFF"/>
              </a:solidFill>
            </a:endParaRP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Forming territorial governments </a:t>
            </a:r>
            <a:r>
              <a:rPr lang="en-US" sz="2000" dirty="0" smtClean="0">
                <a:solidFill>
                  <a:srgbClr val="FFFFFF"/>
                </a:solidFill>
              </a:rPr>
              <a:t>without </a:t>
            </a:r>
            <a:r>
              <a:rPr lang="en-US" sz="2000" dirty="0">
                <a:solidFill>
                  <a:srgbClr val="FFFFFF"/>
                </a:solidFill>
              </a:rPr>
              <a:t>restrictions on </a:t>
            </a:r>
            <a:r>
              <a:rPr lang="en-US" sz="2000" dirty="0" smtClean="0">
                <a:solidFill>
                  <a:srgbClr val="FFFFFF"/>
                </a:solidFill>
              </a:rPr>
              <a:t>slavery.</a:t>
            </a:r>
            <a:endParaRPr lang="en-US" sz="2000" dirty="0">
              <a:solidFill>
                <a:srgbClr val="FFFFFF"/>
              </a:solidFill>
            </a:endParaRP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Eliminate the slave trade in DC, </a:t>
            </a:r>
            <a:r>
              <a:rPr lang="en-US" sz="2000" dirty="0" smtClean="0">
                <a:solidFill>
                  <a:srgbClr val="FFFFFF"/>
                </a:solidFill>
              </a:rPr>
              <a:t>but not </a:t>
            </a:r>
            <a:r>
              <a:rPr lang="en-US" sz="2000" dirty="0">
                <a:solidFill>
                  <a:srgbClr val="FFFFFF"/>
                </a:solidFill>
              </a:rPr>
              <a:t>slavery </a:t>
            </a:r>
            <a:r>
              <a:rPr lang="en-US" sz="2000" dirty="0" smtClean="0">
                <a:solidFill>
                  <a:srgbClr val="FFFFFF"/>
                </a:solidFill>
              </a:rPr>
              <a:t>itself.</a:t>
            </a:r>
            <a:endParaRPr lang="en-US" sz="2000" dirty="0">
              <a:solidFill>
                <a:srgbClr val="FFFFFF"/>
              </a:solidFill>
            </a:endParaRP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A more effective fugitive slave </a:t>
            </a:r>
            <a:r>
              <a:rPr lang="en-US" sz="2000" dirty="0" smtClean="0">
                <a:solidFill>
                  <a:srgbClr val="FFFFFF"/>
                </a:solidFill>
              </a:rPr>
              <a:t>law.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-13715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 smtClean="0">
                <a:solidFill>
                  <a:srgbClr val="FFFFFF"/>
                </a:solidFill>
              </a:rPr>
              <a:t>A Solution is Needed!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0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b="1" dirty="0" smtClean="0">
                <a:solidFill>
                  <a:srgbClr val="FFFFFF"/>
                </a:solidFill>
              </a:rPr>
              <a:t>Solution: The Compromise of 1850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7756" y="1571233"/>
            <a:ext cx="5530094" cy="492578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Debate raged </a:t>
            </a:r>
            <a:r>
              <a:rPr lang="en-US" sz="2000" dirty="0">
                <a:solidFill>
                  <a:srgbClr val="FFFFFF"/>
                </a:solidFill>
              </a:rPr>
              <a:t>for </a:t>
            </a:r>
            <a:r>
              <a:rPr lang="en-US" sz="2000" dirty="0" smtClean="0">
                <a:solidFill>
                  <a:srgbClr val="FFFFFF"/>
                </a:solidFill>
              </a:rPr>
              <a:t>months (Congress/nationwide).  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Congress - two phases (reveals </a:t>
            </a:r>
            <a:r>
              <a:rPr lang="en-US" sz="2000" dirty="0">
                <a:solidFill>
                  <a:srgbClr val="FFFFFF"/>
                </a:solidFill>
              </a:rPr>
              <a:t>the changing politics in the </a:t>
            </a:r>
            <a:r>
              <a:rPr lang="en-US" sz="2000" dirty="0" smtClean="0">
                <a:solidFill>
                  <a:srgbClr val="FFFFFF"/>
                </a:solidFill>
              </a:rPr>
              <a:t>1850’s).</a:t>
            </a:r>
            <a:endParaRPr lang="en-US" sz="2000" dirty="0">
              <a:solidFill>
                <a:srgbClr val="FFFFFF"/>
              </a:solidFill>
            </a:endParaRPr>
          </a:p>
          <a:p>
            <a:pPr lvl="1"/>
            <a:r>
              <a:rPr lang="en-US" sz="2400" u="sng" dirty="0" smtClean="0">
                <a:solidFill>
                  <a:srgbClr val="FFFFFF"/>
                </a:solidFill>
              </a:rPr>
              <a:t>Phase 1: </a:t>
            </a:r>
            <a:r>
              <a:rPr lang="en-US" sz="2400" dirty="0" smtClean="0">
                <a:solidFill>
                  <a:srgbClr val="FFFFFF"/>
                </a:solidFill>
              </a:rPr>
              <a:t>dominated </a:t>
            </a:r>
            <a:r>
              <a:rPr lang="en-US" sz="2400" dirty="0">
                <a:solidFill>
                  <a:srgbClr val="FFFFFF"/>
                </a:solidFill>
              </a:rPr>
              <a:t>by older </a:t>
            </a:r>
            <a:r>
              <a:rPr lang="en-US" sz="2400" dirty="0" smtClean="0">
                <a:solidFill>
                  <a:srgbClr val="FFFFFF"/>
                </a:solidFill>
              </a:rPr>
              <a:t>leaders (Henry </a:t>
            </a:r>
            <a:r>
              <a:rPr lang="en-US" sz="2400" dirty="0">
                <a:solidFill>
                  <a:srgbClr val="FFFFFF"/>
                </a:solidFill>
              </a:rPr>
              <a:t>Clay, John C Calhoun, and Daniel </a:t>
            </a:r>
            <a:r>
              <a:rPr lang="en-US" sz="2400" dirty="0" smtClean="0">
                <a:solidFill>
                  <a:srgbClr val="FFFFFF"/>
                </a:solidFill>
              </a:rPr>
              <a:t>Webster).  </a:t>
            </a:r>
          </a:p>
          <a:p>
            <a:pPr lvl="1"/>
            <a:r>
              <a:rPr lang="en-US" sz="2400" u="sng" dirty="0" smtClean="0">
                <a:solidFill>
                  <a:srgbClr val="FFFFFF"/>
                </a:solidFill>
              </a:rPr>
              <a:t>Phase 2: </a:t>
            </a:r>
            <a:r>
              <a:rPr lang="en-US" sz="2400" dirty="0" smtClean="0">
                <a:solidFill>
                  <a:srgbClr val="FFFFFF"/>
                </a:solidFill>
              </a:rPr>
              <a:t>dominated </a:t>
            </a:r>
            <a:r>
              <a:rPr lang="en-US" sz="2400" dirty="0">
                <a:solidFill>
                  <a:srgbClr val="FFFFFF"/>
                </a:solidFill>
              </a:rPr>
              <a:t>by younger leaders (</a:t>
            </a:r>
            <a:r>
              <a:rPr lang="en-US" sz="2400" dirty="0" smtClean="0">
                <a:solidFill>
                  <a:srgbClr val="FFFFFF"/>
                </a:solidFill>
              </a:rPr>
              <a:t>William </a:t>
            </a:r>
            <a:r>
              <a:rPr lang="en-US" sz="2400" dirty="0">
                <a:solidFill>
                  <a:srgbClr val="FFFFFF"/>
                </a:solidFill>
              </a:rPr>
              <a:t>Seward, Jefferson Davis, and Stephen </a:t>
            </a:r>
            <a:r>
              <a:rPr lang="en-US" sz="2400" dirty="0" smtClean="0">
                <a:solidFill>
                  <a:srgbClr val="FFFFFF"/>
                </a:solidFill>
              </a:rPr>
              <a:t>Douglas).  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July </a:t>
            </a:r>
            <a:r>
              <a:rPr lang="en-US" sz="2000" dirty="0">
                <a:solidFill>
                  <a:srgbClr val="FFFFFF"/>
                </a:solidFill>
              </a:rPr>
              <a:t>1850 - President Taylor died </a:t>
            </a:r>
            <a:r>
              <a:rPr lang="en-US" sz="2000" dirty="0" smtClean="0">
                <a:solidFill>
                  <a:srgbClr val="FFFFFF"/>
                </a:solidFill>
              </a:rPr>
              <a:t>suddenly - Millard </a:t>
            </a:r>
            <a:r>
              <a:rPr lang="en-US" sz="2000" dirty="0">
                <a:solidFill>
                  <a:srgbClr val="FFFFFF"/>
                </a:solidFill>
              </a:rPr>
              <a:t>Fillmore became </a:t>
            </a:r>
            <a:r>
              <a:rPr lang="en-US" sz="2000" dirty="0" smtClean="0">
                <a:solidFill>
                  <a:srgbClr val="FFFFFF"/>
                </a:solidFill>
              </a:rPr>
              <a:t>president.</a:t>
            </a:r>
          </a:p>
        </p:txBody>
      </p:sp>
      <p:pic>
        <p:nvPicPr>
          <p:cNvPr id="10242" name="Picture 2" descr="http://medias.photodeck.com/ddc9048c-3e16-11e0-b521-c3d6d6c7484a/000700_xgapl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925619"/>
            <a:ext cx="3183447" cy="577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497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>
                <a:effectLst/>
                <a:latin typeface="Tahoma" charset="0"/>
              </a:rPr>
              <a:t>The Death of Compromising?</a:t>
            </a:r>
          </a:p>
        </p:txBody>
      </p:sp>
      <p:sp>
        <p:nvSpPr>
          <p:cNvPr id="46082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838200"/>
            <a:ext cx="9144000" cy="152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2800">
                <a:effectLst/>
                <a:latin typeface="Tahoma" charset="0"/>
              </a:rPr>
              <a:t>The Great Triumvirate was no more by 1852</a:t>
            </a:r>
          </a:p>
          <a:p>
            <a:r>
              <a:rPr lang="en-US" sz="2800">
                <a:effectLst/>
                <a:latin typeface="Tahoma" charset="0"/>
              </a:rPr>
              <a:t>A new generation of sectional and ambitious politicians assume leadership roles</a:t>
            </a:r>
          </a:p>
        </p:txBody>
      </p:sp>
      <p:pic>
        <p:nvPicPr>
          <p:cNvPr id="46083" name="Picture 6" descr="159px-StephenADouglas.png                                      000A84C2Macintosh HD                   C5A9507E: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0388" y="3646488"/>
            <a:ext cx="2525712" cy="3211512"/>
          </a:xfrm>
        </p:spPr>
      </p:pic>
      <p:pic>
        <p:nvPicPr>
          <p:cNvPr id="46084" name="Picture 7" descr="DownloadedFile.jpeg                                            000A84C2Macintosh HD                   C5A9507E: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46488"/>
            <a:ext cx="2794000" cy="3211512"/>
          </a:xfrm>
        </p:spPr>
      </p:pic>
      <p:pic>
        <p:nvPicPr>
          <p:cNvPr id="46085" name="Picture 8" descr="images.jpeg                                                    000A84C2Macintosh HD                   C5A9507E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3646488"/>
            <a:ext cx="3211512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 Box 9"/>
          <p:cNvSpPr txBox="1">
            <a:spLocks noChangeArrowheads="1"/>
          </p:cNvSpPr>
          <p:nvPr/>
        </p:nvSpPr>
        <p:spPr bwMode="auto">
          <a:xfrm>
            <a:off x="3076575" y="3254375"/>
            <a:ext cx="2290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/>
              <a:t>Stephen Douglas (D)</a:t>
            </a:r>
          </a:p>
        </p:txBody>
      </p:sp>
      <p:sp>
        <p:nvSpPr>
          <p:cNvPr id="46087" name="Text Box 10"/>
          <p:cNvSpPr txBox="1">
            <a:spLocks noChangeArrowheads="1"/>
          </p:cNvSpPr>
          <p:nvPr/>
        </p:nvSpPr>
        <p:spPr bwMode="auto">
          <a:xfrm>
            <a:off x="-25400" y="3254375"/>
            <a:ext cx="2466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/>
              <a:t>William Seward (W, R)</a:t>
            </a:r>
          </a:p>
        </p:txBody>
      </p:sp>
      <p:sp>
        <p:nvSpPr>
          <p:cNvPr id="46088" name="Text Box 11"/>
          <p:cNvSpPr txBox="1">
            <a:spLocks noChangeArrowheads="1"/>
          </p:cNvSpPr>
          <p:nvPr/>
        </p:nvSpPr>
        <p:spPr bwMode="auto">
          <a:xfrm>
            <a:off x="7024688" y="3257550"/>
            <a:ext cx="2119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/>
              <a:t>Jefferson Davis (D)</a:t>
            </a:r>
          </a:p>
        </p:txBody>
      </p:sp>
    </p:spTree>
    <p:extLst>
      <p:ext uri="{BB962C8B-B14F-4D97-AF65-F5344CB8AC3E}">
        <p14:creationId xmlns:p14="http://schemas.microsoft.com/office/powerpoint/2010/main" val="313711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b="1">
                <a:effectLst/>
                <a:latin typeface="Tahoma" charset="0"/>
              </a:rPr>
              <a:t>Compromise of 1850</a:t>
            </a:r>
            <a:endParaRPr lang="en-US">
              <a:effectLst/>
              <a:latin typeface="Tahoma" charset="0"/>
            </a:endParaRPr>
          </a:p>
        </p:txBody>
      </p:sp>
      <p:sp>
        <p:nvSpPr>
          <p:cNvPr id="38914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762000"/>
            <a:ext cx="9144000" cy="609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Tahoma" charset="0"/>
              </a:rPr>
              <a:t>Parameters</a:t>
            </a:r>
          </a:p>
          <a:p>
            <a:pPr lvl="1"/>
            <a:r>
              <a:rPr lang="en-US" sz="2000" b="1" dirty="0">
                <a:effectLst/>
                <a:latin typeface="Tahoma" charset="0"/>
              </a:rPr>
              <a:t>Admit California as free state</a:t>
            </a:r>
          </a:p>
          <a:p>
            <a:pPr lvl="1"/>
            <a:r>
              <a:rPr lang="en-US" sz="2000" b="1" dirty="0">
                <a:effectLst/>
                <a:latin typeface="Tahoma" charset="0"/>
              </a:rPr>
              <a:t>Mexican Cession</a:t>
            </a:r>
          </a:p>
          <a:p>
            <a:pPr lvl="2"/>
            <a:r>
              <a:rPr lang="en-US" sz="1800" b="1" dirty="0">
                <a:effectLst/>
                <a:latin typeface="Tahoma" charset="0"/>
              </a:rPr>
              <a:t>Popular sovereignty</a:t>
            </a:r>
          </a:p>
          <a:p>
            <a:pPr lvl="1"/>
            <a:r>
              <a:rPr lang="en-US" sz="2000" b="1" dirty="0">
                <a:effectLst/>
                <a:latin typeface="Tahoma" charset="0"/>
              </a:rPr>
              <a:t>Reinforced Fugitive Slave Law</a:t>
            </a:r>
            <a:endParaRPr lang="en-US" sz="2000" dirty="0">
              <a:effectLst/>
              <a:latin typeface="Tahoma" charset="0"/>
            </a:endParaRPr>
          </a:p>
          <a:p>
            <a:pPr lvl="1"/>
            <a:r>
              <a:rPr lang="en-US" sz="2000" dirty="0">
                <a:effectLst/>
                <a:latin typeface="Tahoma" charset="0"/>
              </a:rPr>
              <a:t>Texas boundary and debt disputes</a:t>
            </a:r>
          </a:p>
          <a:p>
            <a:pPr lvl="1"/>
            <a:r>
              <a:rPr lang="en-US" sz="2000" dirty="0">
                <a:effectLst/>
                <a:latin typeface="Tahoma" charset="0"/>
              </a:rPr>
              <a:t>Slave trade abolished in D.C.</a:t>
            </a:r>
          </a:p>
          <a:p>
            <a:r>
              <a:rPr lang="en-US" sz="2400" dirty="0">
                <a:effectLst/>
                <a:latin typeface="Tahoma" charset="0"/>
              </a:rPr>
              <a:t>“I trust we shall persist in our resistance [to the admission of California] until the restoration of all our rights, or disunion, one or the other is the consequence. We have borne the wrongs and insults of the North long enough.” - John C. Calhoun</a:t>
            </a:r>
          </a:p>
        </p:txBody>
      </p:sp>
    </p:spTree>
    <p:extLst>
      <p:ext uri="{BB962C8B-B14F-4D97-AF65-F5344CB8AC3E}">
        <p14:creationId xmlns:p14="http://schemas.microsoft.com/office/powerpoint/2010/main" val="3693515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1314</TotalTime>
  <Words>939</Words>
  <Application>Microsoft Macintosh PowerPoint</Application>
  <PresentationFormat>On-screen Show (4:3)</PresentationFormat>
  <Paragraphs>120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Theme</vt:lpstr>
      <vt:lpstr>PowerPoint Presentation</vt:lpstr>
      <vt:lpstr>The Compromise of 1850 and Kansas-Nebraska Act </vt:lpstr>
      <vt:lpstr>Election of 1848</vt:lpstr>
      <vt:lpstr>California Gold Rush</vt:lpstr>
      <vt:lpstr>Sectionalism over Slavery Intensified</vt:lpstr>
      <vt:lpstr>PowerPoint Presentation</vt:lpstr>
      <vt:lpstr>Solution: The Compromise of 1850</vt:lpstr>
      <vt:lpstr>The Death of Compromising?</vt:lpstr>
      <vt:lpstr>Compromise of 1850</vt:lpstr>
      <vt:lpstr>Compromise of 1850</vt:lpstr>
      <vt:lpstr>Fugitive Slave Law</vt:lpstr>
      <vt:lpstr>Fugitive Slave Act</vt:lpstr>
      <vt:lpstr>Underground Railroad</vt:lpstr>
      <vt:lpstr>Uncle Tom’s Cabin (1852)</vt:lpstr>
      <vt:lpstr>Sectionalist Presidents Zachary Taylor (W) (1849-1850)</vt:lpstr>
      <vt:lpstr>Sectionalist Presidents Millard Fillmore (W) (1850-1853)</vt:lpstr>
      <vt:lpstr>The Kansas-Nebraska Act</vt:lpstr>
      <vt:lpstr>“A living, creeping, lie.”</vt:lpstr>
      <vt:lpstr>PowerPoint Presentation</vt:lpstr>
      <vt:lpstr>PowerPoint Presentation</vt:lpstr>
      <vt:lpstr>Kansas-Nebraska Act (1854)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Compromise of 1850 and Kansas-Nebraska Act </dc:title>
  <dc:creator>Craig Winchell</dc:creator>
  <cp:lastModifiedBy>Craig Winchell</cp:lastModifiedBy>
  <cp:revision>8</cp:revision>
  <dcterms:created xsi:type="dcterms:W3CDTF">2017-10-23T21:54:27Z</dcterms:created>
  <dcterms:modified xsi:type="dcterms:W3CDTF">2017-10-24T22:04:58Z</dcterms:modified>
</cp:coreProperties>
</file>