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9"/>
  </p:notesMasterIdLst>
  <p:sldIdLst>
    <p:sldId id="257" r:id="rId2"/>
    <p:sldId id="256" r:id="rId3"/>
    <p:sldId id="258" r:id="rId4"/>
    <p:sldId id="259" r:id="rId5"/>
    <p:sldId id="307" r:id="rId6"/>
    <p:sldId id="261" r:id="rId7"/>
    <p:sldId id="294" r:id="rId8"/>
    <p:sldId id="297" r:id="rId9"/>
    <p:sldId id="298" r:id="rId10"/>
    <p:sldId id="306" r:id="rId11"/>
    <p:sldId id="302" r:id="rId12"/>
    <p:sldId id="292" r:id="rId13"/>
    <p:sldId id="293" r:id="rId14"/>
    <p:sldId id="299" r:id="rId15"/>
    <p:sldId id="262" r:id="rId16"/>
    <p:sldId id="263" r:id="rId17"/>
    <p:sldId id="264" r:id="rId18"/>
    <p:sldId id="265" r:id="rId19"/>
    <p:sldId id="266" r:id="rId20"/>
    <p:sldId id="267" r:id="rId21"/>
    <p:sldId id="268" r:id="rId22"/>
    <p:sldId id="269" r:id="rId23"/>
    <p:sldId id="270" r:id="rId24"/>
    <p:sldId id="271" r:id="rId25"/>
    <p:sldId id="272" r:id="rId26"/>
    <p:sldId id="309" r:id="rId27"/>
    <p:sldId id="273" r:id="rId28"/>
    <p:sldId id="274" r:id="rId29"/>
    <p:sldId id="275" r:id="rId30"/>
    <p:sldId id="276" r:id="rId31"/>
    <p:sldId id="277" r:id="rId32"/>
    <p:sldId id="308" r:id="rId33"/>
    <p:sldId id="278" r:id="rId34"/>
    <p:sldId id="310" r:id="rId35"/>
    <p:sldId id="279" r:id="rId36"/>
    <p:sldId id="280" r:id="rId37"/>
    <p:sldId id="281" r:id="rId38"/>
    <p:sldId id="282" r:id="rId39"/>
    <p:sldId id="283" r:id="rId40"/>
    <p:sldId id="284" r:id="rId41"/>
    <p:sldId id="286" r:id="rId42"/>
    <p:sldId id="285" r:id="rId43"/>
    <p:sldId id="287" r:id="rId44"/>
    <p:sldId id="288" r:id="rId45"/>
    <p:sldId id="303" r:id="rId46"/>
    <p:sldId id="305" r:id="rId47"/>
    <p:sldId id="30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9A891A-C0CA-364E-8430-7FB87EB546A3}" type="slidenum">
              <a:rPr lang="en-US"/>
              <a:pPr>
                <a:defRPr/>
              </a:pPr>
              <a:t>27</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573F6-938E-FA4C-B42C-2FE9E9497299}" type="slidenum">
              <a:rPr lang="en-US" smtClean="0"/>
              <a:t>33</a:t>
            </a:fld>
            <a:endParaRPr lang="en-US"/>
          </a:p>
        </p:txBody>
      </p:sp>
    </p:spTree>
    <p:extLst>
      <p:ext uri="{BB962C8B-B14F-4D97-AF65-F5344CB8AC3E}">
        <p14:creationId xmlns:p14="http://schemas.microsoft.com/office/powerpoint/2010/main" val="240822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81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In 1909, Sec of Interior Ballinger offered for sale 1 million acres of land Pinchot refused to sell; After investigation, Taft backed Ballinger; Pinchot covertly leaked ties to JP Morgan &amp; issue became a scandal; Taft fired Pinchot &amp; muckrakers assailed Taft in newspapers </a:t>
            </a:r>
          </a:p>
          <a:p>
            <a:r>
              <a:rPr lang="en-US">
                <a:latin typeface="Times New Roman" charset="0"/>
              </a:rPr>
              <a:t>Progressive break with Taft began talk of a TR return to the White House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0"/>
              </a:spcBef>
            </a:pPr>
            <a:r>
              <a:rPr lang="en-US">
                <a:latin typeface="Times New Roman" charset="0"/>
              </a:rPr>
              <a:t>After being shot by anti-third term fanatic:   </a:t>
            </a:r>
            <a:r>
              <a:rPr lang="ja-JP" altLang="en-US">
                <a:latin typeface="Times New Roman" charset="0"/>
              </a:rPr>
              <a:t>“</a:t>
            </a:r>
            <a:r>
              <a:rPr lang="en-US">
                <a:latin typeface="Times New Roman" charset="0"/>
              </a:rPr>
              <a:t>I have a message to deliver and I will deliver it as long as there is life in my body.</a:t>
            </a:r>
            <a:r>
              <a:rPr lang="ja-JP" altLang="en-US">
                <a:latin typeface="Times New Roman" charset="0"/>
              </a:rPr>
              <a:t>”</a:t>
            </a:r>
            <a:endParaRPr lang="en-US" b="1">
              <a:latin typeface="Times New Roman" charset="0"/>
            </a:endParaRPr>
          </a:p>
          <a:p>
            <a:endParaRPr lang="en-US">
              <a:latin typeface="Times New Roman" charset="0"/>
            </a:endParaRPr>
          </a:p>
        </p:txBody>
      </p:sp>
      <p:sp>
        <p:nvSpPr>
          <p:cNvPr id="512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1143000" indent="-228600"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eaLnBrk="1" hangingPunct="1"/>
            <a:fld id="{7D769ED8-641A-4703-85F1-3F9EB8BAE104}" type="slidenum">
              <a:rPr lang="en-US" altLang="en-US" sz="1200" smtClean="0"/>
              <a:pPr eaLnBrk="1" hangingPunct="1"/>
              <a:t>45</a:t>
            </a:fld>
            <a:endParaRPr lang="en-US" altLang="en-US" sz="1200"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4206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91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Samuel Hopkins Adams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9407C0-D7F8-594C-8669-257816A4D10E}" type="slidenum">
              <a:rPr lang="en-US"/>
              <a:pPr>
                <a:defRPr/>
              </a:pPr>
              <a:t>17</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EB7738-124F-7245-8C49-83E815F8811A}" type="slidenum">
              <a:rPr lang="en-US"/>
              <a:pPr>
                <a:defRPr/>
              </a:pPr>
              <a:t>18</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009182-A440-8042-AD45-527495CCE28E}" type="slidenum">
              <a:rPr lang="en-US"/>
              <a:pPr>
                <a:defRPr/>
              </a:pPr>
              <a:t>19</a:t>
            </a:fld>
            <a:endParaRPr lang="en-US"/>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pPr>
              <a:buFontTx/>
              <a:buChar char="•"/>
              <a:defRPr/>
            </a:pPr>
            <a:r>
              <a:rPr lang="en-US" smtClean="0">
                <a:cs typeface="+mn-cs"/>
              </a:rPr>
              <a:t>Career civil servant &amp; part-time soldier</a:t>
            </a:r>
          </a:p>
          <a:p>
            <a:pPr>
              <a:buFontTx/>
              <a:buChar char="•"/>
              <a:defRPr/>
            </a:pPr>
            <a:r>
              <a:rPr lang="en-US" smtClean="0">
                <a:cs typeface="+mn-cs"/>
              </a:rPr>
              <a:t>Capitalizes on fame from Spanish American War - elected Gov. of NY in 1898</a:t>
            </a:r>
          </a:p>
          <a:p>
            <a:pPr>
              <a:buFontTx/>
              <a:buChar char="•"/>
              <a:defRPr/>
            </a:pPr>
            <a:r>
              <a:rPr lang="en-US" smtClean="0">
                <a:cs typeface="+mn-cs"/>
              </a:rPr>
              <a:t>TR was a reform-minded man in a party that did not care for strident reformers.</a:t>
            </a:r>
          </a:p>
          <a:p>
            <a:pPr lvl="1">
              <a:buFontTx/>
              <a:buChar char="•"/>
              <a:defRPr/>
            </a:pPr>
            <a:r>
              <a:rPr lang="en-US" smtClean="0"/>
              <a:t>His progressive stands quickly got him in trouble with the Republican party leadership.</a:t>
            </a:r>
          </a:p>
          <a:p>
            <a:pPr lvl="1">
              <a:buFontTx/>
              <a:buChar char="•"/>
              <a:defRPr/>
            </a:pPr>
            <a:r>
              <a:rPr lang="en-US" smtClean="0"/>
              <a:t>The Republican power brokers decided to move TR out of an office where he could do a lot of damage (Gov. of NY) and ran him for the supposedly powerless job of Vice President on the McKinley ticket of 1900.</a:t>
            </a:r>
          </a:p>
          <a:p>
            <a:pPr lvl="1">
              <a:buFontTx/>
              <a:buChar char="•"/>
              <a:defRPr/>
            </a:pPr>
            <a:r>
              <a:rPr lang="en-US" smtClean="0"/>
              <a:t>The idea was a good one until McKinley was assassinated in 1901.  TR succeeded to the Presidency to the horror of the party elite.</a:t>
            </a:r>
          </a:p>
          <a:p>
            <a:pPr>
              <a:buFontTx/>
              <a:buChar char="•"/>
              <a:defRPr/>
            </a:pPr>
            <a:r>
              <a:rPr lang="en-US" smtClean="0">
                <a:latin typeface="Times New Roman" charset="0"/>
                <a:cs typeface="+mn-cs"/>
              </a:rPr>
              <a:t>Roosevelt a high energy man – very active</a:t>
            </a:r>
          </a:p>
          <a:p>
            <a:pPr lvl="1">
              <a:buFontTx/>
              <a:buChar char="•"/>
              <a:defRPr/>
            </a:pPr>
            <a:r>
              <a:rPr lang="en-US" smtClean="0">
                <a:latin typeface="Times New Roman" charset="0"/>
              </a:rPr>
              <a:t>Rancher, outdoorsman, historian, politician – popular!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808C4C-E247-ED40-AC20-32CA87485622}" type="slidenum">
              <a:rPr lang="en-US"/>
              <a:pPr>
                <a:defRPr/>
              </a:pPr>
              <a:t>21</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5C1D78-0744-C047-ADF3-2E96288175EE}" type="slidenum">
              <a:rPr lang="en-US"/>
              <a:pPr>
                <a:defRPr/>
              </a:pPr>
              <a:t>22</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34BABA-E24D-FA49-9098-3E8DD313EE73}" type="slidenum">
              <a:rPr lang="en-US"/>
              <a:pPr>
                <a:defRPr/>
              </a:pPr>
              <a:t>24</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pPr>
              <a:buFontTx/>
              <a:buChar char="•"/>
              <a:defRPr/>
            </a:pPr>
            <a:r>
              <a:rPr lang="en-US" smtClean="0">
                <a:cs typeface="+mn-cs"/>
              </a:rPr>
              <a:t>Roosevelt believed that there were good and bad trusts.  A trust that did not harm the public welfare was permissible.</a:t>
            </a:r>
          </a:p>
          <a:p>
            <a:pPr>
              <a:buFontTx/>
              <a:buChar char="•"/>
              <a:defRPr/>
            </a:pPr>
            <a:r>
              <a:rPr lang="en-US" smtClean="0">
                <a:cs typeface="+mn-cs"/>
              </a:rPr>
              <a:t>Though Taft will bring about more prosecutions of trusts, TR gains the title of </a:t>
            </a:r>
            <a:r>
              <a:rPr lang="ja-JP" altLang="en-US" smtClean="0">
                <a:latin typeface="Arial"/>
                <a:cs typeface="+mn-cs"/>
              </a:rPr>
              <a:t>“</a:t>
            </a:r>
            <a:r>
              <a:rPr lang="en-US" smtClean="0">
                <a:cs typeface="+mn-cs"/>
              </a:rPr>
              <a:t>trust buster</a:t>
            </a:r>
            <a:r>
              <a:rPr lang="ja-JP" altLang="en-US" smtClean="0">
                <a:latin typeface="Arial"/>
                <a:cs typeface="+mn-cs"/>
              </a:rPr>
              <a:t>”</a:t>
            </a:r>
            <a:r>
              <a:rPr lang="en-US" smtClean="0">
                <a:cs typeface="+mn-cs"/>
              </a:rPr>
              <a:t> for filing over 40 antitrust suits.</a:t>
            </a:r>
          </a:p>
          <a:p>
            <a:pPr>
              <a:buFontTx/>
              <a:buChar char="•"/>
              <a:defRPr/>
            </a:pPr>
            <a:r>
              <a:rPr lang="en-US" smtClean="0">
                <a:cs typeface="+mn-cs"/>
              </a:rPr>
              <a:t>One highly publicized case was Northern Securities v. United States in 1902.</a:t>
            </a:r>
          </a:p>
          <a:p>
            <a:pPr lvl="1">
              <a:buFontTx/>
              <a:buChar char="•"/>
              <a:defRPr/>
            </a:pPr>
            <a:r>
              <a:rPr lang="en-US" smtClean="0"/>
              <a:t>TR ordered the Justice Dept. to use the Sherman Antitrust Act against a railroad holding company known as the Northern Securities Company.</a:t>
            </a:r>
          </a:p>
          <a:p>
            <a:pPr lvl="1">
              <a:buFontTx/>
              <a:buChar char="•"/>
              <a:defRPr/>
            </a:pPr>
            <a:r>
              <a:rPr lang="en-US" smtClean="0"/>
              <a:t>In 1904, the Supreme Court ruled 5-4 that Northern Securities should be dissolved.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8632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imgres?imgurl=http://figures.boundless.com/7533/full/chemist.jpeg&amp;imgrefurl=https://www.boundless.com/u-s-history/textbooks/boundless-u-s-history-textbook/the-progressive-era-1890-1917-22/the-limits-of-progressivism-175/the-limits-of-progressivism-954-9723/&amp;h=927&amp;w=1005&amp;tbnid=WzFFga-f4z5TEM:&amp;docid=NY2jUF5FVMCdWM&amp;ei=Y6uvVrHmI9b2jwON5YK4Ag&amp;tbm=isch&amp;ved=0ahUKEwjxo8GHoNfKAhVW-2MKHY2yACcQMwgfKAMwAw" TargetMode="Externa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image" Target="../media/image15.png"/><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What social, economic, and political problems existed at the beginning of 20</a:t>
            </a:r>
            <a:r>
              <a:rPr lang="en-US" baseline="30000" dirty="0" smtClean="0"/>
              <a:t>th</a:t>
            </a:r>
            <a:r>
              <a:rPr lang="en-US" dirty="0" smtClean="0"/>
              <a:t> century America? </a:t>
            </a:r>
          </a:p>
          <a:p>
            <a:pPr lvl="1"/>
            <a:endParaRPr lang="en-US" dirty="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9433" y="0"/>
            <a:ext cx="8665967" cy="762000"/>
          </a:xfrm>
        </p:spPr>
        <p:txBody>
          <a:bodyPr/>
          <a:lstStyle/>
          <a:p>
            <a:r>
              <a:rPr lang="en-US" dirty="0">
                <a:latin typeface="Rockwell"/>
                <a:cs typeface="Rockwell"/>
              </a:rPr>
              <a:t>Muckraking Journalism</a:t>
            </a:r>
          </a:p>
        </p:txBody>
      </p:sp>
      <p:sp>
        <p:nvSpPr>
          <p:cNvPr id="16387" name="Rectangle 3"/>
          <p:cNvSpPr>
            <a:spLocks noGrp="1" noChangeArrowheads="1"/>
          </p:cNvSpPr>
          <p:nvPr>
            <p:ph type="body" idx="1"/>
          </p:nvPr>
        </p:nvSpPr>
        <p:spPr>
          <a:xfrm>
            <a:off x="0" y="1065980"/>
            <a:ext cx="9144000" cy="5792019"/>
          </a:xfrm>
        </p:spPr>
        <p:txBody>
          <a:bodyPr/>
          <a:lstStyle/>
          <a:p>
            <a:pPr>
              <a:lnSpc>
                <a:spcPct val="95000"/>
              </a:lnSpc>
            </a:pPr>
            <a:r>
              <a:rPr lang="en-US" dirty="0">
                <a:latin typeface="Rockwell"/>
                <a:cs typeface="Rockwell"/>
              </a:rPr>
              <a:t>New </a:t>
            </a:r>
            <a:r>
              <a:rPr lang="ja-JP" altLang="en-US" dirty="0">
                <a:latin typeface="Rockwell"/>
                <a:cs typeface="Rockwell"/>
              </a:rPr>
              <a:t>“</a:t>
            </a:r>
            <a:r>
              <a:rPr lang="en-US" dirty="0">
                <a:latin typeface="Rockwell"/>
                <a:cs typeface="Rockwell"/>
              </a:rPr>
              <a:t>muckraking</a:t>
            </a:r>
            <a:r>
              <a:rPr lang="ja-JP" altLang="en-US" dirty="0">
                <a:latin typeface="Rockwell"/>
                <a:cs typeface="Rockwell"/>
              </a:rPr>
              <a:t>”</a:t>
            </a:r>
            <a:r>
              <a:rPr lang="en-US" dirty="0">
                <a:latin typeface="Rockwell"/>
                <a:cs typeface="Rockwell"/>
              </a:rPr>
              <a:t> journalism drew attention to social problems, such as urban poverty, corruption, &amp; big business practices:</a:t>
            </a:r>
          </a:p>
          <a:p>
            <a:pPr lvl="1">
              <a:lnSpc>
                <a:spcPct val="95000"/>
              </a:lnSpc>
            </a:pPr>
            <a:r>
              <a:rPr lang="en-US" dirty="0">
                <a:latin typeface="Rockwell"/>
                <a:cs typeface="Rockwell"/>
              </a:rPr>
              <a:t>Popular monthly magazines,  like </a:t>
            </a:r>
            <a:r>
              <a:rPr lang="en-US" i="1" dirty="0">
                <a:latin typeface="Rockwell"/>
                <a:cs typeface="Rockwell"/>
              </a:rPr>
              <a:t>McClure</a:t>
            </a:r>
            <a:r>
              <a:rPr lang="ja-JP" altLang="en-US" i="1" dirty="0">
                <a:latin typeface="Rockwell"/>
                <a:cs typeface="Rockwell"/>
              </a:rPr>
              <a:t>’</a:t>
            </a:r>
            <a:r>
              <a:rPr lang="en-US" i="1" dirty="0">
                <a:latin typeface="Rockwell"/>
                <a:cs typeface="Rockwell"/>
              </a:rPr>
              <a:t>s</a:t>
            </a:r>
            <a:r>
              <a:rPr lang="en-US" dirty="0">
                <a:latin typeface="Rockwell"/>
                <a:cs typeface="Rockwell"/>
              </a:rPr>
              <a:t> &amp; </a:t>
            </a:r>
            <a:r>
              <a:rPr lang="en-US" i="1" dirty="0">
                <a:latin typeface="Rockwell"/>
                <a:cs typeface="Rockwell"/>
              </a:rPr>
              <a:t>Collier</a:t>
            </a:r>
            <a:r>
              <a:rPr lang="ja-JP" altLang="en-US" i="1" dirty="0">
                <a:latin typeface="Rockwell"/>
                <a:cs typeface="Rockwell"/>
              </a:rPr>
              <a:t>’</a:t>
            </a:r>
            <a:r>
              <a:rPr lang="en-US" i="1" dirty="0">
                <a:latin typeface="Rockwell"/>
                <a:cs typeface="Rockwell"/>
              </a:rPr>
              <a:t>s,</a:t>
            </a:r>
            <a:r>
              <a:rPr lang="en-US" dirty="0">
                <a:latin typeface="Rockwell"/>
                <a:cs typeface="Rockwell"/>
              </a:rPr>
              <a:t> used investigative</a:t>
            </a:r>
            <a:r>
              <a:rPr lang="en-US" sz="3000" dirty="0">
                <a:latin typeface="Rockwell"/>
                <a:cs typeface="Rockwell"/>
              </a:rPr>
              <a:t> </a:t>
            </a:r>
            <a:r>
              <a:rPr lang="en-US" dirty="0">
                <a:latin typeface="Rockwell"/>
                <a:cs typeface="Rockwell"/>
              </a:rPr>
              <a:t>journalism &amp; photos</a:t>
            </a:r>
          </a:p>
          <a:p>
            <a:pPr lvl="1">
              <a:lnSpc>
                <a:spcPct val="95000"/>
              </a:lnSpc>
            </a:pPr>
            <a:r>
              <a:rPr lang="en-US" dirty="0">
                <a:latin typeface="Rockwell"/>
                <a:cs typeface="Rockwell"/>
              </a:rPr>
              <a:t>Jacob </a:t>
            </a:r>
            <a:r>
              <a:rPr lang="en-US" dirty="0" smtClean="0">
                <a:latin typeface="Rockwell"/>
                <a:cs typeface="Rockwell"/>
              </a:rPr>
              <a:t>Riis’ </a:t>
            </a:r>
            <a:r>
              <a:rPr lang="en-US" i="1" dirty="0" smtClean="0">
                <a:latin typeface="Rockwell"/>
                <a:cs typeface="Rockwell"/>
              </a:rPr>
              <a:t>How </a:t>
            </a:r>
            <a:r>
              <a:rPr lang="en-US" i="1" dirty="0">
                <a:latin typeface="Rockwell"/>
                <a:cs typeface="Rockwell"/>
              </a:rPr>
              <a:t>the Other Half Lives</a:t>
            </a:r>
            <a:r>
              <a:rPr lang="en-US" dirty="0">
                <a:latin typeface="Rockwell"/>
                <a:cs typeface="Rockwell"/>
              </a:rPr>
              <a:t> (1890) was the 1</a:t>
            </a:r>
            <a:r>
              <a:rPr lang="en-US" baseline="30000" dirty="0">
                <a:latin typeface="Rockwell"/>
                <a:cs typeface="Rockwell"/>
              </a:rPr>
              <a:t>st</a:t>
            </a:r>
            <a:r>
              <a:rPr lang="en-US" dirty="0">
                <a:latin typeface="Rockwell"/>
                <a:cs typeface="Rockwell"/>
              </a:rPr>
              <a:t> exposé  of urban poverty &amp; slums</a:t>
            </a:r>
          </a:p>
        </p:txBody>
      </p:sp>
    </p:spTree>
    <p:extLst>
      <p:ext uri="{BB962C8B-B14F-4D97-AF65-F5344CB8AC3E}">
        <p14:creationId xmlns:p14="http://schemas.microsoft.com/office/powerpoint/2010/main" val="1614825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9433" y="0"/>
            <a:ext cx="8665967" cy="838200"/>
          </a:xfrm>
        </p:spPr>
        <p:txBody>
          <a:bodyPr/>
          <a:lstStyle/>
          <a:p>
            <a:r>
              <a:rPr lang="en-US" dirty="0">
                <a:latin typeface="Rockwell"/>
                <a:cs typeface="Rockwell"/>
              </a:rPr>
              <a:t>Muckraking Journalism</a:t>
            </a:r>
          </a:p>
        </p:txBody>
      </p:sp>
      <p:sp>
        <p:nvSpPr>
          <p:cNvPr id="18435" name="Rectangle 3"/>
          <p:cNvSpPr>
            <a:spLocks noGrp="1" noChangeArrowheads="1"/>
          </p:cNvSpPr>
          <p:nvPr>
            <p:ph type="body" idx="1"/>
          </p:nvPr>
        </p:nvSpPr>
        <p:spPr>
          <a:xfrm>
            <a:off x="0" y="762000"/>
            <a:ext cx="9144000" cy="6096000"/>
          </a:xfrm>
        </p:spPr>
        <p:txBody>
          <a:bodyPr/>
          <a:lstStyle/>
          <a:p>
            <a:pPr>
              <a:lnSpc>
                <a:spcPct val="95000"/>
              </a:lnSpc>
              <a:spcBef>
                <a:spcPct val="10000"/>
              </a:spcBef>
            </a:pPr>
            <a:r>
              <a:rPr lang="en-US" sz="3300" dirty="0">
                <a:latin typeface="Rockwell"/>
                <a:cs typeface="Rockwell"/>
              </a:rPr>
              <a:t>Other groundbreaking exposés:</a:t>
            </a:r>
          </a:p>
          <a:p>
            <a:pPr lvl="1">
              <a:lnSpc>
                <a:spcPct val="95000"/>
              </a:lnSpc>
              <a:spcBef>
                <a:spcPct val="10000"/>
              </a:spcBef>
            </a:pPr>
            <a:r>
              <a:rPr lang="en-US" sz="3300" dirty="0">
                <a:latin typeface="Rockwell"/>
                <a:cs typeface="Rockwell"/>
              </a:rPr>
              <a:t>Henry </a:t>
            </a:r>
            <a:r>
              <a:rPr lang="en-US" sz="3300" dirty="0" smtClean="0">
                <a:latin typeface="Rockwell"/>
                <a:cs typeface="Rockwell"/>
              </a:rPr>
              <a:t>George’s </a:t>
            </a:r>
            <a:r>
              <a:rPr lang="en-US" sz="3300" i="1" dirty="0">
                <a:latin typeface="Rockwell"/>
                <a:cs typeface="Rockwell"/>
              </a:rPr>
              <a:t>Progress &amp; Poverty</a:t>
            </a:r>
            <a:r>
              <a:rPr lang="en-US" sz="3300" dirty="0">
                <a:latin typeface="Rockwell"/>
                <a:cs typeface="Rockwell"/>
              </a:rPr>
              <a:t> (1879) showed the growing gap between rich &amp; poor</a:t>
            </a:r>
          </a:p>
          <a:p>
            <a:pPr lvl="1">
              <a:lnSpc>
                <a:spcPct val="95000"/>
              </a:lnSpc>
              <a:spcBef>
                <a:spcPct val="10000"/>
              </a:spcBef>
            </a:pPr>
            <a:r>
              <a:rPr kumimoji="0" lang="en-US" sz="3300" dirty="0">
                <a:latin typeface="Rockwell"/>
                <a:cs typeface="Rockwell"/>
              </a:rPr>
              <a:t>Lincoln </a:t>
            </a:r>
            <a:r>
              <a:rPr kumimoji="0" lang="en-US" sz="3300" dirty="0" smtClean="0">
                <a:latin typeface="Rockwell"/>
                <a:cs typeface="Rockwell"/>
              </a:rPr>
              <a:t>Steffen’s </a:t>
            </a:r>
            <a:r>
              <a:rPr kumimoji="0" lang="en-US" sz="3300" i="1" dirty="0" smtClean="0">
                <a:latin typeface="Rockwell"/>
                <a:cs typeface="Rockwell"/>
              </a:rPr>
              <a:t>Shame </a:t>
            </a:r>
            <a:r>
              <a:rPr kumimoji="0" lang="en-US" sz="3300" i="1" dirty="0">
                <a:latin typeface="Rockwell"/>
                <a:cs typeface="Rockwell"/>
              </a:rPr>
              <a:t>of the Cities</a:t>
            </a:r>
            <a:r>
              <a:rPr kumimoji="0" lang="en-US" sz="3300" dirty="0">
                <a:latin typeface="Rockwell"/>
                <a:cs typeface="Rockwell"/>
              </a:rPr>
              <a:t> (1902) exposed </a:t>
            </a:r>
            <a:r>
              <a:rPr kumimoji="0" lang="en-US" sz="3300" dirty="0" smtClean="0">
                <a:latin typeface="Rockwell"/>
                <a:cs typeface="Rockwell"/>
              </a:rPr>
              <a:t>corrupt </a:t>
            </a:r>
            <a:r>
              <a:rPr kumimoji="0" lang="en-US" sz="3300" dirty="0">
                <a:latin typeface="Rockwell"/>
                <a:cs typeface="Rockwell"/>
              </a:rPr>
              <a:t>political machine bosses </a:t>
            </a:r>
          </a:p>
          <a:p>
            <a:pPr lvl="1">
              <a:lnSpc>
                <a:spcPct val="95000"/>
              </a:lnSpc>
              <a:spcBef>
                <a:spcPct val="10000"/>
              </a:spcBef>
            </a:pPr>
            <a:r>
              <a:rPr kumimoji="0" lang="en-US" sz="3300" dirty="0">
                <a:latin typeface="Rockwell"/>
                <a:cs typeface="Rockwell"/>
              </a:rPr>
              <a:t>Ida </a:t>
            </a:r>
            <a:r>
              <a:rPr kumimoji="0" lang="en-US" sz="3300" dirty="0" smtClean="0">
                <a:latin typeface="Rockwell"/>
                <a:cs typeface="Rockwell"/>
              </a:rPr>
              <a:t>Tarbell</a:t>
            </a:r>
            <a:r>
              <a:rPr lang="en-US" sz="3300" dirty="0" smtClean="0">
                <a:latin typeface="Rockwell"/>
                <a:cs typeface="Rockwell"/>
              </a:rPr>
              <a:t>’</a:t>
            </a:r>
            <a:r>
              <a:rPr kumimoji="0" lang="en-US" sz="3300" dirty="0" smtClean="0">
                <a:latin typeface="Rockwell"/>
                <a:cs typeface="Rockwell"/>
              </a:rPr>
              <a:t>s </a:t>
            </a:r>
            <a:r>
              <a:rPr kumimoji="0" lang="en-US" sz="3300" i="1" dirty="0">
                <a:latin typeface="Rockwell"/>
                <a:cs typeface="Rockwell"/>
              </a:rPr>
              <a:t>History of Standard Oil </a:t>
            </a:r>
            <a:r>
              <a:rPr kumimoji="0" lang="en-US" sz="3300" dirty="0">
                <a:latin typeface="Rockwell"/>
                <a:cs typeface="Rockwell"/>
              </a:rPr>
              <a:t>(1904) revealed Rockefeller</a:t>
            </a:r>
            <a:r>
              <a:rPr kumimoji="0" lang="ja-JP" altLang="en-US" sz="3300" dirty="0">
                <a:latin typeface="Rockwell"/>
                <a:cs typeface="Rockwell"/>
              </a:rPr>
              <a:t>’</a:t>
            </a:r>
            <a:r>
              <a:rPr kumimoji="0" lang="en-US" sz="3300" dirty="0">
                <a:latin typeface="Rockwell"/>
                <a:cs typeface="Rockwell"/>
              </a:rPr>
              <a:t>s ruthless business practices</a:t>
            </a:r>
            <a:endParaRPr lang="en-US" sz="3300" dirty="0">
              <a:latin typeface="Rockwell"/>
              <a:cs typeface="Rockwell"/>
            </a:endParaRPr>
          </a:p>
        </p:txBody>
      </p:sp>
    </p:spTree>
    <p:extLst>
      <p:ext uri="{BB962C8B-B14F-4D97-AF65-F5344CB8AC3E}">
        <p14:creationId xmlns:p14="http://schemas.microsoft.com/office/powerpoint/2010/main" val="3501415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54"/>
            <a:ext cx="8229600" cy="1143000"/>
          </a:xfrm>
        </p:spPr>
        <p:txBody>
          <a:bodyPr/>
          <a:lstStyle/>
          <a:p>
            <a:r>
              <a:rPr lang="en-US" dirty="0" smtClean="0">
                <a:latin typeface="Rockwell"/>
                <a:cs typeface="Rockwell"/>
              </a:rPr>
              <a:t>The Jungle-Upton Sinclair</a:t>
            </a:r>
            <a:endParaRPr lang="en-US" dirty="0">
              <a:latin typeface="Rockwell"/>
              <a:cs typeface="Rockwell"/>
            </a:endParaRPr>
          </a:p>
        </p:txBody>
      </p:sp>
      <p:sp>
        <p:nvSpPr>
          <p:cNvPr id="3" name="Content Placeholder 2"/>
          <p:cNvSpPr>
            <a:spLocks noGrp="1"/>
          </p:cNvSpPr>
          <p:nvPr>
            <p:ph idx="1"/>
          </p:nvPr>
        </p:nvSpPr>
        <p:spPr>
          <a:xfrm>
            <a:off x="301391" y="1226854"/>
            <a:ext cx="8632711" cy="4899310"/>
          </a:xfrm>
        </p:spPr>
        <p:txBody>
          <a:bodyPr>
            <a:normAutofit fontScale="55000" lnSpcReduction="20000"/>
          </a:bodyPr>
          <a:lstStyle/>
          <a:p>
            <a:pPr marL="0" indent="0">
              <a:buNone/>
            </a:pPr>
            <a:r>
              <a:rPr lang="en-US" altLang="en-US" dirty="0">
                <a:solidFill>
                  <a:srgbClr val="FFFFFF"/>
                </a:solidFill>
                <a:latin typeface="Rockwell"/>
                <a:cs typeface="Rockwell"/>
              </a:rPr>
              <a:t>It was only when the whole ham was spoiled that it came into the department of </a:t>
            </a:r>
            <a:r>
              <a:rPr lang="en-US" altLang="en-US" dirty="0" err="1">
                <a:solidFill>
                  <a:srgbClr val="FFFFFF"/>
                </a:solidFill>
                <a:latin typeface="Rockwell"/>
                <a:cs typeface="Rockwell"/>
              </a:rPr>
              <a:t>Elzbieta</a:t>
            </a:r>
            <a:r>
              <a:rPr lang="en-US" altLang="en-US" dirty="0">
                <a:solidFill>
                  <a:srgbClr val="FFFFFF"/>
                </a:solidFill>
                <a:latin typeface="Rockwell"/>
                <a:cs typeface="Rockwell"/>
              </a:rPr>
              <a:t>. There was never the least attention paid to what was cut up for sausage; there would come all the way back from Europe old sausage that had been rejected, and that was moldy and white - it would be dosed with borax and </a:t>
            </a:r>
            <a:r>
              <a:rPr lang="en-US" altLang="en-US" dirty="0" err="1">
                <a:solidFill>
                  <a:srgbClr val="FFFFFF"/>
                </a:solidFill>
                <a:latin typeface="Rockwell"/>
                <a:cs typeface="Rockwell"/>
              </a:rPr>
              <a:t>glycerine</a:t>
            </a:r>
            <a:r>
              <a:rPr lang="en-US" altLang="en-US" dirty="0">
                <a:solidFill>
                  <a:srgbClr val="FFFFFF"/>
                </a:solidFill>
                <a:latin typeface="Rockwell"/>
                <a:cs typeface="Rockwell"/>
              </a:rPr>
              <a:t>, and dumped into the hoppers, and made over again for home consumption. There would be meat that had tumbled out on the floor, in the dirt and sawdust, where the workers had tramped and spit uncounted billions of consumption germs. There would be meat stored in great piles in rooms; and the water from leaky roofs would drip over it, and thousands of rats would race about on it. It was too dark in these storage places to see well, but a man could run his hand over these piles of meat and sweep off handfuls of the dried dung of rats. These rats were nuisances, and the packers would put poisoned bread out for them; they would die, and then rats, bread, and meat would go into the hoppers together. This is no fairy story and no joke; the meat would be shoveled into carts, and the man who did the shoveling would not trouble to lift out a rat even when he saw one - there were things that went into the sausage in comparison with which a poisoned rat was a tidbit. </a:t>
            </a:r>
          </a:p>
          <a:p>
            <a:endParaRPr lang="en-US" dirty="0">
              <a:solidFill>
                <a:srgbClr val="FFFFFF"/>
              </a:solidFill>
              <a:latin typeface="Rockwell"/>
              <a:cs typeface="Rockwell"/>
            </a:endParaRPr>
          </a:p>
        </p:txBody>
      </p:sp>
    </p:spTree>
    <p:extLst>
      <p:ext uri="{BB962C8B-B14F-4D97-AF65-F5344CB8AC3E}">
        <p14:creationId xmlns:p14="http://schemas.microsoft.com/office/powerpoint/2010/main" val="25847532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772400" cy="838200"/>
          </a:xfrm>
        </p:spPr>
        <p:txBody>
          <a:bodyPr/>
          <a:lstStyle/>
          <a:p>
            <a:r>
              <a:rPr lang="en-US">
                <a:latin typeface="Rockwell"/>
                <a:cs typeface="Rockwell"/>
              </a:rPr>
              <a:t>Muckraking Journalism</a:t>
            </a:r>
          </a:p>
        </p:txBody>
      </p:sp>
      <p:sp>
        <p:nvSpPr>
          <p:cNvPr id="237571" name="Rectangle 3"/>
          <p:cNvSpPr>
            <a:spLocks noGrp="1" noChangeArrowheads="1"/>
          </p:cNvSpPr>
          <p:nvPr>
            <p:ph type="body" idx="1"/>
          </p:nvPr>
        </p:nvSpPr>
        <p:spPr>
          <a:xfrm>
            <a:off x="0" y="838200"/>
            <a:ext cx="9144000" cy="6019800"/>
          </a:xfrm>
        </p:spPr>
        <p:txBody>
          <a:bodyPr/>
          <a:lstStyle/>
          <a:p>
            <a:r>
              <a:rPr lang="en-US" dirty="0">
                <a:latin typeface="Rockwell"/>
                <a:cs typeface="Rockwell"/>
              </a:rPr>
              <a:t>Upton </a:t>
            </a:r>
            <a:r>
              <a:rPr lang="en-US" dirty="0" smtClean="0">
                <a:latin typeface="Rockwell"/>
                <a:cs typeface="Rockwell"/>
              </a:rPr>
              <a:t>Sinclair’s </a:t>
            </a:r>
            <a:r>
              <a:rPr lang="en-US" i="1" dirty="0">
                <a:latin typeface="Rockwell"/>
                <a:cs typeface="Rockwell"/>
              </a:rPr>
              <a:t>The Jungle </a:t>
            </a:r>
            <a:r>
              <a:rPr lang="en-US" dirty="0">
                <a:latin typeface="Rockwell"/>
                <a:cs typeface="Rockwell"/>
              </a:rPr>
              <a:t>(1906)</a:t>
            </a:r>
            <a:r>
              <a:rPr lang="en-US" i="1" dirty="0">
                <a:latin typeface="Rockwell"/>
                <a:cs typeface="Rockwell"/>
              </a:rPr>
              <a:t> </a:t>
            </a:r>
            <a:r>
              <a:rPr lang="en-US" dirty="0">
                <a:latin typeface="Rockwell"/>
                <a:cs typeface="Rockwell"/>
              </a:rPr>
              <a:t>led to federal investigation of the meatpacking industry, </a:t>
            </a:r>
            <a:r>
              <a:rPr lang="en-US" dirty="0" smtClean="0">
                <a:latin typeface="Rockwell"/>
                <a:cs typeface="Rockwell"/>
              </a:rPr>
              <a:t>gov’t </a:t>
            </a:r>
            <a:r>
              <a:rPr lang="en-US" dirty="0">
                <a:latin typeface="Rockwell"/>
                <a:cs typeface="Rockwell"/>
              </a:rPr>
              <a:t>inspections, &amp; improved </a:t>
            </a:r>
            <a:r>
              <a:rPr lang="en-US" dirty="0" smtClean="0">
                <a:latin typeface="Rockwell"/>
                <a:cs typeface="Rockwell"/>
              </a:rPr>
              <a:t>sanitation</a:t>
            </a:r>
          </a:p>
          <a:p>
            <a:pPr lvl="1"/>
            <a:r>
              <a:rPr lang="en-US" dirty="0" smtClean="0">
                <a:latin typeface="Rockwell"/>
                <a:cs typeface="Rockwell"/>
              </a:rPr>
              <a:t>Meat Inspection Act (1906)</a:t>
            </a:r>
            <a:endParaRPr lang="en-US" dirty="0">
              <a:latin typeface="Rockwell"/>
              <a:cs typeface="Rockwell"/>
            </a:endParaRPr>
          </a:p>
          <a:p>
            <a:r>
              <a:rPr lang="en-US" dirty="0">
                <a:latin typeface="Rockwell"/>
                <a:cs typeface="Rockwell"/>
              </a:rPr>
              <a:t>Sam H. Adams exposed the dangers</a:t>
            </a:r>
            <a:r>
              <a:rPr lang="en-US" sz="3500" dirty="0">
                <a:latin typeface="Rockwell"/>
                <a:cs typeface="Rockwell"/>
              </a:rPr>
              <a:t> </a:t>
            </a:r>
            <a:r>
              <a:rPr lang="en-US" dirty="0">
                <a:latin typeface="Rockwell"/>
                <a:cs typeface="Rockwell"/>
              </a:rPr>
              <a:t>of</a:t>
            </a:r>
            <a:r>
              <a:rPr lang="en-US" sz="3500" dirty="0">
                <a:latin typeface="Rockwell"/>
                <a:cs typeface="Rockwell"/>
              </a:rPr>
              <a:t> </a:t>
            </a:r>
            <a:r>
              <a:rPr lang="en-US" dirty="0">
                <a:latin typeface="Rockwell"/>
                <a:cs typeface="Rockwell"/>
              </a:rPr>
              <a:t>patent</a:t>
            </a:r>
            <a:r>
              <a:rPr lang="en-US" sz="3500" dirty="0">
                <a:latin typeface="Rockwell"/>
                <a:cs typeface="Rockwell"/>
              </a:rPr>
              <a:t> </a:t>
            </a:r>
            <a:r>
              <a:rPr lang="en-US" dirty="0">
                <a:latin typeface="Rockwell"/>
                <a:cs typeface="Rockwell"/>
              </a:rPr>
              <a:t>medicines</a:t>
            </a:r>
            <a:r>
              <a:rPr lang="en-US" sz="3500" dirty="0">
                <a:latin typeface="Rockwell"/>
                <a:cs typeface="Rockwell"/>
              </a:rPr>
              <a:t> </a:t>
            </a:r>
            <a:r>
              <a:rPr lang="en-US" dirty="0">
                <a:latin typeface="Rockwell"/>
                <a:cs typeface="Rockwell"/>
              </a:rPr>
              <a:t>which led to the </a:t>
            </a:r>
            <a:r>
              <a:rPr lang="en-US" u="sng" dirty="0">
                <a:latin typeface="Rockwell"/>
                <a:cs typeface="Rockwell"/>
              </a:rPr>
              <a:t>Pure Food &amp; Drug Act</a:t>
            </a:r>
            <a:r>
              <a:rPr lang="en-US" dirty="0">
                <a:latin typeface="Rockwell"/>
                <a:cs typeface="Rockwell"/>
              </a:rPr>
              <a:t> requiring listing of ingredients &amp; banned </a:t>
            </a:r>
            <a:r>
              <a:rPr lang="ja-JP" altLang="en-US" dirty="0">
                <a:latin typeface="Rockwell"/>
                <a:cs typeface="Rockwell"/>
              </a:rPr>
              <a:t>“</a:t>
            </a:r>
            <a:r>
              <a:rPr lang="en-US" dirty="0">
                <a:latin typeface="Rockwell"/>
                <a:cs typeface="Rockwell"/>
              </a:rPr>
              <a:t>adulterated</a:t>
            </a:r>
            <a:r>
              <a:rPr lang="ja-JP" altLang="en-US" dirty="0">
                <a:latin typeface="Rockwell"/>
                <a:cs typeface="Rockwell"/>
              </a:rPr>
              <a:t>”</a:t>
            </a:r>
            <a:r>
              <a:rPr lang="en-US" dirty="0">
                <a:latin typeface="Rockwell"/>
                <a:cs typeface="Rockwell"/>
              </a:rPr>
              <a:t> drugs </a:t>
            </a:r>
          </a:p>
        </p:txBody>
      </p:sp>
      <p:sp>
        <p:nvSpPr>
          <p:cNvPr id="237572" name="AutoShape 4"/>
          <p:cNvSpPr>
            <a:spLocks noChangeArrowheads="1"/>
          </p:cNvSpPr>
          <p:nvPr/>
        </p:nvSpPr>
        <p:spPr bwMode="auto">
          <a:xfrm>
            <a:off x="1752600" y="3505200"/>
            <a:ext cx="6705600" cy="1066800"/>
          </a:xfrm>
          <a:prstGeom prst="wedgeRectCallout">
            <a:avLst>
              <a:gd name="adj1" fmla="val -25046"/>
              <a:gd name="adj2" fmla="val -24508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3000" i="1" dirty="0">
                <a:solidFill>
                  <a:srgbClr val="000000"/>
                </a:solidFill>
                <a:latin typeface="Rockwell"/>
                <a:cs typeface="Rockwell"/>
              </a:rPr>
              <a:t>“</a:t>
            </a:r>
            <a:r>
              <a:rPr lang="en-US" sz="3000" i="1" dirty="0">
                <a:solidFill>
                  <a:srgbClr val="000000"/>
                </a:solidFill>
                <a:latin typeface="Rockwell"/>
                <a:cs typeface="Rockwell"/>
              </a:rPr>
              <a:t>I aimed at the </a:t>
            </a:r>
            <a:r>
              <a:rPr lang="en-US" sz="3000" i="1" dirty="0" smtClean="0">
                <a:solidFill>
                  <a:srgbClr val="000000"/>
                </a:solidFill>
                <a:latin typeface="Rockwell"/>
                <a:cs typeface="Rockwell"/>
              </a:rPr>
              <a:t>public’s </a:t>
            </a:r>
            <a:r>
              <a:rPr lang="en-US" sz="3000" i="1" dirty="0">
                <a:solidFill>
                  <a:srgbClr val="000000"/>
                </a:solidFill>
                <a:latin typeface="Rockwell"/>
                <a:cs typeface="Rockwell"/>
              </a:rPr>
              <a:t>heart &amp;   by accident I hit it in the stomach</a:t>
            </a:r>
            <a:r>
              <a:rPr lang="ja-JP" altLang="en-US" sz="3000" i="1" dirty="0">
                <a:solidFill>
                  <a:srgbClr val="000000"/>
                </a:solidFill>
                <a:latin typeface="Rockwell"/>
                <a:cs typeface="Rockwell"/>
              </a:rPr>
              <a:t>”</a:t>
            </a:r>
            <a:endParaRPr lang="en-US" sz="3000" i="1" dirty="0">
              <a:solidFill>
                <a:srgbClr val="000000"/>
              </a:solidFill>
              <a:latin typeface="Rockwell"/>
              <a:cs typeface="Rockwell"/>
            </a:endParaRPr>
          </a:p>
        </p:txBody>
      </p:sp>
    </p:spTree>
    <p:extLst>
      <p:ext uri="{BB962C8B-B14F-4D97-AF65-F5344CB8AC3E}">
        <p14:creationId xmlns:p14="http://schemas.microsoft.com/office/powerpoint/2010/main" val="3340941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 calcmode="lin" valueType="num">
                                      <p:cBhvr>
                                        <p:cTn id="7" dur="500" fill="hold"/>
                                        <p:tgtEl>
                                          <p:spTgt spid="237572"/>
                                        </p:tgtEl>
                                        <p:attrNameLst>
                                          <p:attrName>ppt_w</p:attrName>
                                        </p:attrNameLst>
                                      </p:cBhvr>
                                      <p:tavLst>
                                        <p:tav tm="0">
                                          <p:val>
                                            <p:fltVal val="0"/>
                                          </p:val>
                                        </p:tav>
                                        <p:tav tm="100000">
                                          <p:val>
                                            <p:strVal val="#ppt_w"/>
                                          </p:val>
                                        </p:tav>
                                      </p:tavLst>
                                    </p:anim>
                                    <p:anim calcmode="lin" valueType="num">
                                      <p:cBhvr>
                                        <p:cTn id="8" dur="500" fill="hold"/>
                                        <p:tgtEl>
                                          <p:spTgt spid="237572"/>
                                        </p:tgtEl>
                                        <p:attrNameLst>
                                          <p:attrName>ppt_h</p:attrName>
                                        </p:attrNameLst>
                                      </p:cBhvr>
                                      <p:tavLst>
                                        <p:tav tm="0">
                                          <p:val>
                                            <p:fltVal val="0"/>
                                          </p:val>
                                        </p:tav>
                                        <p:tav tm="100000">
                                          <p:val>
                                            <p:strVal val="#ppt_h"/>
                                          </p:val>
                                        </p:tav>
                                      </p:tavLst>
                                    </p:anim>
                                    <p:animEffect transition="in" filter="fade">
                                      <p:cBhvr>
                                        <p:cTn id="9" dur="500"/>
                                        <p:tgtEl>
                                          <p:spTgt spid="2375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37572"/>
                                        </p:tgtEl>
                                        <p:attrNameLst>
                                          <p:attrName>ppt_w</p:attrName>
                                        </p:attrNameLst>
                                      </p:cBhvr>
                                      <p:tavLst>
                                        <p:tav tm="0">
                                          <p:val>
                                            <p:strVal val="ppt_w"/>
                                          </p:val>
                                        </p:tav>
                                        <p:tav tm="100000">
                                          <p:val>
                                            <p:fltVal val="0"/>
                                          </p:val>
                                        </p:tav>
                                      </p:tavLst>
                                    </p:anim>
                                    <p:anim calcmode="lin" valueType="num">
                                      <p:cBhvr>
                                        <p:cTn id="14" dur="500"/>
                                        <p:tgtEl>
                                          <p:spTgt spid="237572"/>
                                        </p:tgtEl>
                                        <p:attrNameLst>
                                          <p:attrName>ppt_h</p:attrName>
                                        </p:attrNameLst>
                                      </p:cBhvr>
                                      <p:tavLst>
                                        <p:tav tm="0">
                                          <p:val>
                                            <p:strVal val="ppt_h"/>
                                          </p:val>
                                        </p:tav>
                                        <p:tav tm="100000">
                                          <p:val>
                                            <p:fltVal val="0"/>
                                          </p:val>
                                        </p:tav>
                                      </p:tavLst>
                                    </p:anim>
                                    <p:animEffect transition="out" filter="fade">
                                      <p:cBhvr>
                                        <p:cTn id="15" dur="500"/>
                                        <p:tgtEl>
                                          <p:spTgt spid="237572"/>
                                        </p:tgtEl>
                                      </p:cBhvr>
                                    </p:animEffect>
                                    <p:set>
                                      <p:cBhvr>
                                        <p:cTn id="16" dur="1" fill="hold">
                                          <p:stCondLst>
                                            <p:cond delay="499"/>
                                          </p:stCondLst>
                                        </p:cTn>
                                        <p:tgtEl>
                                          <p:spTgt spid="237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952431"/>
          </a:xfrm>
        </p:spPr>
        <p:txBody>
          <a:bodyPr>
            <a:normAutofit/>
          </a:bodyPr>
          <a:lstStyle/>
          <a:p>
            <a:pPr eaLnBrk="1" hangingPunct="1"/>
            <a:r>
              <a:rPr lang="en-US" dirty="0">
                <a:latin typeface="Rockwell"/>
                <a:cs typeface="Rockwell"/>
              </a:rPr>
              <a:t>Varieties of </a:t>
            </a:r>
            <a:r>
              <a:rPr lang="en-US" dirty="0" smtClean="0">
                <a:latin typeface="Rockwell"/>
                <a:cs typeface="Rockwell"/>
              </a:rPr>
              <a:t>Reform</a:t>
            </a:r>
            <a:endParaRPr lang="en-US" dirty="0">
              <a:latin typeface="Rockwell"/>
              <a:cs typeface="Rockwell"/>
            </a:endParaRPr>
          </a:p>
        </p:txBody>
      </p:sp>
      <p:sp>
        <p:nvSpPr>
          <p:cNvPr id="14339" name="Rectangle 3"/>
          <p:cNvSpPr>
            <a:spLocks noGrp="1" noChangeArrowheads="1"/>
          </p:cNvSpPr>
          <p:nvPr>
            <p:ph type="body" idx="1"/>
          </p:nvPr>
        </p:nvSpPr>
        <p:spPr/>
        <p:txBody>
          <a:bodyPr>
            <a:normAutofit fontScale="92500"/>
          </a:bodyPr>
          <a:lstStyle/>
          <a:p>
            <a:pPr eaLnBrk="1" hangingPunct="1"/>
            <a:r>
              <a:rPr lang="en-US" dirty="0">
                <a:latin typeface="Rockwell"/>
                <a:cs typeface="Rockwell"/>
              </a:rPr>
              <a:t>African American Civil Rights</a:t>
            </a:r>
          </a:p>
          <a:p>
            <a:pPr lvl="1" eaLnBrk="1" hangingPunct="1"/>
            <a:r>
              <a:rPr lang="en-US" dirty="0">
                <a:latin typeface="Rockwell"/>
                <a:cs typeface="Rockwell"/>
              </a:rPr>
              <a:t>Anti-lynching: Ida B. Wells, journalism, political pressure</a:t>
            </a:r>
          </a:p>
          <a:p>
            <a:pPr lvl="1" eaLnBrk="1" hangingPunct="1"/>
            <a:r>
              <a:rPr lang="en-US" dirty="0">
                <a:latin typeface="Rockwell"/>
                <a:cs typeface="Rockwell"/>
              </a:rPr>
              <a:t>W.E.B. DuBois: talented tenth will lead way, prove equality</a:t>
            </a:r>
          </a:p>
          <a:p>
            <a:pPr lvl="1" eaLnBrk="1" hangingPunct="1"/>
            <a:r>
              <a:rPr lang="en-US" dirty="0">
                <a:latin typeface="Rockwell"/>
                <a:cs typeface="Rockwell"/>
              </a:rPr>
              <a:t>NAACP founded in 1909 – political equality</a:t>
            </a:r>
          </a:p>
          <a:p>
            <a:pPr lvl="1" eaLnBrk="1" hangingPunct="1"/>
            <a:r>
              <a:rPr lang="en-US" dirty="0">
                <a:latin typeface="Rockwell"/>
                <a:cs typeface="Rockwell"/>
              </a:rPr>
              <a:t>Booker T. Washington: start with lower-skilled trades and jobs to earn a living, gain respect, before fighting for political rights or equality</a:t>
            </a:r>
          </a:p>
        </p:txBody>
      </p:sp>
    </p:spTree>
    <p:extLst>
      <p:ext uri="{BB962C8B-B14F-4D97-AF65-F5344CB8AC3E}">
        <p14:creationId xmlns:p14="http://schemas.microsoft.com/office/powerpoint/2010/main" val="39698833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rrowheads="1"/>
          </p:cNvSpPr>
          <p:nvPr>
            <p:ph type="title" idx="4294967295"/>
          </p:nvPr>
        </p:nvSpPr>
        <p:spPr>
          <a:xfrm>
            <a:off x="0" y="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Progressive Political Reform</a:t>
            </a:r>
            <a:br>
              <a:rPr lang="en-US" sz="3600">
                <a:effectLst/>
              </a:rPr>
            </a:br>
            <a:r>
              <a:rPr lang="en-US" sz="3600">
                <a:effectLst/>
              </a:rPr>
              <a:t>Local/Municipalities</a:t>
            </a:r>
            <a:endParaRPr lang="en-US">
              <a:effectLst/>
            </a:endParaRPr>
          </a:p>
        </p:txBody>
      </p:sp>
      <p:sp>
        <p:nvSpPr>
          <p:cNvPr id="9218" name="Rectangle 3"/>
          <p:cNvSpPr>
            <a:spLocks noGrp="1" noRot="1" noChangeArrowheads="1"/>
          </p:cNvSpPr>
          <p:nvPr>
            <p:ph type="body" sz="half" idx="4294967295"/>
          </p:nvPr>
        </p:nvSpPr>
        <p:spPr>
          <a:xfrm>
            <a:off x="3810000" y="1143000"/>
            <a:ext cx="53340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2400">
                <a:effectLst/>
              </a:rPr>
              <a:t>Assert more control and regulation of public utilities and services</a:t>
            </a:r>
          </a:p>
          <a:p>
            <a:pPr lvl="1">
              <a:lnSpc>
                <a:spcPct val="90000"/>
              </a:lnSpc>
            </a:pPr>
            <a:r>
              <a:rPr lang="en-US" sz="2000">
                <a:effectLst/>
              </a:rPr>
              <a:t>Built public parks and playgrounds, sanitation services, municipal services, public schools</a:t>
            </a:r>
          </a:p>
          <a:p>
            <a:pPr lvl="1">
              <a:lnSpc>
                <a:spcPct val="90000"/>
              </a:lnSpc>
            </a:pPr>
            <a:r>
              <a:rPr lang="en-US" sz="2000">
                <a:effectLst/>
              </a:rPr>
              <a:t>Zoning laws (industrial, commercial, residential)</a:t>
            </a:r>
          </a:p>
          <a:p>
            <a:pPr>
              <a:lnSpc>
                <a:spcPct val="90000"/>
              </a:lnSpc>
            </a:pPr>
            <a:r>
              <a:rPr lang="en-US" sz="2400">
                <a:effectLst/>
              </a:rPr>
              <a:t>Local Governments</a:t>
            </a:r>
          </a:p>
          <a:p>
            <a:pPr lvl="1">
              <a:lnSpc>
                <a:spcPct val="90000"/>
              </a:lnSpc>
            </a:pPr>
            <a:r>
              <a:rPr lang="en-US" sz="2000">
                <a:effectLst/>
              </a:rPr>
              <a:t>Galveston Plan</a:t>
            </a:r>
          </a:p>
          <a:p>
            <a:pPr lvl="2">
              <a:lnSpc>
                <a:spcPct val="90000"/>
              </a:lnSpc>
            </a:pPr>
            <a:r>
              <a:rPr lang="en-US" sz="1800">
                <a:effectLst/>
              </a:rPr>
              <a:t>Commissioners and councils directly elected</a:t>
            </a:r>
          </a:p>
          <a:p>
            <a:pPr lvl="1">
              <a:lnSpc>
                <a:spcPct val="90000"/>
              </a:lnSpc>
            </a:pPr>
            <a:r>
              <a:rPr lang="en-US" sz="2000">
                <a:effectLst/>
              </a:rPr>
              <a:t>Dayton Plan</a:t>
            </a:r>
          </a:p>
          <a:p>
            <a:pPr lvl="2">
              <a:lnSpc>
                <a:spcPct val="90000"/>
              </a:lnSpc>
            </a:pPr>
            <a:r>
              <a:rPr lang="en-US" sz="1800">
                <a:effectLst/>
              </a:rPr>
              <a:t>City managers hired as non-partisan administrators</a:t>
            </a:r>
          </a:p>
        </p:txBody>
      </p:sp>
      <p:pic>
        <p:nvPicPr>
          <p:cNvPr id="9219" name="Picture 5" descr="220px-Lincoln_Steffens.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381000" y="1219200"/>
            <a:ext cx="2555875" cy="3962400"/>
          </a:xfrm>
        </p:spPr>
      </p:pic>
      <p:sp>
        <p:nvSpPr>
          <p:cNvPr id="9220" name="Text Box 6"/>
          <p:cNvSpPr txBox="1">
            <a:spLocks noChangeArrowheads="1"/>
          </p:cNvSpPr>
          <p:nvPr/>
        </p:nvSpPr>
        <p:spPr bwMode="auto">
          <a:xfrm>
            <a:off x="0" y="5257800"/>
            <a:ext cx="3886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Lincoln Steffens</a:t>
            </a:r>
          </a:p>
          <a:p>
            <a:r>
              <a:rPr lang="en-US" sz="1800" b="1" i="1"/>
              <a:t>The Shame of the Cities</a:t>
            </a:r>
          </a:p>
          <a:p>
            <a:r>
              <a:rPr lang="en-US" sz="1800"/>
              <a:t>Inspired social and municipal reform</a:t>
            </a:r>
          </a:p>
        </p:txBody>
      </p:sp>
    </p:spTree>
    <p:extLst>
      <p:ext uri="{BB962C8B-B14F-4D97-AF65-F5344CB8AC3E}">
        <p14:creationId xmlns:p14="http://schemas.microsoft.com/office/powerpoint/2010/main" val="17167143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Progressive Political Reform</a:t>
            </a:r>
            <a:br>
              <a:rPr lang="en-US" sz="4000">
                <a:effectLst/>
              </a:rPr>
            </a:br>
            <a:r>
              <a:rPr lang="en-US" sz="4000">
                <a:effectLst/>
              </a:rPr>
              <a:t>States</a:t>
            </a:r>
            <a:endParaRPr lang="en-US">
              <a:effectLst/>
            </a:endParaRPr>
          </a:p>
        </p:txBody>
      </p:sp>
      <p:sp>
        <p:nvSpPr>
          <p:cNvPr id="10242" name="Rectangle 5"/>
          <p:cNvSpPr>
            <a:spLocks noGrp="1" noRot="1" noChangeArrowheads="1"/>
          </p:cNvSpPr>
          <p:nvPr>
            <p:ph type="body" sz="half" idx="4294967295"/>
          </p:nvPr>
        </p:nvSpPr>
        <p:spPr>
          <a:xfrm>
            <a:off x="4114800" y="1447800"/>
            <a:ext cx="5029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dirty="0">
                <a:effectLst/>
              </a:rPr>
              <a:t>“Wisconsin Idea”</a:t>
            </a:r>
          </a:p>
          <a:p>
            <a:pPr lvl="1"/>
            <a:r>
              <a:rPr lang="en-US" sz="2000" b="1" dirty="0">
                <a:effectLst/>
              </a:rPr>
              <a:t>Robert </a:t>
            </a:r>
            <a:r>
              <a:rPr lang="en-US" sz="2000" b="1" dirty="0" err="1">
                <a:effectLst/>
              </a:rPr>
              <a:t>LaFollette</a:t>
            </a:r>
            <a:endParaRPr lang="en-US" sz="2000" dirty="0">
              <a:effectLst/>
            </a:endParaRPr>
          </a:p>
          <a:p>
            <a:pPr lvl="1"/>
            <a:r>
              <a:rPr lang="en-US" sz="2000" dirty="0">
                <a:effectLst/>
              </a:rPr>
              <a:t>Influence and Application of Education on Politics</a:t>
            </a:r>
          </a:p>
          <a:p>
            <a:pPr lvl="2"/>
            <a:r>
              <a:rPr lang="en-US" sz="1800" dirty="0">
                <a:effectLst/>
              </a:rPr>
              <a:t>Direct primaries</a:t>
            </a:r>
          </a:p>
          <a:p>
            <a:pPr lvl="2"/>
            <a:r>
              <a:rPr lang="en-US" sz="1800" dirty="0">
                <a:effectLst/>
              </a:rPr>
              <a:t>Progressive taxes</a:t>
            </a:r>
          </a:p>
          <a:p>
            <a:pPr lvl="2"/>
            <a:r>
              <a:rPr lang="en-US" sz="1800" dirty="0">
                <a:effectLst/>
              </a:rPr>
              <a:t>Workers’ compensation and minimum wages</a:t>
            </a:r>
          </a:p>
          <a:p>
            <a:pPr lvl="2"/>
            <a:r>
              <a:rPr lang="en-US" sz="1800" dirty="0">
                <a:effectLst/>
              </a:rPr>
              <a:t>Insurance plans</a:t>
            </a:r>
          </a:p>
          <a:p>
            <a:pPr lvl="2"/>
            <a:r>
              <a:rPr lang="en-US" sz="1800" dirty="0">
                <a:effectLst/>
              </a:rPr>
              <a:t>Business regulations</a:t>
            </a:r>
          </a:p>
          <a:p>
            <a:pPr lvl="2"/>
            <a:r>
              <a:rPr lang="en-US" sz="1800" dirty="0">
                <a:effectLst/>
              </a:rPr>
              <a:t>Child labor laws</a:t>
            </a:r>
          </a:p>
          <a:p>
            <a:pPr lvl="2"/>
            <a:r>
              <a:rPr lang="en-US" sz="1800" dirty="0">
                <a:effectLst/>
              </a:rPr>
              <a:t>Limit or eliminate monopolies and trusts</a:t>
            </a:r>
          </a:p>
          <a:p>
            <a:pPr lvl="2"/>
            <a:r>
              <a:rPr lang="en-US" sz="1800" dirty="0">
                <a:effectLst/>
              </a:rPr>
              <a:t>Supported direct election of senators</a:t>
            </a:r>
          </a:p>
        </p:txBody>
      </p:sp>
      <p:pic>
        <p:nvPicPr>
          <p:cNvPr id="10243" name="Picture 4" descr="LaFollette 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3810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6446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8610600" cy="685800"/>
          </a:xfrm>
        </p:spPr>
        <p:txBody>
          <a:bodyPr>
            <a:normAutofit fontScale="90000"/>
          </a:bodyPr>
          <a:lstStyle/>
          <a:p>
            <a:pPr>
              <a:defRPr/>
            </a:pPr>
            <a:r>
              <a:rPr lang="en-US" smtClean="0">
                <a:solidFill>
                  <a:schemeClr val="tx1"/>
                </a:solidFill>
                <a:cs typeface="+mj-cs"/>
              </a:rPr>
              <a:t>McKinley Arrives </a:t>
            </a:r>
          </a:p>
        </p:txBody>
      </p:sp>
      <p:sp>
        <p:nvSpPr>
          <p:cNvPr id="4099" name="Rectangle 3"/>
          <p:cNvSpPr>
            <a:spLocks noGrp="1" noChangeArrowheads="1"/>
          </p:cNvSpPr>
          <p:nvPr>
            <p:ph type="body" idx="1"/>
          </p:nvPr>
        </p:nvSpPr>
        <p:spPr>
          <a:xfrm>
            <a:off x="304800" y="990600"/>
            <a:ext cx="8839200" cy="5029200"/>
          </a:xfrm>
        </p:spPr>
        <p:txBody>
          <a:bodyPr/>
          <a:lstStyle/>
          <a:p>
            <a:pPr>
              <a:defRPr/>
            </a:pPr>
            <a:r>
              <a:rPr lang="en-US" smtClean="0">
                <a:cs typeface="+mn-cs"/>
              </a:rPr>
              <a:t>William McKinley won 1896 election</a:t>
            </a:r>
          </a:p>
          <a:p>
            <a:pPr lvl="1">
              <a:defRPr/>
            </a:pPr>
            <a:r>
              <a:rPr lang="en-US" smtClean="0"/>
              <a:t>Versus William Jennings Bryan (D-NE)</a:t>
            </a:r>
          </a:p>
          <a:p>
            <a:pPr lvl="1">
              <a:defRPr/>
            </a:pPr>
            <a:r>
              <a:rPr lang="en-US" smtClean="0"/>
              <a:t>Main election issue - Silver vs. Gold</a:t>
            </a:r>
          </a:p>
          <a:p>
            <a:pPr>
              <a:defRPr/>
            </a:pPr>
            <a:r>
              <a:rPr lang="en-US" smtClean="0">
                <a:cs typeface="+mn-cs"/>
              </a:rPr>
              <a:t>Highlights of 1st term</a:t>
            </a:r>
          </a:p>
          <a:p>
            <a:pPr lvl="1">
              <a:defRPr/>
            </a:pPr>
            <a:r>
              <a:rPr lang="en-US" smtClean="0"/>
              <a:t>Dingley Tariff Act (1897) - avg. 57%</a:t>
            </a:r>
          </a:p>
          <a:p>
            <a:pPr lvl="1">
              <a:defRPr/>
            </a:pPr>
            <a:r>
              <a:rPr lang="en-US" smtClean="0"/>
              <a:t>Gold Standard Act (1900)</a:t>
            </a:r>
          </a:p>
          <a:p>
            <a:pPr lvl="1">
              <a:defRPr/>
            </a:pPr>
            <a:r>
              <a:rPr lang="en-US" smtClean="0"/>
              <a:t>Increase in American Imperialism</a:t>
            </a:r>
          </a:p>
        </p:txBody>
      </p:sp>
    </p:spTree>
    <p:extLst>
      <p:ext uri="{BB962C8B-B14F-4D97-AF65-F5344CB8AC3E}">
        <p14:creationId xmlns:p14="http://schemas.microsoft.com/office/powerpoint/2010/main" val="5678350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228600"/>
            <a:ext cx="7772400" cy="1143000"/>
          </a:xfrm>
        </p:spPr>
        <p:txBody>
          <a:bodyPr/>
          <a:lstStyle/>
          <a:p>
            <a:pPr>
              <a:defRPr/>
            </a:pPr>
            <a:r>
              <a:rPr lang="en-US" smtClean="0">
                <a:cs typeface="+mj-cs"/>
              </a:rPr>
              <a:t>McKinley Departs</a:t>
            </a:r>
          </a:p>
        </p:txBody>
      </p:sp>
      <p:sp>
        <p:nvSpPr>
          <p:cNvPr id="19459" name="Rectangle 3"/>
          <p:cNvSpPr>
            <a:spLocks noGrp="1" noChangeArrowheads="1"/>
          </p:cNvSpPr>
          <p:nvPr>
            <p:ph type="body" idx="1"/>
          </p:nvPr>
        </p:nvSpPr>
        <p:spPr>
          <a:xfrm>
            <a:off x="381000" y="1295400"/>
            <a:ext cx="8763000" cy="5334000"/>
          </a:xfrm>
        </p:spPr>
        <p:txBody>
          <a:bodyPr/>
          <a:lstStyle/>
          <a:p>
            <a:pPr>
              <a:defRPr/>
            </a:pPr>
            <a:r>
              <a:rPr lang="en-US" smtClean="0">
                <a:cs typeface="+mn-cs"/>
              </a:rPr>
              <a:t>Imperialism the major campaign issue of 1900</a:t>
            </a:r>
          </a:p>
          <a:p>
            <a:pPr lvl="1">
              <a:defRPr/>
            </a:pPr>
            <a:r>
              <a:rPr lang="en-US" smtClean="0"/>
              <a:t>Dems - Bryan &amp; Adlai Stevenson</a:t>
            </a:r>
          </a:p>
          <a:p>
            <a:pPr lvl="1">
              <a:defRPr/>
            </a:pPr>
            <a:r>
              <a:rPr lang="en-US" smtClean="0"/>
              <a:t>Reps - McKinley and T. Roosevelt</a:t>
            </a:r>
          </a:p>
          <a:p>
            <a:pPr>
              <a:defRPr/>
            </a:pPr>
            <a:r>
              <a:rPr lang="en-US" smtClean="0">
                <a:cs typeface="+mn-cs"/>
              </a:rPr>
              <a:t>Renewed prosperity at home - prestige abroad brought easy victory for McKinley</a:t>
            </a:r>
          </a:p>
          <a:p>
            <a:pPr>
              <a:defRPr/>
            </a:pPr>
            <a:r>
              <a:rPr lang="en-US" smtClean="0">
                <a:cs typeface="+mn-cs"/>
              </a:rPr>
              <a:t>Sept. 6, 1901 - McKinley assassinated by crazed anarchist </a:t>
            </a:r>
          </a:p>
        </p:txBody>
      </p:sp>
    </p:spTree>
    <p:extLst>
      <p:ext uri="{BB962C8B-B14F-4D97-AF65-F5344CB8AC3E}">
        <p14:creationId xmlns:p14="http://schemas.microsoft.com/office/powerpoint/2010/main" val="10453237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228600"/>
            <a:ext cx="7772400" cy="762000"/>
          </a:xfrm>
        </p:spPr>
        <p:txBody>
          <a:bodyPr>
            <a:normAutofit fontScale="90000"/>
          </a:bodyPr>
          <a:lstStyle/>
          <a:p>
            <a:pPr>
              <a:defRPr/>
            </a:pPr>
            <a:r>
              <a:rPr lang="en-US" smtClean="0">
                <a:solidFill>
                  <a:schemeClr val="tx1"/>
                </a:solidFill>
                <a:cs typeface="+mj-cs"/>
              </a:rPr>
              <a:t>Look out! Here comes Teddy!</a:t>
            </a:r>
          </a:p>
        </p:txBody>
      </p:sp>
      <p:sp>
        <p:nvSpPr>
          <p:cNvPr id="5123" name="Rectangle 3"/>
          <p:cNvSpPr>
            <a:spLocks noGrp="1" noChangeArrowheads="1"/>
          </p:cNvSpPr>
          <p:nvPr>
            <p:ph type="body" idx="1"/>
          </p:nvPr>
        </p:nvSpPr>
        <p:spPr>
          <a:xfrm>
            <a:off x="304800" y="1066800"/>
            <a:ext cx="8839200" cy="5562600"/>
          </a:xfrm>
        </p:spPr>
        <p:txBody>
          <a:bodyPr/>
          <a:lstStyle/>
          <a:p>
            <a:pPr>
              <a:defRPr/>
            </a:pPr>
            <a:r>
              <a:rPr lang="en-US" dirty="0" smtClean="0">
                <a:cs typeface="+mn-cs"/>
              </a:rPr>
              <a:t>Theodore Roosevelt (R-NY)</a:t>
            </a:r>
          </a:p>
          <a:p>
            <a:pPr lvl="1">
              <a:defRPr/>
            </a:pPr>
            <a:r>
              <a:rPr lang="en-US" dirty="0" smtClean="0"/>
              <a:t>Elected Gov. of New York (1898)</a:t>
            </a:r>
          </a:p>
          <a:p>
            <a:pPr lvl="1">
              <a:defRPr/>
            </a:pPr>
            <a:r>
              <a:rPr lang="en-US" dirty="0" smtClean="0"/>
              <a:t>Reform minded – angers Rep. leaders</a:t>
            </a:r>
          </a:p>
          <a:p>
            <a:pPr lvl="1">
              <a:defRPr/>
            </a:pPr>
            <a:r>
              <a:rPr lang="en-US" dirty="0" smtClean="0"/>
              <a:t>TR </a:t>
            </a:r>
            <a:r>
              <a:rPr lang="ja-JP" altLang="en-US" dirty="0" smtClean="0">
                <a:latin typeface="Arial"/>
              </a:rPr>
              <a:t>“</a:t>
            </a:r>
            <a:r>
              <a:rPr lang="en-US" dirty="0" smtClean="0"/>
              <a:t>kicked upstairs</a:t>
            </a:r>
            <a:r>
              <a:rPr lang="ja-JP" altLang="en-US" dirty="0" smtClean="0">
                <a:latin typeface="Arial"/>
              </a:rPr>
              <a:t>”</a:t>
            </a:r>
            <a:r>
              <a:rPr lang="en-US" dirty="0" smtClean="0"/>
              <a:t> - party leaders got him nominated for Vice </a:t>
            </a:r>
            <a:r>
              <a:rPr lang="en-US" dirty="0" err="1" smtClean="0"/>
              <a:t>Prez</a:t>
            </a:r>
            <a:r>
              <a:rPr lang="en-US" dirty="0" smtClean="0"/>
              <a:t>.</a:t>
            </a:r>
          </a:p>
          <a:p>
            <a:pPr lvl="2">
              <a:defRPr/>
            </a:pPr>
            <a:r>
              <a:rPr lang="ja-JP" altLang="en-US" dirty="0" smtClean="0">
                <a:latin typeface="Arial"/>
              </a:rPr>
              <a:t>“</a:t>
            </a:r>
            <a:r>
              <a:rPr lang="en-US" dirty="0" smtClean="0"/>
              <a:t>Powerless</a:t>
            </a:r>
            <a:r>
              <a:rPr lang="ja-JP" altLang="en-US" dirty="0" smtClean="0">
                <a:latin typeface="Arial"/>
              </a:rPr>
              <a:t>”</a:t>
            </a:r>
            <a:r>
              <a:rPr lang="en-US" dirty="0" smtClean="0"/>
              <a:t> position – safe to have him there</a:t>
            </a:r>
          </a:p>
          <a:p>
            <a:pPr lvl="1">
              <a:defRPr/>
            </a:pPr>
            <a:r>
              <a:rPr lang="en-US" dirty="0" smtClean="0"/>
              <a:t>Oops! McKinley dies - the job is TR</a:t>
            </a:r>
            <a:r>
              <a:rPr lang="en-US" dirty="0" smtClean="0">
                <a:latin typeface="Arial"/>
              </a:rPr>
              <a:t>’</a:t>
            </a:r>
            <a:r>
              <a:rPr lang="en-US" dirty="0" smtClean="0"/>
              <a:t>s!</a:t>
            </a:r>
            <a:endParaRPr lang="en-US" dirty="0" smtClean="0">
              <a:solidFill>
                <a:srgbClr val="008080"/>
              </a:solidFill>
            </a:endParaRPr>
          </a:p>
        </p:txBody>
      </p:sp>
    </p:spTree>
    <p:extLst>
      <p:ext uri="{BB962C8B-B14F-4D97-AF65-F5344CB8AC3E}">
        <p14:creationId xmlns:p14="http://schemas.microsoft.com/office/powerpoint/2010/main" val="32050766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3539"/>
            <a:ext cx="7772400" cy="2056912"/>
          </a:xfrm>
        </p:spPr>
        <p:txBody>
          <a:bodyPr>
            <a:normAutofit fontScale="90000"/>
          </a:bodyPr>
          <a:lstStyle/>
          <a:p>
            <a:r>
              <a:rPr lang="en-US" dirty="0" smtClean="0"/>
              <a:t>2. The Era of Roosevelt-The Progressives and the Republican Split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2018-2019</a:t>
            </a:r>
          </a:p>
          <a:p>
            <a:r>
              <a:rPr lang="en-US" dirty="0" smtClean="0"/>
              <a:t>Period 7</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Roosevelt’s Message to Congress-1901</a:t>
            </a:r>
            <a:endParaRPr lang="en-US" dirty="0"/>
          </a:p>
        </p:txBody>
      </p:sp>
      <p:sp>
        <p:nvSpPr>
          <p:cNvPr id="3" name="Content Placeholder 2"/>
          <p:cNvSpPr>
            <a:spLocks noGrp="1"/>
          </p:cNvSpPr>
          <p:nvPr>
            <p:ph idx="1"/>
          </p:nvPr>
        </p:nvSpPr>
        <p:spPr/>
        <p:txBody>
          <a:bodyPr/>
          <a:lstStyle/>
          <a:p>
            <a:r>
              <a:rPr lang="en-US" dirty="0" smtClean="0"/>
              <a:t>Text Analysis Questions</a:t>
            </a:r>
            <a:endParaRPr lang="en-US" dirty="0"/>
          </a:p>
        </p:txBody>
      </p:sp>
    </p:spTree>
    <p:extLst>
      <p:ext uri="{BB962C8B-B14F-4D97-AF65-F5344CB8AC3E}">
        <p14:creationId xmlns:p14="http://schemas.microsoft.com/office/powerpoint/2010/main" val="38010399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2743" y="228600"/>
            <a:ext cx="8652657" cy="1143000"/>
          </a:xfrm>
        </p:spPr>
        <p:txBody>
          <a:bodyPr/>
          <a:lstStyle/>
          <a:p>
            <a:pPr>
              <a:defRPr/>
            </a:pPr>
            <a:r>
              <a:rPr lang="en-US" dirty="0" smtClean="0">
                <a:cs typeface="+mj-cs"/>
              </a:rPr>
              <a:t>TR</a:t>
            </a:r>
            <a:r>
              <a:rPr lang="en-US" dirty="0" smtClean="0">
                <a:latin typeface="Arial"/>
              </a:rPr>
              <a:t>’</a:t>
            </a:r>
            <a:r>
              <a:rPr lang="en-US" dirty="0" smtClean="0">
                <a:cs typeface="+mj-cs"/>
              </a:rPr>
              <a:t>s Goals</a:t>
            </a:r>
          </a:p>
        </p:txBody>
      </p:sp>
      <p:sp>
        <p:nvSpPr>
          <p:cNvPr id="31747" name="Rectangle 3"/>
          <p:cNvSpPr>
            <a:spLocks noGrp="1" noChangeArrowheads="1"/>
          </p:cNvSpPr>
          <p:nvPr>
            <p:ph type="body" idx="1"/>
          </p:nvPr>
        </p:nvSpPr>
        <p:spPr>
          <a:xfrm>
            <a:off x="262743" y="1295400"/>
            <a:ext cx="8652657" cy="4800600"/>
          </a:xfrm>
        </p:spPr>
        <p:txBody>
          <a:bodyPr/>
          <a:lstStyle/>
          <a:p>
            <a:pPr>
              <a:defRPr/>
            </a:pPr>
            <a:r>
              <a:rPr lang="en-US" dirty="0" smtClean="0">
                <a:cs typeface="+mn-cs"/>
              </a:rPr>
              <a:t>Greater control of corporations by fed. govt.</a:t>
            </a:r>
          </a:p>
          <a:p>
            <a:pPr>
              <a:defRPr/>
            </a:pPr>
            <a:r>
              <a:rPr lang="en-US" dirty="0" smtClean="0">
                <a:cs typeface="+mn-cs"/>
              </a:rPr>
              <a:t>Increased power for ICC</a:t>
            </a:r>
          </a:p>
          <a:p>
            <a:pPr>
              <a:defRPr/>
            </a:pPr>
            <a:r>
              <a:rPr lang="en-US" dirty="0" smtClean="0">
                <a:cs typeface="+mn-cs"/>
              </a:rPr>
              <a:t>Conservation of natural resources</a:t>
            </a:r>
          </a:p>
          <a:p>
            <a:pPr>
              <a:defRPr/>
            </a:pPr>
            <a:r>
              <a:rPr lang="en-US" dirty="0" smtClean="0">
                <a:cs typeface="+mn-cs"/>
              </a:rPr>
              <a:t>Extension of merit system in civil service</a:t>
            </a:r>
          </a:p>
          <a:p>
            <a:pPr>
              <a:defRPr/>
            </a:pPr>
            <a:r>
              <a:rPr lang="en-US" dirty="0" smtClean="0">
                <a:cs typeface="+mn-cs"/>
              </a:rPr>
              <a:t>Strong foreign policy</a:t>
            </a:r>
          </a:p>
        </p:txBody>
      </p:sp>
    </p:spTree>
    <p:extLst>
      <p:ext uri="{BB962C8B-B14F-4D97-AF65-F5344CB8AC3E}">
        <p14:creationId xmlns:p14="http://schemas.microsoft.com/office/powerpoint/2010/main" val="19261124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28600"/>
            <a:ext cx="9144000" cy="762000"/>
          </a:xfrm>
        </p:spPr>
        <p:txBody>
          <a:bodyPr/>
          <a:lstStyle/>
          <a:p>
            <a:pPr>
              <a:defRPr/>
            </a:pPr>
            <a:r>
              <a:rPr lang="en-US" dirty="0" smtClean="0">
                <a:cs typeface="+mj-cs"/>
              </a:rPr>
              <a:t>TR</a:t>
            </a:r>
            <a:r>
              <a:rPr lang="en-US" dirty="0" smtClean="0">
                <a:latin typeface="Arial"/>
              </a:rPr>
              <a:t>’</a:t>
            </a:r>
            <a:r>
              <a:rPr lang="en-US" dirty="0" smtClean="0">
                <a:cs typeface="+mj-cs"/>
              </a:rPr>
              <a:t>s </a:t>
            </a:r>
            <a:r>
              <a:rPr lang="ja-JP" altLang="en-US" dirty="0" smtClean="0">
                <a:latin typeface="Arial"/>
                <a:cs typeface="+mj-cs"/>
              </a:rPr>
              <a:t>“</a:t>
            </a:r>
            <a:r>
              <a:rPr lang="en-US" dirty="0" smtClean="0">
                <a:cs typeface="+mj-cs"/>
              </a:rPr>
              <a:t>Square Deal</a:t>
            </a:r>
            <a:r>
              <a:rPr lang="ja-JP" altLang="en-US" dirty="0" smtClean="0">
                <a:latin typeface="Arial"/>
                <a:cs typeface="+mj-cs"/>
              </a:rPr>
              <a:t>”</a:t>
            </a:r>
            <a:endParaRPr lang="en-US" dirty="0" smtClean="0">
              <a:cs typeface="+mj-cs"/>
            </a:endParaRPr>
          </a:p>
        </p:txBody>
      </p:sp>
      <p:sp>
        <p:nvSpPr>
          <p:cNvPr id="20483" name="Rectangle 3"/>
          <p:cNvSpPr>
            <a:spLocks noGrp="1" noChangeArrowheads="1"/>
          </p:cNvSpPr>
          <p:nvPr>
            <p:ph type="body" idx="1"/>
          </p:nvPr>
        </p:nvSpPr>
        <p:spPr>
          <a:xfrm>
            <a:off x="0" y="1066800"/>
            <a:ext cx="9144000" cy="5562600"/>
          </a:xfrm>
        </p:spPr>
        <p:txBody>
          <a:bodyPr/>
          <a:lstStyle/>
          <a:p>
            <a:pPr>
              <a:defRPr/>
            </a:pPr>
            <a:r>
              <a:rPr lang="en-US" dirty="0" smtClean="0">
                <a:cs typeface="+mn-cs"/>
              </a:rPr>
              <a:t>Said his admin. would afford all groups (biz, labor, farmers, consumers, etc.) a </a:t>
            </a:r>
            <a:r>
              <a:rPr lang="ja-JP" altLang="en-US" dirty="0" smtClean="0">
                <a:latin typeface="Arial"/>
                <a:cs typeface="+mn-cs"/>
              </a:rPr>
              <a:t>“</a:t>
            </a:r>
            <a:r>
              <a:rPr lang="en-US" dirty="0" smtClean="0">
                <a:cs typeface="+mn-cs"/>
              </a:rPr>
              <a:t>square deal</a:t>
            </a:r>
            <a:r>
              <a:rPr lang="ja-JP" altLang="en-US" dirty="0" smtClean="0">
                <a:latin typeface="Arial"/>
                <a:cs typeface="+mn-cs"/>
              </a:rPr>
              <a:t>”</a:t>
            </a:r>
            <a:endParaRPr lang="en-US" dirty="0" smtClean="0">
              <a:cs typeface="+mn-cs"/>
            </a:endParaRPr>
          </a:p>
          <a:p>
            <a:pPr>
              <a:defRPr/>
            </a:pPr>
            <a:r>
              <a:rPr lang="en-US" dirty="0" smtClean="0">
                <a:cs typeface="+mn-cs"/>
              </a:rPr>
              <a:t>Believed govt. should assure: </a:t>
            </a:r>
          </a:p>
          <a:p>
            <a:pPr lvl="1">
              <a:defRPr/>
            </a:pPr>
            <a:r>
              <a:rPr lang="en-US" dirty="0" smtClean="0"/>
              <a:t>honesty &amp; fairness in govt. &amp; biz </a:t>
            </a:r>
          </a:p>
          <a:p>
            <a:pPr lvl="1">
              <a:defRPr/>
            </a:pPr>
            <a:r>
              <a:rPr lang="en-US" dirty="0" smtClean="0"/>
              <a:t>more econ. opportunity for individuals</a:t>
            </a:r>
          </a:p>
          <a:p>
            <a:pPr>
              <a:defRPr/>
            </a:pPr>
            <a:r>
              <a:rPr lang="en-US" dirty="0" smtClean="0">
                <a:cs typeface="+mn-cs"/>
              </a:rPr>
              <a:t>Opposed radicals from left and right</a:t>
            </a:r>
          </a:p>
          <a:p>
            <a:pPr lvl="1">
              <a:defRPr/>
            </a:pPr>
            <a:r>
              <a:rPr lang="en-US" dirty="0" smtClean="0"/>
              <a:t>Represented middle-class moderate progressive reformers</a:t>
            </a:r>
          </a:p>
        </p:txBody>
      </p:sp>
      <p:sp>
        <p:nvSpPr>
          <p:cNvPr id="4" name="AutoShape 6"/>
          <p:cNvSpPr>
            <a:spLocks noChangeArrowheads="1"/>
          </p:cNvSpPr>
          <p:nvPr/>
        </p:nvSpPr>
        <p:spPr bwMode="auto">
          <a:xfrm>
            <a:off x="152400" y="990600"/>
            <a:ext cx="8915400" cy="1676400"/>
          </a:xfrm>
          <a:prstGeom prst="wedgeRectCallout">
            <a:avLst>
              <a:gd name="adj1" fmla="val -22088"/>
              <a:gd name="adj2" fmla="val 12630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0"/>
              </a:spcBef>
              <a:spcAft>
                <a:spcPct val="0"/>
              </a:spcAft>
            </a:pPr>
            <a:r>
              <a:rPr lang="en-US" sz="3200" dirty="0">
                <a:solidFill>
                  <a:srgbClr val="000000"/>
                </a:solidFill>
                <a:latin typeface="Rockwell"/>
                <a:ea typeface="ＭＳ Ｐゴシック" charset="0"/>
                <a:cs typeface="Rockwell"/>
              </a:rPr>
              <a:t>TR</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Square Deal</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 is the inspiration for future presidents: FDR</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en-US" sz="3200" i="1" dirty="0">
                <a:solidFill>
                  <a:srgbClr val="000000"/>
                </a:solidFill>
                <a:latin typeface="Rockwell"/>
                <a:ea typeface="ＭＳ Ｐゴシック" charset="0"/>
                <a:cs typeface="Rockwell"/>
              </a:rPr>
              <a:t>New Deal</a:t>
            </a:r>
            <a:r>
              <a:rPr lang="en-US" sz="3200" dirty="0">
                <a:solidFill>
                  <a:srgbClr val="000000"/>
                </a:solidFill>
                <a:latin typeface="Rockwell"/>
                <a:ea typeface="ＭＳ Ｐゴシック" charset="0"/>
                <a:cs typeface="Rockwell"/>
              </a:rPr>
              <a:t>,                      Wilson</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en-US" sz="3200" i="1" dirty="0">
                <a:solidFill>
                  <a:srgbClr val="000000"/>
                </a:solidFill>
                <a:latin typeface="Rockwell"/>
                <a:ea typeface="ＭＳ Ｐゴシック" charset="0"/>
                <a:cs typeface="Rockwell"/>
              </a:rPr>
              <a:t>New Freedom</a:t>
            </a:r>
            <a:r>
              <a:rPr lang="en-US" sz="3200" dirty="0">
                <a:solidFill>
                  <a:srgbClr val="000000"/>
                </a:solidFill>
                <a:latin typeface="Rockwell"/>
                <a:ea typeface="ＭＳ Ｐゴシック" charset="0"/>
                <a:cs typeface="Rockwell"/>
              </a:rPr>
              <a:t> &amp; Truman</a:t>
            </a:r>
            <a:r>
              <a:rPr lang="ja-JP" altLang="en-US" sz="3200" dirty="0">
                <a:solidFill>
                  <a:srgbClr val="000000"/>
                </a:solidFill>
                <a:latin typeface="Rockwell"/>
                <a:ea typeface="ＭＳ Ｐゴシック" charset="0"/>
                <a:cs typeface="Rockwell"/>
              </a:rPr>
              <a:t>’</a:t>
            </a:r>
            <a:r>
              <a:rPr lang="en-US" sz="3200" dirty="0">
                <a:solidFill>
                  <a:srgbClr val="000000"/>
                </a:solidFill>
                <a:latin typeface="Rockwell"/>
                <a:ea typeface="ＭＳ Ｐゴシック" charset="0"/>
                <a:cs typeface="Rockwell"/>
              </a:rPr>
              <a:t>s </a:t>
            </a:r>
            <a:r>
              <a:rPr lang="en-US" sz="3200" i="1" dirty="0">
                <a:solidFill>
                  <a:srgbClr val="000000"/>
                </a:solidFill>
                <a:latin typeface="Rockwell"/>
                <a:ea typeface="ＭＳ Ｐゴシック" charset="0"/>
                <a:cs typeface="Rockwell"/>
              </a:rPr>
              <a:t>Fair Deal</a:t>
            </a:r>
          </a:p>
        </p:txBody>
      </p:sp>
    </p:spTree>
    <p:extLst>
      <p:ext uri="{BB962C8B-B14F-4D97-AF65-F5344CB8AC3E}">
        <p14:creationId xmlns:p14="http://schemas.microsoft.com/office/powerpoint/2010/main" val="2419478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C’S OF SQUARE DEAL</a:t>
            </a:r>
            <a:endParaRPr lang="en-US" dirty="0"/>
          </a:p>
        </p:txBody>
      </p:sp>
      <p:sp>
        <p:nvSpPr>
          <p:cNvPr id="3" name="Content Placeholder 2"/>
          <p:cNvSpPr>
            <a:spLocks noGrp="1"/>
          </p:cNvSpPr>
          <p:nvPr>
            <p:ph idx="1"/>
          </p:nvPr>
        </p:nvSpPr>
        <p:spPr/>
        <p:txBody>
          <a:bodyPr>
            <a:normAutofit fontScale="92500"/>
          </a:bodyPr>
          <a:lstStyle/>
          <a:p>
            <a:r>
              <a:rPr lang="en-US" sz="3200" dirty="0" smtClean="0"/>
              <a:t>Control Corporations</a:t>
            </a:r>
          </a:p>
          <a:p>
            <a:pPr lvl="1"/>
            <a:r>
              <a:rPr lang="en-US" sz="3200" dirty="0" smtClean="0"/>
              <a:t>Attacked ‘irresponsible’ trusts</a:t>
            </a:r>
          </a:p>
          <a:p>
            <a:r>
              <a:rPr lang="en-US" sz="3200" dirty="0" smtClean="0"/>
              <a:t>Consumer Protection</a:t>
            </a:r>
          </a:p>
          <a:p>
            <a:pPr lvl="1"/>
            <a:r>
              <a:rPr lang="en-US" sz="3200" dirty="0" smtClean="0"/>
              <a:t>Unchecked business created dangers for consumers</a:t>
            </a:r>
          </a:p>
          <a:p>
            <a:pPr lvl="2"/>
            <a:r>
              <a:rPr lang="en-US" sz="3200" dirty="0" smtClean="0"/>
              <a:t>FDA, Meat Inspection…</a:t>
            </a:r>
          </a:p>
          <a:p>
            <a:r>
              <a:rPr lang="en-US" sz="3200" dirty="0" smtClean="0"/>
              <a:t>Conservation of Natural Resources</a:t>
            </a:r>
          </a:p>
          <a:p>
            <a:pPr lvl="1"/>
            <a:r>
              <a:rPr lang="en-US" sz="3200" dirty="0" smtClean="0"/>
              <a:t>Expanded national parks and forests</a:t>
            </a:r>
            <a:endParaRPr lang="en-US" sz="3200" dirty="0"/>
          </a:p>
        </p:txBody>
      </p:sp>
    </p:spTree>
    <p:extLst>
      <p:ext uri="{BB962C8B-B14F-4D97-AF65-F5344CB8AC3E}">
        <p14:creationId xmlns:p14="http://schemas.microsoft.com/office/powerpoint/2010/main" val="337116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28600"/>
            <a:ext cx="9144000" cy="1143000"/>
          </a:xfrm>
        </p:spPr>
        <p:txBody>
          <a:bodyPr/>
          <a:lstStyle/>
          <a:p>
            <a:pPr>
              <a:defRPr/>
            </a:pPr>
            <a:r>
              <a:rPr lang="en-US" dirty="0" smtClean="0">
                <a:cs typeface="+mj-cs"/>
              </a:rPr>
              <a:t>Govt. Regulation of Big Biz</a:t>
            </a:r>
          </a:p>
        </p:txBody>
      </p:sp>
      <p:sp>
        <p:nvSpPr>
          <p:cNvPr id="33795" name="Rectangle 3"/>
          <p:cNvSpPr>
            <a:spLocks noGrp="1" noChangeArrowheads="1"/>
          </p:cNvSpPr>
          <p:nvPr>
            <p:ph type="body" idx="1"/>
          </p:nvPr>
        </p:nvSpPr>
        <p:spPr>
          <a:xfrm>
            <a:off x="228600" y="1524000"/>
            <a:ext cx="8686800" cy="5029200"/>
          </a:xfrm>
        </p:spPr>
        <p:txBody>
          <a:bodyPr/>
          <a:lstStyle/>
          <a:p>
            <a:pPr>
              <a:defRPr/>
            </a:pPr>
            <a:r>
              <a:rPr lang="en-US" dirty="0" smtClean="0">
                <a:cs typeface="+mn-cs"/>
              </a:rPr>
              <a:t>Believed in regulating </a:t>
            </a:r>
            <a:r>
              <a:rPr lang="ja-JP" altLang="en-US" dirty="0" smtClean="0">
                <a:latin typeface="Arial"/>
                <a:cs typeface="+mn-cs"/>
              </a:rPr>
              <a:t>“</a:t>
            </a:r>
            <a:r>
              <a:rPr lang="en-US" dirty="0" smtClean="0">
                <a:cs typeface="+mn-cs"/>
              </a:rPr>
              <a:t>bad</a:t>
            </a:r>
            <a:r>
              <a:rPr lang="ja-JP" altLang="en-US" dirty="0" smtClean="0">
                <a:latin typeface="Arial"/>
                <a:cs typeface="+mn-cs"/>
              </a:rPr>
              <a:t>”</a:t>
            </a:r>
            <a:r>
              <a:rPr lang="en-US" dirty="0" smtClean="0">
                <a:cs typeface="+mn-cs"/>
              </a:rPr>
              <a:t> trusts</a:t>
            </a:r>
          </a:p>
          <a:p>
            <a:pPr lvl="1">
              <a:defRPr/>
            </a:pPr>
            <a:r>
              <a:rPr lang="en-US" dirty="0" smtClean="0"/>
              <a:t>Benefiting public welfare = </a:t>
            </a:r>
            <a:r>
              <a:rPr lang="ja-JP" altLang="en-US" dirty="0" smtClean="0">
                <a:latin typeface="Arial"/>
              </a:rPr>
              <a:t>“</a:t>
            </a:r>
            <a:r>
              <a:rPr lang="en-US" dirty="0" smtClean="0"/>
              <a:t>good</a:t>
            </a:r>
            <a:r>
              <a:rPr lang="ja-JP" altLang="en-US" dirty="0" smtClean="0">
                <a:latin typeface="Arial"/>
              </a:rPr>
              <a:t>”</a:t>
            </a:r>
            <a:endParaRPr lang="en-US" dirty="0" smtClean="0"/>
          </a:p>
          <a:p>
            <a:pPr>
              <a:defRPr/>
            </a:pPr>
            <a:r>
              <a:rPr lang="en-US" dirty="0" smtClean="0">
                <a:cs typeface="+mn-cs"/>
              </a:rPr>
              <a:t>Remembered as a </a:t>
            </a:r>
            <a:r>
              <a:rPr lang="ja-JP" altLang="en-US" dirty="0" smtClean="0">
                <a:latin typeface="Arial"/>
                <a:cs typeface="+mn-cs"/>
              </a:rPr>
              <a:t>“</a:t>
            </a:r>
            <a:r>
              <a:rPr lang="en-US" dirty="0" smtClean="0">
                <a:cs typeface="+mn-cs"/>
              </a:rPr>
              <a:t>trust buster</a:t>
            </a:r>
            <a:r>
              <a:rPr lang="ja-JP" altLang="en-US" dirty="0" smtClean="0">
                <a:latin typeface="Arial"/>
                <a:cs typeface="+mn-cs"/>
              </a:rPr>
              <a:t>”</a:t>
            </a:r>
            <a:endParaRPr lang="en-US" dirty="0" smtClean="0">
              <a:cs typeface="+mn-cs"/>
            </a:endParaRPr>
          </a:p>
          <a:p>
            <a:pPr lvl="1">
              <a:defRPr/>
            </a:pPr>
            <a:r>
              <a:rPr lang="en-US" dirty="0" smtClean="0"/>
              <a:t>Filed over 40 anti-trust suits</a:t>
            </a:r>
          </a:p>
          <a:p>
            <a:pPr lvl="1">
              <a:defRPr/>
            </a:pPr>
            <a:r>
              <a:rPr lang="en-US" dirty="0" smtClean="0"/>
              <a:t>Northern Securities v. U.S. (1902)</a:t>
            </a:r>
          </a:p>
          <a:p>
            <a:pPr lvl="2">
              <a:defRPr/>
            </a:pPr>
            <a:endParaRPr lang="en-US" dirty="0" smtClean="0"/>
          </a:p>
        </p:txBody>
      </p:sp>
    </p:spTree>
    <p:extLst>
      <p:ext uri="{BB962C8B-B14F-4D97-AF65-F5344CB8AC3E}">
        <p14:creationId xmlns:p14="http://schemas.microsoft.com/office/powerpoint/2010/main" val="42051823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osevelt Bad Trust Carto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4186" y="0"/>
            <a:ext cx="5535646" cy="5915036"/>
          </a:xfrm>
          <a:prstGeom prst="rect">
            <a:avLst/>
          </a:prstGeom>
        </p:spPr>
      </p:pic>
    </p:spTree>
    <p:extLst>
      <p:ext uri="{BB962C8B-B14F-4D97-AF65-F5344CB8AC3E}">
        <p14:creationId xmlns:p14="http://schemas.microsoft.com/office/powerpoint/2010/main" val="7029076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270" y="0"/>
            <a:ext cx="7968814" cy="5181600"/>
          </a:xfrm>
          <a:prstGeom prst="rect">
            <a:avLst/>
          </a:prstGeom>
        </p:spPr>
      </p:pic>
    </p:spTree>
    <p:extLst>
      <p:ext uri="{BB962C8B-B14F-4D97-AF65-F5344CB8AC3E}">
        <p14:creationId xmlns:p14="http://schemas.microsoft.com/office/powerpoint/2010/main" val="15209983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p:spPr>
        <p:txBody>
          <a:bodyPr/>
          <a:lstStyle/>
          <a:p>
            <a:pPr>
              <a:defRPr/>
            </a:pPr>
            <a:r>
              <a:rPr lang="en-US" dirty="0" smtClean="0">
                <a:cs typeface="+mj-cs"/>
              </a:rPr>
              <a:t>1902 Coal Miner</a:t>
            </a:r>
            <a:r>
              <a:rPr lang="en-US" dirty="0" smtClean="0">
                <a:latin typeface="Arial"/>
              </a:rPr>
              <a:t>’</a:t>
            </a:r>
            <a:r>
              <a:rPr lang="en-US" dirty="0" smtClean="0">
                <a:cs typeface="+mj-cs"/>
              </a:rPr>
              <a:t>s Strike</a:t>
            </a:r>
          </a:p>
        </p:txBody>
      </p:sp>
      <p:sp>
        <p:nvSpPr>
          <p:cNvPr id="32771" name="Rectangle 3"/>
          <p:cNvSpPr>
            <a:spLocks noGrp="1" noChangeArrowheads="1"/>
          </p:cNvSpPr>
          <p:nvPr>
            <p:ph type="body" idx="1"/>
          </p:nvPr>
        </p:nvSpPr>
        <p:spPr>
          <a:xfrm>
            <a:off x="304800" y="914400"/>
            <a:ext cx="8610600" cy="4876800"/>
          </a:xfrm>
        </p:spPr>
        <p:txBody>
          <a:bodyPr>
            <a:normAutofit lnSpcReduction="10000"/>
          </a:bodyPr>
          <a:lstStyle/>
          <a:p>
            <a:pPr>
              <a:defRPr/>
            </a:pPr>
            <a:r>
              <a:rPr lang="en-US" dirty="0" smtClean="0">
                <a:cs typeface="+mn-cs"/>
              </a:rPr>
              <a:t>TR stepped in to settle a strike by the United Mine Workers in PA</a:t>
            </a:r>
          </a:p>
          <a:p>
            <a:pPr>
              <a:defRPr/>
            </a:pPr>
            <a:r>
              <a:rPr lang="en-US" dirty="0" smtClean="0">
                <a:cs typeface="+mn-cs"/>
              </a:rPr>
              <a:t>TR found mine owners to be unyielding and difficult</a:t>
            </a:r>
          </a:p>
          <a:p>
            <a:pPr>
              <a:defRPr/>
            </a:pPr>
            <a:r>
              <a:rPr lang="en-US" dirty="0" smtClean="0">
                <a:cs typeface="+mn-cs"/>
              </a:rPr>
              <a:t>TR threatened to take over the mines - convinced owners to come to the table</a:t>
            </a:r>
          </a:p>
          <a:p>
            <a:pPr>
              <a:defRPr/>
            </a:pPr>
            <a:r>
              <a:rPr lang="en-US" dirty="0" smtClean="0">
                <a:cs typeface="+mn-cs"/>
              </a:rPr>
              <a:t>Workers given raise &amp; shorter hours but were denied recognition of the union</a:t>
            </a:r>
          </a:p>
          <a:p>
            <a:pPr lvl="1">
              <a:defRPr/>
            </a:pPr>
            <a:r>
              <a:rPr lang="en-US" dirty="0" smtClean="0"/>
              <a:t>TR viewed as a friend of labor</a:t>
            </a:r>
          </a:p>
        </p:txBody>
      </p:sp>
    </p:spTree>
    <p:extLst>
      <p:ext uri="{BB962C8B-B14F-4D97-AF65-F5344CB8AC3E}">
        <p14:creationId xmlns:p14="http://schemas.microsoft.com/office/powerpoint/2010/main" val="4233994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200" cy="664797"/>
          </a:xfrm>
        </p:spPr>
        <p:txBody>
          <a:bodyPr>
            <a:normAutofit fontScale="90000"/>
          </a:bodyPr>
          <a:lstStyle/>
          <a:p>
            <a:r>
              <a:rPr lang="en-US" dirty="0" smtClean="0">
                <a:solidFill>
                  <a:srgbClr val="FFFFFF"/>
                </a:solidFill>
                <a:latin typeface="Rockwell"/>
                <a:cs typeface="Rockwell"/>
              </a:rPr>
              <a:t>Anthracite Coal Strike of 1902</a:t>
            </a:r>
            <a:endParaRPr lang="en-US" dirty="0">
              <a:solidFill>
                <a:srgbClr val="FFFFFF"/>
              </a:solidFill>
              <a:latin typeface="Rockwell"/>
              <a:cs typeface="Rockwell"/>
            </a:endParaRPr>
          </a:p>
        </p:txBody>
      </p:sp>
      <p:pic>
        <p:nvPicPr>
          <p:cNvPr id="4" name="Picture 3"/>
          <p:cNvPicPr>
            <a:picLocks noChangeAspect="1"/>
          </p:cNvPicPr>
          <p:nvPr/>
        </p:nvPicPr>
        <p:blipFill>
          <a:blip r:embed="rId2" cstate="print"/>
          <a:stretch>
            <a:fillRect/>
          </a:stretch>
        </p:blipFill>
        <p:spPr>
          <a:xfrm>
            <a:off x="990600" y="894985"/>
            <a:ext cx="7391400" cy="5447076"/>
          </a:xfrm>
          <a:prstGeom prst="rect">
            <a:avLst/>
          </a:prstGeom>
        </p:spPr>
      </p:pic>
    </p:spTree>
    <p:extLst>
      <p:ext uri="{BB962C8B-B14F-4D97-AF65-F5344CB8AC3E}">
        <p14:creationId xmlns:p14="http://schemas.microsoft.com/office/powerpoint/2010/main" val="1691358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200" cy="664797"/>
          </a:xfrm>
        </p:spPr>
        <p:txBody>
          <a:bodyPr>
            <a:normAutofit fontScale="90000"/>
          </a:bodyPr>
          <a:lstStyle/>
          <a:p>
            <a:r>
              <a:rPr lang="en-US" dirty="0" smtClean="0">
                <a:solidFill>
                  <a:srgbClr val="FFFFFF"/>
                </a:solidFill>
                <a:latin typeface="Rockwell"/>
                <a:cs typeface="Rockwell"/>
              </a:rPr>
              <a:t>T.R. Arbitrates</a:t>
            </a:r>
            <a:endParaRPr lang="en-US" dirty="0">
              <a:solidFill>
                <a:srgbClr val="FFFFFF"/>
              </a:solidFill>
              <a:latin typeface="Rockwell"/>
              <a:cs typeface="Rockwe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15962" y="914400"/>
            <a:ext cx="4114800" cy="5562600"/>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3562" y="914401"/>
            <a:ext cx="3810000" cy="5521197"/>
          </a:xfrm>
          <a:prstGeom prst="rect">
            <a:avLst/>
          </a:prstGeom>
        </p:spPr>
      </p:pic>
    </p:spTree>
    <p:extLst>
      <p:ext uri="{BB962C8B-B14F-4D97-AF65-F5344CB8AC3E}">
        <p14:creationId xmlns:p14="http://schemas.microsoft.com/office/powerpoint/2010/main" val="7787728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Progressive efforts impacted the role of government by 1920.</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14" y="230188"/>
            <a:ext cx="8368886" cy="664797"/>
          </a:xfrm>
        </p:spPr>
        <p:txBody>
          <a:bodyPr>
            <a:normAutofit fontScale="90000"/>
          </a:bodyPr>
          <a:lstStyle/>
          <a:p>
            <a:r>
              <a:rPr lang="en-US" dirty="0" smtClean="0">
                <a:solidFill>
                  <a:srgbClr val="FFFFFF"/>
                </a:solidFill>
                <a:latin typeface="Rockwell"/>
                <a:cs typeface="Rockwell"/>
              </a:rPr>
              <a:t>Trust-busting </a:t>
            </a:r>
            <a:r>
              <a:rPr lang="en-US" dirty="0">
                <a:solidFill>
                  <a:srgbClr val="FFFFFF"/>
                </a:solidFill>
                <a:latin typeface="Rockwell"/>
                <a:cs typeface="Rockwell"/>
              </a:rPr>
              <a:t>U</a:t>
            </a:r>
            <a:r>
              <a:rPr lang="en-US" dirty="0" smtClean="0">
                <a:solidFill>
                  <a:srgbClr val="FFFFFF"/>
                </a:solidFill>
                <a:latin typeface="Rockwell"/>
                <a:cs typeface="Rockwell"/>
              </a:rPr>
              <a:t>nder Roosevelt</a:t>
            </a:r>
            <a:endParaRPr lang="en-US" dirty="0">
              <a:solidFill>
                <a:srgbClr val="FFFFFF"/>
              </a:solidFill>
              <a:latin typeface="Rockwell"/>
              <a:cs typeface="Rockwell"/>
            </a:endParaRPr>
          </a:p>
        </p:txBody>
      </p:sp>
      <p:pic>
        <p:nvPicPr>
          <p:cNvPr id="4" name="Picture 3"/>
          <p:cNvPicPr>
            <a:picLocks noChangeAspect="1"/>
          </p:cNvPicPr>
          <p:nvPr/>
        </p:nvPicPr>
        <p:blipFill>
          <a:blip r:embed="rId2" cstate="print"/>
          <a:stretch>
            <a:fillRect/>
          </a:stretch>
        </p:blipFill>
        <p:spPr>
          <a:xfrm>
            <a:off x="2324100" y="962025"/>
            <a:ext cx="4762500" cy="5667375"/>
          </a:xfrm>
          <a:prstGeom prst="rect">
            <a:avLst/>
          </a:prstGeom>
        </p:spPr>
      </p:pic>
    </p:spTree>
    <p:extLst>
      <p:ext uri="{BB962C8B-B14F-4D97-AF65-F5344CB8AC3E}">
        <p14:creationId xmlns:p14="http://schemas.microsoft.com/office/powerpoint/2010/main" val="41315801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838200"/>
          </a:xfrm>
        </p:spPr>
        <p:txBody>
          <a:bodyPr>
            <a:normAutofit fontScale="90000"/>
          </a:bodyPr>
          <a:lstStyle/>
          <a:p>
            <a:pPr eaLnBrk="1" hangingPunct="1"/>
            <a:r>
              <a:rPr lang="en-US" sz="3600" b="1">
                <a:latin typeface="Rockwell"/>
                <a:cs typeface="Rockwell"/>
              </a:rPr>
              <a:t>Other Roosevelt Accomplishments</a:t>
            </a:r>
          </a:p>
        </p:txBody>
      </p:sp>
      <p:sp>
        <p:nvSpPr>
          <p:cNvPr id="14339" name="Rectangle 3"/>
          <p:cNvSpPr>
            <a:spLocks noGrp="1" noChangeArrowheads="1"/>
          </p:cNvSpPr>
          <p:nvPr>
            <p:ph type="body" idx="1"/>
          </p:nvPr>
        </p:nvSpPr>
        <p:spPr>
          <a:xfrm>
            <a:off x="0" y="914400"/>
            <a:ext cx="9144000" cy="5943600"/>
          </a:xfrm>
        </p:spPr>
        <p:txBody>
          <a:bodyPr>
            <a:normAutofit lnSpcReduction="10000"/>
          </a:bodyPr>
          <a:lstStyle/>
          <a:p>
            <a:pPr eaLnBrk="1" hangingPunct="1"/>
            <a:r>
              <a:rPr lang="en-US" sz="2800" b="1" dirty="0">
                <a:latin typeface="Rockwell"/>
                <a:cs typeface="Rockwell"/>
              </a:rPr>
              <a:t>Elkins Act</a:t>
            </a:r>
            <a:r>
              <a:rPr lang="en-US" sz="2800" dirty="0">
                <a:latin typeface="Rockwell"/>
                <a:cs typeface="Rockwell"/>
              </a:rPr>
              <a:t> (1903) Ended Rebates</a:t>
            </a:r>
          </a:p>
          <a:p>
            <a:pPr eaLnBrk="1" hangingPunct="1"/>
            <a:r>
              <a:rPr lang="en-US" sz="2800" b="1" dirty="0">
                <a:latin typeface="Rockwell"/>
                <a:cs typeface="Rockwell"/>
              </a:rPr>
              <a:t>Hepburn Act</a:t>
            </a:r>
            <a:r>
              <a:rPr lang="en-US" sz="2800" dirty="0">
                <a:latin typeface="Rockwell"/>
                <a:cs typeface="Rockwell"/>
              </a:rPr>
              <a:t> (1906) Gave the ICC greater power including the authority to set railroad rates</a:t>
            </a:r>
          </a:p>
          <a:p>
            <a:pPr eaLnBrk="1" hangingPunct="1"/>
            <a:r>
              <a:rPr lang="en-US" sz="2800" b="1" dirty="0">
                <a:latin typeface="Rockwell"/>
                <a:cs typeface="Rockwell"/>
              </a:rPr>
              <a:t>Meat Inspection Act</a:t>
            </a:r>
            <a:r>
              <a:rPr lang="en-US" sz="2800" dirty="0">
                <a:latin typeface="Rockwell"/>
                <a:cs typeface="Rockwell"/>
              </a:rPr>
              <a:t>  (Passed After TR read the Jungle) Forced Meat packing Plants to open their doors to government inspectors</a:t>
            </a:r>
          </a:p>
          <a:p>
            <a:pPr eaLnBrk="1" hangingPunct="1"/>
            <a:r>
              <a:rPr lang="en-US" sz="2800" b="1" dirty="0">
                <a:latin typeface="Rockwell"/>
                <a:cs typeface="Rockwell"/>
              </a:rPr>
              <a:t>Pure Food and Drug Act</a:t>
            </a:r>
            <a:r>
              <a:rPr lang="en-US" sz="2800" dirty="0">
                <a:latin typeface="Rockwell"/>
                <a:cs typeface="Rockwell"/>
              </a:rPr>
              <a:t> required food and drug companies to list all ingredients on their package and monitored untrue claims</a:t>
            </a:r>
          </a:p>
          <a:p>
            <a:pPr eaLnBrk="1" hangingPunct="1"/>
            <a:r>
              <a:rPr lang="en-US" sz="2800" dirty="0">
                <a:latin typeface="Rockwell"/>
                <a:cs typeface="Rockwell"/>
              </a:rPr>
              <a:t>First </a:t>
            </a:r>
            <a:r>
              <a:rPr lang="en-US" sz="2800" b="1" dirty="0">
                <a:latin typeface="Rockwell"/>
                <a:cs typeface="Rockwell"/>
              </a:rPr>
              <a:t>CONSERVATIONIST</a:t>
            </a:r>
            <a:r>
              <a:rPr lang="en-US" sz="2800" dirty="0">
                <a:latin typeface="Rockwell"/>
                <a:cs typeface="Rockwell"/>
              </a:rPr>
              <a:t> President</a:t>
            </a:r>
          </a:p>
          <a:p>
            <a:pPr lvl="1" eaLnBrk="1" hangingPunct="1"/>
            <a:r>
              <a:rPr lang="en-US" sz="2400" b="1" dirty="0">
                <a:latin typeface="Rockwell"/>
                <a:cs typeface="Rockwell"/>
              </a:rPr>
              <a:t>Created 5 Natural Wilderness areas and Convinced Congress to ban lumbering in 150 million acres of Govt. land</a:t>
            </a:r>
          </a:p>
        </p:txBody>
      </p:sp>
    </p:spTree>
    <p:extLst>
      <p:ext uri="{BB962C8B-B14F-4D97-AF65-F5344CB8AC3E}">
        <p14:creationId xmlns:p14="http://schemas.microsoft.com/office/powerpoint/2010/main" val="93731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Effect transition="in" filter="fade">
                                      <p:cBhvr>
                                        <p:cTn id="35" dur="1000"/>
                                        <p:tgtEl>
                                          <p:spTgt spid="14339">
                                            <p:txEl>
                                              <p:pRg st="4" end="4"/>
                                            </p:txEl>
                                          </p:spTgt>
                                        </p:tgtEl>
                                      </p:cBhvr>
                                    </p:animEffect>
                                    <p:anim calcmode="lin" valueType="num">
                                      <p:cBhvr>
                                        <p:cTn id="3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8" presetID="42" presetClass="entr" presetSubtype="0" fill="hold" grpId="0" nodeType="withEffect">
                                  <p:stCondLst>
                                    <p:cond delay="0"/>
                                  </p:stCondLst>
                                  <p:childTnLst>
                                    <p:set>
                                      <p:cBhvr>
                                        <p:cTn id="39" dur="1" fill="hold">
                                          <p:stCondLst>
                                            <p:cond delay="0"/>
                                          </p:stCondLst>
                                        </p:cTn>
                                        <p:tgtEl>
                                          <p:spTgt spid="14339">
                                            <p:txEl>
                                              <p:pRg st="5" end="5"/>
                                            </p:txEl>
                                          </p:spTgt>
                                        </p:tgtEl>
                                        <p:attrNameLst>
                                          <p:attrName>style.visibility</p:attrName>
                                        </p:attrNameLst>
                                      </p:cBhvr>
                                      <p:to>
                                        <p:strVal val="visible"/>
                                      </p:to>
                                    </p:set>
                                    <p:animEffect transition="in" filter="fade">
                                      <p:cBhvr>
                                        <p:cTn id="40" dur="1000"/>
                                        <p:tgtEl>
                                          <p:spTgt spid="14339">
                                            <p:txEl>
                                              <p:pRg st="5" end="5"/>
                                            </p:txEl>
                                          </p:spTgt>
                                        </p:tgtEl>
                                      </p:cBhvr>
                                    </p:animEffect>
                                    <p:anim calcmode="lin" valueType="num">
                                      <p:cBhvr>
                                        <p:cTn id="41"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4339">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277793"/>
            <a:ext cx="8229600" cy="6351608"/>
          </a:xfrm>
        </p:spPr>
        <p:txBody>
          <a:bodyPr/>
          <a:lstStyle/>
          <a:p>
            <a:pPr marL="0" indent="0" eaLnBrk="1" hangingPunct="1">
              <a:buNone/>
            </a:pPr>
            <a:r>
              <a:rPr lang="en-US" sz="2600" b="1" dirty="0">
                <a:latin typeface="Rockwell"/>
                <a:cs typeface="Rockwell"/>
              </a:rPr>
              <a:t>Conservation Movement</a:t>
            </a:r>
            <a:r>
              <a:rPr lang="en-US" sz="2600" dirty="0">
                <a:latin typeface="Rockwell"/>
                <a:cs typeface="Rockwell"/>
              </a:rPr>
              <a:t>: against waste of natural resources; national parks; preservation of wild areas for production of masculine males</a:t>
            </a:r>
          </a:p>
          <a:p>
            <a:pPr lvl="1" eaLnBrk="1" hangingPunct="1"/>
            <a:r>
              <a:rPr lang="en-US" sz="2200" dirty="0">
                <a:latin typeface="Rockwell"/>
                <a:cs typeface="Rockwell"/>
              </a:rPr>
              <a:t>Gifford Pinchot, conservationist: management of federal lands for </a:t>
            </a:r>
            <a:r>
              <a:rPr lang="ja-JP" altLang="en-US" sz="2200" dirty="0">
                <a:latin typeface="Rockwell"/>
                <a:cs typeface="Rockwell"/>
              </a:rPr>
              <a:t>“</a:t>
            </a:r>
            <a:r>
              <a:rPr lang="en-US" sz="2200" dirty="0">
                <a:latin typeface="Rockwell"/>
                <a:cs typeface="Rockwell"/>
              </a:rPr>
              <a:t>the greatest good of the greatest number in the long run</a:t>
            </a:r>
            <a:r>
              <a:rPr lang="ja-JP" altLang="en-US" sz="2200" dirty="0">
                <a:latin typeface="Rockwell"/>
                <a:cs typeface="Rockwell"/>
              </a:rPr>
              <a:t>”</a:t>
            </a:r>
            <a:r>
              <a:rPr lang="en-US" sz="2200" dirty="0">
                <a:latin typeface="Rockwell"/>
                <a:cs typeface="Rockwell"/>
              </a:rPr>
              <a:t> – managed use</a:t>
            </a:r>
          </a:p>
          <a:p>
            <a:pPr lvl="1" eaLnBrk="1" hangingPunct="1"/>
            <a:r>
              <a:rPr lang="en-US" sz="2200" dirty="0">
                <a:latin typeface="Rockwell"/>
                <a:cs typeface="Rockwell"/>
              </a:rPr>
              <a:t>John Muir, preservationist: preserve wild areas</a:t>
            </a:r>
          </a:p>
          <a:p>
            <a:pPr lvl="1" eaLnBrk="1" hangingPunct="1"/>
            <a:r>
              <a:rPr lang="en-US" sz="2200" dirty="0">
                <a:latin typeface="Rockwell"/>
                <a:cs typeface="Rockwell"/>
              </a:rPr>
              <a:t>T</a:t>
            </a:r>
            <a:r>
              <a:rPr lang="en-US" sz="2200" dirty="0" smtClean="0">
                <a:latin typeface="Rockwell"/>
                <a:cs typeface="Rockwell"/>
              </a:rPr>
              <a:t>. Roosevelt</a:t>
            </a:r>
            <a:r>
              <a:rPr lang="en-US" sz="2200" dirty="0">
                <a:latin typeface="Rockwell"/>
                <a:cs typeface="Rockwell"/>
              </a:rPr>
              <a:t>, tended towards conservation, but also added National Parks and wild areas to fed. lands</a:t>
            </a:r>
          </a:p>
          <a:p>
            <a:pPr lvl="2"/>
            <a:r>
              <a:rPr lang="en-US" sz="1800" dirty="0">
                <a:latin typeface="Rockwell"/>
                <a:cs typeface="Rockwell"/>
              </a:rPr>
              <a:t>All of them were opposed by those who believed that unused lands were wasted and that fed. govt. </a:t>
            </a:r>
            <a:r>
              <a:rPr lang="en-US" sz="1800" dirty="0" smtClean="0">
                <a:latin typeface="Rockwell"/>
                <a:cs typeface="Rockwell"/>
              </a:rPr>
              <a:t>shouldn’t </a:t>
            </a:r>
            <a:r>
              <a:rPr lang="en-US" sz="1800" dirty="0">
                <a:latin typeface="Rockwell"/>
                <a:cs typeface="Rockwell"/>
              </a:rPr>
              <a:t>control lands</a:t>
            </a:r>
          </a:p>
        </p:txBody>
      </p:sp>
    </p:spTree>
    <p:extLst>
      <p:ext uri="{BB962C8B-B14F-4D97-AF65-F5344CB8AC3E}">
        <p14:creationId xmlns:p14="http://schemas.microsoft.com/office/powerpoint/2010/main" val="22209747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201558"/>
            <a:ext cx="8229600" cy="7578569"/>
          </a:xfrm>
        </p:spPr>
      </p:pic>
    </p:spTree>
    <p:extLst>
      <p:ext uri="{BB962C8B-B14F-4D97-AF65-F5344CB8AC3E}">
        <p14:creationId xmlns:p14="http://schemas.microsoft.com/office/powerpoint/2010/main" val="167571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1005 × 927 - boundless.com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900" y="0"/>
            <a:ext cx="7435049" cy="6858000"/>
          </a:xfrm>
          <a:prstGeom prst="rect">
            <a:avLst/>
          </a:prstGeom>
        </p:spPr>
      </p:pic>
    </p:spTree>
    <p:extLst>
      <p:ext uri="{BB962C8B-B14F-4D97-AF65-F5344CB8AC3E}">
        <p14:creationId xmlns:p14="http://schemas.microsoft.com/office/powerpoint/2010/main" val="382125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 name="Rectangle 4"/>
          <p:cNvSpPr>
            <a:spLocks noGrp="1" noChangeArrowheads="1"/>
          </p:cNvSpPr>
          <p:nvPr>
            <p:ph type="title"/>
          </p:nvPr>
        </p:nvSpPr>
        <p:spPr>
          <a:xfrm>
            <a:off x="304800" y="0"/>
            <a:ext cx="86106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The Taft Presidency</a:t>
            </a:r>
          </a:p>
        </p:txBody>
      </p:sp>
      <p:sp>
        <p:nvSpPr>
          <p:cNvPr id="23557" name="Rectangle 5"/>
          <p:cNvSpPr>
            <a:spLocks noGrp="1" noChangeArrowheads="1"/>
          </p:cNvSpPr>
          <p:nvPr>
            <p:ph type="body" idx="1"/>
          </p:nvPr>
        </p:nvSpPr>
        <p:spPr>
          <a:xfrm>
            <a:off x="0" y="685800"/>
            <a:ext cx="91440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dirty="0">
                <a:latin typeface="Rockwell"/>
                <a:cs typeface="Rockwell"/>
              </a:rPr>
              <a:t>TR remained true to his promise not to run for a 3</a:t>
            </a:r>
            <a:r>
              <a:rPr lang="en-US" baseline="30000" dirty="0">
                <a:latin typeface="Rockwell"/>
                <a:cs typeface="Rockwell"/>
              </a:rPr>
              <a:t>rd</a:t>
            </a:r>
            <a:r>
              <a:rPr lang="en-US" dirty="0">
                <a:latin typeface="Rockwell"/>
                <a:cs typeface="Rockwell"/>
              </a:rPr>
              <a:t> term &amp; helped pick William Howard Taft as the Republican nominee for president </a:t>
            </a:r>
          </a:p>
          <a:p>
            <a:pPr marL="0" indent="0">
              <a:lnSpc>
                <a:spcPct val="90000"/>
              </a:lnSpc>
              <a:spcBef>
                <a:spcPct val="10000"/>
              </a:spcBef>
              <a:buNone/>
            </a:pPr>
            <a:endParaRPr lang="en-US" sz="2000" dirty="0">
              <a:latin typeface="Rockwell"/>
              <a:cs typeface="Rockwell"/>
            </a:endParaRPr>
          </a:p>
          <a:p>
            <a:pPr>
              <a:lnSpc>
                <a:spcPct val="90000"/>
              </a:lnSpc>
              <a:spcBef>
                <a:spcPct val="10000"/>
              </a:spcBef>
            </a:pPr>
            <a:r>
              <a:rPr lang="en-US" dirty="0">
                <a:latin typeface="Rockwell"/>
                <a:cs typeface="Rockwell"/>
              </a:rPr>
              <a:t>Taft seemed ready to carry out </a:t>
            </a:r>
            <a:r>
              <a:rPr lang="en-US" dirty="0" smtClean="0">
                <a:latin typeface="Rockwell"/>
                <a:cs typeface="Rockwell"/>
              </a:rPr>
              <a:t>TR’s </a:t>
            </a:r>
            <a:r>
              <a:rPr lang="en-US" dirty="0">
                <a:latin typeface="Rockwell"/>
                <a:cs typeface="Rockwell"/>
              </a:rPr>
              <a:t>political agenda</a:t>
            </a:r>
          </a:p>
        </p:txBody>
      </p:sp>
      <p:pic>
        <p:nvPicPr>
          <p:cNvPr id="23558" name="Picture 7" descr="DIVI7233TB2302"/>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32318" y="4181574"/>
            <a:ext cx="9176318" cy="267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AutoShape 14"/>
          <p:cNvSpPr>
            <a:spLocks noChangeArrowheads="1"/>
          </p:cNvSpPr>
          <p:nvPr/>
        </p:nvSpPr>
        <p:spPr bwMode="auto">
          <a:xfrm>
            <a:off x="304800" y="2362200"/>
            <a:ext cx="5638800" cy="990600"/>
          </a:xfrm>
          <a:prstGeom prst="wedgeRectCallout">
            <a:avLst>
              <a:gd name="adj1" fmla="val 72750"/>
              <a:gd name="adj2" fmla="val 20400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ja-JP" altLang="en-US" sz="3200" i="1" dirty="0">
                <a:solidFill>
                  <a:srgbClr val="000000"/>
                </a:solidFill>
              </a:rPr>
              <a:t>“</a:t>
            </a:r>
            <a:r>
              <a:rPr kumimoji="1" lang="en-US" sz="3200" i="1" dirty="0">
                <a:solidFill>
                  <a:srgbClr val="000000"/>
                </a:solidFill>
              </a:rPr>
              <a:t>I feel a bit like a fish out of water…I hate the limelight.</a:t>
            </a:r>
            <a:r>
              <a:rPr kumimoji="1" lang="ja-JP" altLang="en-US" sz="3200" i="1" dirty="0">
                <a:solidFill>
                  <a:srgbClr val="000000"/>
                </a:solidFill>
              </a:rPr>
              <a:t>”</a:t>
            </a:r>
            <a:endParaRPr lang="en-US" sz="3200" i="1" dirty="0">
              <a:solidFill>
                <a:srgbClr val="000000"/>
              </a:solidFill>
            </a:endParaRPr>
          </a:p>
        </p:txBody>
      </p:sp>
      <p:pic>
        <p:nvPicPr>
          <p:cNvPr id="10" name="Picture 13" descr="1908_Electoral_Map"/>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l="2863"/>
          <a:stretch>
            <a:fillRect/>
          </a:stretch>
        </p:blipFill>
        <p:spPr bwMode="auto">
          <a:xfrm>
            <a:off x="1588" y="738188"/>
            <a:ext cx="9104312" cy="4976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56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0606"/>
                                        </p:tgtEl>
                                        <p:attrNameLst>
                                          <p:attrName>style.visibility</p:attrName>
                                        </p:attrNameLst>
                                      </p:cBhvr>
                                      <p:to>
                                        <p:strVal val="visible"/>
                                      </p:to>
                                    </p:set>
                                    <p:anim calcmode="lin" valueType="num">
                                      <p:cBhvr>
                                        <p:cTn id="7" dur="500" fill="hold"/>
                                        <p:tgtEl>
                                          <p:spTgt spid="110606"/>
                                        </p:tgtEl>
                                        <p:attrNameLst>
                                          <p:attrName>ppt_w</p:attrName>
                                        </p:attrNameLst>
                                      </p:cBhvr>
                                      <p:tavLst>
                                        <p:tav tm="0">
                                          <p:val>
                                            <p:fltVal val="0"/>
                                          </p:val>
                                        </p:tav>
                                        <p:tav tm="100000">
                                          <p:val>
                                            <p:strVal val="#ppt_w"/>
                                          </p:val>
                                        </p:tav>
                                      </p:tavLst>
                                    </p:anim>
                                    <p:anim calcmode="lin" valueType="num">
                                      <p:cBhvr>
                                        <p:cTn id="8" dur="500" fill="hold"/>
                                        <p:tgtEl>
                                          <p:spTgt spid="110606"/>
                                        </p:tgtEl>
                                        <p:attrNameLst>
                                          <p:attrName>ppt_h</p:attrName>
                                        </p:attrNameLst>
                                      </p:cBhvr>
                                      <p:tavLst>
                                        <p:tav tm="0">
                                          <p:val>
                                            <p:fltVal val="0"/>
                                          </p:val>
                                        </p:tav>
                                        <p:tav tm="100000">
                                          <p:val>
                                            <p:strVal val="#ppt_h"/>
                                          </p:val>
                                        </p:tav>
                                      </p:tavLst>
                                    </p:anim>
                                    <p:animEffect transition="in" filter="fade">
                                      <p:cBhvr>
                                        <p:cTn id="9" dur="500"/>
                                        <p:tgtEl>
                                          <p:spTgt spid="1106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67" y="230188"/>
            <a:ext cx="8609733" cy="664797"/>
          </a:xfrm>
        </p:spPr>
        <p:txBody>
          <a:bodyPr>
            <a:normAutofit fontScale="90000"/>
          </a:bodyPr>
          <a:lstStyle/>
          <a:p>
            <a:r>
              <a:rPr lang="en-US" dirty="0" smtClean="0">
                <a:latin typeface="Rockwell"/>
                <a:cs typeface="Rockwell"/>
              </a:rPr>
              <a:t>Taft’s Bath Tub</a:t>
            </a:r>
            <a:endParaRPr lang="en-US" dirty="0">
              <a:latin typeface="Rockwell"/>
              <a:cs typeface="Rockwe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267" y="1066800"/>
            <a:ext cx="8783441"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178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atin typeface="Rockwell"/>
                <a:cs typeface="Rockwell"/>
              </a:rPr>
              <a:t>The Taft Presidency</a:t>
            </a:r>
          </a:p>
        </p:txBody>
      </p:sp>
      <p:sp>
        <p:nvSpPr>
          <p:cNvPr id="24579" name="Rectangle 5"/>
          <p:cNvSpPr>
            <a:spLocks noGrp="1" noChangeArrowheads="1"/>
          </p:cNvSpPr>
          <p:nvPr>
            <p:ph type="body" idx="1"/>
          </p:nvPr>
        </p:nvSpPr>
        <p:spPr>
          <a:xfrm>
            <a:off x="0" y="1104900"/>
            <a:ext cx="9144000" cy="6019800"/>
          </a:xfrm>
        </p:spPr>
        <p:txBody>
          <a:bodyPr>
            <a:normAutofit/>
          </a:bodyPr>
          <a:lstStyle/>
          <a:p>
            <a:r>
              <a:rPr lang="en-US" sz="3600" dirty="0">
                <a:latin typeface="Rockwell"/>
                <a:cs typeface="Rockwell"/>
              </a:rPr>
              <a:t>But, Taft was poorly equipped to continue </a:t>
            </a:r>
            <a:r>
              <a:rPr lang="en-US" sz="3600" dirty="0" smtClean="0">
                <a:latin typeface="Rockwell"/>
                <a:cs typeface="Rockwell"/>
              </a:rPr>
              <a:t>Roosevelt’s </a:t>
            </a:r>
            <a:r>
              <a:rPr lang="en-US" sz="3600" dirty="0">
                <a:latin typeface="Rockwell"/>
                <a:cs typeface="Rockwell"/>
              </a:rPr>
              <a:t>agenda:</a:t>
            </a:r>
          </a:p>
          <a:p>
            <a:pPr lvl="1"/>
            <a:r>
              <a:rPr lang="en-US" sz="3200" dirty="0">
                <a:latin typeface="Rockwell"/>
                <a:cs typeface="Rockwell"/>
              </a:rPr>
              <a:t>Taft did not trust the </a:t>
            </a:r>
            <a:r>
              <a:rPr lang="en-US" sz="3200" dirty="0" smtClean="0">
                <a:latin typeface="Rockwell"/>
                <a:cs typeface="Rockwell"/>
              </a:rPr>
              <a:t>gov’t </a:t>
            </a:r>
            <a:r>
              <a:rPr lang="en-US" sz="3200" dirty="0">
                <a:latin typeface="Rockwell"/>
                <a:cs typeface="Rockwell"/>
              </a:rPr>
              <a:t>to regulate business behavior </a:t>
            </a:r>
          </a:p>
          <a:p>
            <a:pPr lvl="1"/>
            <a:r>
              <a:rPr lang="en-US" sz="3200" dirty="0">
                <a:latin typeface="Rockwell"/>
                <a:cs typeface="Rockwell"/>
              </a:rPr>
              <a:t>He </a:t>
            </a:r>
            <a:r>
              <a:rPr lang="en-US" sz="3200" dirty="0" smtClean="0">
                <a:latin typeface="Rockwell"/>
                <a:cs typeface="Rockwell"/>
              </a:rPr>
              <a:t>didn’t </a:t>
            </a:r>
            <a:r>
              <a:rPr lang="en-US" sz="3200" dirty="0">
                <a:latin typeface="Rockwell"/>
                <a:cs typeface="Rockwell"/>
              </a:rPr>
              <a:t>have the flair of TR; Taft </a:t>
            </a:r>
            <a:r>
              <a:rPr lang="en-US" sz="3200" dirty="0" smtClean="0">
                <a:latin typeface="Rockwell"/>
                <a:cs typeface="Rockwell"/>
              </a:rPr>
              <a:t>was</a:t>
            </a:r>
            <a:r>
              <a:rPr lang="ja-JP" altLang="en-US" sz="3200" dirty="0" smtClean="0">
                <a:latin typeface="Rockwell"/>
                <a:cs typeface="Rockwell"/>
              </a:rPr>
              <a:t>“</a:t>
            </a:r>
            <a:r>
              <a:rPr lang="en-US" sz="3200" dirty="0">
                <a:latin typeface="Rockwell"/>
                <a:cs typeface="Rockwell"/>
              </a:rPr>
              <a:t>too honest &amp; sincere</a:t>
            </a:r>
            <a:r>
              <a:rPr lang="ja-JP" altLang="en-US" sz="3200" dirty="0">
                <a:latin typeface="Rockwell"/>
                <a:cs typeface="Rockwell"/>
              </a:rPr>
              <a:t>”</a:t>
            </a:r>
            <a:endParaRPr lang="en-US" sz="3200" dirty="0">
              <a:latin typeface="Rockwell"/>
              <a:cs typeface="Rockwell"/>
            </a:endParaRPr>
          </a:p>
          <a:p>
            <a:pPr lvl="1"/>
            <a:r>
              <a:rPr lang="en-US" sz="3200" dirty="0">
                <a:latin typeface="Rockwell"/>
                <a:cs typeface="Rockwell"/>
              </a:rPr>
              <a:t>Taft tended to side with conservative Republicans rather than progressive Republicans </a:t>
            </a:r>
          </a:p>
        </p:txBody>
      </p:sp>
      <p:sp>
        <p:nvSpPr>
          <p:cNvPr id="7" name="AutoShape 6"/>
          <p:cNvSpPr>
            <a:spLocks noChangeArrowheads="1"/>
          </p:cNvSpPr>
          <p:nvPr/>
        </p:nvSpPr>
        <p:spPr bwMode="auto">
          <a:xfrm>
            <a:off x="533400" y="76200"/>
            <a:ext cx="8458200" cy="1981200"/>
          </a:xfrm>
          <a:prstGeom prst="wedgeRectCallout">
            <a:avLst>
              <a:gd name="adj1" fmla="val -18148"/>
              <a:gd name="adj2" fmla="val 22876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spcBef>
                <a:spcPct val="15000"/>
              </a:spcBef>
              <a:buFont typeface="Arial" charset="0"/>
              <a:buNone/>
            </a:pPr>
            <a:r>
              <a:rPr kumimoji="1" lang="en-US" sz="2900" dirty="0">
                <a:solidFill>
                  <a:srgbClr val="000000"/>
                </a:solidFill>
                <a:latin typeface="Rockwell"/>
                <a:cs typeface="Rockwell"/>
              </a:rPr>
              <a:t>Taft backed the </a:t>
            </a:r>
            <a:r>
              <a:rPr kumimoji="1" lang="en-US" sz="2900" u="sng" dirty="0">
                <a:solidFill>
                  <a:srgbClr val="000000"/>
                </a:solidFill>
                <a:latin typeface="Rockwell"/>
                <a:cs typeface="Rockwell"/>
              </a:rPr>
              <a:t>Payne-Aldrich Tariff</a:t>
            </a:r>
            <a:r>
              <a:rPr kumimoji="1" lang="en-US" sz="2900" dirty="0">
                <a:solidFill>
                  <a:srgbClr val="000000"/>
                </a:solidFill>
                <a:latin typeface="Rockwell"/>
                <a:cs typeface="Rockwell"/>
              </a:rPr>
              <a:t> (1909) which angered progressive Republicans who wanted more foreign competition to force monopolies to reduce their prices</a:t>
            </a:r>
            <a:endParaRPr lang="en-US" sz="2900" dirty="0">
              <a:solidFill>
                <a:srgbClr val="000000"/>
              </a:solidFill>
              <a:latin typeface="Rockwell"/>
              <a:cs typeface="Rockwell"/>
            </a:endParaRPr>
          </a:p>
        </p:txBody>
      </p:sp>
      <p:sp>
        <p:nvSpPr>
          <p:cNvPr id="8" name="AutoShape 7"/>
          <p:cNvSpPr>
            <a:spLocks noChangeArrowheads="1"/>
          </p:cNvSpPr>
          <p:nvPr/>
        </p:nvSpPr>
        <p:spPr bwMode="auto">
          <a:xfrm>
            <a:off x="228600" y="2209800"/>
            <a:ext cx="8763000" cy="1066800"/>
          </a:xfrm>
          <a:prstGeom prst="wedgeRectCallout">
            <a:avLst>
              <a:gd name="adj1" fmla="val -10671"/>
              <a:gd name="adj2" fmla="val 263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5000"/>
              </a:spcBef>
              <a:buFont typeface="Arial" charset="0"/>
              <a:buNone/>
            </a:pPr>
            <a:r>
              <a:rPr kumimoji="1" lang="en-US" sz="3200" dirty="0">
                <a:solidFill>
                  <a:srgbClr val="000000"/>
                </a:solidFill>
                <a:latin typeface="Rockwell"/>
                <a:cs typeface="Rockwell"/>
              </a:rPr>
              <a:t>Taft fired Pinchot, </a:t>
            </a:r>
            <a:r>
              <a:rPr kumimoji="1" lang="en-US" sz="3200" dirty="0" smtClean="0">
                <a:solidFill>
                  <a:srgbClr val="000000"/>
                </a:solidFill>
                <a:latin typeface="Rockwell"/>
                <a:cs typeface="Rockwell"/>
              </a:rPr>
              <a:t>TR’s </a:t>
            </a:r>
            <a:r>
              <a:rPr kumimoji="1" lang="en-US" sz="3200" dirty="0">
                <a:solidFill>
                  <a:srgbClr val="000000"/>
                </a:solidFill>
                <a:latin typeface="Rockwell"/>
                <a:cs typeface="Rockwell"/>
              </a:rPr>
              <a:t>chief conservationist after the </a:t>
            </a:r>
            <a:r>
              <a:rPr kumimoji="1" lang="en-US" sz="3200" u="sng" dirty="0">
                <a:solidFill>
                  <a:srgbClr val="000000"/>
                </a:solidFill>
                <a:latin typeface="Rockwell"/>
                <a:cs typeface="Rockwell"/>
              </a:rPr>
              <a:t>Ballinger-Pinchot Affair</a:t>
            </a:r>
          </a:p>
        </p:txBody>
      </p:sp>
      <p:sp>
        <p:nvSpPr>
          <p:cNvPr id="9" name="AutoShape 8"/>
          <p:cNvSpPr>
            <a:spLocks noChangeArrowheads="1"/>
          </p:cNvSpPr>
          <p:nvPr/>
        </p:nvSpPr>
        <p:spPr bwMode="auto">
          <a:xfrm>
            <a:off x="685800" y="2232480"/>
            <a:ext cx="8001000" cy="1905000"/>
          </a:xfrm>
          <a:prstGeom prst="wedgeRectCallout">
            <a:avLst>
              <a:gd name="adj1" fmla="val 6764"/>
              <a:gd name="adj2" fmla="val 13041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900" dirty="0">
                <a:solidFill>
                  <a:srgbClr val="000000"/>
                </a:solidFill>
                <a:latin typeface="Rockwell"/>
                <a:cs typeface="Rockwell"/>
              </a:rPr>
              <a:t>These issues divided the Republican Party into progressive &amp; </a:t>
            </a:r>
            <a:r>
              <a:rPr kumimoji="1" lang="ja-JP" altLang="en-US" sz="2900" dirty="0">
                <a:solidFill>
                  <a:srgbClr val="000000"/>
                </a:solidFill>
                <a:latin typeface="Rockwell"/>
                <a:cs typeface="Rockwell"/>
              </a:rPr>
              <a:t>“</a:t>
            </a:r>
            <a:r>
              <a:rPr kumimoji="1" lang="en-US" sz="2900" dirty="0">
                <a:solidFill>
                  <a:srgbClr val="000000"/>
                </a:solidFill>
                <a:latin typeface="Rockwell"/>
                <a:cs typeface="Rockwell"/>
              </a:rPr>
              <a:t>Old Guard</a:t>
            </a:r>
            <a:r>
              <a:rPr kumimoji="1" lang="ja-JP" altLang="en-US" sz="2900" dirty="0">
                <a:solidFill>
                  <a:srgbClr val="000000"/>
                </a:solidFill>
                <a:latin typeface="Rockwell"/>
                <a:cs typeface="Rockwell"/>
              </a:rPr>
              <a:t>”</a:t>
            </a:r>
            <a:r>
              <a:rPr kumimoji="1" lang="en-US" sz="2900" dirty="0">
                <a:solidFill>
                  <a:srgbClr val="000000"/>
                </a:solidFill>
                <a:latin typeface="Rockwell"/>
                <a:cs typeface="Rockwell"/>
              </a:rPr>
              <a:t> factions opening the door for a Democrat in the 1912 presidential election</a:t>
            </a:r>
          </a:p>
        </p:txBody>
      </p:sp>
    </p:spTree>
    <p:extLst>
      <p:ext uri="{BB962C8B-B14F-4D97-AF65-F5344CB8AC3E}">
        <p14:creationId xmlns:p14="http://schemas.microsoft.com/office/powerpoint/2010/main" val="2753556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812294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Grp="1" noChangeArrowheads="1"/>
          </p:cNvSpPr>
          <p:nvPr>
            <p:ph type="title"/>
          </p:nvPr>
        </p:nvSpPr>
        <p:spPr>
          <a:xfrm>
            <a:off x="1143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Rockwell"/>
                <a:cs typeface="Rockwell"/>
              </a:rPr>
              <a:t>The Taft Presidency</a:t>
            </a:r>
          </a:p>
        </p:txBody>
      </p:sp>
      <p:sp>
        <p:nvSpPr>
          <p:cNvPr id="119813" name="Rectangle 5"/>
          <p:cNvSpPr>
            <a:spLocks noGrp="1" noChangeArrowheads="1"/>
          </p:cNvSpPr>
          <p:nvPr>
            <p:ph type="body" idx="1"/>
          </p:nvPr>
        </p:nvSpPr>
        <p:spPr>
          <a:xfrm>
            <a:off x="0" y="1219200"/>
            <a:ext cx="9144000" cy="6019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lnSpc>
                <a:spcPct val="95000"/>
              </a:lnSpc>
            </a:pPr>
            <a:r>
              <a:rPr lang="en-US" sz="3600" dirty="0">
                <a:latin typeface="Rockwell"/>
                <a:cs typeface="Rockwell"/>
              </a:rPr>
              <a:t>Despite these set backs, Taft helped push through significant progressive legislation:</a:t>
            </a:r>
          </a:p>
          <a:p>
            <a:pPr lvl="1">
              <a:lnSpc>
                <a:spcPct val="95000"/>
              </a:lnSpc>
            </a:pPr>
            <a:r>
              <a:rPr lang="en-US" sz="3200" u="sng" dirty="0">
                <a:latin typeface="Rockwell"/>
                <a:cs typeface="Rockwell"/>
              </a:rPr>
              <a:t>16</a:t>
            </a:r>
            <a:r>
              <a:rPr lang="en-US" sz="3200" u="sng" baseline="30000" dirty="0">
                <a:latin typeface="Rockwell"/>
                <a:cs typeface="Rockwell"/>
              </a:rPr>
              <a:t>th</a:t>
            </a:r>
            <a:r>
              <a:rPr lang="en-US" sz="3200" u="sng" dirty="0">
                <a:latin typeface="Rockwell"/>
                <a:cs typeface="Rockwell"/>
              </a:rPr>
              <a:t> Amendment</a:t>
            </a:r>
            <a:r>
              <a:rPr lang="en-US" sz="3200" dirty="0">
                <a:latin typeface="Rockwell"/>
                <a:cs typeface="Rockwell"/>
              </a:rPr>
              <a:t> was </a:t>
            </a:r>
            <a:r>
              <a:rPr lang="en-US" sz="3200" i="1" dirty="0">
                <a:latin typeface="Rockwell"/>
                <a:cs typeface="Rockwell"/>
              </a:rPr>
              <a:t>written</a:t>
            </a:r>
            <a:r>
              <a:rPr lang="en-US" sz="3200" dirty="0">
                <a:latin typeface="Rockwell"/>
                <a:cs typeface="Rockwell"/>
              </a:rPr>
              <a:t>; created a national income tax</a:t>
            </a:r>
          </a:p>
          <a:p>
            <a:pPr lvl="1">
              <a:lnSpc>
                <a:spcPct val="95000"/>
              </a:lnSpc>
            </a:pPr>
            <a:r>
              <a:rPr lang="en-US" sz="3200" u="sng" dirty="0">
                <a:latin typeface="Rockwell"/>
                <a:cs typeface="Rockwell"/>
              </a:rPr>
              <a:t>17</a:t>
            </a:r>
            <a:r>
              <a:rPr lang="en-US" sz="3200" u="sng" baseline="30000" dirty="0">
                <a:latin typeface="Rockwell"/>
                <a:cs typeface="Rockwell"/>
              </a:rPr>
              <a:t>th</a:t>
            </a:r>
            <a:r>
              <a:rPr lang="en-US" sz="3200" u="sng" dirty="0">
                <a:latin typeface="Rockwell"/>
                <a:cs typeface="Rockwell"/>
              </a:rPr>
              <a:t> Amendment</a:t>
            </a:r>
            <a:r>
              <a:rPr lang="en-US" sz="3200" dirty="0">
                <a:latin typeface="Rockwell"/>
                <a:cs typeface="Rockwell"/>
              </a:rPr>
              <a:t> was </a:t>
            </a:r>
            <a:r>
              <a:rPr lang="en-US" sz="3200" i="1" dirty="0">
                <a:latin typeface="Rockwell"/>
                <a:cs typeface="Rockwell"/>
              </a:rPr>
              <a:t>written</a:t>
            </a:r>
            <a:r>
              <a:rPr lang="en-US" sz="3200" dirty="0">
                <a:latin typeface="Rockwell"/>
                <a:cs typeface="Rockwell"/>
              </a:rPr>
              <a:t>; direct election of U.S. Senators</a:t>
            </a:r>
          </a:p>
          <a:p>
            <a:pPr lvl="1">
              <a:lnSpc>
                <a:spcPct val="95000"/>
              </a:lnSpc>
            </a:pPr>
            <a:r>
              <a:rPr lang="en-US" sz="3200" dirty="0">
                <a:latin typeface="Rockwell"/>
                <a:cs typeface="Rockwell"/>
              </a:rPr>
              <a:t>Safety codes for miners &amp; RRs</a:t>
            </a:r>
          </a:p>
          <a:p>
            <a:pPr lvl="1">
              <a:lnSpc>
                <a:spcPct val="95000"/>
              </a:lnSpc>
            </a:pPr>
            <a:r>
              <a:rPr lang="en-US" sz="3200" dirty="0">
                <a:latin typeface="Rockwell"/>
                <a:cs typeface="Rockwell"/>
              </a:rPr>
              <a:t>Created the </a:t>
            </a:r>
            <a:r>
              <a:rPr lang="en-US" sz="3200" dirty="0" smtClean="0">
                <a:latin typeface="Rockwell"/>
                <a:cs typeface="Rockwell"/>
              </a:rPr>
              <a:t>Children</a:t>
            </a:r>
            <a:r>
              <a:rPr lang="en-US" sz="3200" dirty="0" smtClean="0">
                <a:latin typeface="Rockwell"/>
                <a:cs typeface="Rockwell"/>
              </a:rPr>
              <a:t>’</a:t>
            </a:r>
            <a:r>
              <a:rPr lang="en-US" sz="3200" dirty="0" smtClean="0">
                <a:latin typeface="Rockwell"/>
                <a:cs typeface="Rockwell"/>
              </a:rPr>
              <a:t>s </a:t>
            </a:r>
            <a:r>
              <a:rPr lang="en-US" sz="3200" dirty="0">
                <a:latin typeface="Rockwell"/>
                <a:cs typeface="Rockwell"/>
              </a:rPr>
              <a:t>Bureau </a:t>
            </a:r>
          </a:p>
        </p:txBody>
      </p:sp>
      <p:sp>
        <p:nvSpPr>
          <p:cNvPr id="119817" name="AutoShape 9"/>
          <p:cNvSpPr>
            <a:spLocks noChangeArrowheads="1"/>
          </p:cNvSpPr>
          <p:nvPr/>
        </p:nvSpPr>
        <p:spPr bwMode="auto">
          <a:xfrm>
            <a:off x="2514600" y="1219200"/>
            <a:ext cx="3886200" cy="1066800"/>
          </a:xfrm>
          <a:prstGeom prst="wedgeRectCallout">
            <a:avLst>
              <a:gd name="adj1" fmla="val 25494"/>
              <a:gd name="adj2" fmla="val 11013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600"/>
              <a:t>Vindication for the Populists!!</a:t>
            </a:r>
          </a:p>
        </p:txBody>
      </p:sp>
      <p:sp>
        <p:nvSpPr>
          <p:cNvPr id="119818" name="AutoShape 10"/>
          <p:cNvSpPr>
            <a:spLocks noChangeArrowheads="1"/>
          </p:cNvSpPr>
          <p:nvPr/>
        </p:nvSpPr>
        <p:spPr bwMode="auto">
          <a:xfrm>
            <a:off x="2514600" y="1219200"/>
            <a:ext cx="3886200" cy="1066800"/>
          </a:xfrm>
          <a:prstGeom prst="wedgeRectCallout">
            <a:avLst>
              <a:gd name="adj1" fmla="val -43236"/>
              <a:gd name="adj2" fmla="val 20798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3200" dirty="0" smtClean="0">
                <a:solidFill>
                  <a:srgbClr val="000000"/>
                </a:solidFill>
              </a:rPr>
              <a:t>Vindication for the Populists!!</a:t>
            </a:r>
            <a:endParaRPr lang="en-US" sz="3200" dirty="0">
              <a:solidFill>
                <a:srgbClr val="000000"/>
              </a:solidFill>
            </a:endParaRPr>
          </a:p>
        </p:txBody>
      </p:sp>
      <p:sp>
        <p:nvSpPr>
          <p:cNvPr id="119819" name="AutoShape 11"/>
          <p:cNvSpPr>
            <a:spLocks noChangeArrowheads="1"/>
          </p:cNvSpPr>
          <p:nvPr/>
        </p:nvSpPr>
        <p:spPr bwMode="auto">
          <a:xfrm>
            <a:off x="381000" y="152400"/>
            <a:ext cx="8458200" cy="1371600"/>
          </a:xfrm>
          <a:prstGeom prst="wedgeRectCallout">
            <a:avLst>
              <a:gd name="adj1" fmla="val -2384"/>
              <a:gd name="adj2" fmla="val 13715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5000"/>
              </a:spcBef>
              <a:buFont typeface="Arial" charset="0"/>
              <a:buNone/>
            </a:pPr>
            <a:r>
              <a:rPr kumimoji="1" lang="en-US" sz="2900" dirty="0">
                <a:solidFill>
                  <a:srgbClr val="000000"/>
                </a:solidFill>
              </a:rPr>
              <a:t>All the work to create the 16</a:t>
            </a:r>
            <a:r>
              <a:rPr kumimoji="1" lang="en-US" sz="2900" baseline="30000" dirty="0">
                <a:solidFill>
                  <a:srgbClr val="000000"/>
                </a:solidFill>
              </a:rPr>
              <a:t>th</a:t>
            </a:r>
            <a:r>
              <a:rPr kumimoji="1" lang="en-US" sz="2900" dirty="0">
                <a:solidFill>
                  <a:srgbClr val="000000"/>
                </a:solidFill>
              </a:rPr>
              <a:t> &amp; 17</a:t>
            </a:r>
            <a:r>
              <a:rPr kumimoji="1" lang="en-US" sz="2900" baseline="30000" dirty="0">
                <a:solidFill>
                  <a:srgbClr val="000000"/>
                </a:solidFill>
              </a:rPr>
              <a:t>th</a:t>
            </a:r>
            <a:r>
              <a:rPr kumimoji="1" lang="en-US" sz="2900" dirty="0">
                <a:solidFill>
                  <a:srgbClr val="000000"/>
                </a:solidFill>
              </a:rPr>
              <a:t> amendments was done under Taft, but neither was ratified while Taft was president  </a:t>
            </a:r>
            <a:endParaRPr kumimoji="1" lang="en-US" sz="2900" u="sng" dirty="0">
              <a:solidFill>
                <a:srgbClr val="000000"/>
              </a:solidFill>
            </a:endParaRPr>
          </a:p>
        </p:txBody>
      </p:sp>
    </p:spTree>
    <p:extLst>
      <p:ext uri="{BB962C8B-B14F-4D97-AF65-F5344CB8AC3E}">
        <p14:creationId xmlns:p14="http://schemas.microsoft.com/office/powerpoint/2010/main" val="4244993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9819"/>
                                        </p:tgtEl>
                                        <p:attrNameLst>
                                          <p:attrName>style.visibility</p:attrName>
                                        </p:attrNameLst>
                                      </p:cBhvr>
                                      <p:to>
                                        <p:strVal val="visible"/>
                                      </p:to>
                                    </p:set>
                                    <p:anim calcmode="lin" valueType="num">
                                      <p:cBhvr>
                                        <p:cTn id="7" dur="500" fill="hold"/>
                                        <p:tgtEl>
                                          <p:spTgt spid="119819"/>
                                        </p:tgtEl>
                                        <p:attrNameLst>
                                          <p:attrName>ppt_w</p:attrName>
                                        </p:attrNameLst>
                                      </p:cBhvr>
                                      <p:tavLst>
                                        <p:tav tm="0">
                                          <p:val>
                                            <p:fltVal val="0"/>
                                          </p:val>
                                        </p:tav>
                                        <p:tav tm="100000">
                                          <p:val>
                                            <p:strVal val="#ppt_w"/>
                                          </p:val>
                                        </p:tav>
                                      </p:tavLst>
                                    </p:anim>
                                    <p:anim calcmode="lin" valueType="num">
                                      <p:cBhvr>
                                        <p:cTn id="8" dur="500" fill="hold"/>
                                        <p:tgtEl>
                                          <p:spTgt spid="119819"/>
                                        </p:tgtEl>
                                        <p:attrNameLst>
                                          <p:attrName>ppt_h</p:attrName>
                                        </p:attrNameLst>
                                      </p:cBhvr>
                                      <p:tavLst>
                                        <p:tav tm="0">
                                          <p:val>
                                            <p:fltVal val="0"/>
                                          </p:val>
                                        </p:tav>
                                        <p:tav tm="100000">
                                          <p:val>
                                            <p:strVal val="#ppt_h"/>
                                          </p:val>
                                        </p:tav>
                                      </p:tavLst>
                                    </p:anim>
                                    <p:animEffect transition="in" filter="fade">
                                      <p:cBhvr>
                                        <p:cTn id="9" dur="500"/>
                                        <p:tgtEl>
                                          <p:spTgt spid="1198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9817"/>
                                        </p:tgtEl>
                                        <p:attrNameLst>
                                          <p:attrName>style.visibility</p:attrName>
                                        </p:attrNameLst>
                                      </p:cBhvr>
                                      <p:to>
                                        <p:strVal val="visible"/>
                                      </p:to>
                                    </p:set>
                                    <p:anim calcmode="lin" valueType="num">
                                      <p:cBhvr>
                                        <p:cTn id="14" dur="500" fill="hold"/>
                                        <p:tgtEl>
                                          <p:spTgt spid="119817"/>
                                        </p:tgtEl>
                                        <p:attrNameLst>
                                          <p:attrName>ppt_w</p:attrName>
                                        </p:attrNameLst>
                                      </p:cBhvr>
                                      <p:tavLst>
                                        <p:tav tm="0">
                                          <p:val>
                                            <p:fltVal val="0"/>
                                          </p:val>
                                        </p:tav>
                                        <p:tav tm="100000">
                                          <p:val>
                                            <p:strVal val="#ppt_w"/>
                                          </p:val>
                                        </p:tav>
                                      </p:tavLst>
                                    </p:anim>
                                    <p:anim calcmode="lin" valueType="num">
                                      <p:cBhvr>
                                        <p:cTn id="15" dur="500" fill="hold"/>
                                        <p:tgtEl>
                                          <p:spTgt spid="119817"/>
                                        </p:tgtEl>
                                        <p:attrNameLst>
                                          <p:attrName>ppt_h</p:attrName>
                                        </p:attrNameLst>
                                      </p:cBhvr>
                                      <p:tavLst>
                                        <p:tav tm="0">
                                          <p:val>
                                            <p:fltVal val="0"/>
                                          </p:val>
                                        </p:tav>
                                        <p:tav tm="100000">
                                          <p:val>
                                            <p:strVal val="#ppt_h"/>
                                          </p:val>
                                        </p:tav>
                                      </p:tavLst>
                                    </p:anim>
                                    <p:animEffect transition="in" filter="fade">
                                      <p:cBhvr>
                                        <p:cTn id="16" dur="500"/>
                                        <p:tgtEl>
                                          <p:spTgt spid="119817"/>
                                        </p:tgtEl>
                                      </p:cBhvr>
                                    </p:animEffect>
                                  </p:childTnLst>
                                </p:cTn>
                              </p:par>
                              <p:par>
                                <p:cTn id="17" presetID="53" presetClass="exit" presetSubtype="0" fill="hold" grpId="1" nodeType="withEffect">
                                  <p:stCondLst>
                                    <p:cond delay="0"/>
                                  </p:stCondLst>
                                  <p:childTnLst>
                                    <p:anim calcmode="lin" valueType="num">
                                      <p:cBhvr>
                                        <p:cTn id="18" dur="500"/>
                                        <p:tgtEl>
                                          <p:spTgt spid="119819"/>
                                        </p:tgtEl>
                                        <p:attrNameLst>
                                          <p:attrName>ppt_w</p:attrName>
                                        </p:attrNameLst>
                                      </p:cBhvr>
                                      <p:tavLst>
                                        <p:tav tm="0">
                                          <p:val>
                                            <p:strVal val="ppt_w"/>
                                          </p:val>
                                        </p:tav>
                                        <p:tav tm="100000">
                                          <p:val>
                                            <p:fltVal val="0"/>
                                          </p:val>
                                        </p:tav>
                                      </p:tavLst>
                                    </p:anim>
                                    <p:anim calcmode="lin" valueType="num">
                                      <p:cBhvr>
                                        <p:cTn id="19" dur="500"/>
                                        <p:tgtEl>
                                          <p:spTgt spid="119819"/>
                                        </p:tgtEl>
                                        <p:attrNameLst>
                                          <p:attrName>ppt_h</p:attrName>
                                        </p:attrNameLst>
                                      </p:cBhvr>
                                      <p:tavLst>
                                        <p:tav tm="0">
                                          <p:val>
                                            <p:strVal val="ppt_h"/>
                                          </p:val>
                                        </p:tav>
                                        <p:tav tm="100000">
                                          <p:val>
                                            <p:fltVal val="0"/>
                                          </p:val>
                                        </p:tav>
                                      </p:tavLst>
                                    </p:anim>
                                    <p:animEffect transition="out" filter="fade">
                                      <p:cBhvr>
                                        <p:cTn id="20" dur="500"/>
                                        <p:tgtEl>
                                          <p:spTgt spid="119819"/>
                                        </p:tgtEl>
                                      </p:cBhvr>
                                    </p:animEffect>
                                    <p:set>
                                      <p:cBhvr>
                                        <p:cTn id="21" dur="1" fill="hold">
                                          <p:stCondLst>
                                            <p:cond delay="499"/>
                                          </p:stCondLst>
                                        </p:cTn>
                                        <p:tgtEl>
                                          <p:spTgt spid="119819"/>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119818"/>
                                        </p:tgtEl>
                                        <p:attrNameLst>
                                          <p:attrName>style.visibility</p:attrName>
                                        </p:attrNameLst>
                                      </p:cBhvr>
                                      <p:to>
                                        <p:strVal val="visible"/>
                                      </p:to>
                                    </p:set>
                                    <p:anim calcmode="lin" valueType="num">
                                      <p:cBhvr>
                                        <p:cTn id="24" dur="500" fill="hold"/>
                                        <p:tgtEl>
                                          <p:spTgt spid="119818"/>
                                        </p:tgtEl>
                                        <p:attrNameLst>
                                          <p:attrName>ppt_w</p:attrName>
                                        </p:attrNameLst>
                                      </p:cBhvr>
                                      <p:tavLst>
                                        <p:tav tm="0">
                                          <p:val>
                                            <p:fltVal val="0"/>
                                          </p:val>
                                        </p:tav>
                                        <p:tav tm="100000">
                                          <p:val>
                                            <p:strVal val="#ppt_w"/>
                                          </p:val>
                                        </p:tav>
                                      </p:tavLst>
                                    </p:anim>
                                    <p:anim calcmode="lin" valueType="num">
                                      <p:cBhvr>
                                        <p:cTn id="25" dur="500" fill="hold"/>
                                        <p:tgtEl>
                                          <p:spTgt spid="119818"/>
                                        </p:tgtEl>
                                        <p:attrNameLst>
                                          <p:attrName>ppt_h</p:attrName>
                                        </p:attrNameLst>
                                      </p:cBhvr>
                                      <p:tavLst>
                                        <p:tav tm="0">
                                          <p:val>
                                            <p:fltVal val="0"/>
                                          </p:val>
                                        </p:tav>
                                        <p:tav tm="100000">
                                          <p:val>
                                            <p:strVal val="#ppt_h"/>
                                          </p:val>
                                        </p:tav>
                                      </p:tavLst>
                                    </p:anim>
                                    <p:animEffect transition="in" filter="fade">
                                      <p:cBhvr>
                                        <p:cTn id="26" dur="5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7" grpId="0" animBg="1"/>
      <p:bldP spid="119818" grpId="0" animBg="1"/>
      <p:bldP spid="119819" grpId="0" animBg="1"/>
      <p:bldP spid="1198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Grassroots Progressivism</a:t>
            </a:r>
          </a:p>
          <a:p>
            <a:r>
              <a:rPr lang="en-US" dirty="0" smtClean="0"/>
              <a:t>Teddy’s </a:t>
            </a:r>
            <a:r>
              <a:rPr lang="en-US" dirty="0" smtClean="0"/>
              <a:t>Presidency and Approach</a:t>
            </a:r>
          </a:p>
          <a:p>
            <a:r>
              <a:rPr lang="en-US" dirty="0" smtClean="0"/>
              <a:t>Taft’s Presidency and Approach</a:t>
            </a:r>
          </a:p>
          <a:p>
            <a:r>
              <a:rPr lang="en-US" dirty="0" smtClean="0"/>
              <a:t>The Election of 1912 and the Rep. Split</a:t>
            </a:r>
          </a:p>
          <a:p>
            <a:r>
              <a:rPr lang="en-US" dirty="0" smtClean="0"/>
              <a:t>Wilson’s Presidency and Approach</a:t>
            </a:r>
          </a:p>
          <a:p>
            <a:r>
              <a:rPr lang="en-US" dirty="0" smtClean="0"/>
              <a:t>The Legacy of the Progressives</a:t>
            </a:r>
          </a:p>
          <a:p>
            <a:endParaRPr lang="en-US" dirty="0"/>
          </a:p>
        </p:txBody>
      </p:sp>
    </p:spTree>
    <p:extLst>
      <p:ext uri="{BB962C8B-B14F-4D97-AF65-F5344CB8AC3E}">
        <p14:creationId xmlns:p14="http://schemas.microsoft.com/office/powerpoint/2010/main" val="38130485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0" y="0"/>
            <a:ext cx="8915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The Election of 1912</a:t>
            </a:r>
          </a:p>
        </p:txBody>
      </p:sp>
      <p:sp>
        <p:nvSpPr>
          <p:cNvPr id="26629" name="Rectangle 5"/>
          <p:cNvSpPr>
            <a:spLocks noGrp="1" noChangeArrowheads="1"/>
          </p:cNvSpPr>
          <p:nvPr>
            <p:ph type="body" idx="1"/>
          </p:nvPr>
        </p:nvSpPr>
        <p:spPr>
          <a:xfrm>
            <a:off x="0" y="1402596"/>
            <a:ext cx="9144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a:latin typeface="Rockwell"/>
                <a:cs typeface="Rockwell"/>
              </a:rPr>
              <a:t>TR decided to run against Taft for the</a:t>
            </a:r>
            <a:r>
              <a:rPr lang="en-US" sz="3000" dirty="0">
                <a:latin typeface="Rockwell"/>
                <a:cs typeface="Rockwell"/>
              </a:rPr>
              <a:t> </a:t>
            </a:r>
            <a:r>
              <a:rPr lang="en-US" dirty="0">
                <a:latin typeface="Rockwell"/>
                <a:cs typeface="Rockwell"/>
              </a:rPr>
              <a:t>Republican</a:t>
            </a:r>
            <a:r>
              <a:rPr lang="en-US" sz="3000" dirty="0">
                <a:latin typeface="Rockwell"/>
                <a:cs typeface="Rockwell"/>
              </a:rPr>
              <a:t> </a:t>
            </a:r>
            <a:r>
              <a:rPr lang="en-US" dirty="0">
                <a:latin typeface="Rockwell"/>
                <a:cs typeface="Rockwell"/>
              </a:rPr>
              <a:t>nomination</a:t>
            </a:r>
            <a:r>
              <a:rPr lang="en-US" sz="3000" dirty="0">
                <a:latin typeface="Rockwell"/>
                <a:cs typeface="Rockwell"/>
              </a:rPr>
              <a:t> </a:t>
            </a:r>
            <a:r>
              <a:rPr lang="en-US" dirty="0">
                <a:latin typeface="Rockwell"/>
                <a:cs typeface="Rockwell"/>
              </a:rPr>
              <a:t>in</a:t>
            </a:r>
            <a:r>
              <a:rPr lang="en-US" sz="3000" dirty="0">
                <a:latin typeface="Rockwell"/>
                <a:cs typeface="Rockwell"/>
              </a:rPr>
              <a:t> </a:t>
            </a:r>
            <a:r>
              <a:rPr lang="en-US" dirty="0" smtClean="0">
                <a:latin typeface="Rockwell"/>
                <a:cs typeface="Rockwell"/>
              </a:rPr>
              <a:t>1912 (mad about losing Conservationist policies) </a:t>
            </a:r>
            <a:r>
              <a:rPr lang="en-US" dirty="0">
                <a:latin typeface="Rockwell"/>
                <a:cs typeface="Rockwell"/>
              </a:rPr>
              <a:t>but conservative Republicans refused to nominate him over Taft</a:t>
            </a:r>
          </a:p>
          <a:p>
            <a:pPr>
              <a:lnSpc>
                <a:spcPct val="95000"/>
              </a:lnSpc>
              <a:spcBef>
                <a:spcPct val="10000"/>
              </a:spcBef>
            </a:pPr>
            <a:r>
              <a:rPr lang="en-US" dirty="0">
                <a:latin typeface="Rockwell"/>
                <a:cs typeface="Rockwell"/>
              </a:rPr>
              <a:t>TR was nominated to the new Progressive (Bull Moose) Party </a:t>
            </a:r>
          </a:p>
          <a:p>
            <a:pPr>
              <a:lnSpc>
                <a:spcPct val="95000"/>
              </a:lnSpc>
              <a:spcBef>
                <a:spcPct val="10000"/>
              </a:spcBef>
            </a:pPr>
            <a:r>
              <a:rPr lang="en-US" dirty="0">
                <a:latin typeface="Rockwell"/>
                <a:cs typeface="Rockwell"/>
              </a:rPr>
              <a:t>Democrats nominated former Princeton president &amp; NJ governor Woodrow Wilson who ran as a progressive reformer</a:t>
            </a:r>
          </a:p>
        </p:txBody>
      </p:sp>
    </p:spTree>
    <p:extLst>
      <p:ext uri="{BB962C8B-B14F-4D97-AF65-F5344CB8AC3E}">
        <p14:creationId xmlns:p14="http://schemas.microsoft.com/office/powerpoint/2010/main" val="3747316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stretch>
            <a:fillRect/>
          </a:stretch>
        </p:blipFill>
        <p:spPr>
          <a:xfrm>
            <a:off x="5869247" y="4038600"/>
            <a:ext cx="1826953" cy="2583833"/>
          </a:xfrm>
          <a:prstGeom prst="rect">
            <a:avLst/>
          </a:prstGeom>
        </p:spPr>
      </p:pic>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2871196" y="4038601"/>
            <a:ext cx="1752600" cy="2583833"/>
          </a:xfrm>
          <a:prstGeom prst="rect">
            <a:avLst/>
          </a:prstGeom>
        </p:spPr>
      </p:pic>
      <p:sp>
        <p:nvSpPr>
          <p:cNvPr id="2" name="Title 1"/>
          <p:cNvSpPr>
            <a:spLocks noGrp="1"/>
          </p:cNvSpPr>
          <p:nvPr>
            <p:ph type="title"/>
          </p:nvPr>
        </p:nvSpPr>
        <p:spPr>
          <a:xfrm>
            <a:off x="685800" y="230188"/>
            <a:ext cx="8077200" cy="664797"/>
          </a:xfrm>
        </p:spPr>
        <p:txBody>
          <a:bodyPr>
            <a:normAutofit fontScale="90000"/>
          </a:bodyPr>
          <a:lstStyle/>
          <a:p>
            <a:r>
              <a:rPr lang="en-US" dirty="0" smtClean="0">
                <a:solidFill>
                  <a:srgbClr val="FFFFFF"/>
                </a:solidFill>
                <a:latin typeface="Rockwell"/>
                <a:cs typeface="Rockwell"/>
              </a:rPr>
              <a:t>The Candidates of 1912</a:t>
            </a:r>
            <a:endParaRPr lang="en-US" dirty="0">
              <a:solidFill>
                <a:srgbClr val="FFFFFF"/>
              </a:solidFill>
              <a:latin typeface="Rockwell"/>
              <a:cs typeface="Rockwe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1154626"/>
            <a:ext cx="1885254" cy="2655374"/>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0240" y="1154626"/>
            <a:ext cx="1891415" cy="2655374"/>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42642" y="1154626"/>
            <a:ext cx="1748958" cy="2655374"/>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5296" y="1260789"/>
            <a:ext cx="1030870" cy="857615"/>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00800" y="1260789"/>
            <a:ext cx="964816" cy="857615"/>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80951" y="1260789"/>
            <a:ext cx="1095334" cy="857615"/>
          </a:xfrm>
          <a:prstGeom prst="rect">
            <a:avLst/>
          </a:prstGeom>
          <a:solidFill>
            <a:schemeClr val="bg1"/>
          </a:solidFill>
        </p:spPr>
      </p:pic>
      <p:pic>
        <p:nvPicPr>
          <p:cNvPr id="17" name="Picture 1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034652" y="4160744"/>
            <a:ext cx="1113144" cy="813680"/>
          </a:xfrm>
          <a:prstGeom prst="rect">
            <a:avLst/>
          </a:prstGeom>
        </p:spPr>
      </p:pic>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57516" y="4160744"/>
            <a:ext cx="966080" cy="966080"/>
          </a:xfrm>
          <a:prstGeom prst="rect">
            <a:avLst/>
          </a:prstGeom>
        </p:spPr>
      </p:pic>
      <p:sp>
        <p:nvSpPr>
          <p:cNvPr id="20" name="TextBox 19"/>
          <p:cNvSpPr txBox="1"/>
          <p:nvPr/>
        </p:nvSpPr>
        <p:spPr>
          <a:xfrm>
            <a:off x="1656654" y="3079041"/>
            <a:ext cx="1619946"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Taft</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(Republican)</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3" name="TextBox 22"/>
          <p:cNvSpPr txBox="1"/>
          <p:nvPr/>
        </p:nvSpPr>
        <p:spPr>
          <a:xfrm>
            <a:off x="4495800" y="3079041"/>
            <a:ext cx="16764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Roosevelt</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(Progressive)</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4" name="TextBox 23"/>
          <p:cNvSpPr txBox="1"/>
          <p:nvPr/>
        </p:nvSpPr>
        <p:spPr>
          <a:xfrm>
            <a:off x="7315200" y="3079041"/>
            <a:ext cx="16002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Wilson</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(Democratic)</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5" name="TextBox 24"/>
          <p:cNvSpPr txBox="1"/>
          <p:nvPr/>
        </p:nvSpPr>
        <p:spPr>
          <a:xfrm>
            <a:off x="2947396" y="5928293"/>
            <a:ext cx="16002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Debs</a:t>
            </a: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(Socialist)</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
        <p:nvSpPr>
          <p:cNvPr id="27" name="TextBox 26"/>
          <p:cNvSpPr txBox="1"/>
          <p:nvPr/>
        </p:nvSpPr>
        <p:spPr>
          <a:xfrm>
            <a:off x="5919196" y="5928293"/>
            <a:ext cx="1676400" cy="615553"/>
          </a:xfrm>
          <a:prstGeom prst="rect">
            <a:avLst/>
          </a:prstGeom>
          <a:solidFill>
            <a:schemeClr val="accent6">
              <a:lumMod val="50000"/>
              <a:alpha val="30000"/>
            </a:schemeClr>
          </a:solidFill>
          <a:ln>
            <a:solidFill>
              <a:schemeClr val="bg1"/>
            </a:solidFill>
          </a:ln>
        </p:spPr>
        <p:txBody>
          <a:bodyPr wrap="square" rtlCol="0">
            <a:spAutoFit/>
          </a:bodyPr>
          <a:lstStyle/>
          <a:p>
            <a:pPr algn="ctr"/>
            <a:r>
              <a:rPr lang="en-US" sz="1700" dirty="0" err="1" smtClean="0">
                <a:solidFill>
                  <a:srgbClr val="FFFFFF"/>
                </a:solidFill>
                <a:effectLst>
                  <a:outerShdw blurRad="38100" dist="38100" dir="2700000" algn="tl">
                    <a:srgbClr val="000000">
                      <a:alpha val="43137"/>
                    </a:srgbClr>
                  </a:outerShdw>
                </a:effectLst>
                <a:latin typeface="Rockwell"/>
                <a:cs typeface="Rockwell"/>
              </a:rPr>
              <a:t>Chafin</a:t>
            </a:r>
            <a:endParaRPr lang="en-US" sz="1700" dirty="0" smtClean="0">
              <a:solidFill>
                <a:srgbClr val="FFFFFF"/>
              </a:solidFill>
              <a:effectLst>
                <a:outerShdw blurRad="38100" dist="38100" dir="2700000" algn="tl">
                  <a:srgbClr val="000000">
                    <a:alpha val="43137"/>
                  </a:srgbClr>
                </a:outerShdw>
              </a:effectLst>
              <a:latin typeface="Rockwell"/>
              <a:cs typeface="Rockwell"/>
            </a:endParaRPr>
          </a:p>
          <a:p>
            <a:pPr algn="ctr"/>
            <a:r>
              <a:rPr lang="en-US" sz="1700" dirty="0" smtClean="0">
                <a:solidFill>
                  <a:srgbClr val="FFFFFF"/>
                </a:solidFill>
                <a:effectLst>
                  <a:outerShdw blurRad="38100" dist="38100" dir="2700000" algn="tl">
                    <a:srgbClr val="000000">
                      <a:alpha val="43137"/>
                    </a:srgbClr>
                  </a:outerShdw>
                </a:effectLst>
                <a:latin typeface="Rockwell"/>
                <a:cs typeface="Rockwell"/>
              </a:rPr>
              <a:t>(Prohibition)</a:t>
            </a:r>
            <a:endParaRPr lang="en-US" sz="1700" dirty="0">
              <a:solidFill>
                <a:srgbClr val="FFFFFF"/>
              </a:solidFill>
              <a:effectLst>
                <a:outerShdw blurRad="38100" dist="38100" dir="2700000" algn="tl">
                  <a:srgbClr val="000000">
                    <a:alpha val="43137"/>
                  </a:srgbClr>
                </a:outerShdw>
              </a:effectLst>
              <a:latin typeface="Rockwell"/>
              <a:cs typeface="Rockwell"/>
            </a:endParaRPr>
          </a:p>
        </p:txBody>
      </p:sp>
    </p:spTree>
    <p:extLst>
      <p:ext uri="{BB962C8B-B14F-4D97-AF65-F5344CB8AC3E}">
        <p14:creationId xmlns:p14="http://schemas.microsoft.com/office/powerpoint/2010/main" val="42742544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8900" y="0"/>
            <a:ext cx="6420803" cy="6858000"/>
          </a:xfrm>
          <a:prstGeom prst="rect">
            <a:avLst/>
          </a:prstGeom>
        </p:spPr>
      </p:pic>
    </p:spTree>
    <p:extLst>
      <p:ext uri="{BB962C8B-B14F-4D97-AF65-F5344CB8AC3E}">
        <p14:creationId xmlns:p14="http://schemas.microsoft.com/office/powerpoint/2010/main" val="30279186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12 Election M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65200"/>
            <a:ext cx="9144000" cy="4912386"/>
          </a:xfrm>
          <a:prstGeom prst="rect">
            <a:avLst/>
          </a:prstGeom>
        </p:spPr>
      </p:pic>
    </p:spTree>
    <p:extLst>
      <p:ext uri="{BB962C8B-B14F-4D97-AF65-F5344CB8AC3E}">
        <p14:creationId xmlns:p14="http://schemas.microsoft.com/office/powerpoint/2010/main" val="25035627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54" y="230188"/>
            <a:ext cx="8393746" cy="664797"/>
          </a:xfrm>
        </p:spPr>
        <p:txBody>
          <a:bodyPr>
            <a:normAutofit fontScale="90000"/>
          </a:bodyPr>
          <a:lstStyle/>
          <a:p>
            <a:r>
              <a:rPr lang="en-US" dirty="0" smtClean="0">
                <a:solidFill>
                  <a:srgbClr val="FFFFFF"/>
                </a:solidFill>
                <a:latin typeface="Rockwell"/>
                <a:cs typeface="Rockwell"/>
              </a:rPr>
              <a:t>Wilson’s Landslide Victory</a:t>
            </a:r>
            <a:endParaRPr lang="en-US" dirty="0">
              <a:solidFill>
                <a:srgbClr val="FFFFFF"/>
              </a:solidFill>
              <a:latin typeface="Rockwell"/>
              <a:cs typeface="Rockwe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638" y="1824545"/>
            <a:ext cx="8573612" cy="2442655"/>
          </a:xfrm>
          <a:prstGeom prst="rect">
            <a:avLst/>
          </a:prstGeom>
        </p:spPr>
      </p:pic>
      <p:sp>
        <p:nvSpPr>
          <p:cNvPr id="6" name="Subtitle 2"/>
          <p:cNvSpPr txBox="1">
            <a:spLocks/>
          </p:cNvSpPr>
          <p:nvPr/>
        </p:nvSpPr>
        <p:spPr>
          <a:xfrm>
            <a:off x="285573" y="4572000"/>
            <a:ext cx="8553627" cy="1524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solidFill>
                  <a:srgbClr val="FFFFFF"/>
                </a:solidFill>
                <a:latin typeface="Rockwell"/>
                <a:cs typeface="Rockwell"/>
              </a:rPr>
              <a:t>Republican Party divided by Bull Moose equals Democratic victory</a:t>
            </a:r>
            <a:endParaRPr lang="en-US" i="1" dirty="0">
              <a:solidFill>
                <a:srgbClr val="FFFFFF"/>
              </a:solidFill>
              <a:latin typeface="Rockwell"/>
              <a:cs typeface="Rockwell"/>
            </a:endParaRPr>
          </a:p>
        </p:txBody>
      </p:sp>
    </p:spTree>
    <p:extLst>
      <p:ext uri="{BB962C8B-B14F-4D97-AF65-F5344CB8AC3E}">
        <p14:creationId xmlns:p14="http://schemas.microsoft.com/office/powerpoint/2010/main" val="19717883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9401"/>
            <a:ext cx="8229600" cy="1143000"/>
          </a:xfrm>
          <a:noFill/>
        </p:spPr>
        <p:txBody>
          <a:bodyPr/>
          <a:lstStyle/>
          <a:p>
            <a:pPr eaLnBrk="1" hangingPunct="1"/>
            <a:r>
              <a:rPr lang="en-US" altLang="en-US" dirty="0" smtClean="0"/>
              <a:t>Progressive Amendments:</a:t>
            </a:r>
          </a:p>
        </p:txBody>
      </p:sp>
      <p:sp>
        <p:nvSpPr>
          <p:cNvPr id="18436" name="Rectangle 3"/>
          <p:cNvSpPr>
            <a:spLocks noGrp="1" noChangeArrowheads="1"/>
          </p:cNvSpPr>
          <p:nvPr>
            <p:ph type="body" idx="1"/>
          </p:nvPr>
        </p:nvSpPr>
        <p:spPr>
          <a:xfrm>
            <a:off x="228600" y="1794960"/>
            <a:ext cx="2667000" cy="3962400"/>
          </a:xfrm>
          <a:noFill/>
        </p:spPr>
        <p:txBody>
          <a:bodyPr>
            <a:normAutofit fontScale="77500" lnSpcReduction="20000"/>
          </a:bodyPr>
          <a:lstStyle/>
          <a:p>
            <a:pPr marL="0" indent="0" eaLnBrk="1" hangingPunct="1">
              <a:spcBef>
                <a:spcPct val="0"/>
              </a:spcBef>
            </a:pPr>
            <a:r>
              <a:rPr lang="en-US" altLang="en-US" dirty="0" smtClean="0">
                <a:latin typeface="Rockwell"/>
                <a:cs typeface="Rockwell"/>
              </a:rPr>
              <a:t>16</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600" dirty="0" smtClean="0">
              <a:latin typeface="Rockwell"/>
              <a:cs typeface="Rockwell"/>
            </a:endParaRPr>
          </a:p>
          <a:p>
            <a:pPr marL="0" indent="0" eaLnBrk="1" hangingPunct="1">
              <a:spcBef>
                <a:spcPct val="0"/>
              </a:spcBef>
            </a:pPr>
            <a:r>
              <a:rPr lang="en-US" altLang="en-US" dirty="0" smtClean="0">
                <a:latin typeface="Rockwell"/>
                <a:cs typeface="Rockwell"/>
              </a:rPr>
              <a:t>17</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600" dirty="0" smtClean="0">
              <a:latin typeface="Rockwell"/>
              <a:cs typeface="Rockwell"/>
            </a:endParaRPr>
          </a:p>
          <a:p>
            <a:pPr marL="0" indent="0" eaLnBrk="1" hangingPunct="1">
              <a:spcBef>
                <a:spcPct val="0"/>
              </a:spcBef>
            </a:pPr>
            <a:r>
              <a:rPr lang="en-US" altLang="en-US" dirty="0" smtClean="0">
                <a:latin typeface="Rockwell"/>
                <a:cs typeface="Rockwell"/>
              </a:rPr>
              <a:t>18</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400" dirty="0" smtClean="0">
              <a:latin typeface="Rockwell"/>
              <a:cs typeface="Rockwell"/>
            </a:endParaRPr>
          </a:p>
          <a:p>
            <a:pPr marL="0" indent="0" eaLnBrk="1" hangingPunct="1">
              <a:spcBef>
                <a:spcPct val="0"/>
              </a:spcBef>
            </a:pPr>
            <a:r>
              <a:rPr lang="en-US" altLang="en-US" dirty="0" smtClean="0">
                <a:latin typeface="Rockwell"/>
                <a:cs typeface="Rockwell"/>
              </a:rPr>
              <a:t>19</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p:txBody>
      </p:sp>
      <p:sp>
        <p:nvSpPr>
          <p:cNvPr id="18437" name="Rectangle 4"/>
          <p:cNvSpPr>
            <a:spLocks noChangeArrowheads="1"/>
          </p:cNvSpPr>
          <p:nvPr/>
        </p:nvSpPr>
        <p:spPr bwMode="auto">
          <a:xfrm>
            <a:off x="304800" y="1032960"/>
            <a:ext cx="6248400" cy="462307"/>
          </a:xfrm>
          <a:prstGeom prst="rect">
            <a:avLst/>
          </a:prstGeom>
          <a:ln/>
          <a:extLst/>
        </p:spPr>
        <p:style>
          <a:lnRef idx="2">
            <a:schemeClr val="dk1"/>
          </a:lnRef>
          <a:fillRef idx="1">
            <a:schemeClr val="lt1"/>
          </a:fillRef>
          <a:effectRef idx="0">
            <a:schemeClr val="dk1"/>
          </a:effectRef>
          <a:fontRef idx="minor">
            <a:schemeClr val="dk1"/>
          </a:fontRef>
        </p:style>
        <p:txBody>
          <a:bodyPr lIns="92075" tIns="46038" rIns="92075" bIns="46038">
            <a:spAutoFit/>
          </a:bodyPr>
          <a:lstStyle>
            <a:lvl1pPr marL="342900" indent="-342900"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228600" indent="52388"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lvl="2" eaLnBrk="1" hangingPunct="1"/>
            <a:r>
              <a:rPr lang="en-US" altLang="en-US">
                <a:solidFill>
                  <a:srgbClr val="000000"/>
                </a:solidFill>
                <a:latin typeface="Rockwell"/>
                <a:cs typeface="Rockwell"/>
              </a:rPr>
              <a:t>Political Reforms</a:t>
            </a:r>
          </a:p>
        </p:txBody>
      </p:sp>
      <p:sp>
        <p:nvSpPr>
          <p:cNvPr id="18438" name="Rectangle 14"/>
          <p:cNvSpPr>
            <a:spLocks noChangeArrowheads="1"/>
          </p:cNvSpPr>
          <p:nvPr/>
        </p:nvSpPr>
        <p:spPr bwMode="auto">
          <a:xfrm>
            <a:off x="3352800" y="1718760"/>
            <a:ext cx="44196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1143000" indent="-228600"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eaLnBrk="1" hangingPunct="1"/>
            <a:r>
              <a:rPr lang="en-US" altLang="en-US" dirty="0">
                <a:latin typeface="Rockwell"/>
                <a:cs typeface="Rockwell"/>
              </a:rPr>
              <a:t>This gave Congress the power to levy </a:t>
            </a:r>
            <a:r>
              <a:rPr lang="en-US" altLang="en-US" dirty="0" smtClean="0">
                <a:latin typeface="Rockwell"/>
                <a:cs typeface="Rockwell"/>
              </a:rPr>
              <a:t>(impose) an </a:t>
            </a:r>
            <a:r>
              <a:rPr lang="en-US" altLang="en-US" u="sng" dirty="0">
                <a:latin typeface="Rockwell"/>
                <a:cs typeface="Rockwell"/>
              </a:rPr>
              <a:t>income tax</a:t>
            </a:r>
            <a:r>
              <a:rPr lang="en-US" altLang="en-US" dirty="0">
                <a:latin typeface="Rockwell"/>
                <a:cs typeface="Rockwell"/>
              </a:rPr>
              <a:t>.</a:t>
            </a:r>
          </a:p>
          <a:p>
            <a:pPr eaLnBrk="1" hangingPunct="1"/>
            <a:endParaRPr lang="en-US" altLang="en-US" sz="2200" dirty="0">
              <a:latin typeface="Rockwell"/>
              <a:cs typeface="Rockwell"/>
            </a:endParaRPr>
          </a:p>
          <a:p>
            <a:pPr eaLnBrk="1" hangingPunct="1"/>
            <a:r>
              <a:rPr lang="en-US" altLang="en-US" dirty="0">
                <a:latin typeface="Rockwell"/>
                <a:cs typeface="Rockwell"/>
              </a:rPr>
              <a:t>This called for </a:t>
            </a:r>
            <a:r>
              <a:rPr lang="en-US" altLang="en-US" u="sng" dirty="0">
                <a:latin typeface="Rockwell"/>
                <a:cs typeface="Rockwell"/>
              </a:rPr>
              <a:t>direct election </a:t>
            </a:r>
            <a:r>
              <a:rPr lang="en-US" altLang="en-US" dirty="0">
                <a:latin typeface="Rockwell"/>
                <a:cs typeface="Rockwell"/>
              </a:rPr>
              <a:t>of </a:t>
            </a:r>
            <a:r>
              <a:rPr lang="en-US" altLang="en-US" u="sng" dirty="0">
                <a:latin typeface="Rockwell"/>
                <a:cs typeface="Rockwell"/>
              </a:rPr>
              <a:t>Senators</a:t>
            </a:r>
            <a:r>
              <a:rPr lang="en-US" altLang="en-US" dirty="0">
                <a:latin typeface="Rockwell"/>
                <a:cs typeface="Rockwell"/>
              </a:rPr>
              <a:t>.</a:t>
            </a:r>
          </a:p>
          <a:p>
            <a:pPr eaLnBrk="1" hangingPunct="1"/>
            <a:endParaRPr lang="en-US" altLang="en-US" sz="2200" dirty="0">
              <a:latin typeface="Rockwell"/>
              <a:cs typeface="Rockwell"/>
            </a:endParaRPr>
          </a:p>
          <a:p>
            <a:pPr eaLnBrk="1" hangingPunct="1"/>
            <a:r>
              <a:rPr lang="en-US" altLang="en-US" dirty="0">
                <a:latin typeface="Rockwell"/>
                <a:cs typeface="Rockwell"/>
              </a:rPr>
              <a:t>Prohibited the manufacture and </a:t>
            </a:r>
            <a:r>
              <a:rPr lang="en-US" altLang="en-US" dirty="0" smtClean="0">
                <a:latin typeface="Rockwell"/>
                <a:cs typeface="Rockwell"/>
              </a:rPr>
              <a:t>sale </a:t>
            </a:r>
            <a:r>
              <a:rPr lang="en-US" altLang="en-US" dirty="0">
                <a:latin typeface="Rockwell"/>
                <a:cs typeface="Rockwell"/>
              </a:rPr>
              <a:t>of </a:t>
            </a:r>
            <a:r>
              <a:rPr lang="en-US" altLang="en-US" u="sng" dirty="0">
                <a:latin typeface="Rockwell"/>
                <a:cs typeface="Rockwell"/>
              </a:rPr>
              <a:t>alcoholic beverages</a:t>
            </a:r>
            <a:r>
              <a:rPr lang="en-US" altLang="en-US" dirty="0">
                <a:latin typeface="Rockwell"/>
                <a:cs typeface="Rockwell"/>
              </a:rPr>
              <a:t>.</a:t>
            </a:r>
          </a:p>
          <a:p>
            <a:pPr eaLnBrk="1" hangingPunct="1"/>
            <a:endParaRPr lang="en-US" altLang="en-US" sz="1700" dirty="0">
              <a:latin typeface="Rockwell"/>
              <a:cs typeface="Rockwell"/>
            </a:endParaRPr>
          </a:p>
          <a:p>
            <a:pPr eaLnBrk="1" hangingPunct="1"/>
            <a:r>
              <a:rPr lang="en-US" altLang="en-US" dirty="0">
                <a:latin typeface="Rockwell"/>
                <a:cs typeface="Rockwell"/>
              </a:rPr>
              <a:t>This gave </a:t>
            </a:r>
            <a:r>
              <a:rPr lang="en-US" altLang="en-US" u="sng" dirty="0">
                <a:latin typeface="Rockwell"/>
                <a:cs typeface="Rockwell"/>
              </a:rPr>
              <a:t>women</a:t>
            </a:r>
            <a:r>
              <a:rPr lang="en-US" altLang="en-US" dirty="0">
                <a:latin typeface="Rockwell"/>
                <a:cs typeface="Rockwell"/>
              </a:rPr>
              <a:t> the right to </a:t>
            </a:r>
            <a:r>
              <a:rPr lang="en-US" altLang="en-US" u="sng" dirty="0">
                <a:latin typeface="Rockwell"/>
                <a:cs typeface="Rockwell"/>
              </a:rPr>
              <a:t>vote</a:t>
            </a:r>
            <a:r>
              <a:rPr lang="en-US" altLang="en-US" dirty="0">
                <a:latin typeface="Rockwell"/>
                <a:cs typeface="Rockwell"/>
              </a:rPr>
              <a:t>.</a:t>
            </a:r>
          </a:p>
        </p:txBody>
      </p:sp>
      <p:cxnSp>
        <p:nvCxnSpPr>
          <p:cNvPr id="18439" name="Straight Arrow Connector 16"/>
          <p:cNvCxnSpPr>
            <a:cxnSpLocks noChangeShapeType="1"/>
          </p:cNvCxnSpPr>
          <p:nvPr/>
        </p:nvCxnSpPr>
        <p:spPr bwMode="auto">
          <a:xfrm>
            <a:off x="2667000" y="20235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0" name="Straight Arrow Connector 17"/>
          <p:cNvCxnSpPr>
            <a:cxnSpLocks noChangeShapeType="1"/>
          </p:cNvCxnSpPr>
          <p:nvPr/>
        </p:nvCxnSpPr>
        <p:spPr bwMode="auto">
          <a:xfrm>
            <a:off x="2667000" y="30141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1" name="Straight Arrow Connector 18"/>
          <p:cNvCxnSpPr>
            <a:cxnSpLocks noChangeShapeType="1"/>
          </p:cNvCxnSpPr>
          <p:nvPr/>
        </p:nvCxnSpPr>
        <p:spPr bwMode="auto">
          <a:xfrm>
            <a:off x="2667000" y="40809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2" name="Straight Arrow Connector 19"/>
          <p:cNvCxnSpPr>
            <a:cxnSpLocks noChangeShapeType="1"/>
          </p:cNvCxnSpPr>
          <p:nvPr/>
        </p:nvCxnSpPr>
        <p:spPr bwMode="auto">
          <a:xfrm>
            <a:off x="2667000" y="50715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1368372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The </a:t>
            </a:r>
            <a:r>
              <a:rPr lang="en-US" dirty="0"/>
              <a:t>Waning of the Progressive Movement  </a:t>
            </a:r>
          </a:p>
        </p:txBody>
      </p:sp>
      <p:sp>
        <p:nvSpPr>
          <p:cNvPr id="30723" name="Rectangle 3"/>
          <p:cNvSpPr>
            <a:spLocks noGrp="1" noChangeArrowheads="1"/>
          </p:cNvSpPr>
          <p:nvPr>
            <p:ph type="body" idx="1"/>
          </p:nvPr>
        </p:nvSpPr>
        <p:spPr/>
        <p:txBody>
          <a:bodyPr/>
          <a:lstStyle/>
          <a:p>
            <a:r>
              <a:rPr lang="en-US" sz="2800"/>
              <a:t>Progressive movement peaks by 1917</a:t>
            </a:r>
          </a:p>
          <a:p>
            <a:r>
              <a:rPr lang="en-US" sz="2800"/>
              <a:t>Success of the movement led to its decline</a:t>
            </a:r>
          </a:p>
          <a:p>
            <a:r>
              <a:rPr lang="en-US" sz="2800"/>
              <a:t>Advent of World War I also hurt progressive activism</a:t>
            </a:r>
          </a:p>
          <a:p>
            <a:r>
              <a:rPr lang="en-US" sz="2800"/>
              <a:t>Progressives themselves began to weary of their reform zeal—as did the nation as a whole</a:t>
            </a:r>
          </a:p>
          <a:p>
            <a:r>
              <a:rPr lang="en-US" sz="2800"/>
              <a:t>Ironically, voter participation has steadily declined since the election of 1912</a:t>
            </a:r>
          </a:p>
        </p:txBody>
      </p:sp>
    </p:spTree>
    <p:extLst>
      <p:ext uri="{BB962C8B-B14F-4D97-AF65-F5344CB8AC3E}">
        <p14:creationId xmlns:p14="http://schemas.microsoft.com/office/powerpoint/2010/main" val="387242355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 calcmode="lin" valueType="num">
                                      <p:cBhvr>
                                        <p:cTn id="15"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0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 calcmode="lin" valueType="num">
                                      <p:cBhvr>
                                        <p:cTn id="23"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0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p:cTn id="31"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072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07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0723">
                                            <p:txEl>
                                              <p:pRg st="4" end="4"/>
                                            </p:txEl>
                                          </p:spTgt>
                                        </p:tgtEl>
                                        <p:attrNameLst>
                                          <p:attrName>style.visibility</p:attrName>
                                        </p:attrNameLst>
                                      </p:cBhvr>
                                      <p:to>
                                        <p:strVal val="visible"/>
                                      </p:to>
                                    </p:set>
                                    <p:anim calcmode="lin" valueType="num">
                                      <p:cBhvr>
                                        <p:cTn id="39"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07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Progressive Era: An Analysis</a:t>
            </a:r>
            <a:endParaRPr lang="en-US" dirty="0"/>
          </a:p>
        </p:txBody>
      </p:sp>
      <p:sp>
        <p:nvSpPr>
          <p:cNvPr id="3" name="Content Placeholder 2"/>
          <p:cNvSpPr>
            <a:spLocks noGrp="1"/>
          </p:cNvSpPr>
          <p:nvPr>
            <p:ph idx="1"/>
          </p:nvPr>
        </p:nvSpPr>
        <p:spPr/>
        <p:txBody>
          <a:bodyPr>
            <a:normAutofit/>
          </a:bodyPr>
          <a:lstStyle/>
          <a:p>
            <a:r>
              <a:rPr lang="en-US" dirty="0" smtClean="0"/>
              <a:t>How could it be seen as effective?</a:t>
            </a:r>
          </a:p>
          <a:p>
            <a:pPr lvl="1"/>
            <a:r>
              <a:rPr lang="en-US" dirty="0" smtClean="0"/>
              <a:t>Reforms: child labor, women’s labor</a:t>
            </a:r>
          </a:p>
          <a:p>
            <a:pPr lvl="1"/>
            <a:r>
              <a:rPr lang="en-US" dirty="0" smtClean="0"/>
              <a:t>Increased participation in politics</a:t>
            </a:r>
          </a:p>
          <a:p>
            <a:pPr lvl="2"/>
            <a:r>
              <a:rPr lang="en-US" dirty="0" smtClean="0"/>
              <a:t>17</a:t>
            </a:r>
            <a:r>
              <a:rPr lang="en-US" baseline="30000" dirty="0" smtClean="0"/>
              <a:t>th</a:t>
            </a:r>
            <a:r>
              <a:rPr lang="en-US" dirty="0" smtClean="0"/>
              <a:t> amendment, 19</a:t>
            </a:r>
            <a:r>
              <a:rPr lang="en-US" baseline="30000" dirty="0" smtClean="0"/>
              <a:t>th</a:t>
            </a:r>
            <a:r>
              <a:rPr lang="en-US" dirty="0" smtClean="0"/>
              <a:t> amendment, initiative, referendum, reform</a:t>
            </a:r>
          </a:p>
          <a:p>
            <a:pPr lvl="1"/>
            <a:r>
              <a:rPr lang="en-US" dirty="0" smtClean="0"/>
              <a:t>Trusts were broken up</a:t>
            </a:r>
            <a:endParaRPr lang="en-US" dirty="0"/>
          </a:p>
          <a:p>
            <a:r>
              <a:rPr lang="en-US" dirty="0" smtClean="0"/>
              <a:t>Ineffective?</a:t>
            </a:r>
          </a:p>
          <a:p>
            <a:pPr lvl="1"/>
            <a:r>
              <a:rPr lang="en-US" dirty="0" smtClean="0"/>
              <a:t>African American Civil Rights Lacking</a:t>
            </a:r>
          </a:p>
          <a:p>
            <a:pPr lvl="1"/>
            <a:endParaRPr lang="en-US" dirty="0" smtClean="0"/>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8980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a:solidFill>
                <a:srgbClr val="000000"/>
              </a:solidFill>
              <a:latin typeface="Rockwell"/>
              <a:ea typeface="ＭＳ Ｐゴシック" charset="0"/>
              <a:cs typeface="Rockwell"/>
            </a:endParaRPr>
          </a:p>
        </p:txBody>
      </p:sp>
      <p:sp>
        <p:nvSpPr>
          <p:cNvPr id="4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sz="1600">
              <a:solidFill>
                <a:srgbClr val="000000"/>
              </a:solidFill>
              <a:latin typeface="Rockwell"/>
              <a:ea typeface="ＭＳ Ｐゴシック" charset="0"/>
              <a:cs typeface="Rockwell"/>
            </a:endParaRPr>
          </a:p>
        </p:txBody>
      </p:sp>
      <p:sp>
        <p:nvSpPr>
          <p:cNvPr id="4100" name="Rectangle 4"/>
          <p:cNvSpPr>
            <a:spLocks noGrp="1" noChangeArrowheads="1"/>
          </p:cNvSpPr>
          <p:nvPr>
            <p:ph type="title"/>
          </p:nvPr>
        </p:nvSpPr>
        <p:spPr>
          <a:xfrm>
            <a:off x="457200" y="76200"/>
            <a:ext cx="8229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z="4000" dirty="0">
                <a:latin typeface="Rockwell"/>
                <a:cs typeface="Rockwell"/>
              </a:rPr>
              <a:t>What is Progressivism?</a:t>
            </a:r>
          </a:p>
        </p:txBody>
      </p:sp>
      <p:sp>
        <p:nvSpPr>
          <p:cNvPr id="4101" name="Rectangle 5"/>
          <p:cNvSpPr>
            <a:spLocks noGrp="1" noChangeArrowheads="1"/>
          </p:cNvSpPr>
          <p:nvPr>
            <p:ph type="body" idx="1"/>
          </p:nvPr>
        </p:nvSpPr>
        <p:spPr>
          <a:xfrm>
            <a:off x="0" y="1219200"/>
            <a:ext cx="91440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sz="2800" dirty="0">
                <a:latin typeface="Rockwell"/>
                <a:cs typeface="Rockwell"/>
              </a:rPr>
              <a:t>From 1890s to 1920, progressives addressed the rapid economic &amp; social changes of the Gilded Age</a:t>
            </a:r>
          </a:p>
          <a:p>
            <a:pPr>
              <a:lnSpc>
                <a:spcPct val="90000"/>
              </a:lnSpc>
            </a:pPr>
            <a:r>
              <a:rPr lang="en-US" sz="2800" dirty="0">
                <a:latin typeface="Rockwell"/>
                <a:cs typeface="Rockwell"/>
              </a:rPr>
              <a:t>Progressive reform had wide appeal but was not a unified movement with a common agenda</a:t>
            </a:r>
          </a:p>
          <a:p>
            <a:pPr>
              <a:lnSpc>
                <a:spcPct val="90000"/>
              </a:lnSpc>
            </a:pPr>
            <a:r>
              <a:rPr lang="en-US" sz="2800" dirty="0">
                <a:latin typeface="Rockwell"/>
                <a:cs typeface="Rockwell"/>
              </a:rPr>
              <a:t>Progressive reforms included prostitution, poverty, child labor, factory safety, women</a:t>
            </a:r>
            <a:r>
              <a:rPr lang="ja-JP" altLang="en-US" sz="2800" dirty="0">
                <a:latin typeface="Rockwell"/>
                <a:cs typeface="Rockwell"/>
              </a:rPr>
              <a:t>’</a:t>
            </a:r>
            <a:r>
              <a:rPr lang="en-US" sz="2800" dirty="0">
                <a:latin typeface="Rockwell"/>
                <a:cs typeface="Rockwell"/>
              </a:rPr>
              <a:t>s rights, temperance, &amp; political corruption</a:t>
            </a:r>
          </a:p>
        </p:txBody>
      </p:sp>
      <p:sp>
        <p:nvSpPr>
          <p:cNvPr id="162823" name="AutoShape 7"/>
          <p:cNvSpPr>
            <a:spLocks noChangeArrowheads="1"/>
          </p:cNvSpPr>
          <p:nvPr/>
        </p:nvSpPr>
        <p:spPr bwMode="auto">
          <a:xfrm>
            <a:off x="1066800" y="1219200"/>
            <a:ext cx="7848600" cy="1066800"/>
          </a:xfrm>
          <a:prstGeom prst="wedgeRectCallout">
            <a:avLst>
              <a:gd name="adj1" fmla="val -32644"/>
              <a:gd name="adj2" fmla="val 14836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800">
                <a:solidFill>
                  <a:srgbClr val="000000"/>
                </a:solidFill>
                <a:latin typeface="Rockwell"/>
                <a:ea typeface="ＭＳ Ｐゴシック" charset="0"/>
                <a:cs typeface="Rockwell"/>
              </a:rPr>
              <a:t>Democrats, Republicans, &amp; Socialists all found reasons to support progressivism </a:t>
            </a:r>
          </a:p>
        </p:txBody>
      </p:sp>
      <p:sp>
        <p:nvSpPr>
          <p:cNvPr id="162824" name="AutoShape 8"/>
          <p:cNvSpPr>
            <a:spLocks noChangeArrowheads="1"/>
          </p:cNvSpPr>
          <p:nvPr/>
        </p:nvSpPr>
        <p:spPr bwMode="auto">
          <a:xfrm>
            <a:off x="609600" y="5181600"/>
            <a:ext cx="8077200" cy="1447800"/>
          </a:xfrm>
          <a:prstGeom prst="wedgeRectCallout">
            <a:avLst>
              <a:gd name="adj1" fmla="val 35731"/>
              <a:gd name="adj2" fmla="val -10581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900" dirty="0">
                <a:solidFill>
                  <a:srgbClr val="000000"/>
                </a:solidFill>
                <a:latin typeface="Rockwell"/>
                <a:ea typeface="ＭＳ Ｐゴシック" charset="0"/>
                <a:cs typeface="Rockwell"/>
              </a:rPr>
              <a:t>Some reformers targeted local community problems, others aimed for state changes, &amp; others wanted national reforms</a:t>
            </a:r>
          </a:p>
        </p:txBody>
      </p:sp>
      <p:sp>
        <p:nvSpPr>
          <p:cNvPr id="162826" name="AutoShape 10"/>
          <p:cNvSpPr>
            <a:spLocks noChangeArrowheads="1"/>
          </p:cNvSpPr>
          <p:nvPr/>
        </p:nvSpPr>
        <p:spPr bwMode="auto">
          <a:xfrm>
            <a:off x="152400" y="4800600"/>
            <a:ext cx="8915400" cy="1447800"/>
          </a:xfrm>
          <a:prstGeom prst="wedgeRectCallout">
            <a:avLst>
              <a:gd name="adj1" fmla="val 5769"/>
              <a:gd name="adj2" fmla="val -26743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800" dirty="0">
                <a:solidFill>
                  <a:srgbClr val="000000"/>
                </a:solidFill>
                <a:latin typeface="Rockwell"/>
                <a:ea typeface="ＭＳ Ｐゴシック" charset="0"/>
                <a:cs typeface="Rockwell"/>
              </a:rPr>
              <a:t>Some histories mark the end of Progressivism  in 1917 when the USA entered WWI; others mark the end at 1920 with the 19</a:t>
            </a:r>
            <a:r>
              <a:rPr kumimoji="1" lang="en-US" sz="2800" baseline="30000" dirty="0">
                <a:solidFill>
                  <a:srgbClr val="000000"/>
                </a:solidFill>
                <a:latin typeface="Rockwell"/>
                <a:ea typeface="ＭＳ Ｐゴシック" charset="0"/>
                <a:cs typeface="Rockwell"/>
              </a:rPr>
              <a:t>th</a:t>
            </a:r>
            <a:r>
              <a:rPr kumimoji="1" lang="en-US" sz="2800" dirty="0">
                <a:solidFill>
                  <a:srgbClr val="000000"/>
                </a:solidFill>
                <a:latin typeface="Rockwell"/>
                <a:ea typeface="ＭＳ Ｐゴシック" charset="0"/>
                <a:cs typeface="Rockwell"/>
              </a:rPr>
              <a:t> amendment</a:t>
            </a:r>
          </a:p>
        </p:txBody>
      </p:sp>
      <p:sp>
        <p:nvSpPr>
          <p:cNvPr id="162827" name="AutoShape 11"/>
          <p:cNvSpPr>
            <a:spLocks noChangeArrowheads="1"/>
          </p:cNvSpPr>
          <p:nvPr/>
        </p:nvSpPr>
        <p:spPr bwMode="auto">
          <a:xfrm>
            <a:off x="228600" y="2743200"/>
            <a:ext cx="8686800" cy="1905000"/>
          </a:xfrm>
          <a:prstGeom prst="wedgeRectCallout">
            <a:avLst>
              <a:gd name="adj1" fmla="val -14069"/>
              <a:gd name="adj2" fmla="val -116083"/>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2800">
                <a:solidFill>
                  <a:srgbClr val="000000"/>
                </a:solidFill>
                <a:latin typeface="Rockwell"/>
                <a:ea typeface="ＭＳ Ｐゴシック" charset="0"/>
                <a:cs typeface="Rockwell"/>
              </a:rPr>
              <a:t>Progressive reform began in the late Gilded Age, especially during the Panic of 1893 which exposed serious flaws in the American political, economic, &amp; social fabric</a:t>
            </a:r>
          </a:p>
        </p:txBody>
      </p:sp>
    </p:spTree>
    <p:extLst>
      <p:ext uri="{BB962C8B-B14F-4D97-AF65-F5344CB8AC3E}">
        <p14:creationId xmlns:p14="http://schemas.microsoft.com/office/powerpoint/2010/main" val="9858210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3"/>
                                        </p:tgtEl>
                                        <p:attrNameLst>
                                          <p:attrName>style.visibility</p:attrName>
                                        </p:attrNameLst>
                                      </p:cBhvr>
                                      <p:to>
                                        <p:strVal val="visible"/>
                                      </p:to>
                                    </p:set>
                                    <p:anim calcmode="lin" valueType="num">
                                      <p:cBhvr>
                                        <p:cTn id="7" dur="500" fill="hold"/>
                                        <p:tgtEl>
                                          <p:spTgt spid="162823"/>
                                        </p:tgtEl>
                                        <p:attrNameLst>
                                          <p:attrName>ppt_w</p:attrName>
                                        </p:attrNameLst>
                                      </p:cBhvr>
                                      <p:tavLst>
                                        <p:tav tm="0">
                                          <p:val>
                                            <p:fltVal val="0"/>
                                          </p:val>
                                        </p:tav>
                                        <p:tav tm="100000">
                                          <p:val>
                                            <p:strVal val="#ppt_w"/>
                                          </p:val>
                                        </p:tav>
                                      </p:tavLst>
                                    </p:anim>
                                    <p:anim calcmode="lin" valueType="num">
                                      <p:cBhvr>
                                        <p:cTn id="8" dur="500" fill="hold"/>
                                        <p:tgtEl>
                                          <p:spTgt spid="162823"/>
                                        </p:tgtEl>
                                        <p:attrNameLst>
                                          <p:attrName>ppt_h</p:attrName>
                                        </p:attrNameLst>
                                      </p:cBhvr>
                                      <p:tavLst>
                                        <p:tav tm="0">
                                          <p:val>
                                            <p:fltVal val="0"/>
                                          </p:val>
                                        </p:tav>
                                        <p:tav tm="100000">
                                          <p:val>
                                            <p:strVal val="#ppt_h"/>
                                          </p:val>
                                        </p:tav>
                                      </p:tavLst>
                                    </p:anim>
                                    <p:animEffect transition="in" filter="fade">
                                      <p:cBhvr>
                                        <p:cTn id="9" dur="500"/>
                                        <p:tgtEl>
                                          <p:spTgt spid="1628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2824"/>
                                        </p:tgtEl>
                                        <p:attrNameLst>
                                          <p:attrName>style.visibility</p:attrName>
                                        </p:attrNameLst>
                                      </p:cBhvr>
                                      <p:to>
                                        <p:strVal val="visible"/>
                                      </p:to>
                                    </p:set>
                                    <p:anim calcmode="lin" valueType="num">
                                      <p:cBhvr>
                                        <p:cTn id="14" dur="500" fill="hold"/>
                                        <p:tgtEl>
                                          <p:spTgt spid="162824"/>
                                        </p:tgtEl>
                                        <p:attrNameLst>
                                          <p:attrName>ppt_w</p:attrName>
                                        </p:attrNameLst>
                                      </p:cBhvr>
                                      <p:tavLst>
                                        <p:tav tm="0">
                                          <p:val>
                                            <p:fltVal val="0"/>
                                          </p:val>
                                        </p:tav>
                                        <p:tav tm="100000">
                                          <p:val>
                                            <p:strVal val="#ppt_w"/>
                                          </p:val>
                                        </p:tav>
                                      </p:tavLst>
                                    </p:anim>
                                    <p:anim calcmode="lin" valueType="num">
                                      <p:cBhvr>
                                        <p:cTn id="15" dur="500" fill="hold"/>
                                        <p:tgtEl>
                                          <p:spTgt spid="162824"/>
                                        </p:tgtEl>
                                        <p:attrNameLst>
                                          <p:attrName>ppt_h</p:attrName>
                                        </p:attrNameLst>
                                      </p:cBhvr>
                                      <p:tavLst>
                                        <p:tav tm="0">
                                          <p:val>
                                            <p:fltVal val="0"/>
                                          </p:val>
                                        </p:tav>
                                        <p:tav tm="100000">
                                          <p:val>
                                            <p:strVal val="#ppt_h"/>
                                          </p:val>
                                        </p:tav>
                                      </p:tavLst>
                                    </p:anim>
                                    <p:animEffect transition="in" filter="fade">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2827"/>
                                        </p:tgtEl>
                                        <p:attrNameLst>
                                          <p:attrName>style.visibility</p:attrName>
                                        </p:attrNameLst>
                                      </p:cBhvr>
                                      <p:to>
                                        <p:strVal val="visible"/>
                                      </p:to>
                                    </p:set>
                                    <p:anim calcmode="lin" valueType="num">
                                      <p:cBhvr>
                                        <p:cTn id="21" dur="500" fill="hold"/>
                                        <p:tgtEl>
                                          <p:spTgt spid="162827"/>
                                        </p:tgtEl>
                                        <p:attrNameLst>
                                          <p:attrName>ppt_w</p:attrName>
                                        </p:attrNameLst>
                                      </p:cBhvr>
                                      <p:tavLst>
                                        <p:tav tm="0">
                                          <p:val>
                                            <p:fltVal val="0"/>
                                          </p:val>
                                        </p:tav>
                                        <p:tav tm="100000">
                                          <p:val>
                                            <p:strVal val="#ppt_w"/>
                                          </p:val>
                                        </p:tav>
                                      </p:tavLst>
                                    </p:anim>
                                    <p:anim calcmode="lin" valueType="num">
                                      <p:cBhvr>
                                        <p:cTn id="22" dur="500" fill="hold"/>
                                        <p:tgtEl>
                                          <p:spTgt spid="162827"/>
                                        </p:tgtEl>
                                        <p:attrNameLst>
                                          <p:attrName>ppt_h</p:attrName>
                                        </p:attrNameLst>
                                      </p:cBhvr>
                                      <p:tavLst>
                                        <p:tav tm="0">
                                          <p:val>
                                            <p:fltVal val="0"/>
                                          </p:val>
                                        </p:tav>
                                        <p:tav tm="100000">
                                          <p:val>
                                            <p:strVal val="#ppt_h"/>
                                          </p:val>
                                        </p:tav>
                                      </p:tavLst>
                                    </p:anim>
                                    <p:animEffect transition="in" filter="fade">
                                      <p:cBhvr>
                                        <p:cTn id="23" dur="500"/>
                                        <p:tgtEl>
                                          <p:spTgt spid="162827"/>
                                        </p:tgtEl>
                                      </p:cBhvr>
                                    </p:animEffect>
                                  </p:childTnLst>
                                </p:cTn>
                              </p:par>
                              <p:par>
                                <p:cTn id="24" presetID="53" presetClass="exit" presetSubtype="0" fill="hold" grpId="1" nodeType="withEffect">
                                  <p:stCondLst>
                                    <p:cond delay="0"/>
                                  </p:stCondLst>
                                  <p:childTnLst>
                                    <p:anim calcmode="lin" valueType="num">
                                      <p:cBhvr>
                                        <p:cTn id="25" dur="500"/>
                                        <p:tgtEl>
                                          <p:spTgt spid="162823"/>
                                        </p:tgtEl>
                                        <p:attrNameLst>
                                          <p:attrName>ppt_w</p:attrName>
                                        </p:attrNameLst>
                                      </p:cBhvr>
                                      <p:tavLst>
                                        <p:tav tm="0">
                                          <p:val>
                                            <p:strVal val="ppt_w"/>
                                          </p:val>
                                        </p:tav>
                                        <p:tav tm="100000">
                                          <p:val>
                                            <p:fltVal val="0"/>
                                          </p:val>
                                        </p:tav>
                                      </p:tavLst>
                                    </p:anim>
                                    <p:anim calcmode="lin" valueType="num">
                                      <p:cBhvr>
                                        <p:cTn id="26" dur="500"/>
                                        <p:tgtEl>
                                          <p:spTgt spid="162823"/>
                                        </p:tgtEl>
                                        <p:attrNameLst>
                                          <p:attrName>ppt_h</p:attrName>
                                        </p:attrNameLst>
                                      </p:cBhvr>
                                      <p:tavLst>
                                        <p:tav tm="0">
                                          <p:val>
                                            <p:strVal val="ppt_h"/>
                                          </p:val>
                                        </p:tav>
                                        <p:tav tm="100000">
                                          <p:val>
                                            <p:fltVal val="0"/>
                                          </p:val>
                                        </p:tav>
                                      </p:tavLst>
                                    </p:anim>
                                    <p:animEffect transition="out" filter="fade">
                                      <p:cBhvr>
                                        <p:cTn id="27" dur="500"/>
                                        <p:tgtEl>
                                          <p:spTgt spid="162823"/>
                                        </p:tgtEl>
                                      </p:cBhvr>
                                    </p:animEffect>
                                    <p:set>
                                      <p:cBhvr>
                                        <p:cTn id="28" dur="1" fill="hold">
                                          <p:stCondLst>
                                            <p:cond delay="499"/>
                                          </p:stCondLst>
                                        </p:cTn>
                                        <p:tgtEl>
                                          <p:spTgt spid="162823"/>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62824"/>
                                        </p:tgtEl>
                                        <p:attrNameLst>
                                          <p:attrName>ppt_w</p:attrName>
                                        </p:attrNameLst>
                                      </p:cBhvr>
                                      <p:tavLst>
                                        <p:tav tm="0">
                                          <p:val>
                                            <p:strVal val="ppt_w"/>
                                          </p:val>
                                        </p:tav>
                                        <p:tav tm="100000">
                                          <p:val>
                                            <p:fltVal val="0"/>
                                          </p:val>
                                        </p:tav>
                                      </p:tavLst>
                                    </p:anim>
                                    <p:anim calcmode="lin" valueType="num">
                                      <p:cBhvr>
                                        <p:cTn id="31" dur="500"/>
                                        <p:tgtEl>
                                          <p:spTgt spid="162824"/>
                                        </p:tgtEl>
                                        <p:attrNameLst>
                                          <p:attrName>ppt_h</p:attrName>
                                        </p:attrNameLst>
                                      </p:cBhvr>
                                      <p:tavLst>
                                        <p:tav tm="0">
                                          <p:val>
                                            <p:strVal val="ppt_h"/>
                                          </p:val>
                                        </p:tav>
                                        <p:tav tm="100000">
                                          <p:val>
                                            <p:fltVal val="0"/>
                                          </p:val>
                                        </p:tav>
                                      </p:tavLst>
                                    </p:anim>
                                    <p:animEffect transition="out" filter="fade">
                                      <p:cBhvr>
                                        <p:cTn id="32" dur="500"/>
                                        <p:tgtEl>
                                          <p:spTgt spid="162824"/>
                                        </p:tgtEl>
                                      </p:cBhvr>
                                    </p:animEffect>
                                    <p:set>
                                      <p:cBhvr>
                                        <p:cTn id="33" dur="1" fill="hold">
                                          <p:stCondLst>
                                            <p:cond delay="499"/>
                                          </p:stCondLst>
                                        </p:cTn>
                                        <p:tgtEl>
                                          <p:spTgt spid="16282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62826"/>
                                        </p:tgtEl>
                                        <p:attrNameLst>
                                          <p:attrName>style.visibility</p:attrName>
                                        </p:attrNameLst>
                                      </p:cBhvr>
                                      <p:to>
                                        <p:strVal val="visible"/>
                                      </p:to>
                                    </p:set>
                                    <p:anim calcmode="lin" valueType="num">
                                      <p:cBhvr>
                                        <p:cTn id="38" dur="500" fill="hold"/>
                                        <p:tgtEl>
                                          <p:spTgt spid="162826"/>
                                        </p:tgtEl>
                                        <p:attrNameLst>
                                          <p:attrName>ppt_w</p:attrName>
                                        </p:attrNameLst>
                                      </p:cBhvr>
                                      <p:tavLst>
                                        <p:tav tm="0">
                                          <p:val>
                                            <p:fltVal val="0"/>
                                          </p:val>
                                        </p:tav>
                                        <p:tav tm="100000">
                                          <p:val>
                                            <p:strVal val="#ppt_w"/>
                                          </p:val>
                                        </p:tav>
                                      </p:tavLst>
                                    </p:anim>
                                    <p:anim calcmode="lin" valueType="num">
                                      <p:cBhvr>
                                        <p:cTn id="39" dur="500" fill="hold"/>
                                        <p:tgtEl>
                                          <p:spTgt spid="162826"/>
                                        </p:tgtEl>
                                        <p:attrNameLst>
                                          <p:attrName>ppt_h</p:attrName>
                                        </p:attrNameLst>
                                      </p:cBhvr>
                                      <p:tavLst>
                                        <p:tav tm="0">
                                          <p:val>
                                            <p:fltVal val="0"/>
                                          </p:val>
                                        </p:tav>
                                        <p:tav tm="100000">
                                          <p:val>
                                            <p:strVal val="#ppt_h"/>
                                          </p:val>
                                        </p:tav>
                                      </p:tavLst>
                                    </p:anim>
                                    <p:animEffect transition="in" filter="fade">
                                      <p:cBhvr>
                                        <p:cTn id="40" dur="500"/>
                                        <p:tgtEl>
                                          <p:spTgt spid="16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animBg="1"/>
      <p:bldP spid="162823" grpId="1" animBg="1"/>
      <p:bldP spid="162824" grpId="0" animBg="1"/>
      <p:bldP spid="162824" grpId="1" animBg="1"/>
      <p:bldP spid="162826" grpId="0" animBg="1"/>
      <p:bldP spid="1628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152400" y="685800"/>
            <a:ext cx="8991600" cy="6172200"/>
          </a:xfrm>
        </p:spPr>
        <p:txBody>
          <a:bodyPr>
            <a:normAutofit/>
          </a:bodyPr>
          <a:lstStyle/>
          <a:p>
            <a:endParaRPr lang="en-US" dirty="0">
              <a:effectLst>
                <a:outerShdw blurRad="38100" dist="38100" dir="2700000" algn="tl">
                  <a:srgbClr val="000000">
                    <a:alpha val="43137"/>
                  </a:srgbClr>
                </a:outerShdw>
              </a:effectLst>
              <a:latin typeface="Rockwell"/>
              <a:cs typeface="Rockwell"/>
            </a:endParaRPr>
          </a:p>
          <a:p>
            <a:endParaRPr lang="en-US" dirty="0" smtClean="0">
              <a:effectLst>
                <a:outerShdw blurRad="38100" dist="38100" dir="2700000" algn="tl">
                  <a:srgbClr val="000000">
                    <a:alpha val="43137"/>
                  </a:srgbClr>
                </a:outerShdw>
              </a:effectLst>
              <a:latin typeface="Rockwell"/>
              <a:cs typeface="Rockwell"/>
            </a:endParaRPr>
          </a:p>
          <a:p>
            <a:endParaRPr lang="en-US" dirty="0">
              <a:effectLst>
                <a:outerShdw blurRad="38100" dist="38100" dir="2700000" algn="tl">
                  <a:srgbClr val="000000">
                    <a:alpha val="43137"/>
                  </a:srgbClr>
                </a:outerShdw>
              </a:effectLst>
              <a:latin typeface="Rockwell"/>
              <a:cs typeface="Rockwell"/>
            </a:endParaRPr>
          </a:p>
          <a:p>
            <a:pPr marL="0" indent="0">
              <a:buNone/>
            </a:pPr>
            <a:endParaRPr lang="en-US" dirty="0">
              <a:effectLst>
                <a:outerShdw blurRad="38100" dist="38100" dir="2700000" algn="tl">
                  <a:srgbClr val="000000">
                    <a:alpha val="43137"/>
                  </a:srgbClr>
                </a:outerShdw>
              </a:effectLst>
              <a:latin typeface="Rockwell"/>
              <a:cs typeface="Rockwell"/>
            </a:endParaRPr>
          </a:p>
          <a:p>
            <a:pPr marL="0" indent="0" algn="ctr">
              <a:buNone/>
            </a:pPr>
            <a:r>
              <a:rPr lang="en-US" sz="3600" dirty="0" smtClean="0">
                <a:latin typeface="Rockwell"/>
                <a:cs typeface="Rockwell"/>
              </a:rPr>
              <a:t>PROGRESSIVE THEMES</a:t>
            </a:r>
          </a:p>
        </p:txBody>
      </p:sp>
      <p:sp>
        <p:nvSpPr>
          <p:cNvPr id="165893" name="AutoShape 5"/>
          <p:cNvSpPr>
            <a:spLocks noChangeArrowheads="1"/>
          </p:cNvSpPr>
          <p:nvPr/>
        </p:nvSpPr>
        <p:spPr bwMode="auto">
          <a:xfrm>
            <a:off x="4572000" y="76200"/>
            <a:ext cx="4419600" cy="1828800"/>
          </a:xfrm>
          <a:prstGeom prst="wedgeRectCallout">
            <a:avLst>
              <a:gd name="adj1" fmla="val -31394"/>
              <a:gd name="adj2" fmla="val 124653"/>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chemeClr val="bg1"/>
                </a:solidFill>
                <a:latin typeface="Rockwell"/>
                <a:cs typeface="Rockwell"/>
              </a:rPr>
              <a:t>Social Gospel taught Christians that it was their duty to end poverty &amp; inequality </a:t>
            </a:r>
          </a:p>
        </p:txBody>
      </p:sp>
      <p:sp>
        <p:nvSpPr>
          <p:cNvPr id="165894" name="AutoShape 6"/>
          <p:cNvSpPr>
            <a:spLocks noChangeArrowheads="1"/>
          </p:cNvSpPr>
          <p:nvPr/>
        </p:nvSpPr>
        <p:spPr bwMode="auto">
          <a:xfrm>
            <a:off x="76200" y="152400"/>
            <a:ext cx="4343400" cy="1447800"/>
          </a:xfrm>
          <a:prstGeom prst="wedgeRectCallout">
            <a:avLst>
              <a:gd name="adj1" fmla="val 50037"/>
              <a:gd name="adj2" fmla="val 16173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buFont typeface="Arial" charset="0"/>
              <a:buNone/>
            </a:pPr>
            <a:r>
              <a:rPr kumimoji="1" lang="en-US" sz="2800" dirty="0">
                <a:solidFill>
                  <a:schemeClr val="bg1"/>
                </a:solidFill>
                <a:latin typeface="Rockwell"/>
                <a:cs typeface="Rockwell"/>
              </a:rPr>
              <a:t>Optimism &amp; belief in progress </a:t>
            </a:r>
            <a:r>
              <a:rPr kumimoji="1" lang="en-US" sz="2800" dirty="0" smtClean="0">
                <a:solidFill>
                  <a:schemeClr val="bg1"/>
                </a:solidFill>
                <a:latin typeface="Rockwell"/>
                <a:cs typeface="Rockwell"/>
              </a:rPr>
              <a:t>(</a:t>
            </a:r>
            <a:r>
              <a:rPr lang="en-US" sz="2800" dirty="0" smtClean="0">
                <a:solidFill>
                  <a:schemeClr val="bg1"/>
                </a:solidFill>
                <a:latin typeface="Rockwell"/>
                <a:cs typeface="Rockwell"/>
              </a:rPr>
              <a:t>“</a:t>
            </a:r>
            <a:r>
              <a:rPr lang="en-US" sz="2800" i="1" dirty="0" smtClean="0">
                <a:solidFill>
                  <a:schemeClr val="bg1"/>
                </a:solidFill>
                <a:latin typeface="Rockwell"/>
                <a:cs typeface="Rockwell"/>
              </a:rPr>
              <a:t>investigate</a:t>
            </a:r>
            <a:r>
              <a:rPr lang="en-US" sz="2800" i="1" dirty="0">
                <a:solidFill>
                  <a:schemeClr val="bg1"/>
                </a:solidFill>
                <a:latin typeface="Rockwell"/>
                <a:cs typeface="Rockwell"/>
              </a:rPr>
              <a:t>, educate, </a:t>
            </a:r>
            <a:r>
              <a:rPr lang="en-US" sz="2800" dirty="0">
                <a:solidFill>
                  <a:schemeClr val="bg1"/>
                </a:solidFill>
                <a:latin typeface="Rockwell"/>
                <a:cs typeface="Rockwell"/>
              </a:rPr>
              <a:t>&amp;</a:t>
            </a:r>
            <a:r>
              <a:rPr lang="en-US" sz="2800" i="1" dirty="0">
                <a:solidFill>
                  <a:schemeClr val="bg1"/>
                </a:solidFill>
                <a:latin typeface="Rockwell"/>
                <a:cs typeface="Rockwell"/>
              </a:rPr>
              <a:t> legislate</a:t>
            </a:r>
            <a:r>
              <a:rPr lang="ja-JP" altLang="en-US" sz="2800" dirty="0">
                <a:solidFill>
                  <a:schemeClr val="bg1"/>
                </a:solidFill>
                <a:latin typeface="Rockwell"/>
                <a:cs typeface="Rockwell"/>
              </a:rPr>
              <a:t>”</a:t>
            </a:r>
            <a:r>
              <a:rPr lang="en-US" sz="2800" dirty="0">
                <a:solidFill>
                  <a:schemeClr val="bg1"/>
                </a:solidFill>
                <a:latin typeface="Rockwell"/>
                <a:cs typeface="Rockwell"/>
              </a:rPr>
              <a:t>)</a:t>
            </a:r>
          </a:p>
        </p:txBody>
      </p:sp>
      <p:sp>
        <p:nvSpPr>
          <p:cNvPr id="165895" name="AutoShape 7"/>
          <p:cNvSpPr>
            <a:spLocks noChangeArrowheads="1"/>
          </p:cNvSpPr>
          <p:nvPr/>
        </p:nvSpPr>
        <p:spPr bwMode="auto">
          <a:xfrm>
            <a:off x="76200" y="5410200"/>
            <a:ext cx="4724400" cy="1371600"/>
          </a:xfrm>
          <a:prstGeom prst="wedgeRectCallout">
            <a:avLst>
              <a:gd name="adj1" fmla="val 52153"/>
              <a:gd name="adj2" fmla="val -117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a:solidFill>
                  <a:schemeClr val="bg1"/>
                </a:solidFill>
                <a:latin typeface="Rockwell"/>
                <a:cs typeface="Rockwell"/>
              </a:rPr>
              <a:t>Change the environment in order to change people (no Social Darwinism)</a:t>
            </a:r>
            <a:endParaRPr lang="en-US" sz="2800">
              <a:solidFill>
                <a:schemeClr val="bg1"/>
              </a:solidFill>
              <a:latin typeface="Rockwell"/>
              <a:cs typeface="Rockwell"/>
            </a:endParaRPr>
          </a:p>
        </p:txBody>
      </p:sp>
      <p:sp>
        <p:nvSpPr>
          <p:cNvPr id="165896" name="AutoShape 8"/>
          <p:cNvSpPr>
            <a:spLocks noChangeArrowheads="1"/>
          </p:cNvSpPr>
          <p:nvPr/>
        </p:nvSpPr>
        <p:spPr bwMode="auto">
          <a:xfrm>
            <a:off x="4572000" y="2057400"/>
            <a:ext cx="4419600" cy="990600"/>
          </a:xfrm>
          <a:prstGeom prst="wedgeRectCallout">
            <a:avLst>
              <a:gd name="adj1" fmla="val 2907"/>
              <a:gd name="adj2" fmla="val 9775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a:solidFill>
                  <a:schemeClr val="bg1"/>
                </a:solidFill>
                <a:latin typeface="Rockwell"/>
                <a:cs typeface="Rockwell"/>
              </a:rPr>
              <a:t>Desire to </a:t>
            </a:r>
            <a:r>
              <a:rPr kumimoji="1" lang="ja-JP" altLang="en-US" sz="2800">
                <a:solidFill>
                  <a:schemeClr val="bg1"/>
                </a:solidFill>
                <a:latin typeface="Rockwell"/>
                <a:cs typeface="Rockwell"/>
              </a:rPr>
              <a:t>“</a:t>
            </a:r>
            <a:r>
              <a:rPr kumimoji="1" lang="en-US" sz="2800">
                <a:solidFill>
                  <a:schemeClr val="bg1"/>
                </a:solidFill>
                <a:latin typeface="Rockwell"/>
                <a:cs typeface="Rockwell"/>
              </a:rPr>
              <a:t>humanize</a:t>
            </a:r>
            <a:r>
              <a:rPr kumimoji="1" lang="ja-JP" altLang="en-US" sz="2800">
                <a:solidFill>
                  <a:schemeClr val="bg1"/>
                </a:solidFill>
                <a:latin typeface="Rockwell"/>
                <a:cs typeface="Rockwell"/>
              </a:rPr>
              <a:t>”</a:t>
            </a:r>
            <a:r>
              <a:rPr kumimoji="1" lang="en-US" sz="2800">
                <a:solidFill>
                  <a:schemeClr val="bg1"/>
                </a:solidFill>
                <a:latin typeface="Rockwell"/>
                <a:cs typeface="Rockwell"/>
              </a:rPr>
              <a:t> industry &amp; urbanization</a:t>
            </a:r>
          </a:p>
        </p:txBody>
      </p:sp>
      <p:sp>
        <p:nvSpPr>
          <p:cNvPr id="165897" name="AutoShape 9"/>
          <p:cNvSpPr>
            <a:spLocks noChangeArrowheads="1"/>
          </p:cNvSpPr>
          <p:nvPr/>
        </p:nvSpPr>
        <p:spPr bwMode="auto">
          <a:xfrm>
            <a:off x="4876800" y="5029200"/>
            <a:ext cx="4191000" cy="1752600"/>
          </a:xfrm>
          <a:prstGeom prst="wedgeRectCallout">
            <a:avLst>
              <a:gd name="adj1" fmla="val -36551"/>
              <a:gd name="adj2" fmla="val -8134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buFont typeface="Arial" charset="0"/>
              <a:buNone/>
            </a:pPr>
            <a:r>
              <a:rPr kumimoji="1" lang="en-US" sz="2800" dirty="0">
                <a:solidFill>
                  <a:schemeClr val="bg1"/>
                </a:solidFill>
                <a:latin typeface="Rockwell"/>
                <a:cs typeface="Rockwell"/>
              </a:rPr>
              <a:t>Led by educated middle-class </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experts</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 who developed </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rational</a:t>
            </a:r>
            <a:r>
              <a:rPr kumimoji="1" lang="ja-JP" altLang="en-US" sz="2800" dirty="0">
                <a:solidFill>
                  <a:schemeClr val="bg1"/>
                </a:solidFill>
                <a:latin typeface="Rockwell"/>
                <a:cs typeface="Rockwell"/>
              </a:rPr>
              <a:t>”</a:t>
            </a:r>
            <a:r>
              <a:rPr kumimoji="1" lang="en-US" sz="2800" dirty="0">
                <a:solidFill>
                  <a:schemeClr val="bg1"/>
                </a:solidFill>
                <a:latin typeface="Rockwell"/>
                <a:cs typeface="Rockwell"/>
              </a:rPr>
              <a:t> solutions</a:t>
            </a:r>
            <a:endParaRPr lang="en-US" sz="2800" dirty="0">
              <a:solidFill>
                <a:schemeClr val="bg1"/>
              </a:solidFill>
              <a:latin typeface="Rockwell"/>
              <a:cs typeface="Rockwell"/>
            </a:endParaRPr>
          </a:p>
        </p:txBody>
      </p:sp>
      <p:sp>
        <p:nvSpPr>
          <p:cNvPr id="165898" name="AutoShape 10"/>
          <p:cNvSpPr>
            <a:spLocks noChangeArrowheads="1"/>
          </p:cNvSpPr>
          <p:nvPr/>
        </p:nvSpPr>
        <p:spPr bwMode="auto">
          <a:xfrm>
            <a:off x="152400" y="1752600"/>
            <a:ext cx="3657600" cy="1371600"/>
          </a:xfrm>
          <a:prstGeom prst="wedgeRectCallout">
            <a:avLst>
              <a:gd name="adj1" fmla="val 52301"/>
              <a:gd name="adj2" fmla="val 7858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2800" dirty="0">
                <a:solidFill>
                  <a:schemeClr val="bg1"/>
                </a:solidFill>
                <a:latin typeface="Rockwell"/>
                <a:cs typeface="Rockwell"/>
              </a:rPr>
              <a:t>Looked to the government to help achieve goals</a:t>
            </a:r>
            <a:endParaRPr lang="en-US" sz="2800" dirty="0">
              <a:solidFill>
                <a:schemeClr val="bg1"/>
              </a:solidFill>
              <a:latin typeface="Rockwell"/>
              <a:cs typeface="Rockwell"/>
            </a:endParaRPr>
          </a:p>
        </p:txBody>
      </p:sp>
      <p:sp>
        <p:nvSpPr>
          <p:cNvPr id="165899" name="AutoShape 11"/>
          <p:cNvSpPr>
            <a:spLocks noChangeArrowheads="1"/>
          </p:cNvSpPr>
          <p:nvPr/>
        </p:nvSpPr>
        <p:spPr bwMode="auto">
          <a:xfrm>
            <a:off x="76200" y="3429000"/>
            <a:ext cx="3581400" cy="1752600"/>
          </a:xfrm>
          <a:prstGeom prst="wedgeRectCallout">
            <a:avLst>
              <a:gd name="adj1" fmla="val 68926"/>
              <a:gd name="adj2" fmla="val -7699"/>
            </a:avLst>
          </a:prstGeom>
          <a:solidFill>
            <a:srgbClr val="DDDDDD"/>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chemeClr val="bg1"/>
                </a:solidFill>
                <a:latin typeface="Rockwell"/>
                <a:cs typeface="Rockwell"/>
              </a:rPr>
              <a:t>Their actions impacted the entire nation; not regions like the Populists</a:t>
            </a:r>
          </a:p>
        </p:txBody>
      </p:sp>
    </p:spTree>
    <p:extLst>
      <p:ext uri="{BB962C8B-B14F-4D97-AF65-F5344CB8AC3E}">
        <p14:creationId xmlns:p14="http://schemas.microsoft.com/office/powerpoint/2010/main" val="3838085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500" fill="hold"/>
                                        <p:tgtEl>
                                          <p:spTgt spid="165894"/>
                                        </p:tgtEl>
                                        <p:attrNameLst>
                                          <p:attrName>ppt_w</p:attrName>
                                        </p:attrNameLst>
                                      </p:cBhvr>
                                      <p:tavLst>
                                        <p:tav tm="0">
                                          <p:val>
                                            <p:fltVal val="0"/>
                                          </p:val>
                                        </p:tav>
                                        <p:tav tm="100000">
                                          <p:val>
                                            <p:strVal val="#ppt_w"/>
                                          </p:val>
                                        </p:tav>
                                      </p:tavLst>
                                    </p:anim>
                                    <p:anim calcmode="lin" valueType="num">
                                      <p:cBhvr>
                                        <p:cTn id="8" dur="500" fill="hold"/>
                                        <p:tgtEl>
                                          <p:spTgt spid="165894"/>
                                        </p:tgtEl>
                                        <p:attrNameLst>
                                          <p:attrName>ppt_h</p:attrName>
                                        </p:attrNameLst>
                                      </p:cBhvr>
                                      <p:tavLst>
                                        <p:tav tm="0">
                                          <p:val>
                                            <p:fltVal val="0"/>
                                          </p:val>
                                        </p:tav>
                                        <p:tav tm="100000">
                                          <p:val>
                                            <p:strVal val="#ppt_h"/>
                                          </p:val>
                                        </p:tav>
                                      </p:tavLst>
                                    </p:anim>
                                    <p:animEffect transition="in" filter="fade">
                                      <p:cBhvr>
                                        <p:cTn id="9" dur="500"/>
                                        <p:tgtEl>
                                          <p:spTgt spid="1658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5893"/>
                                        </p:tgtEl>
                                        <p:attrNameLst>
                                          <p:attrName>style.visibility</p:attrName>
                                        </p:attrNameLst>
                                      </p:cBhvr>
                                      <p:to>
                                        <p:strVal val="visible"/>
                                      </p:to>
                                    </p:set>
                                    <p:anim calcmode="lin" valueType="num">
                                      <p:cBhvr>
                                        <p:cTn id="14" dur="500" fill="hold"/>
                                        <p:tgtEl>
                                          <p:spTgt spid="165893"/>
                                        </p:tgtEl>
                                        <p:attrNameLst>
                                          <p:attrName>ppt_w</p:attrName>
                                        </p:attrNameLst>
                                      </p:cBhvr>
                                      <p:tavLst>
                                        <p:tav tm="0">
                                          <p:val>
                                            <p:fltVal val="0"/>
                                          </p:val>
                                        </p:tav>
                                        <p:tav tm="100000">
                                          <p:val>
                                            <p:strVal val="#ppt_w"/>
                                          </p:val>
                                        </p:tav>
                                      </p:tavLst>
                                    </p:anim>
                                    <p:anim calcmode="lin" valueType="num">
                                      <p:cBhvr>
                                        <p:cTn id="15" dur="500" fill="hold"/>
                                        <p:tgtEl>
                                          <p:spTgt spid="165893"/>
                                        </p:tgtEl>
                                        <p:attrNameLst>
                                          <p:attrName>ppt_h</p:attrName>
                                        </p:attrNameLst>
                                      </p:cBhvr>
                                      <p:tavLst>
                                        <p:tav tm="0">
                                          <p:val>
                                            <p:fltVal val="0"/>
                                          </p:val>
                                        </p:tav>
                                        <p:tav tm="100000">
                                          <p:val>
                                            <p:strVal val="#ppt_h"/>
                                          </p:val>
                                        </p:tav>
                                      </p:tavLst>
                                    </p:anim>
                                    <p:animEffect transition="in" filter="fade">
                                      <p:cBhvr>
                                        <p:cTn id="16" dur="500"/>
                                        <p:tgtEl>
                                          <p:spTgt spid="165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5895"/>
                                        </p:tgtEl>
                                        <p:attrNameLst>
                                          <p:attrName>style.visibility</p:attrName>
                                        </p:attrNameLst>
                                      </p:cBhvr>
                                      <p:to>
                                        <p:strVal val="visible"/>
                                      </p:to>
                                    </p:set>
                                    <p:anim calcmode="lin" valueType="num">
                                      <p:cBhvr>
                                        <p:cTn id="21" dur="500" fill="hold"/>
                                        <p:tgtEl>
                                          <p:spTgt spid="165895"/>
                                        </p:tgtEl>
                                        <p:attrNameLst>
                                          <p:attrName>ppt_w</p:attrName>
                                        </p:attrNameLst>
                                      </p:cBhvr>
                                      <p:tavLst>
                                        <p:tav tm="0">
                                          <p:val>
                                            <p:fltVal val="0"/>
                                          </p:val>
                                        </p:tav>
                                        <p:tav tm="100000">
                                          <p:val>
                                            <p:strVal val="#ppt_w"/>
                                          </p:val>
                                        </p:tav>
                                      </p:tavLst>
                                    </p:anim>
                                    <p:anim calcmode="lin" valueType="num">
                                      <p:cBhvr>
                                        <p:cTn id="22" dur="500" fill="hold"/>
                                        <p:tgtEl>
                                          <p:spTgt spid="165895"/>
                                        </p:tgtEl>
                                        <p:attrNameLst>
                                          <p:attrName>ppt_h</p:attrName>
                                        </p:attrNameLst>
                                      </p:cBhvr>
                                      <p:tavLst>
                                        <p:tav tm="0">
                                          <p:val>
                                            <p:fltVal val="0"/>
                                          </p:val>
                                        </p:tav>
                                        <p:tav tm="100000">
                                          <p:val>
                                            <p:strVal val="#ppt_h"/>
                                          </p:val>
                                        </p:tav>
                                      </p:tavLst>
                                    </p:anim>
                                    <p:animEffect transition="in" filter="fade">
                                      <p:cBhvr>
                                        <p:cTn id="23" dur="500"/>
                                        <p:tgtEl>
                                          <p:spTgt spid="1658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65896"/>
                                        </p:tgtEl>
                                        <p:attrNameLst>
                                          <p:attrName>style.visibility</p:attrName>
                                        </p:attrNameLst>
                                      </p:cBhvr>
                                      <p:to>
                                        <p:strVal val="visible"/>
                                      </p:to>
                                    </p:set>
                                    <p:anim calcmode="lin" valueType="num">
                                      <p:cBhvr>
                                        <p:cTn id="28" dur="500" fill="hold"/>
                                        <p:tgtEl>
                                          <p:spTgt spid="165896"/>
                                        </p:tgtEl>
                                        <p:attrNameLst>
                                          <p:attrName>ppt_w</p:attrName>
                                        </p:attrNameLst>
                                      </p:cBhvr>
                                      <p:tavLst>
                                        <p:tav tm="0">
                                          <p:val>
                                            <p:fltVal val="0"/>
                                          </p:val>
                                        </p:tav>
                                        <p:tav tm="100000">
                                          <p:val>
                                            <p:strVal val="#ppt_w"/>
                                          </p:val>
                                        </p:tav>
                                      </p:tavLst>
                                    </p:anim>
                                    <p:anim calcmode="lin" valueType="num">
                                      <p:cBhvr>
                                        <p:cTn id="29" dur="500" fill="hold"/>
                                        <p:tgtEl>
                                          <p:spTgt spid="165896"/>
                                        </p:tgtEl>
                                        <p:attrNameLst>
                                          <p:attrName>ppt_h</p:attrName>
                                        </p:attrNameLst>
                                      </p:cBhvr>
                                      <p:tavLst>
                                        <p:tav tm="0">
                                          <p:val>
                                            <p:fltVal val="0"/>
                                          </p:val>
                                        </p:tav>
                                        <p:tav tm="100000">
                                          <p:val>
                                            <p:strVal val="#ppt_h"/>
                                          </p:val>
                                        </p:tav>
                                      </p:tavLst>
                                    </p:anim>
                                    <p:animEffect transition="in" filter="fade">
                                      <p:cBhvr>
                                        <p:cTn id="30" dur="500"/>
                                        <p:tgtEl>
                                          <p:spTgt spid="1658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5898"/>
                                        </p:tgtEl>
                                        <p:attrNameLst>
                                          <p:attrName>style.visibility</p:attrName>
                                        </p:attrNameLst>
                                      </p:cBhvr>
                                      <p:to>
                                        <p:strVal val="visible"/>
                                      </p:to>
                                    </p:set>
                                    <p:anim calcmode="lin" valueType="num">
                                      <p:cBhvr>
                                        <p:cTn id="35" dur="500" fill="hold"/>
                                        <p:tgtEl>
                                          <p:spTgt spid="165898"/>
                                        </p:tgtEl>
                                        <p:attrNameLst>
                                          <p:attrName>ppt_w</p:attrName>
                                        </p:attrNameLst>
                                      </p:cBhvr>
                                      <p:tavLst>
                                        <p:tav tm="0">
                                          <p:val>
                                            <p:fltVal val="0"/>
                                          </p:val>
                                        </p:tav>
                                        <p:tav tm="100000">
                                          <p:val>
                                            <p:strVal val="#ppt_w"/>
                                          </p:val>
                                        </p:tav>
                                      </p:tavLst>
                                    </p:anim>
                                    <p:anim calcmode="lin" valueType="num">
                                      <p:cBhvr>
                                        <p:cTn id="36" dur="500" fill="hold"/>
                                        <p:tgtEl>
                                          <p:spTgt spid="165898"/>
                                        </p:tgtEl>
                                        <p:attrNameLst>
                                          <p:attrName>ppt_h</p:attrName>
                                        </p:attrNameLst>
                                      </p:cBhvr>
                                      <p:tavLst>
                                        <p:tav tm="0">
                                          <p:val>
                                            <p:fltVal val="0"/>
                                          </p:val>
                                        </p:tav>
                                        <p:tav tm="100000">
                                          <p:val>
                                            <p:strVal val="#ppt_h"/>
                                          </p:val>
                                        </p:tav>
                                      </p:tavLst>
                                    </p:anim>
                                    <p:animEffect transition="in" filter="fade">
                                      <p:cBhvr>
                                        <p:cTn id="37" dur="500"/>
                                        <p:tgtEl>
                                          <p:spTgt spid="1658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65897"/>
                                        </p:tgtEl>
                                        <p:attrNameLst>
                                          <p:attrName>style.visibility</p:attrName>
                                        </p:attrNameLst>
                                      </p:cBhvr>
                                      <p:to>
                                        <p:strVal val="visible"/>
                                      </p:to>
                                    </p:set>
                                    <p:anim calcmode="lin" valueType="num">
                                      <p:cBhvr>
                                        <p:cTn id="42" dur="500" fill="hold"/>
                                        <p:tgtEl>
                                          <p:spTgt spid="165897"/>
                                        </p:tgtEl>
                                        <p:attrNameLst>
                                          <p:attrName>ppt_w</p:attrName>
                                        </p:attrNameLst>
                                      </p:cBhvr>
                                      <p:tavLst>
                                        <p:tav tm="0">
                                          <p:val>
                                            <p:fltVal val="0"/>
                                          </p:val>
                                        </p:tav>
                                        <p:tav tm="100000">
                                          <p:val>
                                            <p:strVal val="#ppt_w"/>
                                          </p:val>
                                        </p:tav>
                                      </p:tavLst>
                                    </p:anim>
                                    <p:anim calcmode="lin" valueType="num">
                                      <p:cBhvr>
                                        <p:cTn id="43" dur="500" fill="hold"/>
                                        <p:tgtEl>
                                          <p:spTgt spid="165897"/>
                                        </p:tgtEl>
                                        <p:attrNameLst>
                                          <p:attrName>ppt_h</p:attrName>
                                        </p:attrNameLst>
                                      </p:cBhvr>
                                      <p:tavLst>
                                        <p:tav tm="0">
                                          <p:val>
                                            <p:fltVal val="0"/>
                                          </p:val>
                                        </p:tav>
                                        <p:tav tm="100000">
                                          <p:val>
                                            <p:strVal val="#ppt_h"/>
                                          </p:val>
                                        </p:tav>
                                      </p:tavLst>
                                    </p:anim>
                                    <p:animEffect transition="in" filter="fade">
                                      <p:cBhvr>
                                        <p:cTn id="44" dur="500"/>
                                        <p:tgtEl>
                                          <p:spTgt spid="1658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65899"/>
                                        </p:tgtEl>
                                        <p:attrNameLst>
                                          <p:attrName>style.visibility</p:attrName>
                                        </p:attrNameLst>
                                      </p:cBhvr>
                                      <p:to>
                                        <p:strVal val="visible"/>
                                      </p:to>
                                    </p:set>
                                    <p:anim calcmode="lin" valueType="num">
                                      <p:cBhvr>
                                        <p:cTn id="49" dur="500" fill="hold"/>
                                        <p:tgtEl>
                                          <p:spTgt spid="165899"/>
                                        </p:tgtEl>
                                        <p:attrNameLst>
                                          <p:attrName>ppt_w</p:attrName>
                                        </p:attrNameLst>
                                      </p:cBhvr>
                                      <p:tavLst>
                                        <p:tav tm="0">
                                          <p:val>
                                            <p:fltVal val="0"/>
                                          </p:val>
                                        </p:tav>
                                        <p:tav tm="100000">
                                          <p:val>
                                            <p:strVal val="#ppt_w"/>
                                          </p:val>
                                        </p:tav>
                                      </p:tavLst>
                                    </p:anim>
                                    <p:anim calcmode="lin" valueType="num">
                                      <p:cBhvr>
                                        <p:cTn id="50" dur="500" fill="hold"/>
                                        <p:tgtEl>
                                          <p:spTgt spid="165899"/>
                                        </p:tgtEl>
                                        <p:attrNameLst>
                                          <p:attrName>ppt_h</p:attrName>
                                        </p:attrNameLst>
                                      </p:cBhvr>
                                      <p:tavLst>
                                        <p:tav tm="0">
                                          <p:val>
                                            <p:fltVal val="0"/>
                                          </p:val>
                                        </p:tav>
                                        <p:tav tm="100000">
                                          <p:val>
                                            <p:strVal val="#ppt_h"/>
                                          </p:val>
                                        </p:tav>
                                      </p:tavLst>
                                    </p:anim>
                                    <p:animEffect transition="in" filter="fade">
                                      <p:cBhvr>
                                        <p:cTn id="51" dur="500"/>
                                        <p:tgtEl>
                                          <p:spTgt spid="165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Reform</a:t>
            </a:r>
            <a:endParaRPr lang="en-US" dirty="0"/>
          </a:p>
        </p:txBody>
      </p:sp>
      <p:sp>
        <p:nvSpPr>
          <p:cNvPr id="3" name="Text Placeholder 2"/>
          <p:cNvSpPr>
            <a:spLocks noGrp="1"/>
          </p:cNvSpPr>
          <p:nvPr>
            <p:ph type="body" idx="1"/>
          </p:nvPr>
        </p:nvSpPr>
        <p:spPr/>
        <p:txBody>
          <a:bodyPr/>
          <a:lstStyle/>
          <a:p>
            <a:r>
              <a:rPr lang="en-US" dirty="0" smtClean="0"/>
              <a:t>Social Problems</a:t>
            </a:r>
            <a:endParaRPr lang="en-US" dirty="0"/>
          </a:p>
        </p:txBody>
      </p:sp>
      <p:sp>
        <p:nvSpPr>
          <p:cNvPr id="4" name="Content Placeholder 3"/>
          <p:cNvSpPr>
            <a:spLocks noGrp="1"/>
          </p:cNvSpPr>
          <p:nvPr>
            <p:ph sz="half" idx="2"/>
          </p:nvPr>
        </p:nvSpPr>
        <p:spPr/>
        <p:txBody>
          <a:bodyPr/>
          <a:lstStyle/>
          <a:p>
            <a:r>
              <a:rPr lang="en-US" dirty="0" smtClean="0"/>
              <a:t>Urban Poverty</a:t>
            </a:r>
          </a:p>
          <a:p>
            <a:r>
              <a:rPr lang="en-US" dirty="0" smtClean="0"/>
              <a:t>Unsafe Housing</a:t>
            </a:r>
          </a:p>
          <a:p>
            <a:r>
              <a:rPr lang="en-US" dirty="0" smtClean="0"/>
              <a:t>Alcohol Abuse</a:t>
            </a:r>
          </a:p>
          <a:p>
            <a:r>
              <a:rPr lang="en-US" dirty="0" smtClean="0"/>
              <a:t>Child Labor</a:t>
            </a:r>
          </a:p>
          <a:p>
            <a:r>
              <a:rPr lang="en-US" dirty="0" smtClean="0"/>
              <a:t>Unsafe Work Conditions</a:t>
            </a:r>
          </a:p>
        </p:txBody>
      </p:sp>
      <p:sp>
        <p:nvSpPr>
          <p:cNvPr id="5" name="Text Placeholder 4"/>
          <p:cNvSpPr>
            <a:spLocks noGrp="1"/>
          </p:cNvSpPr>
          <p:nvPr>
            <p:ph type="body" sz="quarter" idx="3"/>
          </p:nvPr>
        </p:nvSpPr>
        <p:spPr/>
        <p:txBody>
          <a:bodyPr/>
          <a:lstStyle/>
          <a:p>
            <a:r>
              <a:rPr lang="en-US" dirty="0" smtClean="0"/>
              <a:t>Social Solutions</a:t>
            </a:r>
            <a:endParaRPr lang="en-US" dirty="0"/>
          </a:p>
        </p:txBody>
      </p:sp>
      <p:sp>
        <p:nvSpPr>
          <p:cNvPr id="6" name="Content Placeholder 5"/>
          <p:cNvSpPr>
            <a:spLocks noGrp="1"/>
          </p:cNvSpPr>
          <p:nvPr>
            <p:ph sz="quarter" idx="4"/>
          </p:nvPr>
        </p:nvSpPr>
        <p:spPr/>
        <p:txBody>
          <a:bodyPr/>
          <a:lstStyle/>
          <a:p>
            <a:r>
              <a:rPr lang="en-US" dirty="0" smtClean="0"/>
              <a:t>Settlement Houses/Social Gospel</a:t>
            </a:r>
          </a:p>
          <a:p>
            <a:r>
              <a:rPr lang="en-US" dirty="0" smtClean="0"/>
              <a:t>Exposure (How the Other Half Lives)</a:t>
            </a:r>
          </a:p>
          <a:p>
            <a:r>
              <a:rPr lang="en-US" dirty="0" smtClean="0"/>
              <a:t>Prohibition</a:t>
            </a:r>
          </a:p>
          <a:p>
            <a:r>
              <a:rPr lang="en-US" dirty="0" smtClean="0"/>
              <a:t>Child Labor Laws</a:t>
            </a:r>
          </a:p>
          <a:p>
            <a:r>
              <a:rPr lang="en-US" dirty="0" smtClean="0"/>
              <a:t>Ten Hour Work Days</a:t>
            </a:r>
          </a:p>
          <a:p>
            <a:pPr marL="0" indent="0">
              <a:buNone/>
            </a:pPr>
            <a:endParaRPr lang="en-US" dirty="0"/>
          </a:p>
        </p:txBody>
      </p:sp>
    </p:spTree>
    <p:extLst>
      <p:ext uri="{BB962C8B-B14F-4D97-AF65-F5344CB8AC3E}">
        <p14:creationId xmlns:p14="http://schemas.microsoft.com/office/powerpoint/2010/main" val="2877639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Reform</a:t>
            </a:r>
            <a:endParaRPr lang="en-US" dirty="0"/>
          </a:p>
        </p:txBody>
      </p:sp>
      <p:sp>
        <p:nvSpPr>
          <p:cNvPr id="3" name="Text Placeholder 2"/>
          <p:cNvSpPr>
            <a:spLocks noGrp="1"/>
          </p:cNvSpPr>
          <p:nvPr>
            <p:ph type="body" idx="1"/>
          </p:nvPr>
        </p:nvSpPr>
        <p:spPr/>
        <p:txBody>
          <a:bodyPr/>
          <a:lstStyle/>
          <a:p>
            <a:r>
              <a:rPr lang="en-US" dirty="0" smtClean="0"/>
              <a:t>Economic Problems</a:t>
            </a:r>
            <a:endParaRPr lang="en-US" dirty="0"/>
          </a:p>
        </p:txBody>
      </p:sp>
      <p:sp>
        <p:nvSpPr>
          <p:cNvPr id="4" name="Content Placeholder 3"/>
          <p:cNvSpPr>
            <a:spLocks noGrp="1"/>
          </p:cNvSpPr>
          <p:nvPr>
            <p:ph sz="half" idx="2"/>
          </p:nvPr>
        </p:nvSpPr>
        <p:spPr/>
        <p:txBody>
          <a:bodyPr/>
          <a:lstStyle/>
          <a:p>
            <a:r>
              <a:rPr lang="en-US" dirty="0" smtClean="0"/>
              <a:t>Monopolies</a:t>
            </a:r>
          </a:p>
          <a:p>
            <a:r>
              <a:rPr lang="en-US" dirty="0" smtClean="0"/>
              <a:t>Income Inequality</a:t>
            </a:r>
          </a:p>
          <a:p>
            <a:pPr lvl="1"/>
            <a:r>
              <a:rPr lang="en-US" dirty="0" smtClean="0"/>
              <a:t>HUGE gap between rich/poor</a:t>
            </a:r>
          </a:p>
          <a:p>
            <a:r>
              <a:rPr lang="en-US" dirty="0" smtClean="0"/>
              <a:t>More riches=More political power</a:t>
            </a:r>
            <a:endParaRPr lang="en-US" dirty="0"/>
          </a:p>
        </p:txBody>
      </p:sp>
      <p:sp>
        <p:nvSpPr>
          <p:cNvPr id="5" name="Text Placeholder 4"/>
          <p:cNvSpPr>
            <a:spLocks noGrp="1"/>
          </p:cNvSpPr>
          <p:nvPr>
            <p:ph type="body" sz="quarter" idx="3"/>
          </p:nvPr>
        </p:nvSpPr>
        <p:spPr/>
        <p:txBody>
          <a:bodyPr/>
          <a:lstStyle/>
          <a:p>
            <a:r>
              <a:rPr lang="en-US" dirty="0" smtClean="0"/>
              <a:t>Economic Solutions</a:t>
            </a:r>
            <a:endParaRPr lang="en-US" dirty="0"/>
          </a:p>
        </p:txBody>
      </p:sp>
      <p:sp>
        <p:nvSpPr>
          <p:cNvPr id="6" name="Content Placeholder 5"/>
          <p:cNvSpPr>
            <a:spLocks noGrp="1"/>
          </p:cNvSpPr>
          <p:nvPr>
            <p:ph sz="quarter" idx="4"/>
          </p:nvPr>
        </p:nvSpPr>
        <p:spPr/>
        <p:txBody>
          <a:bodyPr/>
          <a:lstStyle/>
          <a:p>
            <a:r>
              <a:rPr lang="en-US" dirty="0" smtClean="0"/>
              <a:t>Government control</a:t>
            </a:r>
          </a:p>
          <a:p>
            <a:r>
              <a:rPr lang="en-US" dirty="0" smtClean="0"/>
              <a:t>Pro-Labor Union legislation</a:t>
            </a:r>
          </a:p>
          <a:p>
            <a:pPr lvl="1"/>
            <a:r>
              <a:rPr lang="en-US" dirty="0" smtClean="0"/>
              <a:t>Sherman Anti-Trust Act</a:t>
            </a:r>
          </a:p>
          <a:p>
            <a:pPr lvl="1"/>
            <a:r>
              <a:rPr lang="en-US" dirty="0" smtClean="0"/>
              <a:t>Clayton Anti-Trust Act</a:t>
            </a:r>
          </a:p>
          <a:p>
            <a:endParaRPr lang="en-US" dirty="0"/>
          </a:p>
        </p:txBody>
      </p:sp>
    </p:spTree>
    <p:extLst>
      <p:ext uri="{BB962C8B-B14F-4D97-AF65-F5344CB8AC3E}">
        <p14:creationId xmlns:p14="http://schemas.microsoft.com/office/powerpoint/2010/main" val="1441055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45"/>
            <a:ext cx="8229600" cy="1241421"/>
          </a:xfrm>
        </p:spPr>
        <p:txBody>
          <a:bodyPr/>
          <a:lstStyle/>
          <a:p>
            <a:r>
              <a:rPr lang="en-US" dirty="0" smtClean="0"/>
              <a:t>Progressive Reform</a:t>
            </a:r>
            <a:endParaRPr lang="en-US" dirty="0"/>
          </a:p>
        </p:txBody>
      </p:sp>
      <p:sp>
        <p:nvSpPr>
          <p:cNvPr id="3" name="Text Placeholder 2"/>
          <p:cNvSpPr>
            <a:spLocks noGrp="1"/>
          </p:cNvSpPr>
          <p:nvPr>
            <p:ph type="body" idx="1"/>
          </p:nvPr>
        </p:nvSpPr>
        <p:spPr>
          <a:xfrm>
            <a:off x="457200" y="731604"/>
            <a:ext cx="4040188" cy="694851"/>
          </a:xfrm>
        </p:spPr>
        <p:txBody>
          <a:bodyPr/>
          <a:lstStyle/>
          <a:p>
            <a:r>
              <a:rPr lang="en-US" dirty="0" smtClean="0"/>
              <a:t>Political Problems		</a:t>
            </a:r>
            <a:endParaRPr lang="en-US" dirty="0"/>
          </a:p>
        </p:txBody>
      </p:sp>
      <p:sp>
        <p:nvSpPr>
          <p:cNvPr id="4" name="Content Placeholder 3"/>
          <p:cNvSpPr>
            <a:spLocks noGrp="1"/>
          </p:cNvSpPr>
          <p:nvPr>
            <p:ph sz="half" idx="2"/>
          </p:nvPr>
        </p:nvSpPr>
        <p:spPr>
          <a:xfrm>
            <a:off x="0" y="1426456"/>
            <a:ext cx="4040188" cy="4583862"/>
          </a:xfrm>
        </p:spPr>
        <p:txBody>
          <a:bodyPr/>
          <a:lstStyle/>
          <a:p>
            <a:r>
              <a:rPr lang="en-US" dirty="0" smtClean="0"/>
              <a:t>Political Machines</a:t>
            </a:r>
          </a:p>
          <a:p>
            <a:r>
              <a:rPr lang="en-US" dirty="0" smtClean="0"/>
              <a:t>Corrupt Legislatures</a:t>
            </a:r>
          </a:p>
          <a:p>
            <a:r>
              <a:rPr lang="en-US" dirty="0" smtClean="0"/>
              <a:t>Democracy not ‘democratic’ enough</a:t>
            </a:r>
            <a:endParaRPr lang="en-US" dirty="0"/>
          </a:p>
        </p:txBody>
      </p:sp>
      <p:sp>
        <p:nvSpPr>
          <p:cNvPr id="5" name="Text Placeholder 4"/>
          <p:cNvSpPr>
            <a:spLocks noGrp="1"/>
          </p:cNvSpPr>
          <p:nvPr>
            <p:ph type="body" sz="quarter" idx="3"/>
          </p:nvPr>
        </p:nvSpPr>
        <p:spPr>
          <a:xfrm>
            <a:off x="4645025" y="731604"/>
            <a:ext cx="4041775" cy="694851"/>
          </a:xfrm>
        </p:spPr>
        <p:txBody>
          <a:bodyPr/>
          <a:lstStyle/>
          <a:p>
            <a:r>
              <a:rPr lang="en-US" dirty="0" smtClean="0"/>
              <a:t>Political Solution</a:t>
            </a:r>
            <a:endParaRPr lang="en-US" dirty="0"/>
          </a:p>
        </p:txBody>
      </p:sp>
      <p:sp>
        <p:nvSpPr>
          <p:cNvPr id="6" name="Content Placeholder 5"/>
          <p:cNvSpPr>
            <a:spLocks noGrp="1"/>
          </p:cNvSpPr>
          <p:nvPr>
            <p:ph sz="quarter" idx="4"/>
          </p:nvPr>
        </p:nvSpPr>
        <p:spPr>
          <a:xfrm>
            <a:off x="3832203" y="1426455"/>
            <a:ext cx="5311797" cy="5173555"/>
          </a:xfrm>
        </p:spPr>
        <p:txBody>
          <a:bodyPr>
            <a:noAutofit/>
          </a:bodyPr>
          <a:lstStyle/>
          <a:p>
            <a:pPr marL="0" indent="0">
              <a:spcBef>
                <a:spcPct val="50000"/>
              </a:spcBef>
              <a:buNone/>
            </a:pPr>
            <a:r>
              <a:rPr lang="en-US" altLang="en-US" sz="1800" b="1" dirty="0">
                <a:cs typeface="Rockwell"/>
              </a:rPr>
              <a:t>Goal:  Put government back in the hands of the people!</a:t>
            </a:r>
          </a:p>
          <a:p>
            <a:pPr marL="0" indent="0">
              <a:spcBef>
                <a:spcPct val="50000"/>
              </a:spcBef>
              <a:buNone/>
            </a:pPr>
            <a:r>
              <a:rPr lang="en-US" altLang="en-US" sz="1800" b="1" u="sng" dirty="0">
                <a:cs typeface="Rockwell"/>
              </a:rPr>
              <a:t>Referendum</a:t>
            </a:r>
            <a:r>
              <a:rPr lang="en-US" altLang="en-US" sz="1800" dirty="0">
                <a:cs typeface="Rockwell"/>
              </a:rPr>
              <a:t> - Process that allows citizens to approve or reject a law passed by their legislature</a:t>
            </a:r>
          </a:p>
          <a:p>
            <a:pPr marL="0" indent="0">
              <a:spcBef>
                <a:spcPct val="50000"/>
              </a:spcBef>
              <a:buNone/>
            </a:pPr>
            <a:r>
              <a:rPr lang="en-US" altLang="en-US" sz="1800" b="1" u="sng" dirty="0">
                <a:cs typeface="Rockwell"/>
              </a:rPr>
              <a:t>Initiative</a:t>
            </a:r>
            <a:r>
              <a:rPr lang="en-US" altLang="en-US" sz="1800" dirty="0">
                <a:cs typeface="Rockwell"/>
              </a:rPr>
              <a:t> – citizens use a petition to force the legislature to consider a law</a:t>
            </a:r>
          </a:p>
          <a:p>
            <a:pPr marL="0" indent="0">
              <a:spcBef>
                <a:spcPct val="50000"/>
              </a:spcBef>
              <a:buNone/>
            </a:pPr>
            <a:r>
              <a:rPr lang="en-US" altLang="en-US" sz="1800" b="1" u="sng" dirty="0">
                <a:cs typeface="Rockwell"/>
              </a:rPr>
              <a:t>Recall</a:t>
            </a:r>
            <a:r>
              <a:rPr lang="en-US" altLang="en-US" sz="1800" dirty="0">
                <a:cs typeface="Rockwell"/>
              </a:rPr>
              <a:t> -  A way for voters to remove public officials from office before the next election</a:t>
            </a:r>
          </a:p>
          <a:p>
            <a:pPr marL="0" indent="0">
              <a:spcBef>
                <a:spcPct val="50000"/>
              </a:spcBef>
              <a:buNone/>
            </a:pPr>
            <a:r>
              <a:rPr lang="en-US" altLang="en-US" sz="1800" b="1" u="sng" dirty="0">
                <a:cs typeface="Rockwell"/>
              </a:rPr>
              <a:t>Direct election of Senators </a:t>
            </a:r>
            <a:r>
              <a:rPr lang="en-US" altLang="en-US" sz="1800" dirty="0">
                <a:cs typeface="Rockwell"/>
              </a:rPr>
              <a:t>(17</a:t>
            </a:r>
            <a:r>
              <a:rPr lang="en-US" altLang="en-US" sz="1800" baseline="30000" dirty="0">
                <a:cs typeface="Rockwell"/>
              </a:rPr>
              <a:t>th</a:t>
            </a:r>
            <a:r>
              <a:rPr lang="en-US" altLang="en-US" sz="1800" dirty="0">
                <a:cs typeface="Rockwell"/>
              </a:rPr>
              <a:t> Amend) – the people elect Senators, instead of the legislature choosing Senators</a:t>
            </a:r>
          </a:p>
          <a:p>
            <a:pPr marL="0" indent="0">
              <a:spcBef>
                <a:spcPct val="50000"/>
              </a:spcBef>
              <a:buNone/>
            </a:pPr>
            <a:r>
              <a:rPr lang="en-US" altLang="en-US" sz="1800" b="1" u="sng" dirty="0">
                <a:cs typeface="Rockwell"/>
              </a:rPr>
              <a:t>Secret ballot</a:t>
            </a:r>
            <a:r>
              <a:rPr lang="en-US" altLang="en-US" sz="1800" b="1" dirty="0">
                <a:cs typeface="Rockwell"/>
              </a:rPr>
              <a:t> – </a:t>
            </a:r>
            <a:r>
              <a:rPr lang="en-US" altLang="en-US" sz="1800" dirty="0">
                <a:cs typeface="Rockwell"/>
              </a:rPr>
              <a:t>Nobody has to know your vote!  </a:t>
            </a:r>
            <a:endParaRPr lang="en-US" altLang="en-US" sz="1800" u="sng" dirty="0">
              <a:cs typeface="Rockwell"/>
            </a:endParaRPr>
          </a:p>
          <a:p>
            <a:pPr marL="0" indent="0">
              <a:spcBef>
                <a:spcPct val="50000"/>
              </a:spcBef>
              <a:buNone/>
            </a:pPr>
            <a:r>
              <a:rPr lang="en-US" altLang="en-US" sz="1800" b="1" u="sng" dirty="0">
                <a:cs typeface="Rockwell"/>
              </a:rPr>
              <a:t>Women’s Suffrage  </a:t>
            </a:r>
            <a:r>
              <a:rPr lang="en-US" altLang="en-US" sz="1800" dirty="0">
                <a:cs typeface="Rockwell"/>
              </a:rPr>
              <a:t>(19</a:t>
            </a:r>
            <a:r>
              <a:rPr lang="en-US" altLang="en-US" sz="1800" baseline="30000" dirty="0">
                <a:cs typeface="Rockwell"/>
              </a:rPr>
              <a:t>th</a:t>
            </a:r>
            <a:r>
              <a:rPr lang="en-US" altLang="en-US" sz="1800" dirty="0">
                <a:cs typeface="Rockwell"/>
              </a:rPr>
              <a:t> Amendment) Women Can Vote!</a:t>
            </a:r>
            <a:endParaRPr lang="en-US" altLang="en-US" sz="1800" b="1" u="sng" dirty="0">
              <a:cs typeface="Rockwell"/>
            </a:endParaRPr>
          </a:p>
          <a:p>
            <a:pPr marL="0" indent="0">
              <a:spcBef>
                <a:spcPct val="50000"/>
              </a:spcBef>
              <a:buNone/>
            </a:pPr>
            <a:endParaRPr lang="en-US" altLang="en-US" sz="1800" dirty="0">
              <a:cs typeface="Rockwell"/>
            </a:endParaRPr>
          </a:p>
          <a:p>
            <a:pPr marL="0" indent="0">
              <a:spcBef>
                <a:spcPct val="50000"/>
              </a:spcBef>
              <a:buNone/>
            </a:pPr>
            <a:endParaRPr lang="en-US" altLang="en-US" sz="1800" dirty="0">
              <a:cs typeface="Rockwell"/>
            </a:endParaRPr>
          </a:p>
          <a:p>
            <a:pPr marL="0" indent="0">
              <a:buNone/>
            </a:pPr>
            <a:endParaRPr lang="en-US" sz="1800" dirty="0"/>
          </a:p>
        </p:txBody>
      </p:sp>
    </p:spTree>
    <p:extLst>
      <p:ext uri="{BB962C8B-B14F-4D97-AF65-F5344CB8AC3E}">
        <p14:creationId xmlns:p14="http://schemas.microsoft.com/office/powerpoint/2010/main" val="26312848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127</TotalTime>
  <Words>2629</Words>
  <Application>Microsoft Macintosh PowerPoint</Application>
  <PresentationFormat>On-screen Show (4:3)</PresentationFormat>
  <Paragraphs>295</Paragraphs>
  <Slides>47</Slides>
  <Notes>16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Theme</vt:lpstr>
      <vt:lpstr>Do Now</vt:lpstr>
      <vt:lpstr>2. The Era of Roosevelt-The Progressives and the Republican Split</vt:lpstr>
      <vt:lpstr>AP Prompt</vt:lpstr>
      <vt:lpstr>Outline</vt:lpstr>
      <vt:lpstr>What is Progressivism?</vt:lpstr>
      <vt:lpstr>PowerPoint Presentation</vt:lpstr>
      <vt:lpstr>Progressive Reform</vt:lpstr>
      <vt:lpstr>Progressive Reform</vt:lpstr>
      <vt:lpstr>Progressive Reform</vt:lpstr>
      <vt:lpstr>Muckraking Journalism</vt:lpstr>
      <vt:lpstr>Muckraking Journalism</vt:lpstr>
      <vt:lpstr>The Jungle-Upton Sinclair</vt:lpstr>
      <vt:lpstr>Muckraking Journalism</vt:lpstr>
      <vt:lpstr>Varieties of Reform</vt:lpstr>
      <vt:lpstr>Progressive Political Reform Local/Municipalities</vt:lpstr>
      <vt:lpstr>Progressive Political Reform States</vt:lpstr>
      <vt:lpstr>McKinley Arrives </vt:lpstr>
      <vt:lpstr>McKinley Departs</vt:lpstr>
      <vt:lpstr>Look out! Here comes Teddy!</vt:lpstr>
      <vt:lpstr>Roosevelt’s Message to Congress-1901</vt:lpstr>
      <vt:lpstr>TR’s Goals</vt:lpstr>
      <vt:lpstr>TR’s “Square Deal”</vt:lpstr>
      <vt:lpstr>3 C’S OF SQUARE DEAL</vt:lpstr>
      <vt:lpstr>Govt. Regulation of Big Biz</vt:lpstr>
      <vt:lpstr>PowerPoint Presentation</vt:lpstr>
      <vt:lpstr>PowerPoint Presentation</vt:lpstr>
      <vt:lpstr>1902 Coal Miner’s Strike</vt:lpstr>
      <vt:lpstr>Anthracite Coal Strike of 1902</vt:lpstr>
      <vt:lpstr>T.R. Arbitrates</vt:lpstr>
      <vt:lpstr>Trust-busting Under Roosevelt</vt:lpstr>
      <vt:lpstr>Other Roosevelt Accomplishments</vt:lpstr>
      <vt:lpstr>PowerPoint Presentation</vt:lpstr>
      <vt:lpstr>PowerPoint Presentation</vt:lpstr>
      <vt:lpstr>PowerPoint Presentation</vt:lpstr>
      <vt:lpstr>The Taft Presidency</vt:lpstr>
      <vt:lpstr>Taft’s Bath Tub</vt:lpstr>
      <vt:lpstr>The Taft Presidency</vt:lpstr>
      <vt:lpstr>PowerPoint Presentation</vt:lpstr>
      <vt:lpstr>The Taft Presidency</vt:lpstr>
      <vt:lpstr>The Election of 1912</vt:lpstr>
      <vt:lpstr>The Candidates of 1912</vt:lpstr>
      <vt:lpstr>PowerPoint Presentation</vt:lpstr>
      <vt:lpstr>PowerPoint Presentation</vt:lpstr>
      <vt:lpstr>Wilson’s Landslide Victory</vt:lpstr>
      <vt:lpstr>Progressive Amendments:</vt:lpstr>
      <vt:lpstr>The Waning of the Progressive Movement  </vt:lpstr>
      <vt:lpstr>Progressive Era: An 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17</cp:revision>
  <dcterms:created xsi:type="dcterms:W3CDTF">2018-05-15T21:37:39Z</dcterms:created>
  <dcterms:modified xsi:type="dcterms:W3CDTF">2019-02-01T17:07:31Z</dcterms:modified>
</cp:coreProperties>
</file>