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7" r:id="rId2"/>
    <p:sldId id="256" r:id="rId3"/>
    <p:sldId id="261" r:id="rId4"/>
    <p:sldId id="262" r:id="rId5"/>
    <p:sldId id="260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88C2-D1FA-9E40-AD07-6E4DEEB72B0F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223C-D740-7E40-A300-D365D799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ud" TargetMode="External"/><Relationship Id="rId4" Type="http://schemas.openxmlformats.org/officeDocument/2006/relationships/hyperlink" Target="http://en.wikipedia.org/wiki/Georgia_(U.S._State)" TargetMode="External"/><Relationship Id="rId5" Type="http://schemas.openxmlformats.org/officeDocument/2006/relationships/hyperlink" Target="http://en.wikipedia.org/wiki/1795" TargetMode="External"/><Relationship Id="rId6" Type="http://schemas.openxmlformats.org/officeDocument/2006/relationships/hyperlink" Target="http://en.wikipedia.org/wiki/180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massive </a:t>
            </a:r>
            <a:r>
              <a:rPr lang="en-US">
                <a:latin typeface="Times New Roman" charset="0"/>
                <a:hlinkClick r:id="rId3" tooltip="Fraud"/>
              </a:rPr>
              <a:t>fraud</a:t>
            </a:r>
            <a:r>
              <a:rPr lang="en-US">
                <a:latin typeface="Times New Roman" charset="0"/>
              </a:rPr>
              <a:t> perpetrated by several </a:t>
            </a:r>
            <a:r>
              <a:rPr lang="en-US">
                <a:latin typeface="Times New Roman" charset="0"/>
                <a:hlinkClick r:id="rId4" tooltip="Georgia (U.S. State)"/>
              </a:rPr>
              <a:t>Georgia</a:t>
            </a:r>
            <a:r>
              <a:rPr lang="en-US">
                <a:latin typeface="Times New Roman" charset="0"/>
              </a:rPr>
              <a:t> governors and the state legislature from </a:t>
            </a:r>
            <a:r>
              <a:rPr lang="en-US">
                <a:latin typeface="Times New Roman" charset="0"/>
                <a:hlinkClick r:id="rId5" tooltip="1795"/>
              </a:rPr>
              <a:t>1795</a:t>
            </a:r>
            <a:r>
              <a:rPr lang="en-US">
                <a:latin typeface="Times New Roman" charset="0"/>
              </a:rPr>
              <a:t> to </a:t>
            </a:r>
            <a:r>
              <a:rPr lang="en-US">
                <a:latin typeface="Times New Roman" charset="0"/>
                <a:hlinkClick r:id="rId6" tooltip="1803"/>
              </a:rPr>
              <a:t>1803</a:t>
            </a:r>
            <a:r>
              <a:rPr lang="en-US">
                <a:latin typeface="Times New Roman" charset="0"/>
              </a:rPr>
              <a:t> by selling large tracts of land to insiders at ridiculously low prices. </a:t>
            </a:r>
          </a:p>
          <a:p>
            <a:endParaRPr lang="en-US">
              <a:latin typeface="Times New Roman" charset="0"/>
            </a:endParaRPr>
          </a:p>
          <a:p>
            <a:endParaRPr lang="en-US" sz="16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Gilbert_Stuart_Thomas_Jeffersen.jpg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e/Promissory_note_-_2nd_Bank_of_US_$1000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d/d1/Clermont_illustration_-_Robert_Fulton_-_Project_Gutenberg_eText_15161.jpg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ideological perspectives did Chief Justice John Marshall bring to the federal judiciary? Why is that historically significant?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6850"/>
            <a:ext cx="7772400" cy="2493900"/>
          </a:xfrm>
        </p:spPr>
        <p:txBody>
          <a:bodyPr>
            <a:normAutofit/>
          </a:bodyPr>
          <a:lstStyle/>
          <a:p>
            <a:r>
              <a:rPr lang="en-US" dirty="0" smtClean="0"/>
              <a:t>2. The Marshall Court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2019-2020</a:t>
            </a:r>
          </a:p>
          <a:p>
            <a:r>
              <a:rPr lang="en-US" dirty="0" smtClean="0"/>
              <a:t>Period 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216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http://upload.wikimedia.org/wikipedia/commons/f/fe/John_Marshall_by_Henry_Inman%2C_1832.jpg"/>
          <p:cNvPicPr>
            <a:picLocks noChangeAspect="1" noChangeArrowheads="1"/>
          </p:cNvPicPr>
          <p:nvPr/>
        </p:nvPicPr>
        <p:blipFill>
          <a:blip r:embed="rId2" cstate="print"/>
          <a:srcRect l="19875" t="5641" r="26330" b="41288"/>
          <a:stretch>
            <a:fillRect/>
          </a:stretch>
        </p:blipFill>
        <p:spPr bwMode="auto">
          <a:xfrm>
            <a:off x="381000" y="1600199"/>
            <a:ext cx="4114800" cy="50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Who Interprets the Constitution?</a:t>
            </a:r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John Marshall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</a:rPr>
              <a:t>Judicial review</a:t>
            </a:r>
          </a:p>
        </p:txBody>
      </p:sp>
      <p:pic>
        <p:nvPicPr>
          <p:cNvPr id="8" name="Picture 2" descr="File:Gilbert Stuart Thomas Jefferse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8436" r="15879" b="23662"/>
          <a:stretch/>
        </p:blipFill>
        <p:spPr bwMode="auto">
          <a:xfrm>
            <a:off x="4840014" y="1600199"/>
            <a:ext cx="3925614" cy="50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40014" y="5410200"/>
            <a:ext cx="3922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Thomas Jefferson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</a:rPr>
              <a:t>Nullification by states</a:t>
            </a:r>
          </a:p>
        </p:txBody>
      </p:sp>
    </p:spTree>
    <p:extLst>
      <p:ext uri="{BB962C8B-B14F-4D97-AF65-F5344CB8AC3E}">
        <p14:creationId xmlns:p14="http://schemas.microsoft.com/office/powerpoint/2010/main" val="252246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/>
              </a:rPr>
              <a:t>Marbury</a:t>
            </a:r>
            <a:r>
              <a:rPr lang="en-US" dirty="0" smtClean="0">
                <a:effectLst/>
              </a:rPr>
              <a:t> v. Madison, 1803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54162"/>
            <a:ext cx="38862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“Midnight Judges”</a:t>
            </a:r>
          </a:p>
          <a:p>
            <a:pPr lvl="1"/>
            <a:r>
              <a:rPr lang="en-US" dirty="0" smtClean="0"/>
              <a:t>Outgoing Federalists vs. incoming Democratic-Republicans</a:t>
            </a:r>
          </a:p>
          <a:p>
            <a:r>
              <a:rPr lang="en-US" dirty="0" smtClean="0"/>
              <a:t>Supreme Court’s power of judicial review</a:t>
            </a:r>
          </a:p>
        </p:txBody>
      </p:sp>
      <p:pic>
        <p:nvPicPr>
          <p:cNvPr id="1026" name="Picture 2" descr="http://upload.wikimedia.org/wikipedia/commons/d/d0/Marb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44405"/>
            <a:ext cx="2971800" cy="3841995"/>
          </a:xfrm>
          <a:prstGeom prst="rect">
            <a:avLst/>
          </a:prstGeom>
          <a:noFill/>
        </p:spPr>
      </p:pic>
      <p:pic>
        <p:nvPicPr>
          <p:cNvPr id="1028" name="Picture 4" descr="File:James Mad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924" y="3124200"/>
            <a:ext cx="2848102" cy="346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58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The Yazoo Controversy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>
                <a:latin typeface="Rockwell"/>
                <a:ea typeface="+mn-ea"/>
                <a:cs typeface="Rockwell"/>
              </a:rPr>
              <a:t>Jefferson endured heavy criticism due to the Yazoo Land Fraud:</a:t>
            </a:r>
          </a:p>
          <a:p>
            <a:pPr marL="640080" lvl="1" indent="-246888" eaLnBrk="1" fontAlgn="auto" hangingPunct="1">
              <a:lnSpc>
                <a:spcPct val="85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>
                <a:latin typeface="Rockwell"/>
                <a:ea typeface="+mn-ea"/>
                <a:cs typeface="Rockwell"/>
              </a:rPr>
              <a:t>Corrupt GA politicians sold 35 million acres of land to insiders at ridiculously low prices</a:t>
            </a:r>
          </a:p>
          <a:p>
            <a:pPr marL="640080" lvl="1" indent="-246888" eaLnBrk="1" fontAlgn="auto" hangingPunct="1">
              <a:lnSpc>
                <a:spcPct val="85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err="1">
                <a:latin typeface="Rockwell"/>
                <a:ea typeface="+mn-ea"/>
                <a:cs typeface="Rockwell"/>
              </a:rPr>
              <a:t>Quids</a:t>
            </a:r>
            <a:r>
              <a:rPr lang="en-US" sz="3600" dirty="0">
                <a:latin typeface="Rockwell"/>
                <a:ea typeface="+mn-ea"/>
                <a:cs typeface="Rockwell"/>
              </a:rPr>
              <a:t> attacked Jefferson for allowing defrauded individuals to keep lands they bought</a:t>
            </a:r>
            <a:endParaRPr lang="en-US" sz="3600" dirty="0">
              <a:solidFill>
                <a:srgbClr val="FF0000"/>
              </a:solidFill>
              <a:latin typeface="Rockwell"/>
              <a:ea typeface="+mn-ea"/>
              <a:cs typeface="Rockwell"/>
            </a:endParaRPr>
          </a:p>
          <a:p>
            <a:pPr marL="640080" lvl="1" indent="-246888" eaLnBrk="1" fontAlgn="auto" hangingPunct="1">
              <a:lnSpc>
                <a:spcPct val="85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>
                <a:latin typeface="Rockwell"/>
                <a:ea typeface="+mn-ea"/>
                <a:cs typeface="Rockwell"/>
              </a:rPr>
              <a:t>In </a:t>
            </a:r>
            <a:r>
              <a:rPr lang="en-US" sz="3600" u="sng" dirty="0">
                <a:latin typeface="Rockwell"/>
                <a:ea typeface="+mn-ea"/>
                <a:cs typeface="Rockwell"/>
              </a:rPr>
              <a:t>Fletcher v. Peck</a:t>
            </a:r>
            <a:r>
              <a:rPr lang="en-US" sz="3600" dirty="0">
                <a:latin typeface="Rockwell"/>
                <a:ea typeface="+mn-ea"/>
                <a:cs typeface="Rockwell"/>
              </a:rPr>
              <a:t> (1810), the Supreme Court allowed purchasers to keep these lands</a:t>
            </a: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1371600" y="762000"/>
            <a:ext cx="7086600" cy="1447800"/>
          </a:xfrm>
          <a:prstGeom prst="wedgeRectCallout">
            <a:avLst>
              <a:gd name="adj1" fmla="val -17116"/>
              <a:gd name="adj2" fmla="val 26041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rgbClr val="000000"/>
                </a:solidFill>
              </a:rPr>
              <a:t>Together with </a:t>
            </a:r>
            <a:r>
              <a:rPr lang="en-US" sz="2800" i="1" u="sng" dirty="0">
                <a:solidFill>
                  <a:srgbClr val="000000"/>
                </a:solidFill>
              </a:rPr>
              <a:t>Marbury v Madison</a:t>
            </a:r>
            <a:r>
              <a:rPr lang="en-US" sz="2800" dirty="0">
                <a:solidFill>
                  <a:srgbClr val="000000"/>
                </a:solidFill>
              </a:rPr>
              <a:t>, the Supreme Court defined itself as a legitimate 3</a:t>
            </a:r>
            <a:r>
              <a:rPr lang="en-US" sz="2800" baseline="30000" dirty="0">
                <a:solidFill>
                  <a:srgbClr val="000000"/>
                </a:solidFill>
              </a:rPr>
              <a:t>rd</a:t>
            </a:r>
            <a:r>
              <a:rPr lang="en-US" sz="2800" dirty="0">
                <a:solidFill>
                  <a:srgbClr val="000000"/>
                </a:solidFill>
              </a:rPr>
              <a:t> branch of </a:t>
            </a:r>
            <a:r>
              <a:rPr lang="en-US" sz="2800" dirty="0" err="1">
                <a:solidFill>
                  <a:srgbClr val="000000"/>
                </a:solidFill>
              </a:rPr>
              <a:t>gov</a:t>
            </a:r>
            <a:r>
              <a:rPr lang="ja-JP" altLang="en-US" sz="2800" dirty="0">
                <a:solidFill>
                  <a:srgbClr val="000000"/>
                </a:solidFill>
              </a:rPr>
              <a:t>’</a:t>
            </a:r>
            <a:r>
              <a:rPr lang="en-US" altLang="ja-JP" sz="2800" dirty="0">
                <a:solidFill>
                  <a:srgbClr val="000000"/>
                </a:solidFill>
              </a:rPr>
              <a:t>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76200" y="2590800"/>
            <a:ext cx="3048000" cy="990600"/>
          </a:xfrm>
          <a:prstGeom prst="wedgeRectCallout">
            <a:avLst>
              <a:gd name="adj1" fmla="val 63282"/>
              <a:gd name="adj2" fmla="val 21906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Again, it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s the Marshall Court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200400" y="2362200"/>
            <a:ext cx="5867400" cy="1905000"/>
          </a:xfrm>
          <a:prstGeom prst="wedgeRectCallout">
            <a:avLst>
              <a:gd name="adj1" fmla="val -38745"/>
              <a:gd name="adj2" fmla="val 104083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sz="2800">
                <a:solidFill>
                  <a:srgbClr val="000000"/>
                </a:solidFill>
              </a:rPr>
              <a:t>The case established an important precedent: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sz="2800">
                <a:solidFill>
                  <a:srgbClr val="000000"/>
                </a:solidFill>
              </a:rPr>
              <a:t>Supreme Court can nullify any unconstitutional </a:t>
            </a:r>
            <a:r>
              <a:rPr kumimoji="1" lang="en-US" sz="2800" i="1" u="sng">
                <a:solidFill>
                  <a:srgbClr val="000000"/>
                </a:solidFill>
              </a:rPr>
              <a:t>state</a:t>
            </a:r>
            <a:r>
              <a:rPr kumimoji="1" lang="en-US" sz="2800">
                <a:solidFill>
                  <a:srgbClr val="000000"/>
                </a:solidFill>
              </a:rPr>
              <a:t> laws</a:t>
            </a:r>
          </a:p>
        </p:txBody>
      </p:sp>
    </p:spTree>
    <p:extLst>
      <p:ext uri="{BB962C8B-B14F-4D97-AF65-F5344CB8AC3E}">
        <p14:creationId xmlns:p14="http://schemas.microsoft.com/office/powerpoint/2010/main" val="335697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Dartmouth College v. Woodward, 1819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0678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Royal charter from King George III</a:t>
            </a:r>
          </a:p>
          <a:p>
            <a:r>
              <a:rPr lang="en-US" dirty="0" smtClean="0"/>
              <a:t>New Hampshire tried to place college under state control</a:t>
            </a:r>
          </a:p>
          <a:p>
            <a:r>
              <a:rPr lang="en-US" dirty="0" smtClean="0"/>
              <a:t>Decision	</a:t>
            </a:r>
          </a:p>
          <a:p>
            <a:pPr lvl="1"/>
            <a:r>
              <a:rPr lang="en-US" dirty="0" smtClean="0"/>
              <a:t>Charter stands</a:t>
            </a:r>
          </a:p>
          <a:p>
            <a:pPr lvl="1"/>
            <a:r>
              <a:rPr lang="en-US" dirty="0" smtClean="0"/>
              <a:t>Sanctity of contracts</a:t>
            </a:r>
          </a:p>
          <a:p>
            <a:pPr lvl="1"/>
            <a:r>
              <a:rPr lang="en-US" i="1" dirty="0" smtClean="0"/>
              <a:t>Laissez-faire</a:t>
            </a:r>
          </a:p>
        </p:txBody>
      </p:sp>
    </p:spTree>
    <p:extLst>
      <p:ext uri="{BB962C8B-B14F-4D97-AF65-F5344CB8AC3E}">
        <p14:creationId xmlns:p14="http://schemas.microsoft.com/office/powerpoint/2010/main" val="28516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McCulloch v. Maryland, 1819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54162"/>
            <a:ext cx="4114800" cy="5303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bank vs. Maryland state tax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Bank is constitutional under the necessary &amp; proper (“elastic”) clause</a:t>
            </a:r>
          </a:p>
          <a:p>
            <a:pPr lvl="1"/>
            <a:r>
              <a:rPr lang="en-US" dirty="0" smtClean="0"/>
              <a:t>“The power to tax is the power to destroy”</a:t>
            </a:r>
          </a:p>
          <a:p>
            <a:pPr lvl="1"/>
            <a:r>
              <a:rPr lang="en-US" dirty="0" smtClean="0"/>
              <a:t>National supremacy</a:t>
            </a:r>
          </a:p>
        </p:txBody>
      </p:sp>
      <p:pic>
        <p:nvPicPr>
          <p:cNvPr id="9217" name="Picture 1" descr="C:\Users\jjohnson\AppData\Local\Microsoft\Windows\Temporary Internet Files\Content.IE5\XS8VJQPB\MC90044038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2" descr="File:Promissory note - 2nd Bank of US $1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0000">
            <a:off x="-66616" y="3912538"/>
            <a:ext cx="5039620" cy="24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07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Gibbons v. Ogden, 1824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54162"/>
            <a:ext cx="41148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Steamboats</a:t>
            </a:r>
          </a:p>
          <a:p>
            <a:pPr lvl="1"/>
            <a:r>
              <a:rPr lang="en-US" dirty="0" smtClean="0"/>
              <a:t>State monopoly license vs. federal license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Only the federal government may regulate interstate commerce</a:t>
            </a:r>
          </a:p>
          <a:p>
            <a:pPr lvl="1"/>
            <a:r>
              <a:rPr lang="en-US" dirty="0" smtClean="0"/>
              <a:t>National supremacy</a:t>
            </a:r>
          </a:p>
        </p:txBody>
      </p:sp>
      <p:pic>
        <p:nvPicPr>
          <p:cNvPr id="6" name="Picture 4" descr="Image:Clermont illustration - Robert Fulton - Project Gutenberg eText 151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807" t="4461" r="25535" b="4089"/>
          <a:stretch>
            <a:fillRect/>
          </a:stretch>
        </p:blipFill>
        <p:spPr bwMode="auto">
          <a:xfrm>
            <a:off x="457200" y="1600200"/>
            <a:ext cx="3962400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10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2302</TotalTime>
  <Words>289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Do Now</vt:lpstr>
      <vt:lpstr>2. The Marshall Court</vt:lpstr>
      <vt:lpstr>Who Interprets the Constitution?</vt:lpstr>
      <vt:lpstr>Marbury v. Madison, 1803</vt:lpstr>
      <vt:lpstr>The Yazoo Controversy</vt:lpstr>
      <vt:lpstr>Dartmouth College v. Woodward, 1819</vt:lpstr>
      <vt:lpstr>McCulloch v. Maryland, 1819</vt:lpstr>
      <vt:lpstr>Gibbons v. Ogden, 1824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25</cp:revision>
  <dcterms:created xsi:type="dcterms:W3CDTF">2019-07-30T18:40:06Z</dcterms:created>
  <dcterms:modified xsi:type="dcterms:W3CDTF">2019-09-27T14:12:23Z</dcterms:modified>
</cp:coreProperties>
</file>