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2"/>
  </p:notesMasterIdLst>
  <p:sldIdLst>
    <p:sldId id="259" r:id="rId2"/>
    <p:sldId id="256" r:id="rId3"/>
    <p:sldId id="260" r:id="rId4"/>
    <p:sldId id="261" r:id="rId5"/>
    <p:sldId id="262" r:id="rId6"/>
    <p:sldId id="267" r:id="rId7"/>
    <p:sldId id="268" r:id="rId8"/>
    <p:sldId id="269" r:id="rId9"/>
    <p:sldId id="303" r:id="rId10"/>
    <p:sldId id="270" r:id="rId11"/>
    <p:sldId id="263" r:id="rId12"/>
    <p:sldId id="271" r:id="rId13"/>
    <p:sldId id="266" r:id="rId14"/>
    <p:sldId id="265" r:id="rId15"/>
    <p:sldId id="272" r:id="rId16"/>
    <p:sldId id="273" r:id="rId17"/>
    <p:sldId id="274" r:id="rId18"/>
    <p:sldId id="301" r:id="rId19"/>
    <p:sldId id="275" r:id="rId20"/>
    <p:sldId id="304" r:id="rId21"/>
    <p:sldId id="276" r:id="rId22"/>
    <p:sldId id="278" r:id="rId23"/>
    <p:sldId id="279" r:id="rId24"/>
    <p:sldId id="280" r:id="rId25"/>
    <p:sldId id="277" r:id="rId26"/>
    <p:sldId id="281" r:id="rId27"/>
    <p:sldId id="282" r:id="rId28"/>
    <p:sldId id="283" r:id="rId29"/>
    <p:sldId id="284" r:id="rId30"/>
    <p:sldId id="286" r:id="rId31"/>
    <p:sldId id="305" r:id="rId32"/>
    <p:sldId id="306" r:id="rId33"/>
    <p:sldId id="293" r:id="rId34"/>
    <p:sldId id="287" r:id="rId35"/>
    <p:sldId id="288" r:id="rId36"/>
    <p:sldId id="289" r:id="rId37"/>
    <p:sldId id="290" r:id="rId38"/>
    <p:sldId id="291" r:id="rId39"/>
    <p:sldId id="299" r:id="rId40"/>
    <p:sldId id="30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5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Arial" charset="0"/>
              <a:cs typeface="+mn-cs"/>
            </a:endParaRPr>
          </a:p>
        </p:txBody>
      </p:sp>
      <p:sp>
        <p:nvSpPr>
          <p:cNvPr id="491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C8FBA397-6876-1844-95FB-EFD555A62D58}" type="slidenum">
              <a:rPr lang="en-US" smtClean="0"/>
              <a:pPr>
                <a:defRPr/>
              </a:pPr>
              <a:t>30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0DD2C-6DE5-FB4B-93BB-7AA5EFE27B26}" type="slidenum">
              <a:rPr lang="en-US" smtClean="0"/>
              <a:t>37</a:t>
            </a:fld>
            <a:endParaRPr lang="en-US"/>
          </a:p>
        </p:txBody>
      </p:sp>
    </p:spTree>
    <p:extLst>
      <p:ext uri="{BB962C8B-B14F-4D97-AF65-F5344CB8AC3E}">
        <p14:creationId xmlns:p14="http://schemas.microsoft.com/office/powerpoint/2010/main" val="178439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 name="Shape 82"/>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lang="en-US" sz="1800" b="0" i="0" u="none" strike="noStrike" cap="none" dirty="0">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9" name="Shape 8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800" b="1" i="0" u="none" strike="noStrike" cap="none" dirty="0">
                <a:latin typeface="Helvetica Neue"/>
                <a:ea typeface="Helvetica Neue"/>
                <a:cs typeface="Helvetica Neue"/>
                <a:sym typeface="Helvetica Neue"/>
              </a:rPr>
              <a:t>The Rise of Big Business</a:t>
            </a:r>
          </a:p>
          <a:p>
            <a:pPr marL="0" marR="0" lvl="0" indent="0" algn="l" rtl="0">
              <a:spcBef>
                <a:spcPts val="0"/>
              </a:spcBef>
              <a:buNone/>
            </a:pPr>
            <a:endParaRPr sz="1800" b="1" i="0" u="none" strike="noStrike" cap="none" dirty="0">
              <a:latin typeface="Helvetica Neue"/>
              <a:ea typeface="Helvetica Neue"/>
              <a:cs typeface="Helvetica Neue"/>
              <a:sym typeface="Helvetica Neue"/>
            </a:endParaRPr>
          </a:p>
          <a:p>
            <a:pPr marL="0" marR="0" lvl="0" indent="0" algn="l" rtl="0">
              <a:spcBef>
                <a:spcPts val="0"/>
              </a:spcBef>
              <a:buNone/>
            </a:pPr>
            <a:r>
              <a:rPr lang="en-US" sz="1800" b="0" i="0" u="none" strike="noStrike" cap="none" dirty="0">
                <a:latin typeface="Helvetica Neue"/>
                <a:ea typeface="Helvetica Neue"/>
                <a:cs typeface="Helvetica Neue"/>
                <a:sym typeface="Helvetica Neue"/>
              </a:rPr>
              <a:t>[This slide if for background only—not for notes]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800" b="0" i="0" u="none" strike="noStrike" cap="none">
                <a:latin typeface="Helvetica Neue"/>
                <a:ea typeface="Helvetica Neue"/>
                <a:cs typeface="Helvetica Neue"/>
                <a:sym typeface="Helvetica Neue"/>
              </a:rPr>
              <a:t>The Corporation</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Shareholders invest in a company by buying shares (stock)</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Financial capital to build and grow a company comes—in part—from the sale of shares</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The new kind of business is a corporation—a legal entity rather than a person or partnership—that runs the company</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In return for financial capital, the corporation issues shares of ownership, and many also share a portion of profits by paying dividends per share at regular intervals</a:t>
            </a:r>
          </a:p>
          <a:p>
            <a:pPr marL="244928" marR="0" lvl="0" indent="-244928" algn="l" rtl="0">
              <a:spcBef>
                <a:spcPts val="0"/>
              </a:spcBef>
              <a:buClr>
                <a:srgbClr val="9A958E"/>
              </a:buClr>
              <a:buSzPts val="1350"/>
              <a:buFont typeface="Helvetica Neue"/>
              <a:buChar char="-"/>
            </a:pPr>
            <a:r>
              <a:rPr lang="en-US" sz="1800" b="0" i="0" u="none" strike="noStrike" cap="none">
                <a:latin typeface="Helvetica Neue"/>
                <a:ea typeface="Helvetica Neue"/>
                <a:cs typeface="Helvetica Neue"/>
                <a:sym typeface="Helvetica Neue"/>
              </a:rPr>
              <a:t>Limited liability protects shareholders from legal action if the company does something wrong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fld id="{B567D7EE-82A4-9A49-A6C1-E28696AD110A}" type="slidenum">
              <a:rPr lang="en-US" sz="1200"/>
              <a:pPr/>
              <a:t>12</a:t>
            </a:fld>
            <a:endParaRPr lang="en-US" sz="1200"/>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xfrm>
            <a:off x="457200" y="4343519"/>
            <a:ext cx="6019800" cy="4343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atin typeface="Calibri" charset="0"/>
              </a:rPr>
              <a:t>Natural resources available in the U.S. included coal, iron, lumber.</a:t>
            </a:r>
          </a:p>
          <a:p>
            <a:pPr lvl="1" eaLnBrk="1" hangingPunct="1">
              <a:spcBef>
                <a:spcPct val="0"/>
              </a:spcBef>
              <a:buFontTx/>
              <a:buChar char="•"/>
            </a:pPr>
            <a:r>
              <a:rPr lang="en-US">
                <a:latin typeface="Calibri" charset="0"/>
              </a:rPr>
              <a:t>Also fertile soil for growing food and cash crops as well as swift running water for waterpower.</a:t>
            </a:r>
          </a:p>
          <a:p>
            <a:pPr eaLnBrk="1" hangingPunct="1">
              <a:spcBef>
                <a:spcPct val="0"/>
              </a:spcBef>
              <a:buFontTx/>
              <a:buChar char="•"/>
            </a:pPr>
            <a:r>
              <a:rPr lang="en-US">
                <a:latin typeface="Calibri" charset="0"/>
              </a:rPr>
              <a:t>The Constitution was written in a way that helped industry.  </a:t>
            </a:r>
          </a:p>
          <a:p>
            <a:pPr lvl="1" eaLnBrk="1" hangingPunct="1">
              <a:spcBef>
                <a:spcPct val="0"/>
              </a:spcBef>
              <a:buFontTx/>
              <a:buChar char="•"/>
            </a:pPr>
            <a:r>
              <a:rPr lang="en-US">
                <a:latin typeface="Calibri" charset="0"/>
              </a:rPr>
              <a:t>Coining of money provided a stable currency for trade.  </a:t>
            </a:r>
          </a:p>
          <a:p>
            <a:pPr lvl="1" eaLnBrk="1" hangingPunct="1">
              <a:spcBef>
                <a:spcPct val="0"/>
              </a:spcBef>
              <a:buFontTx/>
              <a:buChar char="•"/>
            </a:pPr>
            <a:r>
              <a:rPr lang="en-US">
                <a:latin typeface="Calibri" charset="0"/>
              </a:rPr>
              <a:t>Regulation of interstate commerce made possible nationwide laws to regulate industry and transportation.  </a:t>
            </a:r>
          </a:p>
          <a:p>
            <a:pPr lvl="1" eaLnBrk="1" hangingPunct="1">
              <a:spcBef>
                <a:spcPct val="0"/>
              </a:spcBef>
              <a:buFontTx/>
              <a:buChar char="•"/>
            </a:pPr>
            <a:r>
              <a:rPr lang="en-US">
                <a:latin typeface="Calibri" charset="0"/>
              </a:rPr>
              <a:t>Levying tariffs on imports protected domestic industry against foreign competition.</a:t>
            </a:r>
          </a:p>
          <a:p>
            <a:pPr lvl="1" eaLnBrk="1" hangingPunct="1">
              <a:spcBef>
                <a:spcPct val="0"/>
              </a:spcBef>
              <a:buFontTx/>
              <a:buChar char="•"/>
            </a:pPr>
            <a:r>
              <a:rPr lang="en-US">
                <a:latin typeface="Calibri" charset="0"/>
              </a:rPr>
              <a:t>A system of patents protected inventors.</a:t>
            </a:r>
          </a:p>
          <a:p>
            <a:pPr lvl="1" eaLnBrk="1" hangingPunct="1">
              <a:spcBef>
                <a:spcPct val="0"/>
              </a:spcBef>
              <a:buFontTx/>
              <a:buChar char="•"/>
            </a:pPr>
            <a:r>
              <a:rPr lang="en-US">
                <a:latin typeface="Calibri" charset="0"/>
              </a:rPr>
              <a:t>The 5th and 14th Amendments also provided that no person could be deprived of property without due process of law.  This encouraged domestic and foreign investors to provide capital for American Industry.</a:t>
            </a:r>
          </a:p>
          <a:p>
            <a:pPr eaLnBrk="1" hangingPunct="1">
              <a:spcBef>
                <a:spcPct val="0"/>
              </a:spcBef>
              <a:buFontTx/>
              <a:buChar char="•"/>
            </a:pPr>
            <a:r>
              <a:rPr lang="en-US">
                <a:latin typeface="Calibri" charset="0"/>
              </a:rPr>
              <a:t>The govt. also spurred growth by providing land grants and cash subsidies to railroads, levying high protective tariffs, and maintaining a laissez-faire approach to business.</a:t>
            </a:r>
          </a:p>
          <a:p>
            <a:pPr eaLnBrk="1" hangingPunct="1">
              <a:spcBef>
                <a:spcPct val="0"/>
              </a:spcBef>
              <a:buFontTx/>
              <a:buChar char="•"/>
            </a:pPr>
            <a:r>
              <a:rPr lang="en-US">
                <a:latin typeface="Calibri" charset="0"/>
              </a:rPr>
              <a:t>A high birthrate and considerable migration led to a steady increase in the U.S. population (about 76 million in 1900) which provided sufficient workers for industry and expanding markets for goods.</a:t>
            </a:r>
          </a:p>
          <a:p>
            <a:pPr eaLnBrk="1" hangingPunct="1">
              <a:spcBef>
                <a:spcPct val="0"/>
              </a:spcBef>
              <a:buFontTx/>
              <a:buChar char="•"/>
            </a:pPr>
            <a:r>
              <a:rPr lang="en-US">
                <a:latin typeface="Calibri" charset="0"/>
              </a:rPr>
              <a:t>New sources of power included electricity and petroleum.</a:t>
            </a:r>
          </a:p>
          <a:p>
            <a:pPr lvl="1" eaLnBrk="1" hangingPunct="1">
              <a:spcBef>
                <a:spcPct val="0"/>
              </a:spcBef>
              <a:buFontTx/>
              <a:buChar char="•"/>
            </a:pPr>
            <a:r>
              <a:rPr lang="en-US">
                <a:latin typeface="Calibri" charset="0"/>
              </a:rPr>
              <a:t>Electricity first used for communication and later for lighting and driving motors.</a:t>
            </a:r>
          </a:p>
          <a:p>
            <a:pPr lvl="1" eaLnBrk="1" hangingPunct="1">
              <a:spcBef>
                <a:spcPct val="0"/>
              </a:spcBef>
              <a:buFontTx/>
              <a:buChar char="•"/>
            </a:pPr>
            <a:r>
              <a:rPr lang="en-US">
                <a:latin typeface="Calibri" charset="0"/>
              </a:rPr>
              <a:t>Petroleum first used for lubrication and lighting and later for transportation.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0938" y="692150"/>
            <a:ext cx="4556125" cy="3416300"/>
          </a:xfrm>
          <a:ln/>
        </p:spPr>
      </p:sp>
      <p:sp>
        <p:nvSpPr>
          <p:cNvPr id="70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(Chicago</a:t>
            </a:r>
            <a:r>
              <a:rPr lang="en-US" sz="900">
                <a:latin typeface="Times New Roman" charset="0"/>
                <a:cs typeface="Arial" charset="0"/>
              </a:rPr>
              <a:t>→</a:t>
            </a:r>
            <a:r>
              <a:rPr lang="en-US">
                <a:latin typeface="Times New Roman" charset="0"/>
              </a:rPr>
              <a:t>meat, St Louis</a:t>
            </a:r>
            <a:r>
              <a:rPr lang="en-US" sz="900">
                <a:latin typeface="Times New Roman" charset="0"/>
                <a:cs typeface="Arial" charset="0"/>
              </a:rPr>
              <a:t>→</a:t>
            </a:r>
            <a:r>
              <a:rPr lang="en-US">
                <a:latin typeface="Times New Roman" charset="0"/>
              </a:rPr>
              <a:t>beer, &amp; Minneapolis</a:t>
            </a:r>
            <a:r>
              <a:rPr lang="en-US" sz="900">
                <a:latin typeface="Times New Roman" charset="0"/>
                <a:cs typeface="Arial" charset="0"/>
              </a:rPr>
              <a:t>→</a:t>
            </a:r>
            <a:r>
              <a:rPr lang="en-US">
                <a:latin typeface="Times New Roman" charset="0"/>
              </a:rPr>
              <a:t>grain)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dirty="0">
              <a:latin typeface="Arial" charset="0"/>
              <a:cs typeface="+mn-cs"/>
            </a:endParaRPr>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F618AD0D-2C6A-C841-B2F5-B0CC3C320EEF}" type="slidenum">
              <a:rPr lang="en-US" smtClean="0"/>
              <a:pPr>
                <a:defRPr/>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7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8</a:t>
            </a:r>
          </a:p>
        </p:txBody>
      </p:sp>
      <p:sp>
        <p:nvSpPr>
          <p:cNvPr id="7578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5782"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7578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B85F8A8D-2B87-AA4F-A146-49BC672579B8}" type="slidenum">
              <a:rPr lang="en-US" smtClean="0"/>
              <a:pPr>
                <a:defRPr/>
              </a:pPr>
              <a:t>24</a:t>
            </a:fld>
            <a:endParaRPr lang="en-US" smtClean="0"/>
          </a:p>
        </p:txBody>
      </p:sp>
      <p:sp>
        <p:nvSpPr>
          <p:cNvPr id="44035"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036"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defRPr/>
            </a:pPr>
            <a:r>
              <a:rPr lang="en-US" sz="1000" i="1">
                <a:cs typeface="Arial" charset="0"/>
              </a:rPr>
              <a:t>9</a:t>
            </a:r>
          </a:p>
        </p:txBody>
      </p:sp>
      <p:sp>
        <p:nvSpPr>
          <p:cNvPr id="44037"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038"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039" name="Rectangle 6"/>
          <p:cNvSpPr>
            <a:spLocks noGrp="1" noChangeArrowheads="1"/>
          </p:cNvSpPr>
          <p:nvPr>
            <p:ph type="body" idx="1"/>
          </p:nvPr>
        </p:nvSpPr>
        <p:spPr>
          <a:xfrm>
            <a:off x="914400" y="4343400"/>
            <a:ext cx="5029200" cy="41148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lvl="1" eaLnBrk="1" hangingPunct="1">
              <a:lnSpc>
                <a:spcPct val="85000"/>
              </a:lnSpc>
              <a:spcBef>
                <a:spcPct val="15000"/>
              </a:spcBef>
              <a:defRPr/>
            </a:pPr>
            <a:endParaRPr lang="en-US">
              <a:latin typeface="Arial" charset="0"/>
            </a:endParaRPr>
          </a:p>
          <a:p>
            <a:pPr lvl="1" eaLnBrk="1" hangingPunct="1">
              <a:lnSpc>
                <a:spcPct val="85000"/>
              </a:lnSpc>
              <a:spcBef>
                <a:spcPct val="15000"/>
              </a:spcBef>
              <a:defRPr/>
            </a:pPr>
            <a:endParaRPr lang="en-US">
              <a:latin typeface="Arial" charset="0"/>
            </a:endParaRPr>
          </a:p>
          <a:p>
            <a:pPr lvl="1" eaLnBrk="1" hangingPunct="1">
              <a:lnSpc>
                <a:spcPct val="85000"/>
              </a:lnSpc>
              <a:spcBef>
                <a:spcPct val="15000"/>
              </a:spcBef>
              <a:defRPr/>
            </a:pPr>
            <a:r>
              <a:rPr lang="en-US">
                <a:latin typeface="Arial" charset="0"/>
              </a:rPr>
              <a:t>Henry Bessemer (&amp; William Kelly) turned iron into steel in 1850s—process allowed for mass production of steel</a:t>
            </a:r>
          </a:p>
        </p:txBody>
      </p:sp>
      <p:sp>
        <p:nvSpPr>
          <p:cNvPr id="44040" name="Rectangle 7"/>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s">
    <p:spTree>
      <p:nvGrpSpPr>
        <p:cNvPr id="1" name="Shape 14"/>
        <p:cNvGrpSpPr/>
        <p:nvPr/>
      </p:nvGrpSpPr>
      <p:grpSpPr>
        <a:xfrm>
          <a:off x="0" y="0"/>
          <a:ext cx="0" cy="0"/>
          <a:chOff x="0" y="0"/>
          <a:chExt cx="0" cy="0"/>
        </a:xfrm>
      </p:grpSpPr>
      <p:sp>
        <p:nvSpPr>
          <p:cNvPr id="15" name="Shape 15"/>
          <p:cNvSpPr txBox="1">
            <a:spLocks noGrp="1"/>
          </p:cNvSpPr>
          <p:nvPr>
            <p:ph type="body" idx="1"/>
          </p:nvPr>
        </p:nvSpPr>
        <p:spPr>
          <a:xfrm>
            <a:off x="473274" y="928688"/>
            <a:ext cx="8197453" cy="5250656"/>
          </a:xfrm>
          <a:prstGeom prst="rect">
            <a:avLst/>
          </a:prstGeom>
          <a:noFill/>
          <a:ln>
            <a:noFill/>
          </a:ln>
        </p:spPr>
        <p:txBody>
          <a:bodyPr wrap="square" lIns="64281" tIns="64281" rIns="64281" bIns="64281" anchor="ctr" anchorCtr="0"/>
          <a:lstStyle>
            <a:lvl1pPr marL="306149" marR="0" lvl="0"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1pPr>
            <a:lvl2pPr marL="574031" marR="0" lvl="1"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2pPr>
            <a:lvl3pPr marL="841912" marR="0" lvl="2"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3pPr>
            <a:lvl4pPr marL="1109793" marR="0" lvl="3" indent="-198996"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4pPr>
            <a:lvl5pPr marL="1377674" marR="0" lvl="4"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5pPr>
            <a:lvl6pPr marL="1645555" marR="0" lvl="5"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6pPr>
            <a:lvl7pPr marL="1913436" marR="0" lvl="6"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7pPr>
            <a:lvl8pPr marL="2181317" marR="0" lvl="7"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8pPr>
            <a:lvl9pPr marL="2449198" marR="0" lvl="8" indent="-198997" algn="l" rtl="0">
              <a:lnSpc>
                <a:spcPct val="100000"/>
              </a:lnSpc>
              <a:spcBef>
                <a:spcPts val="2391"/>
              </a:spcBef>
              <a:spcAft>
                <a:spcPts val="0"/>
              </a:spcAft>
              <a:buClr>
                <a:srgbClr val="9A958E"/>
              </a:buClr>
              <a:buSzPts val="2400"/>
              <a:buFont typeface="Avenir"/>
              <a:buChar char="•"/>
              <a:defRPr sz="2200" b="0" i="0" u="none" strike="noStrike" cap="none">
                <a:solidFill>
                  <a:srgbClr val="8F5E3A"/>
                </a:solidFill>
                <a:latin typeface="Avenir"/>
                <a:ea typeface="Avenir"/>
                <a:cs typeface="Avenir"/>
                <a:sym typeface="Avenir"/>
              </a:defRPr>
            </a:lvl9pPr>
          </a:lstStyle>
          <a:p>
            <a:endParaRPr/>
          </a:p>
        </p:txBody>
      </p:sp>
      <p:sp>
        <p:nvSpPr>
          <p:cNvPr id="16" name="Shape 16"/>
          <p:cNvSpPr txBox="1">
            <a:spLocks noGrp="1"/>
          </p:cNvSpPr>
          <p:nvPr>
            <p:ph type="sldNum" idx="12"/>
          </p:nvPr>
        </p:nvSpPr>
        <p:spPr>
          <a:xfrm>
            <a:off x="4456981" y="6491883"/>
            <a:ext cx="230040" cy="237379"/>
          </a:xfrm>
          <a:prstGeom prst="rect">
            <a:avLst/>
          </a:prstGeom>
          <a:noFill/>
          <a:ln>
            <a:noFill/>
          </a:ln>
        </p:spPr>
        <p:txBody>
          <a:bodyPr wrap="square" lIns="35717" tIns="35717" rIns="35717" bIns="35717" anchor="t" anchorCtr="0">
            <a:noAutofit/>
          </a:bodyPr>
          <a:lstStyle/>
          <a:p>
            <a:pPr algn="ctr">
              <a:buClr>
                <a:srgbClr val="9A958E"/>
              </a:buClr>
            </a:pPr>
            <a:fld id="{00000000-1234-1234-1234-123412341234}" type="slidenum">
              <a:rPr lang="en-US" sz="1000" smtClean="0">
                <a:solidFill>
                  <a:srgbClr val="9A958E"/>
                </a:solidFill>
                <a:latin typeface="Carme"/>
                <a:ea typeface="Carme"/>
                <a:cs typeface="Carme"/>
                <a:sym typeface="Carme"/>
              </a:rPr>
              <a:pPr algn="ctr">
                <a:buClr>
                  <a:srgbClr val="9A958E"/>
                </a:buClr>
              </a:pPr>
              <a:t>‹#›</a:t>
            </a:fld>
            <a:endParaRPr lang="en-US" sz="1000">
              <a:solidFill>
                <a:srgbClr val="9A958E"/>
              </a:solidFill>
              <a:latin typeface="Carme"/>
              <a:ea typeface="Carme"/>
              <a:cs typeface="Carme"/>
              <a:sym typeface="Carme"/>
            </a:endParaRPr>
          </a:p>
        </p:txBody>
      </p:sp>
    </p:spTree>
    <p:extLst>
      <p:ext uri="{BB962C8B-B14F-4D97-AF65-F5344CB8AC3E}">
        <p14:creationId xmlns:p14="http://schemas.microsoft.com/office/powerpoint/2010/main" val="223079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hyperlink" Target="https://www.youtube.com/watch?v=H9Gq-eKO6SQ" TargetMode="External"/><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www.history.com/shows/america-the-story-of-us/videos/playlists/exclusive-video" TargetMode="External"/><Relationship Id="rId5" Type="http://schemas.openxmlformats.org/officeDocument/2006/relationships/hyperlink" Target="http://www.history.com/shows/america-the-story-of-us/videos/andrew-carnegie%23andrew-carnegie"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7902"/>
          </a:xfrm>
        </p:spPr>
        <p:txBody>
          <a:bodyPr/>
          <a:lstStyle/>
          <a:p>
            <a:r>
              <a:rPr lang="en-US" dirty="0" smtClean="0"/>
              <a:t>Do Now</a:t>
            </a:r>
            <a:endParaRPr lang="en-US" dirty="0"/>
          </a:p>
        </p:txBody>
      </p:sp>
      <p:sp>
        <p:nvSpPr>
          <p:cNvPr id="4" name="Content Placeholder 3"/>
          <p:cNvSpPr>
            <a:spLocks noGrp="1"/>
          </p:cNvSpPr>
          <p:nvPr>
            <p:ph idx="1"/>
          </p:nvPr>
        </p:nvSpPr>
        <p:spPr>
          <a:xfrm>
            <a:off x="457200" y="1162282"/>
            <a:ext cx="8229600" cy="4963881"/>
          </a:xfrm>
        </p:spPr>
        <p:txBody>
          <a:bodyPr>
            <a:normAutofit fontScale="92500" lnSpcReduction="20000"/>
          </a:bodyPr>
          <a:lstStyle/>
          <a:p>
            <a:pPr marL="0" indent="0">
              <a:buNone/>
            </a:pPr>
            <a:r>
              <a:rPr lang="en-US" dirty="0" smtClean="0"/>
              <a:t>What elements of mass industrialization is this perspective identifying?</a:t>
            </a:r>
          </a:p>
          <a:p>
            <a:pPr marL="0" indent="0">
              <a:buNone/>
            </a:pPr>
            <a:endParaRPr lang="en-US" dirty="0" smtClean="0"/>
          </a:p>
          <a:p>
            <a:pPr marL="0" indent="0">
              <a:buNone/>
            </a:pPr>
            <a:r>
              <a:rPr lang="en-US" i="1" dirty="0"/>
              <a:t>"We are born in a Pullman house. We are fed from a Pullman shop, taught in a Pullman school, catechized in the Pullman church and when we die we shall be buried in a Pullman cemetery and go to a Pullman hell."</a:t>
            </a:r>
            <a:r>
              <a:rPr lang="en-US" dirty="0"/>
              <a:t/>
            </a:r>
            <a:br>
              <a:rPr lang="en-US" dirty="0"/>
            </a:br>
            <a:r>
              <a:rPr lang="en-US" dirty="0"/>
              <a:t/>
            </a:r>
            <a:br>
              <a:rPr lang="en-US" dirty="0"/>
            </a:br>
            <a:r>
              <a:rPr lang="en-US" dirty="0"/>
              <a:t>- Pullman employee on life in Pullman town, 1883</a:t>
            </a:r>
          </a:p>
          <a:p>
            <a:pPr marL="0" indent="0">
              <a:buNone/>
            </a:pPr>
            <a:endParaRPr lang="en-US" dirty="0"/>
          </a:p>
        </p:txBody>
      </p:sp>
    </p:spTree>
    <p:extLst>
      <p:ext uri="{BB962C8B-B14F-4D97-AF65-F5344CB8AC3E}">
        <p14:creationId xmlns:p14="http://schemas.microsoft.com/office/powerpoint/2010/main" val="3755238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endParaRPr lang="en-US">
              <a:latin typeface="Times New Roman" charset="0"/>
            </a:endParaRPr>
          </a:p>
        </p:txBody>
      </p:sp>
      <p:sp>
        <p:nvSpPr>
          <p:cNvPr id="22530" name="Rectangle 3"/>
          <p:cNvSpPr>
            <a:spLocks noGrp="1" noChangeArrowheads="1"/>
          </p:cNvSpPr>
          <p:nvPr>
            <p:ph type="body" idx="1"/>
          </p:nvPr>
        </p:nvSpPr>
        <p:spPr/>
        <p:txBody>
          <a:bodyPr/>
          <a:lstStyle/>
          <a:p>
            <a:endParaRPr lang="en-US">
              <a:latin typeface="Arial" charset="0"/>
            </a:endParaRPr>
          </a:p>
        </p:txBody>
      </p:sp>
      <p:pic>
        <p:nvPicPr>
          <p:cNvPr id="22531" name="Picture 4" descr="218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144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Text Box 5"/>
          <p:cNvSpPr txBox="1">
            <a:spLocks noChangeArrowheads="1"/>
          </p:cNvSpPr>
          <p:nvPr/>
        </p:nvSpPr>
        <p:spPr bwMode="auto">
          <a:xfrm>
            <a:off x="1219200" y="5257800"/>
            <a:ext cx="6553200" cy="1095685"/>
          </a:xfrm>
          <a:prstGeom prst="rect">
            <a:avLst/>
          </a:prstGeom>
          <a:solidFill>
            <a:srgbClr val="FFCC99"/>
          </a:solidFill>
          <a:ln w="12700">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50000"/>
              </a:spcBef>
            </a:pPr>
            <a:r>
              <a:rPr lang="en-US" dirty="0">
                <a:solidFill>
                  <a:schemeClr val="bg1"/>
                </a:solidFill>
                <a:latin typeface="Rockwell"/>
                <a:cs typeface="Rockwell"/>
              </a:rPr>
              <a:t>America’s industrial revolution was </a:t>
            </a:r>
            <a:br>
              <a:rPr lang="en-US" dirty="0">
                <a:solidFill>
                  <a:schemeClr val="bg1"/>
                </a:solidFill>
                <a:latin typeface="Rockwell"/>
                <a:cs typeface="Rockwell"/>
              </a:rPr>
            </a:br>
            <a:r>
              <a:rPr lang="en-US" dirty="0">
                <a:solidFill>
                  <a:schemeClr val="bg1"/>
                </a:solidFill>
                <a:latin typeface="Rockwell"/>
                <a:cs typeface="Rockwell"/>
              </a:rPr>
              <a:t>fueled by 4 major industries (</a:t>
            </a:r>
            <a:r>
              <a:rPr lang="en-US" i="1" u="sng" dirty="0">
                <a:solidFill>
                  <a:schemeClr val="bg1"/>
                </a:solidFill>
                <a:latin typeface="Rockwell"/>
                <a:cs typeface="Rockwell"/>
              </a:rPr>
              <a:t>R</a:t>
            </a:r>
            <a:r>
              <a:rPr lang="en-US" dirty="0">
                <a:solidFill>
                  <a:schemeClr val="bg1"/>
                </a:solidFill>
                <a:latin typeface="Rockwell"/>
                <a:cs typeface="Rockwell"/>
              </a:rPr>
              <a:t>.</a:t>
            </a:r>
            <a:r>
              <a:rPr lang="en-US" i="1" u="sng" dirty="0">
                <a:solidFill>
                  <a:schemeClr val="bg1"/>
                </a:solidFill>
                <a:latin typeface="Rockwell"/>
                <a:cs typeface="Rockwell"/>
              </a:rPr>
              <a:t>O</a:t>
            </a:r>
            <a:r>
              <a:rPr lang="en-US" dirty="0">
                <a:solidFill>
                  <a:schemeClr val="bg1"/>
                </a:solidFill>
                <a:latin typeface="Rockwell"/>
                <a:cs typeface="Rockwell"/>
              </a:rPr>
              <a:t>.</a:t>
            </a:r>
            <a:r>
              <a:rPr lang="en-US" i="1" u="sng" dirty="0">
                <a:solidFill>
                  <a:schemeClr val="bg1"/>
                </a:solidFill>
                <a:latin typeface="Rockwell"/>
                <a:cs typeface="Rockwell"/>
              </a:rPr>
              <a:t>S</a:t>
            </a:r>
            <a:r>
              <a:rPr lang="en-US" dirty="0">
                <a:solidFill>
                  <a:schemeClr val="bg1"/>
                </a:solidFill>
                <a:latin typeface="Rockwell"/>
                <a:cs typeface="Rockwell"/>
              </a:rPr>
              <a:t>.</a:t>
            </a:r>
            <a:r>
              <a:rPr lang="en-US" i="1" u="sng" dirty="0">
                <a:solidFill>
                  <a:schemeClr val="bg1"/>
                </a:solidFill>
                <a:latin typeface="Rockwell"/>
                <a:cs typeface="Rockwell"/>
              </a:rPr>
              <a:t>E</a:t>
            </a:r>
            <a:r>
              <a:rPr lang="en-US" dirty="0">
                <a:solidFill>
                  <a:schemeClr val="bg1"/>
                </a:solidFill>
                <a:latin typeface="Rockwell"/>
                <a:cs typeface="Rockwell"/>
              </a:rPr>
              <a:t>.) </a:t>
            </a:r>
            <a:br>
              <a:rPr lang="en-US" dirty="0">
                <a:solidFill>
                  <a:schemeClr val="bg1"/>
                </a:solidFill>
                <a:latin typeface="Rockwell"/>
                <a:cs typeface="Rockwell"/>
              </a:rPr>
            </a:br>
            <a:r>
              <a:rPr lang="en-US" b="1" i="1" u="sng" dirty="0">
                <a:solidFill>
                  <a:schemeClr val="bg1"/>
                </a:solidFill>
                <a:latin typeface="Rockwell"/>
                <a:cs typeface="Rockwell"/>
              </a:rPr>
              <a:t>R</a:t>
            </a:r>
            <a:r>
              <a:rPr lang="en-US" i="1" dirty="0">
                <a:solidFill>
                  <a:schemeClr val="bg1"/>
                </a:solidFill>
                <a:latin typeface="Rockwell"/>
                <a:cs typeface="Rockwell"/>
              </a:rPr>
              <a:t>ailroads</a:t>
            </a:r>
            <a:r>
              <a:rPr lang="en-US" dirty="0">
                <a:solidFill>
                  <a:schemeClr val="bg1"/>
                </a:solidFill>
                <a:latin typeface="Rockwell"/>
                <a:cs typeface="Rockwell"/>
              </a:rPr>
              <a:t>, </a:t>
            </a:r>
            <a:r>
              <a:rPr lang="en-US" b="1" i="1" u="sng" dirty="0">
                <a:solidFill>
                  <a:schemeClr val="bg1"/>
                </a:solidFill>
                <a:latin typeface="Rockwell"/>
                <a:cs typeface="Rockwell"/>
              </a:rPr>
              <a:t>O</a:t>
            </a:r>
            <a:r>
              <a:rPr lang="en-US" i="1" dirty="0">
                <a:solidFill>
                  <a:schemeClr val="bg1"/>
                </a:solidFill>
                <a:latin typeface="Rockwell"/>
                <a:cs typeface="Rockwell"/>
              </a:rPr>
              <a:t>il, </a:t>
            </a:r>
            <a:r>
              <a:rPr lang="en-US" b="1" i="1" u="sng" dirty="0">
                <a:solidFill>
                  <a:schemeClr val="bg1"/>
                </a:solidFill>
                <a:latin typeface="Rockwell"/>
                <a:cs typeface="Rockwell"/>
              </a:rPr>
              <a:t>S</a:t>
            </a:r>
            <a:r>
              <a:rPr lang="en-US" i="1" dirty="0">
                <a:solidFill>
                  <a:schemeClr val="bg1"/>
                </a:solidFill>
                <a:latin typeface="Rockwell"/>
                <a:cs typeface="Rockwell"/>
              </a:rPr>
              <a:t>teel, </a:t>
            </a:r>
            <a:r>
              <a:rPr lang="en-US" b="1" i="1" u="sng" dirty="0">
                <a:solidFill>
                  <a:schemeClr val="bg1"/>
                </a:solidFill>
                <a:latin typeface="Rockwell"/>
                <a:cs typeface="Rockwell"/>
              </a:rPr>
              <a:t>E</a:t>
            </a:r>
            <a:r>
              <a:rPr lang="en-US" i="1" dirty="0">
                <a:solidFill>
                  <a:schemeClr val="bg1"/>
                </a:solidFill>
                <a:latin typeface="Rockwell"/>
                <a:cs typeface="Rockwell"/>
              </a:rPr>
              <a:t>lectricity</a:t>
            </a:r>
          </a:p>
        </p:txBody>
      </p:sp>
    </p:spTree>
    <p:extLst>
      <p:ext uri="{BB962C8B-B14F-4D97-AF65-F5344CB8AC3E}">
        <p14:creationId xmlns:p14="http://schemas.microsoft.com/office/powerpoint/2010/main" val="3227963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 calcmode="lin" valueType="num">
                                      <p:cBhvr>
                                        <p:cTn id="7" dur="500" fill="hold"/>
                                        <p:tgtEl>
                                          <p:spTgt spid="122885"/>
                                        </p:tgtEl>
                                        <p:attrNameLst>
                                          <p:attrName>ppt_w</p:attrName>
                                        </p:attrNameLst>
                                      </p:cBhvr>
                                      <p:tavLst>
                                        <p:tav tm="0">
                                          <p:val>
                                            <p:fltVal val="0"/>
                                          </p:val>
                                        </p:tav>
                                        <p:tav tm="100000">
                                          <p:val>
                                            <p:strVal val="#ppt_w"/>
                                          </p:val>
                                        </p:tav>
                                      </p:tavLst>
                                    </p:anim>
                                    <p:anim calcmode="lin" valueType="num">
                                      <p:cBhvr>
                                        <p:cTn id="8" dur="500" fill="hold"/>
                                        <p:tgtEl>
                                          <p:spTgt spid="122885"/>
                                        </p:tgtEl>
                                        <p:attrNameLst>
                                          <p:attrName>ppt_h</p:attrName>
                                        </p:attrNameLst>
                                      </p:cBhvr>
                                      <p:tavLst>
                                        <p:tav tm="0">
                                          <p:val>
                                            <p:fltVal val="0"/>
                                          </p:val>
                                        </p:tav>
                                        <p:tav tm="100000">
                                          <p:val>
                                            <p:strVal val="#ppt_h"/>
                                          </p:val>
                                        </p:tav>
                                      </p:tavLst>
                                    </p:anim>
                                    <p:animEffect transition="in" filter="fade">
                                      <p:cBhvr>
                                        <p:cTn id="9"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22821" y="0"/>
            <a:ext cx="8692579" cy="762000"/>
          </a:xfrm>
        </p:spPr>
        <p:txBody>
          <a:bodyPr/>
          <a:lstStyle/>
          <a:p>
            <a:r>
              <a:rPr lang="en-US" dirty="0">
                <a:latin typeface="Rockwell"/>
                <a:cs typeface="Rockwell"/>
              </a:rPr>
              <a:t>Gilded Age Industrialization</a:t>
            </a:r>
          </a:p>
        </p:txBody>
      </p:sp>
      <p:sp>
        <p:nvSpPr>
          <p:cNvPr id="4099" name="Rectangle 5"/>
          <p:cNvSpPr>
            <a:spLocks noGrp="1" noChangeArrowheads="1"/>
          </p:cNvSpPr>
          <p:nvPr>
            <p:ph type="body" idx="1"/>
          </p:nvPr>
        </p:nvSpPr>
        <p:spPr>
          <a:xfrm>
            <a:off x="0" y="1136500"/>
            <a:ext cx="9144000" cy="5721500"/>
          </a:xfrm>
        </p:spPr>
        <p:txBody>
          <a:bodyPr/>
          <a:lstStyle/>
          <a:p>
            <a:r>
              <a:rPr lang="en-US" dirty="0">
                <a:latin typeface="Rockwell"/>
                <a:cs typeface="Rockwell"/>
              </a:rPr>
              <a:t>During the Gilded Age, American businesses were transformed:</a:t>
            </a:r>
          </a:p>
          <a:p>
            <a:pPr lvl="1"/>
            <a:r>
              <a:rPr lang="en-US" dirty="0">
                <a:latin typeface="Rockwell"/>
                <a:cs typeface="Rockwell"/>
              </a:rPr>
              <a:t>Massive corporations replaced small, family businesses</a:t>
            </a:r>
          </a:p>
          <a:p>
            <a:pPr lvl="1"/>
            <a:r>
              <a:rPr lang="en-US" dirty="0">
                <a:latin typeface="Rockwell"/>
                <a:cs typeface="Rockwell"/>
              </a:rPr>
              <a:t>New technology, transportation, marketing, labor relations, &amp; efficient mass-production</a:t>
            </a:r>
          </a:p>
          <a:p>
            <a:pPr lvl="1"/>
            <a:r>
              <a:rPr lang="en-US" dirty="0">
                <a:latin typeface="Rockwell"/>
                <a:cs typeface="Rockwell"/>
              </a:rPr>
              <a:t>By</a:t>
            </a:r>
            <a:r>
              <a:rPr lang="en-US" sz="3000" dirty="0">
                <a:latin typeface="Rockwell"/>
                <a:cs typeface="Rockwell"/>
              </a:rPr>
              <a:t> </a:t>
            </a:r>
            <a:r>
              <a:rPr lang="en-US" dirty="0">
                <a:latin typeface="Rockwell"/>
                <a:cs typeface="Rockwell"/>
              </a:rPr>
              <a:t>1900,</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en-US" dirty="0">
                <a:latin typeface="Rockwell"/>
                <a:cs typeface="Rockwell"/>
              </a:rPr>
              <a:t>U.S.</a:t>
            </a:r>
            <a:r>
              <a:rPr lang="en-US" sz="3000" dirty="0">
                <a:latin typeface="Rockwell"/>
                <a:cs typeface="Rockwell"/>
              </a:rPr>
              <a:t> </a:t>
            </a:r>
            <a:r>
              <a:rPr lang="en-US" dirty="0">
                <a:latin typeface="Rockwell"/>
                <a:cs typeface="Rockwell"/>
              </a:rPr>
              <a:t>was</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en-US" dirty="0">
                <a:latin typeface="Rockwell"/>
                <a:cs typeface="Rockwell"/>
              </a:rPr>
              <a:t>most industrialized</a:t>
            </a:r>
            <a:r>
              <a:rPr lang="en-US" sz="3000" dirty="0">
                <a:latin typeface="Rockwell"/>
                <a:cs typeface="Rockwell"/>
              </a:rPr>
              <a:t> </a:t>
            </a:r>
            <a:r>
              <a:rPr lang="en-US" dirty="0">
                <a:latin typeface="Rockwell"/>
                <a:cs typeface="Rockwell"/>
              </a:rPr>
              <a:t>country</a:t>
            </a:r>
            <a:r>
              <a:rPr lang="en-US" sz="3000" dirty="0">
                <a:latin typeface="Rockwell"/>
                <a:cs typeface="Rockwell"/>
              </a:rPr>
              <a:t> </a:t>
            </a:r>
            <a:r>
              <a:rPr lang="en-US" dirty="0">
                <a:latin typeface="Rockwell"/>
                <a:cs typeface="Rockwell"/>
              </a:rPr>
              <a:t>in</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en-US" dirty="0">
                <a:latin typeface="Rockwell"/>
                <a:cs typeface="Rockwell"/>
              </a:rPr>
              <a:t>world</a:t>
            </a:r>
          </a:p>
        </p:txBody>
      </p:sp>
    </p:spTree>
    <p:extLst>
      <p:ext uri="{BB962C8B-B14F-4D97-AF65-F5344CB8AC3E}">
        <p14:creationId xmlns:p14="http://schemas.microsoft.com/office/powerpoint/2010/main" val="12127198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457200"/>
            <a:ext cx="9144000" cy="1295400"/>
          </a:xfrm>
        </p:spPr>
        <p:txBody>
          <a:bodyPr>
            <a:normAutofit fontScale="90000"/>
          </a:bodyPr>
          <a:lstStyle/>
          <a:p>
            <a:pPr eaLnBrk="1" hangingPunct="1">
              <a:defRPr/>
            </a:pPr>
            <a:r>
              <a:rPr lang="en-US" sz="4000" dirty="0" smtClean="0">
                <a:ea typeface="+mj-ea"/>
                <a:cs typeface="+mj-cs"/>
              </a:rPr>
              <a:t>Factors Encouraging Industrial Growth</a:t>
            </a:r>
            <a:endParaRPr lang="en-US" dirty="0" smtClean="0">
              <a:ea typeface="+mj-ea"/>
              <a:cs typeface="+mj-cs"/>
            </a:endParaRPr>
          </a:p>
        </p:txBody>
      </p:sp>
      <p:sp>
        <p:nvSpPr>
          <p:cNvPr id="22531" name="Rectangle 3"/>
          <p:cNvSpPr>
            <a:spLocks noGrp="1" noChangeArrowheads="1"/>
          </p:cNvSpPr>
          <p:nvPr>
            <p:ph type="body" idx="1"/>
          </p:nvPr>
        </p:nvSpPr>
        <p:spPr>
          <a:xfrm>
            <a:off x="146050" y="2286000"/>
            <a:ext cx="7772400" cy="3124200"/>
          </a:xfrm>
        </p:spPr>
        <p:txBody>
          <a:bodyPr>
            <a:normAutofit fontScale="77500" lnSpcReduction="20000"/>
          </a:bodyPr>
          <a:lstStyle/>
          <a:p>
            <a:pPr eaLnBrk="1" hangingPunct="1">
              <a:buFont typeface="Wingdings" pitchFamily="2" charset="2"/>
              <a:buChar char="n"/>
              <a:defRPr/>
            </a:pPr>
            <a:r>
              <a:rPr lang="en-US" dirty="0" smtClean="0">
                <a:ea typeface="+mn-ea"/>
                <a:cs typeface="+mn-cs"/>
              </a:rPr>
              <a:t>Natural Resources</a:t>
            </a:r>
          </a:p>
          <a:p>
            <a:pPr eaLnBrk="1" hangingPunct="1">
              <a:buFont typeface="Wingdings" pitchFamily="2" charset="2"/>
              <a:buChar char="n"/>
              <a:defRPr/>
            </a:pPr>
            <a:r>
              <a:rPr lang="en-US" dirty="0" smtClean="0">
                <a:ea typeface="+mn-ea"/>
                <a:cs typeface="+mn-cs"/>
              </a:rPr>
              <a:t>Favorable Government Policies (Pro Corp-Dartmouth v. Woodward &amp; Tariffs)</a:t>
            </a:r>
          </a:p>
          <a:p>
            <a:pPr eaLnBrk="1" hangingPunct="1">
              <a:buFont typeface="Wingdings" pitchFamily="2" charset="2"/>
              <a:buChar char="n"/>
              <a:defRPr/>
            </a:pPr>
            <a:r>
              <a:rPr lang="en-US" dirty="0" smtClean="0">
                <a:ea typeface="+mn-ea"/>
                <a:cs typeface="+mn-cs"/>
              </a:rPr>
              <a:t>Growing Population</a:t>
            </a:r>
          </a:p>
          <a:p>
            <a:pPr eaLnBrk="1" hangingPunct="1">
              <a:buFont typeface="Wingdings" pitchFamily="2" charset="2"/>
              <a:buChar char="n"/>
              <a:defRPr/>
            </a:pPr>
            <a:r>
              <a:rPr lang="en-US" dirty="0" smtClean="0">
                <a:ea typeface="+mn-ea"/>
                <a:cs typeface="+mn-cs"/>
              </a:rPr>
              <a:t>New Sources of Power</a:t>
            </a:r>
          </a:p>
          <a:p>
            <a:pPr eaLnBrk="1" hangingPunct="1">
              <a:buFont typeface="Wingdings" pitchFamily="2" charset="2"/>
              <a:buChar char="n"/>
              <a:defRPr/>
            </a:pPr>
            <a:r>
              <a:rPr lang="en-US" dirty="0">
                <a:ea typeface="+mn-ea"/>
                <a:cs typeface="+mn-cs"/>
              </a:rPr>
              <a:t>Introduction of Machinery</a:t>
            </a:r>
          </a:p>
          <a:p>
            <a:pPr eaLnBrk="1" hangingPunct="1">
              <a:buFont typeface="Wingdings" pitchFamily="2" charset="2"/>
              <a:buChar char="n"/>
              <a:defRPr/>
            </a:pPr>
            <a:r>
              <a:rPr lang="en-US" dirty="0">
                <a:ea typeface="+mn-ea"/>
                <a:cs typeface="+mn-cs"/>
              </a:rPr>
              <a:t>Improved Transportation &amp; Communication</a:t>
            </a:r>
          </a:p>
          <a:p>
            <a:pPr eaLnBrk="1" hangingPunct="1">
              <a:buFont typeface="Wingdings" pitchFamily="2" charset="2"/>
              <a:buChar char="n"/>
              <a:defRPr/>
            </a:pPr>
            <a:r>
              <a:rPr lang="en-US" dirty="0">
                <a:ea typeface="+mn-ea"/>
                <a:cs typeface="+mn-cs"/>
              </a:rPr>
              <a:t>Effect of Wars</a:t>
            </a:r>
          </a:p>
          <a:p>
            <a:pPr eaLnBrk="1" hangingPunct="1">
              <a:buFont typeface="Wingdings" pitchFamily="2" charset="2"/>
              <a:buChar char="n"/>
              <a:defRPr/>
            </a:pPr>
            <a:endParaRPr lang="en-US" dirty="0" smtClean="0">
              <a:ea typeface="+mn-ea"/>
              <a:cs typeface="+mn-cs"/>
            </a:endParaRPr>
          </a:p>
          <a:p>
            <a:pPr marL="457200" lvl="1" indent="0" eaLnBrk="1" hangingPunct="1">
              <a:buFont typeface="Wingdings" pitchFamily="2" charset="2"/>
              <a:buNone/>
              <a:defRPr/>
            </a:pPr>
            <a:endParaRPr lang="en-US" dirty="0" smtClean="0"/>
          </a:p>
        </p:txBody>
      </p:sp>
      <p:sp>
        <p:nvSpPr>
          <p:cNvPr id="21507" name="AutoShape 2" descr="http://www.etftrends.com/wp-content/uploads/2010/11/Coal_Miner_1_large.jpg"/>
          <p:cNvSpPr>
            <a:spLocks noChangeAspect="1" noChangeArrowheads="1"/>
          </p:cNvSpPr>
          <p:nvPr/>
        </p:nvSpPr>
        <p:spPr bwMode="auto">
          <a:xfrm>
            <a:off x="155575" y="-2476500"/>
            <a:ext cx="40290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22902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anim to="" calcmode="lin" valueType="num">
                                      <p:cBhvr>
                                        <p:cTn id="7" dur="1" fill="hold"/>
                                        <p:tgtEl>
                                          <p:spTgt spid="225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531">
                                            <p:txEl>
                                              <p:pRg st="1" end="1"/>
                                            </p:txEl>
                                          </p:spTgt>
                                        </p:tgtEl>
                                        <p:attrNameLst>
                                          <p:attrName>style.visibility</p:attrName>
                                        </p:attrNameLst>
                                      </p:cBhvr>
                                      <p:to>
                                        <p:strVal val="visible"/>
                                      </p:to>
                                    </p:set>
                                    <p:anim to="" calcmode="lin" valueType="num">
                                      <p:cBhvr>
                                        <p:cTn id="12" dur="1" fill="hold"/>
                                        <p:tgtEl>
                                          <p:spTgt spid="2253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2531">
                                            <p:txEl>
                                              <p:pRg st="2" end="2"/>
                                            </p:txEl>
                                          </p:spTgt>
                                        </p:tgtEl>
                                        <p:attrNameLst>
                                          <p:attrName>style.visibility</p:attrName>
                                        </p:attrNameLst>
                                      </p:cBhvr>
                                      <p:to>
                                        <p:strVal val="visible"/>
                                      </p:to>
                                    </p:set>
                                    <p:anim to="" calcmode="lin" valueType="num">
                                      <p:cBhvr>
                                        <p:cTn id="17" dur="1" fill="hold"/>
                                        <p:tgtEl>
                                          <p:spTgt spid="2253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2531">
                                            <p:txEl>
                                              <p:pRg st="3" end="3"/>
                                            </p:txEl>
                                          </p:spTgt>
                                        </p:tgtEl>
                                        <p:attrNameLst>
                                          <p:attrName>style.visibility</p:attrName>
                                        </p:attrNameLst>
                                      </p:cBhvr>
                                      <p:to>
                                        <p:strVal val="visible"/>
                                      </p:to>
                                    </p:set>
                                    <p:anim to="" calcmode="lin" valueType="num">
                                      <p:cBhvr>
                                        <p:cTn id="22" dur="1" fill="hold"/>
                                        <p:tgtEl>
                                          <p:spTgt spid="2253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2531">
                                            <p:txEl>
                                              <p:pRg st="4" end="4"/>
                                            </p:txEl>
                                          </p:spTgt>
                                        </p:tgtEl>
                                        <p:attrNameLst>
                                          <p:attrName>style.visibility</p:attrName>
                                        </p:attrNameLst>
                                      </p:cBhvr>
                                      <p:to>
                                        <p:strVal val="visible"/>
                                      </p:to>
                                    </p:set>
                                    <p:anim to="" calcmode="lin" valueType="num">
                                      <p:cBhvr>
                                        <p:cTn id="27" dur="1" fill="hold"/>
                                        <p:tgtEl>
                                          <p:spTgt spid="2253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22531">
                                            <p:txEl>
                                              <p:pRg st="5" end="5"/>
                                            </p:txEl>
                                          </p:spTgt>
                                        </p:tgtEl>
                                        <p:attrNameLst>
                                          <p:attrName>style.visibility</p:attrName>
                                        </p:attrNameLst>
                                      </p:cBhvr>
                                      <p:to>
                                        <p:strVal val="visible"/>
                                      </p:to>
                                    </p:set>
                                    <p:anim to="" calcmode="lin" valueType="num">
                                      <p:cBhvr>
                                        <p:cTn id="32" dur="1" fill="hold"/>
                                        <p:tgtEl>
                                          <p:spTgt spid="2253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22531">
                                            <p:txEl>
                                              <p:pRg st="6" end="6"/>
                                            </p:txEl>
                                          </p:spTgt>
                                        </p:tgtEl>
                                        <p:attrNameLst>
                                          <p:attrName>style.visibility</p:attrName>
                                        </p:attrNameLst>
                                      </p:cBhvr>
                                      <p:to>
                                        <p:strVal val="visible"/>
                                      </p:to>
                                    </p:set>
                                    <p:anim to="" calcmode="lin" valueType="num">
                                      <p:cBhvr>
                                        <p:cTn id="37" dur="1" fill="hold"/>
                                        <p:tgtEl>
                                          <p:spTgt spid="2253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a:solidFill>
            <a:srgbClr val="FFFFFF"/>
          </a:solidFill>
        </p:spPr>
        <p:txBody>
          <a:bodyPr>
            <a:normAutofit fontScale="90000"/>
          </a:bodyPr>
          <a:lstStyle/>
          <a:p>
            <a:pPr>
              <a:lnSpc>
                <a:spcPct val="90000"/>
              </a:lnSpc>
              <a:spcBef>
                <a:spcPct val="5000"/>
              </a:spcBef>
            </a:pPr>
            <a:r>
              <a:rPr lang="en-US" sz="4000" dirty="0">
                <a:solidFill>
                  <a:srgbClr val="000000"/>
                </a:solidFill>
                <a:latin typeface="Rockwell"/>
                <a:cs typeface="Rockwell"/>
              </a:rPr>
              <a:t>Chicago Meatpackers:                    </a:t>
            </a:r>
            <a:br>
              <a:rPr lang="en-US" sz="4000" dirty="0">
                <a:solidFill>
                  <a:srgbClr val="000000"/>
                </a:solidFill>
                <a:latin typeface="Rockwell"/>
                <a:cs typeface="Rockwell"/>
              </a:rPr>
            </a:br>
            <a:r>
              <a:rPr lang="en-US" sz="4000" dirty="0">
                <a:solidFill>
                  <a:srgbClr val="000000"/>
                </a:solidFill>
                <a:latin typeface="Rockwell"/>
                <a:cs typeface="Rockwell"/>
              </a:rPr>
              <a:t>The </a:t>
            </a:r>
            <a:r>
              <a:rPr lang="en-US" sz="4000" dirty="0" smtClean="0">
                <a:solidFill>
                  <a:srgbClr val="000000"/>
                </a:solidFill>
                <a:latin typeface="Rockwell"/>
                <a:cs typeface="Rockwell"/>
              </a:rPr>
              <a:t>1</a:t>
            </a:r>
            <a:r>
              <a:rPr lang="en-US" sz="4000" baseline="30000" dirty="0" smtClean="0">
                <a:solidFill>
                  <a:srgbClr val="000000"/>
                </a:solidFill>
                <a:latin typeface="Rockwell"/>
                <a:cs typeface="Rockwell"/>
              </a:rPr>
              <a:t>st</a:t>
            </a:r>
            <a:r>
              <a:rPr lang="en-US" sz="4000" dirty="0">
                <a:solidFill>
                  <a:srgbClr val="000000"/>
                </a:solidFill>
                <a:latin typeface="Rockwell"/>
                <a:cs typeface="Rockwell"/>
              </a:rPr>
              <a:t> </a:t>
            </a:r>
            <a:r>
              <a:rPr lang="en-US" sz="4000" dirty="0" smtClean="0">
                <a:solidFill>
                  <a:srgbClr val="000000"/>
                </a:solidFill>
                <a:latin typeface="Rockwell"/>
                <a:cs typeface="Rockwell"/>
              </a:rPr>
              <a:t>“Disassembly </a:t>
            </a:r>
            <a:r>
              <a:rPr lang="en-US" sz="4000" dirty="0">
                <a:solidFill>
                  <a:srgbClr val="000000"/>
                </a:solidFill>
                <a:latin typeface="Rockwell"/>
                <a:cs typeface="Rockwell"/>
              </a:rPr>
              <a:t>Line</a:t>
            </a:r>
            <a:r>
              <a:rPr lang="ja-JP" altLang="en-US" sz="4000" dirty="0">
                <a:solidFill>
                  <a:srgbClr val="000000"/>
                </a:solidFill>
                <a:latin typeface="Rockwell"/>
                <a:cs typeface="Rockwell"/>
              </a:rPr>
              <a:t>”</a:t>
            </a:r>
            <a:endParaRPr lang="en-US" sz="4000" dirty="0">
              <a:solidFill>
                <a:srgbClr val="000000"/>
              </a:solidFill>
              <a:latin typeface="Rockwell"/>
              <a:cs typeface="Rockwell"/>
            </a:endParaRPr>
          </a:p>
        </p:txBody>
      </p:sp>
      <p:pic>
        <p:nvPicPr>
          <p:cNvPr id="7171" name="Picture 6"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349" t="4114" r="83971" b="4114"/>
          <a:stretch>
            <a:fillRect/>
          </a:stretch>
        </p:blipFill>
        <p:spPr bwMode="auto">
          <a:xfrm>
            <a:off x="762000" y="1179513"/>
            <a:ext cx="7620000" cy="5678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9687" name="Picture 7"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16031" t="4114" r="68289" b="4114"/>
          <a:stretch>
            <a:fillRect/>
          </a:stretch>
        </p:blipFill>
        <p:spPr bwMode="auto">
          <a:xfrm>
            <a:off x="762000" y="1179513"/>
            <a:ext cx="7620000" cy="5678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9688" name="Picture 8"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46135" t="4114" r="35049" b="4114"/>
          <a:stretch>
            <a:fillRect/>
          </a:stretch>
        </p:blipFill>
        <p:spPr bwMode="auto">
          <a:xfrm>
            <a:off x="0" y="1179513"/>
            <a:ext cx="9144000" cy="5678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9689" name="Picture 9"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68712" t="4114" r="16084" b="4114"/>
          <a:stretch>
            <a:fillRect/>
          </a:stretch>
        </p:blipFill>
        <p:spPr bwMode="auto">
          <a:xfrm>
            <a:off x="838200" y="1219200"/>
            <a:ext cx="7391400" cy="5678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9690" name="Picture 10" descr="Beef_industry_panorama_1900_loc"/>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84071" t="4114" r="1228" b="4114"/>
          <a:stretch>
            <a:fillRect/>
          </a:stretch>
        </p:blipFill>
        <p:spPr bwMode="auto">
          <a:xfrm>
            <a:off x="838200" y="1179513"/>
            <a:ext cx="7467600" cy="5678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64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9687"/>
                                        </p:tgtEl>
                                        <p:attrNameLst>
                                          <p:attrName>style.visibility</p:attrName>
                                        </p:attrNameLst>
                                      </p:cBhvr>
                                      <p:to>
                                        <p:strVal val="visible"/>
                                      </p:to>
                                    </p:set>
                                    <p:anim calcmode="lin" valueType="num">
                                      <p:cBhvr>
                                        <p:cTn id="7" dur="500" fill="hold"/>
                                        <p:tgtEl>
                                          <p:spTgt spid="199687"/>
                                        </p:tgtEl>
                                        <p:attrNameLst>
                                          <p:attrName>ppt_w</p:attrName>
                                        </p:attrNameLst>
                                      </p:cBhvr>
                                      <p:tavLst>
                                        <p:tav tm="0">
                                          <p:val>
                                            <p:fltVal val="0"/>
                                          </p:val>
                                        </p:tav>
                                        <p:tav tm="100000">
                                          <p:val>
                                            <p:strVal val="#ppt_w"/>
                                          </p:val>
                                        </p:tav>
                                      </p:tavLst>
                                    </p:anim>
                                    <p:anim calcmode="lin" valueType="num">
                                      <p:cBhvr>
                                        <p:cTn id="8" dur="500" fill="hold"/>
                                        <p:tgtEl>
                                          <p:spTgt spid="199687"/>
                                        </p:tgtEl>
                                        <p:attrNameLst>
                                          <p:attrName>ppt_h</p:attrName>
                                        </p:attrNameLst>
                                      </p:cBhvr>
                                      <p:tavLst>
                                        <p:tav tm="0">
                                          <p:val>
                                            <p:fltVal val="0"/>
                                          </p:val>
                                        </p:tav>
                                        <p:tav tm="100000">
                                          <p:val>
                                            <p:strVal val="#ppt_h"/>
                                          </p:val>
                                        </p:tav>
                                      </p:tavLst>
                                    </p:anim>
                                    <p:animEffect transition="in" filter="fade">
                                      <p:cBhvr>
                                        <p:cTn id="9" dur="500"/>
                                        <p:tgtEl>
                                          <p:spTgt spid="1996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99688"/>
                                        </p:tgtEl>
                                        <p:attrNameLst>
                                          <p:attrName>style.visibility</p:attrName>
                                        </p:attrNameLst>
                                      </p:cBhvr>
                                      <p:to>
                                        <p:strVal val="visible"/>
                                      </p:to>
                                    </p:set>
                                    <p:anim calcmode="lin" valueType="num">
                                      <p:cBhvr>
                                        <p:cTn id="14" dur="500" fill="hold"/>
                                        <p:tgtEl>
                                          <p:spTgt spid="199688"/>
                                        </p:tgtEl>
                                        <p:attrNameLst>
                                          <p:attrName>ppt_w</p:attrName>
                                        </p:attrNameLst>
                                      </p:cBhvr>
                                      <p:tavLst>
                                        <p:tav tm="0">
                                          <p:val>
                                            <p:fltVal val="0"/>
                                          </p:val>
                                        </p:tav>
                                        <p:tav tm="100000">
                                          <p:val>
                                            <p:strVal val="#ppt_w"/>
                                          </p:val>
                                        </p:tav>
                                      </p:tavLst>
                                    </p:anim>
                                    <p:anim calcmode="lin" valueType="num">
                                      <p:cBhvr>
                                        <p:cTn id="15" dur="500" fill="hold"/>
                                        <p:tgtEl>
                                          <p:spTgt spid="199688"/>
                                        </p:tgtEl>
                                        <p:attrNameLst>
                                          <p:attrName>ppt_h</p:attrName>
                                        </p:attrNameLst>
                                      </p:cBhvr>
                                      <p:tavLst>
                                        <p:tav tm="0">
                                          <p:val>
                                            <p:fltVal val="0"/>
                                          </p:val>
                                        </p:tav>
                                        <p:tav tm="100000">
                                          <p:val>
                                            <p:strVal val="#ppt_h"/>
                                          </p:val>
                                        </p:tav>
                                      </p:tavLst>
                                    </p:anim>
                                    <p:animEffect transition="in" filter="fade">
                                      <p:cBhvr>
                                        <p:cTn id="16" dur="500"/>
                                        <p:tgtEl>
                                          <p:spTgt spid="1996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500"/>
                                        <p:tgtEl>
                                          <p:spTgt spid="199688"/>
                                        </p:tgtEl>
                                        <p:attrNameLst>
                                          <p:attrName>ppt_w</p:attrName>
                                        </p:attrNameLst>
                                      </p:cBhvr>
                                      <p:tavLst>
                                        <p:tav tm="0">
                                          <p:val>
                                            <p:strVal val="ppt_w"/>
                                          </p:val>
                                        </p:tav>
                                        <p:tav tm="100000">
                                          <p:val>
                                            <p:fltVal val="0"/>
                                          </p:val>
                                        </p:tav>
                                      </p:tavLst>
                                    </p:anim>
                                    <p:anim calcmode="lin" valueType="num">
                                      <p:cBhvr>
                                        <p:cTn id="21" dur="500"/>
                                        <p:tgtEl>
                                          <p:spTgt spid="199688"/>
                                        </p:tgtEl>
                                        <p:attrNameLst>
                                          <p:attrName>ppt_h</p:attrName>
                                        </p:attrNameLst>
                                      </p:cBhvr>
                                      <p:tavLst>
                                        <p:tav tm="0">
                                          <p:val>
                                            <p:strVal val="ppt_h"/>
                                          </p:val>
                                        </p:tav>
                                        <p:tav tm="100000">
                                          <p:val>
                                            <p:fltVal val="0"/>
                                          </p:val>
                                        </p:tav>
                                      </p:tavLst>
                                    </p:anim>
                                    <p:animEffect transition="out" filter="fade">
                                      <p:cBhvr>
                                        <p:cTn id="22" dur="500"/>
                                        <p:tgtEl>
                                          <p:spTgt spid="199688"/>
                                        </p:tgtEl>
                                      </p:cBhvr>
                                    </p:animEffect>
                                    <p:set>
                                      <p:cBhvr>
                                        <p:cTn id="23" dur="1" fill="hold">
                                          <p:stCondLst>
                                            <p:cond delay="499"/>
                                          </p:stCondLst>
                                        </p:cTn>
                                        <p:tgtEl>
                                          <p:spTgt spid="199688"/>
                                        </p:tgtEl>
                                        <p:attrNameLst>
                                          <p:attrName>style.visibility</p:attrName>
                                        </p:attrNameLst>
                                      </p:cBhvr>
                                      <p:to>
                                        <p:strVal val="hidden"/>
                                      </p:to>
                                    </p:set>
                                  </p:childTnLst>
                                </p:cTn>
                              </p:par>
                              <p:par>
                                <p:cTn id="24" presetID="53" presetClass="entr" presetSubtype="0" fill="hold" nodeType="withEffect">
                                  <p:stCondLst>
                                    <p:cond delay="0"/>
                                  </p:stCondLst>
                                  <p:childTnLst>
                                    <p:set>
                                      <p:cBhvr>
                                        <p:cTn id="25" dur="1" fill="hold">
                                          <p:stCondLst>
                                            <p:cond delay="0"/>
                                          </p:stCondLst>
                                        </p:cTn>
                                        <p:tgtEl>
                                          <p:spTgt spid="199689"/>
                                        </p:tgtEl>
                                        <p:attrNameLst>
                                          <p:attrName>style.visibility</p:attrName>
                                        </p:attrNameLst>
                                      </p:cBhvr>
                                      <p:to>
                                        <p:strVal val="visible"/>
                                      </p:to>
                                    </p:set>
                                    <p:anim calcmode="lin" valueType="num">
                                      <p:cBhvr>
                                        <p:cTn id="26" dur="500" fill="hold"/>
                                        <p:tgtEl>
                                          <p:spTgt spid="199689"/>
                                        </p:tgtEl>
                                        <p:attrNameLst>
                                          <p:attrName>ppt_w</p:attrName>
                                        </p:attrNameLst>
                                      </p:cBhvr>
                                      <p:tavLst>
                                        <p:tav tm="0">
                                          <p:val>
                                            <p:fltVal val="0"/>
                                          </p:val>
                                        </p:tav>
                                        <p:tav tm="100000">
                                          <p:val>
                                            <p:strVal val="#ppt_w"/>
                                          </p:val>
                                        </p:tav>
                                      </p:tavLst>
                                    </p:anim>
                                    <p:anim calcmode="lin" valueType="num">
                                      <p:cBhvr>
                                        <p:cTn id="27" dur="500" fill="hold"/>
                                        <p:tgtEl>
                                          <p:spTgt spid="199689"/>
                                        </p:tgtEl>
                                        <p:attrNameLst>
                                          <p:attrName>ppt_h</p:attrName>
                                        </p:attrNameLst>
                                      </p:cBhvr>
                                      <p:tavLst>
                                        <p:tav tm="0">
                                          <p:val>
                                            <p:fltVal val="0"/>
                                          </p:val>
                                        </p:tav>
                                        <p:tav tm="100000">
                                          <p:val>
                                            <p:strVal val="#ppt_h"/>
                                          </p:val>
                                        </p:tav>
                                      </p:tavLst>
                                    </p:anim>
                                    <p:animEffect transition="in" filter="fade">
                                      <p:cBhvr>
                                        <p:cTn id="28" dur="500"/>
                                        <p:tgtEl>
                                          <p:spTgt spid="1996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99690"/>
                                        </p:tgtEl>
                                        <p:attrNameLst>
                                          <p:attrName>style.visibility</p:attrName>
                                        </p:attrNameLst>
                                      </p:cBhvr>
                                      <p:to>
                                        <p:strVal val="visible"/>
                                      </p:to>
                                    </p:set>
                                    <p:anim calcmode="lin" valueType="num">
                                      <p:cBhvr>
                                        <p:cTn id="33" dur="500" fill="hold"/>
                                        <p:tgtEl>
                                          <p:spTgt spid="199690"/>
                                        </p:tgtEl>
                                        <p:attrNameLst>
                                          <p:attrName>ppt_w</p:attrName>
                                        </p:attrNameLst>
                                      </p:cBhvr>
                                      <p:tavLst>
                                        <p:tav tm="0">
                                          <p:val>
                                            <p:fltVal val="0"/>
                                          </p:val>
                                        </p:tav>
                                        <p:tav tm="100000">
                                          <p:val>
                                            <p:strVal val="#ppt_w"/>
                                          </p:val>
                                        </p:tav>
                                      </p:tavLst>
                                    </p:anim>
                                    <p:anim calcmode="lin" valueType="num">
                                      <p:cBhvr>
                                        <p:cTn id="34" dur="500" fill="hold"/>
                                        <p:tgtEl>
                                          <p:spTgt spid="199690"/>
                                        </p:tgtEl>
                                        <p:attrNameLst>
                                          <p:attrName>ppt_h</p:attrName>
                                        </p:attrNameLst>
                                      </p:cBhvr>
                                      <p:tavLst>
                                        <p:tav tm="0">
                                          <p:val>
                                            <p:fltVal val="0"/>
                                          </p:val>
                                        </p:tav>
                                        <p:tav tm="100000">
                                          <p:val>
                                            <p:strVal val="#ppt_h"/>
                                          </p:val>
                                        </p:tav>
                                      </p:tavLst>
                                    </p:anim>
                                    <p:animEffect transition="in" filter="fade">
                                      <p:cBhvr>
                                        <p:cTn id="35" dur="500"/>
                                        <p:tgtEl>
                                          <p:spTgt spid="199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609600"/>
          </a:xfrm>
          <a:solidFill>
            <a:schemeClr val="bg1"/>
          </a:solidFill>
        </p:spPr>
        <p:txBody>
          <a:bodyPr>
            <a:noAutofit/>
          </a:bodyPr>
          <a:lstStyle/>
          <a:p>
            <a:r>
              <a:rPr lang="en-US" sz="3600" dirty="0">
                <a:latin typeface="Rockwell"/>
                <a:cs typeface="Rockwell"/>
              </a:rPr>
              <a:t>The Midwest Made Meat for America </a:t>
            </a:r>
          </a:p>
        </p:txBody>
      </p:sp>
      <p:sp>
        <p:nvSpPr>
          <p:cNvPr id="8195" name="Rectangle 3"/>
          <p:cNvSpPr>
            <a:spLocks noGrp="1" noChangeArrowheads="1"/>
          </p:cNvSpPr>
          <p:nvPr>
            <p:ph type="body" idx="1"/>
          </p:nvPr>
        </p:nvSpPr>
        <p:spPr/>
        <p:txBody>
          <a:bodyPr/>
          <a:lstStyle/>
          <a:p>
            <a:endParaRPr lang="en-US">
              <a:latin typeface="Arial" charset="0"/>
            </a:endParaRPr>
          </a:p>
        </p:txBody>
      </p:sp>
      <p:pic>
        <p:nvPicPr>
          <p:cNvPr id="8196" name="Picture 4" descr="203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52400" y="76200"/>
            <a:ext cx="8839200" cy="1201867"/>
          </a:xfrm>
          <a:prstGeom prst="rect">
            <a:avLst/>
          </a:prstGeom>
          <a:solidFill>
            <a:srgbClr val="CCFF99"/>
          </a:solidFill>
          <a:ln w="38100">
            <a:solidFill>
              <a:schemeClr val="tx1"/>
            </a:solidFill>
            <a:miter lim="800000"/>
            <a:headEnd/>
            <a:tailEnd/>
          </a:ln>
          <a:effectLs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5000"/>
              </a:lnSpc>
              <a:spcBef>
                <a:spcPct val="10000"/>
              </a:spcBef>
              <a:buSzPct val="75000"/>
              <a:buFont typeface="Arial" charset="0"/>
              <a:buNone/>
            </a:pPr>
            <a:r>
              <a:rPr kumimoji="1" lang="en-US" sz="2800" u="sng" dirty="0">
                <a:solidFill>
                  <a:srgbClr val="000000"/>
                </a:solidFill>
                <a:latin typeface="Rockwell"/>
                <a:cs typeface="Rockwell"/>
              </a:rPr>
              <a:t>A new-and-improved </a:t>
            </a:r>
            <a:r>
              <a:rPr kumimoji="1" lang="ja-JP" altLang="en-US" sz="2800" u="sng" dirty="0">
                <a:solidFill>
                  <a:srgbClr val="000000"/>
                </a:solidFill>
                <a:latin typeface="Rockwell"/>
                <a:cs typeface="Rockwell"/>
              </a:rPr>
              <a:t>“</a:t>
            </a:r>
            <a:r>
              <a:rPr kumimoji="1" lang="en-US" sz="2800" u="sng" dirty="0">
                <a:solidFill>
                  <a:srgbClr val="000000"/>
                </a:solidFill>
                <a:latin typeface="Rockwell"/>
                <a:cs typeface="Rockwell"/>
              </a:rPr>
              <a:t>market revolution</a:t>
            </a:r>
            <a:r>
              <a:rPr kumimoji="1" lang="ja-JP" altLang="en-US" sz="2800" u="sng" dirty="0">
                <a:solidFill>
                  <a:srgbClr val="000000"/>
                </a:solidFill>
                <a:latin typeface="Rockwell"/>
                <a:cs typeface="Rockwell"/>
              </a:rPr>
              <a:t>”</a:t>
            </a:r>
            <a:r>
              <a:rPr lang="en-US" sz="2800" u="sng" dirty="0">
                <a:solidFill>
                  <a:srgbClr val="000000"/>
                </a:solidFill>
                <a:latin typeface="Rockwell"/>
                <a:cs typeface="Rockwell"/>
              </a:rPr>
              <a:t>:</a:t>
            </a:r>
            <a:r>
              <a:rPr lang="en-US" sz="2800" dirty="0">
                <a:solidFill>
                  <a:srgbClr val="000000"/>
                </a:solidFill>
                <a:latin typeface="Rockwell"/>
                <a:cs typeface="Rockwell"/>
              </a:rPr>
              <a:t> </a:t>
            </a:r>
            <a:r>
              <a:rPr kumimoji="1" lang="en-US" sz="2800" dirty="0">
                <a:solidFill>
                  <a:srgbClr val="000000"/>
                </a:solidFill>
                <a:latin typeface="Rockwell"/>
                <a:cs typeface="Rockwell"/>
              </a:rPr>
              <a:t>More regional specialization </a:t>
            </a:r>
            <a:r>
              <a:rPr kumimoji="1" lang="en-US" sz="2800" dirty="0" smtClean="0">
                <a:solidFill>
                  <a:srgbClr val="000000"/>
                </a:solidFill>
                <a:latin typeface="Rockwell"/>
                <a:cs typeface="Rockwell"/>
              </a:rPr>
              <a:t>made </a:t>
            </a:r>
            <a:r>
              <a:rPr kumimoji="1" lang="en-US" sz="2800" dirty="0">
                <a:solidFill>
                  <a:srgbClr val="000000"/>
                </a:solidFill>
                <a:latin typeface="Rockwell"/>
                <a:cs typeface="Rockwell"/>
              </a:rPr>
              <a:t>mass production &amp; mass consumption possible</a:t>
            </a:r>
          </a:p>
        </p:txBody>
      </p:sp>
    </p:spTree>
    <p:extLst>
      <p:ext uri="{BB962C8B-B14F-4D97-AF65-F5344CB8AC3E}">
        <p14:creationId xmlns:p14="http://schemas.microsoft.com/office/powerpoint/2010/main" val="198948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609600" y="152400"/>
            <a:ext cx="7924800" cy="400110"/>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The railroad was America’s first “big business”</a:t>
            </a:r>
          </a:p>
        </p:txBody>
      </p:sp>
      <p:pic>
        <p:nvPicPr>
          <p:cNvPr id="59400" name="Picture 8" descr="http://2.bp.blogspot.com/-AXbI6WyfT-Q/Tub0A0KkuvI/AAAAAAAAB8s/35lTeG0FgoA/s1600/Sry+Bville+RR+engine+w+Ski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762000"/>
            <a:ext cx="897255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Progressive Development of U.S. Railroads, 1830-1890. From American Association of Railroads Booklet, 1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73275"/>
            <a:ext cx="8799513"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Progressive Development of U.S. Railroads, 1830-1890. From American Association of Railroads Booklet, 1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22475"/>
            <a:ext cx="819785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9"/>
          <p:cNvSpPr>
            <a:spLocks noChangeArrowheads="1"/>
          </p:cNvSpPr>
          <p:nvPr/>
        </p:nvSpPr>
        <p:spPr bwMode="auto">
          <a:xfrm>
            <a:off x="76200" y="722313"/>
            <a:ext cx="3810000" cy="991041"/>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Railroad construction grew in the years before the Civil War… </a:t>
            </a:r>
          </a:p>
        </p:txBody>
      </p:sp>
      <p:sp>
        <p:nvSpPr>
          <p:cNvPr id="10246" name="Rectangle 10"/>
          <p:cNvSpPr>
            <a:spLocks noChangeArrowheads="1"/>
          </p:cNvSpPr>
          <p:nvPr/>
        </p:nvSpPr>
        <p:spPr bwMode="auto">
          <a:xfrm>
            <a:off x="4038600" y="722313"/>
            <a:ext cx="5029200" cy="991041"/>
          </a:xfrm>
          <a:prstGeom prst="rect">
            <a:avLst/>
          </a:prstGeom>
          <a:solidFill>
            <a:srgbClr val="CCE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…But, tracks were owned </a:t>
            </a:r>
            <a:br>
              <a:rPr lang="en-US" sz="2400" dirty="0">
                <a:solidFill>
                  <a:srgbClr val="000000"/>
                </a:solidFill>
                <a:latin typeface="Rockwell"/>
                <a:cs typeface="Rockwell"/>
              </a:rPr>
            </a:br>
            <a:r>
              <a:rPr lang="en-US" sz="2400" dirty="0">
                <a:solidFill>
                  <a:srgbClr val="000000"/>
                </a:solidFill>
                <a:latin typeface="Rockwell"/>
                <a:cs typeface="Rockwell"/>
              </a:rPr>
              <a:t>by different companies </a:t>
            </a:r>
            <a:br>
              <a:rPr lang="en-US" sz="2400" dirty="0">
                <a:solidFill>
                  <a:srgbClr val="000000"/>
                </a:solidFill>
                <a:latin typeface="Rockwell"/>
                <a:cs typeface="Rockwell"/>
              </a:rPr>
            </a:br>
            <a:r>
              <a:rPr lang="en-US" sz="2400" dirty="0">
                <a:solidFill>
                  <a:srgbClr val="000000"/>
                </a:solidFill>
                <a:latin typeface="Rockwell"/>
                <a:cs typeface="Rockwell"/>
              </a:rPr>
              <a:t>and were not standardized </a:t>
            </a:r>
          </a:p>
        </p:txBody>
      </p:sp>
    </p:spTree>
    <p:extLst>
      <p:ext uri="{BB962C8B-B14F-4D97-AF65-F5344CB8AC3E}">
        <p14:creationId xmlns:p14="http://schemas.microsoft.com/office/powerpoint/2010/main" val="3704356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9400"/>
                                        </p:tgtEl>
                                      </p:cBhvr>
                                    </p:animEffect>
                                    <p:set>
                                      <p:cBhvr>
                                        <p:cTn id="7" dur="1" fill="hold">
                                          <p:stCondLst>
                                            <p:cond delay="499"/>
                                          </p:stCondLst>
                                        </p:cTn>
                                        <p:tgtEl>
                                          <p:spTgt spid="5940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fade">
                                      <p:cBhvr>
                                        <p:cTn id="10" dur="500"/>
                                        <p:tgtEl>
                                          <p:spTgt spid="1024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fade">
                                      <p:cBhvr>
                                        <p:cTn id="18" dur="500"/>
                                        <p:tgtEl>
                                          <p:spTgt spid="10246"/>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DIVI72333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8451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Rectangle 3"/>
          <p:cNvSpPr>
            <a:spLocks noChangeArrowheads="1"/>
          </p:cNvSpPr>
          <p:nvPr/>
        </p:nvSpPr>
        <p:spPr bwMode="auto">
          <a:xfrm>
            <a:off x="76200" y="76200"/>
            <a:ext cx="4267200" cy="1830244"/>
          </a:xfrm>
          <a:prstGeom prst="rect">
            <a:avLst/>
          </a:prstGeom>
          <a:solidFill>
            <a:srgbClr val="CCFFFF"/>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During the Gilded Age, railroad construction boomed, led by tycoons like Cornelius Vanderbilt</a:t>
            </a:r>
          </a:p>
        </p:txBody>
      </p:sp>
      <p:pic>
        <p:nvPicPr>
          <p:cNvPr id="24579" name="Picture 2" descr="http://greenewable.files.wordpress.com/2008/10/vanderbiltcartoon.jpg?w=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75" y="1744663"/>
            <a:ext cx="3222625"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p:cNvSpPr>
            <a:spLocks noChangeArrowheads="1"/>
          </p:cNvSpPr>
          <p:nvPr/>
        </p:nvSpPr>
        <p:spPr bwMode="auto">
          <a:xfrm>
            <a:off x="4419600" y="76200"/>
            <a:ext cx="4648200" cy="1830244"/>
          </a:xfrm>
          <a:prstGeom prst="rect">
            <a:avLst/>
          </a:prstGeom>
          <a:solidFill>
            <a:srgbClr val="FFCC99"/>
          </a:solidFill>
          <a:ln w="9525">
            <a:solidFill>
              <a:schemeClr val="tx1"/>
            </a:solidFill>
            <a:miter lim="800000"/>
            <a:headEnd/>
            <a:tailEnd/>
          </a:ln>
        </p:spPr>
        <p:txBody>
          <a:bodyPr>
            <a:spAutoFit/>
          </a:bodyPr>
          <a:lstStyle/>
          <a:p>
            <a:pPr algn="ctr" eaLnBrk="1" hangingPunct="1">
              <a:lnSpc>
                <a:spcPct val="80000"/>
              </a:lnSpc>
            </a:pPr>
            <a:r>
              <a:rPr lang="en-US" sz="2800">
                <a:solidFill>
                  <a:srgbClr val="000000"/>
                </a:solidFill>
                <a:latin typeface="Rockwell"/>
                <a:cs typeface="Rockwell"/>
              </a:rPr>
              <a:t>Large companies </a:t>
            </a:r>
            <a:br>
              <a:rPr lang="en-US" sz="2800">
                <a:solidFill>
                  <a:srgbClr val="000000"/>
                </a:solidFill>
                <a:latin typeface="Rockwell"/>
                <a:cs typeface="Rockwell"/>
              </a:rPr>
            </a:br>
            <a:r>
              <a:rPr lang="en-US" sz="2800">
                <a:solidFill>
                  <a:srgbClr val="000000"/>
                </a:solidFill>
                <a:latin typeface="Rockwell"/>
                <a:cs typeface="Rockwell"/>
              </a:rPr>
              <a:t>bought small railroads, standardized gauges and schedules, and pooled cars</a:t>
            </a:r>
          </a:p>
        </p:txBody>
      </p:sp>
      <p:sp>
        <p:nvSpPr>
          <p:cNvPr id="11" name="Rectangle 1"/>
          <p:cNvSpPr>
            <a:spLocks noChangeArrowheads="1"/>
          </p:cNvSpPr>
          <p:nvPr/>
        </p:nvSpPr>
        <p:spPr bwMode="auto">
          <a:xfrm>
            <a:off x="2184400" y="1900238"/>
            <a:ext cx="3505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a:latin typeface="Calibri" charset="0"/>
              </a:rPr>
              <a:t> </a:t>
            </a:r>
          </a:p>
        </p:txBody>
      </p:sp>
      <p:pic>
        <p:nvPicPr>
          <p:cNvPr id="24582" name="Picture 7" descr="C:\Users\jburns\AppData\Local\Microsoft\Windows\Temporary Internet Files\Content.IE5\WOF8MOH3\MC900441339[1].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375"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502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Progressive Development of U.S. Railroads, 1830-1890. From American Association of Railroads Booklet, 19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5213"/>
            <a:ext cx="91440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descr="Progressive Development of U.S. Railroads, 1830-1890. From American Association of Railroads Booklet, 1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7588"/>
            <a:ext cx="922020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descr="Progressive Development of U.S. Railroads, 1830-1890. From American Association of Railroads Booklet, 1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922338"/>
            <a:ext cx="9175751"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0" descr="Progressive Development of U.S. Railroads, 1830-1890. From American Association of Railroads Booklet, 19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954088"/>
            <a:ext cx="9215438"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
          <p:cNvSpPr>
            <a:spLocks noChangeArrowheads="1"/>
          </p:cNvSpPr>
          <p:nvPr/>
        </p:nvSpPr>
        <p:spPr bwMode="auto">
          <a:xfrm>
            <a:off x="152400" y="76200"/>
            <a:ext cx="8763000" cy="384721"/>
          </a:xfrm>
          <a:prstGeom prst="rect">
            <a:avLst/>
          </a:prstGeom>
          <a:solidFill>
            <a:srgbClr val="CCFFCC"/>
          </a:solidFill>
          <a:ln w="9525">
            <a:solidFill>
              <a:schemeClr val="tx1"/>
            </a:solidFill>
            <a:miter lim="800000"/>
            <a:headEnd/>
            <a:tailEnd/>
          </a:ln>
        </p:spPr>
        <p:txBody>
          <a:bodyPr>
            <a:spAutoFit/>
          </a:bodyPr>
          <a:lstStyle/>
          <a:p>
            <a:pPr algn="ctr" eaLnBrk="1" hangingPunct="1">
              <a:lnSpc>
                <a:spcPct val="75000"/>
              </a:lnSpc>
            </a:pPr>
            <a:r>
              <a:rPr lang="en-US" sz="2400" dirty="0">
                <a:solidFill>
                  <a:srgbClr val="000000"/>
                </a:solidFill>
                <a:latin typeface="Rockwell"/>
                <a:cs typeface="Rockwell"/>
              </a:rPr>
              <a:t>Railroad expansion led to a boom in the economy</a:t>
            </a:r>
          </a:p>
        </p:txBody>
      </p:sp>
      <p:sp>
        <p:nvSpPr>
          <p:cNvPr id="8" name="Rectangle 7"/>
          <p:cNvSpPr>
            <a:spLocks noChangeArrowheads="1"/>
          </p:cNvSpPr>
          <p:nvPr/>
        </p:nvSpPr>
        <p:spPr bwMode="auto">
          <a:xfrm>
            <a:off x="87313" y="609600"/>
            <a:ext cx="8980487" cy="661720"/>
          </a:xfrm>
          <a:prstGeom prst="rect">
            <a:avLst/>
          </a:prstGeom>
          <a:solidFill>
            <a:srgbClr val="FFFFCC"/>
          </a:solidFill>
          <a:ln w="9525">
            <a:solidFill>
              <a:schemeClr val="tx1"/>
            </a:solidFill>
            <a:miter lim="800000"/>
            <a:headEnd/>
            <a:tailEnd/>
          </a:ln>
        </p:spPr>
        <p:txBody>
          <a:bodyPr>
            <a:spAutoFit/>
          </a:bodyPr>
          <a:lstStyle/>
          <a:p>
            <a:pPr algn="ctr" eaLnBrk="1" hangingPunct="1">
              <a:lnSpc>
                <a:spcPct val="75000"/>
              </a:lnSpc>
              <a:spcAft>
                <a:spcPts val="2400"/>
              </a:spcAft>
            </a:pPr>
            <a:r>
              <a:rPr lang="en-US" sz="2400" dirty="0">
                <a:solidFill>
                  <a:srgbClr val="000000"/>
                </a:solidFill>
                <a:latin typeface="Rockwell"/>
                <a:cs typeface="Rockwell"/>
              </a:rPr>
              <a:t>Railroads connected the East, South, and West and allowed for national trade and regional specialization </a:t>
            </a:r>
          </a:p>
        </p:txBody>
      </p:sp>
      <p:sp>
        <p:nvSpPr>
          <p:cNvPr id="9" name="Rectangle 8"/>
          <p:cNvSpPr>
            <a:spLocks noChangeArrowheads="1"/>
          </p:cNvSpPr>
          <p:nvPr/>
        </p:nvSpPr>
        <p:spPr bwMode="auto">
          <a:xfrm>
            <a:off x="4191000" y="5105400"/>
            <a:ext cx="4876800" cy="661720"/>
          </a:xfrm>
          <a:prstGeom prst="rect">
            <a:avLst/>
          </a:prstGeom>
          <a:solidFill>
            <a:srgbClr val="CCECFF"/>
          </a:solidFill>
          <a:ln w="9525">
            <a:solidFill>
              <a:schemeClr val="tx1"/>
            </a:solidFill>
            <a:miter lim="800000"/>
            <a:headEnd/>
            <a:tailEnd/>
          </a:ln>
        </p:spPr>
        <p:txBody>
          <a:bodyPr>
            <a:spAutoFit/>
          </a:bodyPr>
          <a:lstStyle/>
          <a:p>
            <a:pPr algn="ctr" eaLnBrk="1" hangingPunct="1">
              <a:lnSpc>
                <a:spcPct val="75000"/>
              </a:lnSpc>
              <a:spcAft>
                <a:spcPts val="2400"/>
              </a:spcAft>
            </a:pPr>
            <a:r>
              <a:rPr lang="en-US" sz="2400">
                <a:solidFill>
                  <a:srgbClr val="000000"/>
                </a:solidFill>
                <a:latin typeface="Rockwell"/>
                <a:cs typeface="Rockwell"/>
              </a:rPr>
              <a:t>The 1</a:t>
            </a:r>
            <a:r>
              <a:rPr lang="en-US" sz="2400" baseline="30000">
                <a:solidFill>
                  <a:srgbClr val="000000"/>
                </a:solidFill>
                <a:latin typeface="Rockwell"/>
                <a:cs typeface="Rockwell"/>
              </a:rPr>
              <a:t>st</a:t>
            </a:r>
            <a:r>
              <a:rPr lang="en-US" sz="2400">
                <a:solidFill>
                  <a:srgbClr val="000000"/>
                </a:solidFill>
                <a:latin typeface="Rockwell"/>
                <a:cs typeface="Rockwell"/>
              </a:rPr>
              <a:t> transcontinental railroad was finished in 1869</a:t>
            </a:r>
          </a:p>
        </p:txBody>
      </p:sp>
      <p:sp>
        <p:nvSpPr>
          <p:cNvPr id="10" name="Rectangle 9"/>
          <p:cNvSpPr>
            <a:spLocks noChangeArrowheads="1"/>
          </p:cNvSpPr>
          <p:nvPr/>
        </p:nvSpPr>
        <p:spPr bwMode="auto">
          <a:xfrm>
            <a:off x="4191000" y="5973763"/>
            <a:ext cx="4876800" cy="661720"/>
          </a:xfrm>
          <a:prstGeom prst="rect">
            <a:avLst/>
          </a:prstGeom>
          <a:solidFill>
            <a:srgbClr val="CCCCFF"/>
          </a:solidFill>
          <a:ln w="9525">
            <a:solidFill>
              <a:schemeClr val="tx1"/>
            </a:solidFill>
            <a:miter lim="800000"/>
            <a:headEnd/>
            <a:tailEnd/>
          </a:ln>
        </p:spPr>
        <p:txBody>
          <a:bodyPr>
            <a:spAutoFit/>
          </a:bodyPr>
          <a:lstStyle/>
          <a:p>
            <a:pPr algn="ctr" eaLnBrk="1" hangingPunct="1">
              <a:lnSpc>
                <a:spcPct val="75000"/>
              </a:lnSpc>
              <a:spcAft>
                <a:spcPts val="2400"/>
              </a:spcAft>
            </a:pPr>
            <a:r>
              <a:rPr lang="en-US" sz="2400">
                <a:solidFill>
                  <a:srgbClr val="000000"/>
                </a:solidFill>
                <a:latin typeface="Rockwell"/>
                <a:cs typeface="Rockwell"/>
              </a:rPr>
              <a:t>Railroads stimulated demand for coal, oil, iron, and steel</a:t>
            </a:r>
          </a:p>
        </p:txBody>
      </p:sp>
      <p:pic>
        <p:nvPicPr>
          <p:cNvPr id="14" name="Picture 12" descr="Map of Trunk Li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895600"/>
            <a:ext cx="4024313"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 name="Rectangle 13"/>
          <p:cNvSpPr>
            <a:spLocks noChangeArrowheads="1"/>
          </p:cNvSpPr>
          <p:nvPr/>
        </p:nvSpPr>
        <p:spPr bwMode="auto">
          <a:xfrm>
            <a:off x="103188" y="5507038"/>
            <a:ext cx="3998912" cy="991041"/>
          </a:xfrm>
          <a:prstGeom prst="rect">
            <a:avLst/>
          </a:prstGeom>
          <a:solidFill>
            <a:srgbClr val="FFCC99"/>
          </a:solidFill>
          <a:ln w="12700">
            <a:solidFill>
              <a:schemeClr val="tx1"/>
            </a:solidFill>
            <a:miter lim="800000"/>
            <a:headEnd/>
            <a:tailEnd/>
          </a:ln>
        </p:spPr>
        <p:txBody>
          <a:bodyPr>
            <a:spAutoFit/>
          </a:bodyPr>
          <a:lstStyle/>
          <a:p>
            <a:pPr algn="ctr">
              <a:lnSpc>
                <a:spcPct val="80000"/>
              </a:lnSpc>
              <a:buFont typeface="Arial" charset="0"/>
              <a:buNone/>
            </a:pPr>
            <a:r>
              <a:rPr kumimoji="1" lang="en-US" sz="2400">
                <a:solidFill>
                  <a:srgbClr val="000000"/>
                </a:solidFill>
                <a:latin typeface="Rockwell"/>
                <a:cs typeface="Rockwell"/>
              </a:rPr>
              <a:t>Eastern railroads were connected to the West by 4 great trunk lines</a:t>
            </a:r>
          </a:p>
        </p:txBody>
      </p:sp>
    </p:spTree>
    <p:extLst>
      <p:ext uri="{BB962C8B-B14F-4D97-AF65-F5344CB8AC3E}">
        <p14:creationId xmlns:p14="http://schemas.microsoft.com/office/powerpoint/2010/main" val="264401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63494"/>
                                        </p:tgtEl>
                                        <p:attrNameLst>
                                          <p:attrName>style.visibility</p:attrName>
                                        </p:attrNameLst>
                                      </p:cBhvr>
                                      <p:to>
                                        <p:strVal val="visible"/>
                                      </p:to>
                                    </p:set>
                                    <p:animEffect transition="in" filter="fade">
                                      <p:cBhvr>
                                        <p:cTn id="7" dur="500"/>
                                        <p:tgtEl>
                                          <p:spTgt spid="6349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nodeType="afterGroup">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3496"/>
                                        </p:tgtEl>
                                        <p:attrNameLst>
                                          <p:attrName>style.visibility</p:attrName>
                                        </p:attrNameLst>
                                      </p:cBhvr>
                                      <p:to>
                                        <p:strVal val="visible"/>
                                      </p:to>
                                    </p:set>
                                    <p:animEffect transition="in" filter="fade">
                                      <p:cBhvr>
                                        <p:cTn id="19" dur="500"/>
                                        <p:tgtEl>
                                          <p:spTgt spid="63496"/>
                                        </p:tgtEl>
                                      </p:cBhvr>
                                    </p:animEffec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63498"/>
                                        </p:tgtEl>
                                        <p:attrNameLst>
                                          <p:attrName>style.visibility</p:attrName>
                                        </p:attrNameLst>
                                      </p:cBhvr>
                                      <p:to>
                                        <p:strVal val="visible"/>
                                      </p:to>
                                    </p:set>
                                    <p:animEffect transition="in" filter="fade">
                                      <p:cBhvr>
                                        <p:cTn id="34" dur="500"/>
                                        <p:tgtEl>
                                          <p:spTgt spid="63498"/>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xit" presetSubtype="0" fill="hold"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4" name="Rectangle 6"/>
          <p:cNvSpPr>
            <a:spLocks noGrp="1" noChangeArrowheads="1"/>
          </p:cNvSpPr>
          <p:nvPr>
            <p:ph type="title"/>
          </p:nvPr>
        </p:nvSpPr>
        <p:spPr>
          <a:xfrm>
            <a:off x="222821" y="0"/>
            <a:ext cx="8692579" cy="838200"/>
          </a:xfrm>
          <a:noFill/>
        </p:spPr>
        <p:txBody>
          <a:bodyPr lIns="90488" tIns="44450" rIns="90488" bIns="44450"/>
          <a:lstStyle/>
          <a:p>
            <a:r>
              <a:rPr lang="en-US">
                <a:latin typeface="Rockwell"/>
                <a:cs typeface="Rockwell"/>
              </a:rPr>
              <a:t>Problems of Growth</a:t>
            </a:r>
          </a:p>
        </p:txBody>
      </p:sp>
      <p:sp>
        <p:nvSpPr>
          <p:cNvPr id="17415" name="Rectangle 7"/>
          <p:cNvSpPr>
            <a:spLocks noGrp="1" noChangeArrowheads="1"/>
          </p:cNvSpPr>
          <p:nvPr>
            <p:ph type="body" idx="1"/>
          </p:nvPr>
        </p:nvSpPr>
        <p:spPr>
          <a:xfrm>
            <a:off x="0" y="1091932"/>
            <a:ext cx="9144000" cy="5729556"/>
          </a:xfrm>
          <a:noFill/>
        </p:spPr>
        <p:txBody>
          <a:bodyPr lIns="90488" tIns="44450" rIns="90488" bIns="44450">
            <a:normAutofit/>
          </a:bodyPr>
          <a:lstStyle/>
          <a:p>
            <a:pPr>
              <a:lnSpc>
                <a:spcPct val="90000"/>
              </a:lnSpc>
            </a:pPr>
            <a:r>
              <a:rPr lang="en-US" sz="4000" dirty="0">
                <a:latin typeface="Rockwell"/>
                <a:cs typeface="Rockwell"/>
              </a:rPr>
              <a:t>But, the railroad industry faced problems due to overbuilding in the 1870s &amp; 1880s:</a:t>
            </a:r>
          </a:p>
          <a:p>
            <a:pPr lvl="1">
              <a:lnSpc>
                <a:spcPct val="90000"/>
              </a:lnSpc>
            </a:pPr>
            <a:r>
              <a:rPr lang="en-US" sz="3600" dirty="0">
                <a:latin typeface="Rockwell"/>
                <a:cs typeface="Rockwell"/>
              </a:rPr>
              <a:t>Mass competition among RRs</a:t>
            </a:r>
          </a:p>
          <a:p>
            <a:pPr lvl="1">
              <a:lnSpc>
                <a:spcPct val="90000"/>
              </a:lnSpc>
            </a:pPr>
            <a:r>
              <a:rPr lang="en-US" sz="3600" dirty="0">
                <a:latin typeface="Rockwell"/>
                <a:cs typeface="Rockwell"/>
              </a:rPr>
              <a:t>RR lines offered special rates &amp; rebates (secret discounts) to lure passengers &amp; freight on their lines</a:t>
            </a:r>
          </a:p>
          <a:p>
            <a:pPr lvl="1">
              <a:lnSpc>
                <a:spcPct val="90000"/>
              </a:lnSpc>
            </a:pPr>
            <a:r>
              <a:rPr lang="en-US" sz="3600" dirty="0">
                <a:latin typeface="Rockwell"/>
                <a:cs typeface="Rockwell"/>
              </a:rPr>
              <a:t>Pooling &amp; consolidation failed to help over-speculation </a:t>
            </a:r>
          </a:p>
        </p:txBody>
      </p:sp>
      <p:sp>
        <p:nvSpPr>
          <p:cNvPr id="219144" name="AutoShape 8"/>
          <p:cNvSpPr>
            <a:spLocks noChangeArrowheads="1"/>
          </p:cNvSpPr>
          <p:nvPr/>
        </p:nvSpPr>
        <p:spPr bwMode="auto">
          <a:xfrm>
            <a:off x="2667000" y="838200"/>
            <a:ext cx="6248400" cy="1447800"/>
          </a:xfrm>
          <a:prstGeom prst="wedgeRectCallout">
            <a:avLst>
              <a:gd name="adj1" fmla="val 611"/>
              <a:gd name="adj2" fmla="val 100111"/>
            </a:avLst>
          </a:prstGeom>
          <a:solidFill>
            <a:srgbClr val="CCCCFF"/>
          </a:solidFill>
          <a:ln w="38100">
            <a:solidFill>
              <a:schemeClr val="tx1"/>
            </a:solidFill>
            <a:miter lim="800000"/>
            <a:headEnd/>
            <a:tailEnd/>
          </a:ln>
        </p:spPr>
        <p:txBody>
          <a:bodyPr/>
          <a:lstStyle/>
          <a:p>
            <a:pPr algn="ctr">
              <a:lnSpc>
                <a:spcPct val="80000"/>
              </a:lnSpc>
              <a:spcBef>
                <a:spcPct val="20000"/>
              </a:spcBef>
              <a:buClr>
                <a:schemeClr val="accent1"/>
              </a:buClr>
              <a:buFont typeface="Arial" charset="0"/>
              <a:buNone/>
            </a:pPr>
            <a:r>
              <a:rPr kumimoji="1" lang="en-US" sz="2800" dirty="0">
                <a:solidFill>
                  <a:schemeClr val="bg1"/>
                </a:solidFill>
              </a:rPr>
              <a:t>Speculators like Jay Gould built &amp; bought rail lines to profit with little concern for efficient use</a:t>
            </a:r>
            <a:endParaRPr lang="en-US" sz="2800" dirty="0">
              <a:solidFill>
                <a:schemeClr val="bg1"/>
              </a:solidFill>
            </a:endParaRPr>
          </a:p>
        </p:txBody>
      </p:sp>
    </p:spTree>
    <p:extLst>
      <p:ext uri="{BB962C8B-B14F-4D97-AF65-F5344CB8AC3E}">
        <p14:creationId xmlns:p14="http://schemas.microsoft.com/office/powerpoint/2010/main" val="25532340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9144"/>
                                        </p:tgtEl>
                                        <p:attrNameLst>
                                          <p:attrName>style.visibility</p:attrName>
                                        </p:attrNameLst>
                                      </p:cBhvr>
                                      <p:to>
                                        <p:strVal val="visible"/>
                                      </p:to>
                                    </p:set>
                                    <p:anim calcmode="lin" valueType="num">
                                      <p:cBhvr>
                                        <p:cTn id="7" dur="500" fill="hold"/>
                                        <p:tgtEl>
                                          <p:spTgt spid="219144"/>
                                        </p:tgtEl>
                                        <p:attrNameLst>
                                          <p:attrName>ppt_w</p:attrName>
                                        </p:attrNameLst>
                                      </p:cBhvr>
                                      <p:tavLst>
                                        <p:tav tm="0">
                                          <p:val>
                                            <p:fltVal val="0"/>
                                          </p:val>
                                        </p:tav>
                                        <p:tav tm="100000">
                                          <p:val>
                                            <p:strVal val="#ppt_w"/>
                                          </p:val>
                                        </p:tav>
                                      </p:tavLst>
                                    </p:anim>
                                    <p:anim calcmode="lin" valueType="num">
                                      <p:cBhvr>
                                        <p:cTn id="8" dur="500" fill="hold"/>
                                        <p:tgtEl>
                                          <p:spTgt spid="219144"/>
                                        </p:tgtEl>
                                        <p:attrNameLst>
                                          <p:attrName>ppt_h</p:attrName>
                                        </p:attrNameLst>
                                      </p:cBhvr>
                                      <p:tavLst>
                                        <p:tav tm="0">
                                          <p:val>
                                            <p:fltVal val="0"/>
                                          </p:val>
                                        </p:tav>
                                        <p:tav tm="100000">
                                          <p:val>
                                            <p:strVal val="#ppt_h"/>
                                          </p:val>
                                        </p:tav>
                                      </p:tavLst>
                                    </p:anim>
                                    <p:animEffect transition="in" filter="fade">
                                      <p:cBhvr>
                                        <p:cTn id="9" dur="500"/>
                                        <p:tgtEl>
                                          <p:spTgt spid="219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ern_Colossus_of_Rail_Roads_-_Keppler_18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103" y="-702693"/>
            <a:ext cx="4838691" cy="7494070"/>
          </a:xfrm>
          <a:prstGeom prst="rect">
            <a:avLst/>
          </a:prstGeom>
        </p:spPr>
      </p:pic>
    </p:spTree>
    <p:extLst>
      <p:ext uri="{BB962C8B-B14F-4D97-AF65-F5344CB8AC3E}">
        <p14:creationId xmlns:p14="http://schemas.microsoft.com/office/powerpoint/2010/main" val="18094688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The Rise of Industry: Big Business in the Gilded Age</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6</a:t>
            </a:r>
            <a:endParaRPr lang="en-US" dirty="0"/>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Regulating the Railroads</a:t>
            </a:r>
            <a:endParaRPr lang="en-US" dirty="0"/>
          </a:p>
        </p:txBody>
      </p:sp>
      <p:sp>
        <p:nvSpPr>
          <p:cNvPr id="3" name="Content Placeholder 2"/>
          <p:cNvSpPr>
            <a:spLocks noGrp="1"/>
          </p:cNvSpPr>
          <p:nvPr>
            <p:ph idx="1"/>
          </p:nvPr>
        </p:nvSpPr>
        <p:spPr/>
        <p:txBody>
          <a:bodyPr/>
          <a:lstStyle/>
          <a:p>
            <a:r>
              <a:rPr lang="en-US" i="1" dirty="0" smtClean="0"/>
              <a:t>Munn v. Illinois (1879)</a:t>
            </a:r>
          </a:p>
          <a:p>
            <a:r>
              <a:rPr lang="en-US" i="1" dirty="0" smtClean="0"/>
              <a:t>Wabash v. Illinois (1886)</a:t>
            </a:r>
          </a:p>
          <a:p>
            <a:r>
              <a:rPr lang="en-US" dirty="0" smtClean="0"/>
              <a:t>Interstate Commerce Act</a:t>
            </a:r>
            <a:endParaRPr lang="en-US" dirty="0"/>
          </a:p>
        </p:txBody>
      </p:sp>
    </p:spTree>
    <p:extLst>
      <p:ext uri="{BB962C8B-B14F-4D97-AF65-F5344CB8AC3E}">
        <p14:creationId xmlns:p14="http://schemas.microsoft.com/office/powerpoint/2010/main" val="923996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04800"/>
            <a:ext cx="7772400" cy="533400"/>
          </a:xfrm>
        </p:spPr>
        <p:txBody>
          <a:bodyPr>
            <a:normAutofit fontScale="90000"/>
          </a:bodyPr>
          <a:lstStyle/>
          <a:p>
            <a:pPr eaLnBrk="1" hangingPunct="1"/>
            <a:r>
              <a:rPr lang="en-US" b="1">
                <a:latin typeface="Rockwell"/>
                <a:cs typeface="Rockwell"/>
              </a:rPr>
              <a:t>Big Steel</a:t>
            </a:r>
            <a:r>
              <a:rPr lang="en-US">
                <a:latin typeface="Rockwell"/>
                <a:cs typeface="Rockwell"/>
              </a:rPr>
              <a:t> </a:t>
            </a:r>
          </a:p>
        </p:txBody>
      </p:sp>
      <p:sp>
        <p:nvSpPr>
          <p:cNvPr id="20482" name="Rectangle 3"/>
          <p:cNvSpPr>
            <a:spLocks noGrp="1" noChangeArrowheads="1"/>
          </p:cNvSpPr>
          <p:nvPr>
            <p:ph type="body" idx="1"/>
          </p:nvPr>
        </p:nvSpPr>
        <p:spPr>
          <a:xfrm>
            <a:off x="2209800" y="1066800"/>
            <a:ext cx="6705600" cy="5410200"/>
          </a:xfrm>
        </p:spPr>
        <p:txBody>
          <a:bodyPr>
            <a:normAutofit fontScale="92500" lnSpcReduction="20000"/>
          </a:bodyPr>
          <a:lstStyle/>
          <a:p>
            <a:pPr eaLnBrk="1" hangingPunct="1">
              <a:lnSpc>
                <a:spcPct val="90000"/>
              </a:lnSpc>
              <a:buFontTx/>
              <a:buNone/>
            </a:pPr>
            <a:r>
              <a:rPr lang="en-US" sz="2400" u="sng" dirty="0">
                <a:latin typeface="Rockwell"/>
                <a:cs typeface="Rockwell"/>
              </a:rPr>
              <a:t>Andrew Carnegie</a:t>
            </a:r>
            <a:r>
              <a:rPr lang="en-US" sz="2400" dirty="0">
                <a:latin typeface="Rockwell"/>
                <a:cs typeface="Rockwell"/>
              </a:rPr>
              <a:t> led the industry in the late 1800s thanks to the introduction of:</a:t>
            </a:r>
          </a:p>
          <a:p>
            <a:pPr eaLnBrk="1" hangingPunct="1">
              <a:lnSpc>
                <a:spcPct val="90000"/>
              </a:lnSpc>
              <a:buFontTx/>
              <a:buNone/>
            </a:pPr>
            <a:r>
              <a:rPr lang="en-US" sz="2400" dirty="0">
                <a:latin typeface="Rockwell"/>
                <a:cs typeface="Rockwell"/>
              </a:rPr>
              <a:t>	1. the Bessemer steel process </a:t>
            </a:r>
            <a:r>
              <a:rPr lang="en-US" sz="2400" dirty="0">
                <a:latin typeface="Rockwell"/>
                <a:cs typeface="Rockwell"/>
                <a:sym typeface="Wingdings" charset="0"/>
              </a:rPr>
              <a:t> high-quality steel</a:t>
            </a:r>
          </a:p>
          <a:p>
            <a:pPr eaLnBrk="1" hangingPunct="1">
              <a:lnSpc>
                <a:spcPct val="90000"/>
              </a:lnSpc>
              <a:buFontTx/>
              <a:buNone/>
            </a:pPr>
            <a:r>
              <a:rPr lang="en-US" sz="2400" dirty="0">
                <a:latin typeface="Rockwell"/>
                <a:cs typeface="Rockwell"/>
                <a:sym typeface="Wingdings" charset="0"/>
              </a:rPr>
              <a:t>	2. </a:t>
            </a:r>
            <a:r>
              <a:rPr lang="en-US" sz="2400" dirty="0">
                <a:latin typeface="Rockwell"/>
                <a:cs typeface="Rockwell"/>
              </a:rPr>
              <a:t>cost-analysis </a:t>
            </a:r>
            <a:r>
              <a:rPr lang="en-US" sz="2400" dirty="0">
                <a:latin typeface="Rockwell"/>
                <a:cs typeface="Rockwell"/>
                <a:sym typeface="Wingdings" charset="0"/>
              </a:rPr>
              <a:t> cut back costs, higher profits</a:t>
            </a:r>
          </a:p>
          <a:p>
            <a:pPr eaLnBrk="1" hangingPunct="1">
              <a:lnSpc>
                <a:spcPct val="90000"/>
              </a:lnSpc>
              <a:buFontTx/>
              <a:buNone/>
            </a:pPr>
            <a:r>
              <a:rPr lang="en-US" sz="2400" dirty="0">
                <a:latin typeface="Rockwell"/>
                <a:cs typeface="Rockwell"/>
                <a:sym typeface="Wingdings" charset="0"/>
              </a:rPr>
              <a:t>	3. </a:t>
            </a:r>
            <a:r>
              <a:rPr lang="en-US" sz="2400" u="sng" dirty="0">
                <a:latin typeface="Rockwell"/>
                <a:cs typeface="Rockwell"/>
                <a:sym typeface="Wingdings" charset="0"/>
              </a:rPr>
              <a:t>vertical integration</a:t>
            </a:r>
            <a:r>
              <a:rPr lang="en-US" sz="2400" dirty="0">
                <a:latin typeface="Rockwell"/>
                <a:cs typeface="Rockwell"/>
                <a:sym typeface="Wingdings" charset="0"/>
              </a:rPr>
              <a:t>  control of every stage of steel production from mining iron ore and coal to selling the finished product  reduced costs and allowed Carnegie to </a:t>
            </a:r>
            <a:r>
              <a:rPr lang="en-US" sz="2400" dirty="0" err="1">
                <a:latin typeface="Rockwell"/>
                <a:cs typeface="Rockwell"/>
                <a:sym typeface="Wingdings" charset="0"/>
              </a:rPr>
              <a:t>under-price</a:t>
            </a:r>
            <a:r>
              <a:rPr lang="en-US" sz="2400" dirty="0">
                <a:latin typeface="Rockwell"/>
                <a:cs typeface="Rockwell"/>
                <a:sym typeface="Wingdings" charset="0"/>
              </a:rPr>
              <a:t> the competition through </a:t>
            </a:r>
            <a:r>
              <a:rPr lang="en-US" sz="2400" u="sng" dirty="0">
                <a:latin typeface="Rockwell"/>
                <a:cs typeface="Rockwell"/>
                <a:sym typeface="Wingdings" charset="0"/>
              </a:rPr>
              <a:t>economy of scale</a:t>
            </a:r>
            <a:r>
              <a:rPr lang="en-US" sz="2400" dirty="0">
                <a:latin typeface="Rockwell"/>
                <a:cs typeface="Rockwell"/>
                <a:sym typeface="Wingdings" charset="0"/>
              </a:rPr>
              <a:t> </a:t>
            </a:r>
            <a:r>
              <a:rPr lang="en-US" sz="2400" u="sng" dirty="0">
                <a:latin typeface="Rockwell"/>
                <a:cs typeface="Rockwell"/>
                <a:sym typeface="Wingdings" charset="0"/>
              </a:rPr>
              <a:t>monopoly</a:t>
            </a:r>
            <a:r>
              <a:rPr lang="en-US" sz="2400" dirty="0">
                <a:latin typeface="Rockwell"/>
                <a:cs typeface="Rockwell"/>
                <a:sym typeface="Wingdings" charset="0"/>
              </a:rPr>
              <a:t> control of the industry</a:t>
            </a:r>
          </a:p>
          <a:p>
            <a:pPr eaLnBrk="1" hangingPunct="1">
              <a:lnSpc>
                <a:spcPct val="90000"/>
              </a:lnSpc>
              <a:buFontTx/>
              <a:buNone/>
            </a:pPr>
            <a:r>
              <a:rPr lang="en-US" sz="2400" dirty="0">
                <a:latin typeface="Rockwell"/>
                <a:cs typeface="Rockwell"/>
                <a:sym typeface="Wingdings" charset="0"/>
              </a:rPr>
              <a:t>Overall result: More steel produced and at lower cost ($65/ton in 1875 vs. $11.50/ton in 1900)</a:t>
            </a:r>
          </a:p>
          <a:p>
            <a:pPr eaLnBrk="1" hangingPunct="1">
              <a:lnSpc>
                <a:spcPct val="90000"/>
              </a:lnSpc>
              <a:buFontTx/>
              <a:buNone/>
            </a:pPr>
            <a:r>
              <a:rPr lang="en-US" sz="2400" dirty="0">
                <a:latin typeface="Rockwell"/>
                <a:cs typeface="Rockwell"/>
                <a:sym typeface="Wingdings" charset="0"/>
              </a:rPr>
              <a:t>Carnegie sold Carnegie Steel to </a:t>
            </a:r>
            <a:r>
              <a:rPr lang="en-US" sz="2400" u="sng" dirty="0">
                <a:latin typeface="Rockwell"/>
                <a:cs typeface="Rockwell"/>
                <a:sym typeface="Wingdings" charset="0"/>
              </a:rPr>
              <a:t>J.P. Morgan</a:t>
            </a:r>
            <a:r>
              <a:rPr lang="en-US" sz="2400" dirty="0">
                <a:latin typeface="Rockwell"/>
                <a:cs typeface="Rockwell"/>
                <a:sym typeface="Wingdings" charset="0"/>
              </a:rPr>
              <a:t> and other investors in 1900 for $500 million and became a major philanthropist, advocated the </a:t>
            </a:r>
            <a:r>
              <a:rPr lang="ja-JP" altLang="en-US" sz="2400" dirty="0">
                <a:latin typeface="Rockwell"/>
                <a:cs typeface="Rockwell"/>
                <a:sym typeface="Wingdings" charset="0"/>
              </a:rPr>
              <a:t>“</a:t>
            </a:r>
            <a:r>
              <a:rPr lang="en-US" altLang="ja-JP" sz="2400" u="sng" dirty="0">
                <a:latin typeface="Rockwell"/>
                <a:cs typeface="Rockwell"/>
                <a:sym typeface="Wingdings" charset="0"/>
              </a:rPr>
              <a:t>Gospel of Wealth</a:t>
            </a:r>
            <a:r>
              <a:rPr lang="ja-JP" altLang="en-US" sz="2400" dirty="0">
                <a:latin typeface="Rockwell"/>
                <a:cs typeface="Rockwell"/>
                <a:sym typeface="Wingdings" charset="0"/>
              </a:rPr>
              <a:t>”</a:t>
            </a:r>
            <a:endParaRPr lang="en-US" altLang="ja-JP" sz="2400" dirty="0">
              <a:latin typeface="Rockwell"/>
              <a:cs typeface="Rockwell"/>
              <a:sym typeface="Wingdings" charset="0"/>
            </a:endParaRPr>
          </a:p>
          <a:p>
            <a:pPr eaLnBrk="1" hangingPunct="1">
              <a:lnSpc>
                <a:spcPct val="90000"/>
              </a:lnSpc>
              <a:buFontTx/>
              <a:buNone/>
            </a:pPr>
            <a:endParaRPr lang="en-US" sz="2400" dirty="0">
              <a:latin typeface="Rockwell"/>
              <a:cs typeface="Rockwell"/>
            </a:endParaRPr>
          </a:p>
        </p:txBody>
      </p:sp>
      <p:pic>
        <p:nvPicPr>
          <p:cNvPr id="20483" name="Picture 4" descr="\\pfhm01\thome\KBriscoe\My Pictures\carnegie.jpg"/>
          <p:cNvPicPr>
            <a:picLocks noChangeAspect="1" noChangeArrowheads="1"/>
          </p:cNvPicPr>
          <p:nvPr/>
        </p:nvPicPr>
        <p:blipFill>
          <a:blip r:embed="rId2">
            <a:extLst>
              <a:ext uri="{28A0092B-C50C-407E-A947-70E740481C1C}">
                <a14:useLocalDpi xmlns:a14="http://schemas.microsoft.com/office/drawing/2010/main" val="0"/>
              </a:ext>
            </a:extLst>
          </a:blip>
          <a:srcRect r="6451"/>
          <a:stretch>
            <a:fillRect/>
          </a:stretch>
        </p:blipFill>
        <p:spPr bwMode="auto">
          <a:xfrm>
            <a:off x="0" y="3771900"/>
            <a:ext cx="2209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pfhm01\thome\KBriscoe\My Pictures\Bessemer process.jpg"/>
          <p:cNvPicPr>
            <a:picLocks noChangeAspect="1" noChangeArrowheads="1"/>
          </p:cNvPicPr>
          <p:nvPr/>
        </p:nvPicPr>
        <p:blipFill>
          <a:blip r:embed="rId3">
            <a:extLst>
              <a:ext uri="{28A0092B-C50C-407E-A947-70E740481C1C}">
                <a14:useLocalDpi xmlns:a14="http://schemas.microsoft.com/office/drawing/2010/main" val="0"/>
              </a:ext>
            </a:extLst>
          </a:blip>
          <a:srcRect l="11574" r="13200"/>
          <a:stretch>
            <a:fillRect/>
          </a:stretch>
        </p:blipFill>
        <p:spPr bwMode="auto">
          <a:xfrm>
            <a:off x="152400" y="0"/>
            <a:ext cx="20653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208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Steel Production</a:t>
            </a:r>
          </a:p>
        </p:txBody>
      </p:sp>
      <p:pic>
        <p:nvPicPr>
          <p:cNvPr id="17410" name="Picture 5" descr="304690_la_18_01"/>
          <p:cNvPicPr>
            <a:picLocks noGrp="1" noChangeAspect="1" noChangeArrowheads="1"/>
          </p:cNvPicPr>
          <p:nvPr>
            <p:ph idx="4294967295"/>
          </p:nvPr>
        </p:nvPicPr>
        <p:blipFill>
          <a:blip r:embed="rId2">
            <a:lum bright="-6000" contrast="6000"/>
            <a:extLst>
              <a:ext uri="{28A0092B-C50C-407E-A947-70E740481C1C}">
                <a14:useLocalDpi xmlns:a14="http://schemas.microsoft.com/office/drawing/2010/main" val="0"/>
              </a:ext>
            </a:extLst>
          </a:blip>
          <a:srcRect/>
          <a:stretch>
            <a:fillRect/>
          </a:stretch>
        </p:blipFill>
        <p:spPr>
          <a:xfrm>
            <a:off x="0" y="762000"/>
            <a:ext cx="9144000" cy="6096000"/>
          </a:xfr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550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4" descr="http://3.bp.blogspot.com/-ylWEV3WNl5E/TwHE_MX_oEI/AAAAAAAAKWY/sPhHGYCW4RA/s1600/Woolwo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20800"/>
            <a:ext cx="44196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12" descr="http://upload.wikimedia.org/wikipedia/commons/2/2b/The_Great_East_River_Bridge_186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3395663"/>
            <a:ext cx="442118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6"/>
          <p:cNvSpPr>
            <a:spLocks noChangeArrowheads="1"/>
          </p:cNvSpPr>
          <p:nvPr/>
        </p:nvSpPr>
        <p:spPr bwMode="auto">
          <a:xfrm>
            <a:off x="685800" y="84138"/>
            <a:ext cx="7704138" cy="661720"/>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75000"/>
              </a:lnSpc>
            </a:pPr>
            <a:r>
              <a:rPr lang="en-US" sz="2400" dirty="0">
                <a:solidFill>
                  <a:schemeClr val="bg1"/>
                </a:solidFill>
                <a:latin typeface="Rockwell"/>
                <a:cs typeface="Rockwell"/>
              </a:rPr>
              <a:t>Steel led to skyscrapers, longer bridges, </a:t>
            </a:r>
            <a:br>
              <a:rPr lang="en-US" sz="2400" dirty="0">
                <a:solidFill>
                  <a:schemeClr val="bg1"/>
                </a:solidFill>
                <a:latin typeface="Rockwell"/>
                <a:cs typeface="Rockwell"/>
              </a:rPr>
            </a:br>
            <a:r>
              <a:rPr lang="en-US" sz="2400" dirty="0">
                <a:solidFill>
                  <a:schemeClr val="bg1"/>
                </a:solidFill>
                <a:latin typeface="Rockwell"/>
                <a:cs typeface="Rockwell"/>
              </a:rPr>
              <a:t>stronger railroads, and heavier machinery  </a:t>
            </a:r>
          </a:p>
        </p:txBody>
      </p:sp>
      <p:pic>
        <p:nvPicPr>
          <p:cNvPr id="29700" name="Picture 16" descr="http://www.mass.gov/dcr/parks/borderland/images/trestle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066800"/>
            <a:ext cx="43370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0817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9" descr="Carnegie as philanthropist"/>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870325" y="-4763"/>
            <a:ext cx="5273675"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011" name="AutoShape 13"/>
          <p:cNvSpPr>
            <a:spLocks noChangeArrowheads="1"/>
          </p:cNvSpPr>
          <p:nvPr/>
        </p:nvSpPr>
        <p:spPr bwMode="auto">
          <a:xfrm>
            <a:off x="152400" y="1066800"/>
            <a:ext cx="4191000" cy="1600200"/>
          </a:xfrm>
          <a:prstGeom prst="wedgeRectCallout">
            <a:avLst>
              <a:gd name="adj1" fmla="val 76241"/>
              <a:gd name="adj2" fmla="val -984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600" dirty="0">
                <a:solidFill>
                  <a:srgbClr val="000000"/>
                </a:solidFill>
                <a:latin typeface="Rockwell"/>
                <a:cs typeface="Rockwell"/>
              </a:rPr>
              <a:t>Carnegie did not pay his employees very much and did not allow unions in his factories…</a:t>
            </a:r>
          </a:p>
        </p:txBody>
      </p:sp>
      <p:sp>
        <p:nvSpPr>
          <p:cNvPr id="203790" name="AutoShape 14"/>
          <p:cNvSpPr>
            <a:spLocks noChangeArrowheads="1"/>
          </p:cNvSpPr>
          <p:nvPr/>
        </p:nvSpPr>
        <p:spPr bwMode="auto">
          <a:xfrm>
            <a:off x="152400" y="2819400"/>
            <a:ext cx="4191000" cy="2438400"/>
          </a:xfrm>
          <a:prstGeom prst="wedgeRectCallout">
            <a:avLst>
              <a:gd name="adj1" fmla="val 50931"/>
              <a:gd name="adj2" fmla="val 82861"/>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800">
                <a:solidFill>
                  <a:srgbClr val="000000"/>
                </a:solidFill>
                <a:latin typeface="Rockwell"/>
                <a:cs typeface="Rockwell"/>
              </a:rPr>
              <a:t>…but he was a philanthropist who gave money to New York City libraries, colleges, </a:t>
            </a:r>
            <a:br>
              <a:rPr lang="en-US" sz="2800">
                <a:solidFill>
                  <a:srgbClr val="000000"/>
                </a:solidFill>
                <a:latin typeface="Rockwell"/>
                <a:cs typeface="Rockwell"/>
              </a:rPr>
            </a:br>
            <a:r>
              <a:rPr lang="en-US" sz="2800">
                <a:solidFill>
                  <a:srgbClr val="000000"/>
                </a:solidFill>
                <a:latin typeface="Rockwell"/>
                <a:cs typeface="Rockwell"/>
              </a:rPr>
              <a:t>and performing arts institutions</a:t>
            </a:r>
          </a:p>
        </p:txBody>
      </p:sp>
      <p:sp>
        <p:nvSpPr>
          <p:cNvPr id="2" name="Rectangle 1"/>
          <p:cNvSpPr>
            <a:spLocks noChangeArrowheads="1"/>
          </p:cNvSpPr>
          <p:nvPr/>
        </p:nvSpPr>
        <p:spPr bwMode="auto">
          <a:xfrm>
            <a:off x="381000" y="55626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400">
                <a:solidFill>
                  <a:srgbClr val="0000CC"/>
                </a:solidFill>
                <a:latin typeface="Calibri" charset="0"/>
                <a:hlinkClick r:id="rId4"/>
              </a:rPr>
              <a:t>Andrew </a:t>
            </a:r>
            <a:r>
              <a:rPr lang="en-US" sz="2400">
                <a:solidFill>
                  <a:srgbClr val="0000CC"/>
                </a:solidFill>
                <a:latin typeface="Calibri" charset="0"/>
                <a:hlinkClick r:id="rId5"/>
              </a:rPr>
              <a:t>Carnegie </a:t>
            </a:r>
            <a:r>
              <a:rPr lang="en-US" sz="2400">
                <a:solidFill>
                  <a:srgbClr val="0000CC"/>
                </a:solidFill>
                <a:latin typeface="Calibri" charset="0"/>
                <a:hlinkClick r:id="rId4"/>
              </a:rPr>
              <a:t>(2.11)</a:t>
            </a:r>
            <a:endParaRPr lang="en-US" sz="2400"/>
          </a:p>
        </p:txBody>
      </p:sp>
    </p:spTree>
    <p:extLst>
      <p:ext uri="{BB962C8B-B14F-4D97-AF65-F5344CB8AC3E}">
        <p14:creationId xmlns:p14="http://schemas.microsoft.com/office/powerpoint/2010/main" val="1001173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790"/>
                                        </p:tgtEl>
                                        <p:attrNameLst>
                                          <p:attrName>style.visibility</p:attrName>
                                        </p:attrNameLst>
                                      </p:cBhvr>
                                      <p:to>
                                        <p:strVal val="visible"/>
                                      </p:to>
                                    </p:set>
                                    <p:animEffect transition="in" filter="fade">
                                      <p:cBhvr>
                                        <p:cTn id="7" dur="500"/>
                                        <p:tgtEl>
                                          <p:spTgt spid="203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0"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img00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0"/>
            <a:ext cx="8382000" cy="68199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6604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066800" y="304800"/>
            <a:ext cx="6629400" cy="457200"/>
          </a:xfrm>
        </p:spPr>
        <p:txBody>
          <a:bodyPr>
            <a:normAutofit fontScale="90000"/>
          </a:bodyPr>
          <a:lstStyle/>
          <a:p>
            <a:pPr eaLnBrk="1" hangingPunct="1"/>
            <a:r>
              <a:rPr lang="en-US" b="1" dirty="0">
                <a:latin typeface="Rockwell"/>
                <a:cs typeface="Rockwell"/>
              </a:rPr>
              <a:t>Big Oil</a:t>
            </a:r>
          </a:p>
        </p:txBody>
      </p:sp>
      <p:sp>
        <p:nvSpPr>
          <p:cNvPr id="21506" name="Rectangle 3"/>
          <p:cNvSpPr>
            <a:spLocks noGrp="1" noChangeArrowheads="1"/>
          </p:cNvSpPr>
          <p:nvPr>
            <p:ph type="body" idx="1"/>
          </p:nvPr>
        </p:nvSpPr>
        <p:spPr>
          <a:xfrm>
            <a:off x="457200" y="990600"/>
            <a:ext cx="8458200" cy="4424490"/>
          </a:xfrm>
        </p:spPr>
        <p:txBody>
          <a:bodyPr>
            <a:normAutofit/>
          </a:bodyPr>
          <a:lstStyle/>
          <a:p>
            <a:pPr eaLnBrk="1" hangingPunct="1">
              <a:buFontTx/>
              <a:buNone/>
            </a:pPr>
            <a:r>
              <a:rPr lang="en-US" sz="2400" u="sng" dirty="0">
                <a:latin typeface="Rockwell"/>
                <a:cs typeface="Rockwell"/>
              </a:rPr>
              <a:t>John D. Rockefeller</a:t>
            </a:r>
            <a:r>
              <a:rPr lang="en-US" sz="2400" dirty="0">
                <a:latin typeface="Rockwell"/>
                <a:cs typeface="Rockwell"/>
              </a:rPr>
              <a:t> sought control of the expanding industry through </a:t>
            </a:r>
            <a:r>
              <a:rPr lang="en-US" sz="2400" u="sng" dirty="0">
                <a:latin typeface="Rockwell"/>
                <a:cs typeface="Rockwell"/>
              </a:rPr>
              <a:t>horizontal integration</a:t>
            </a:r>
            <a:r>
              <a:rPr lang="en-US" sz="2400" dirty="0">
                <a:latin typeface="Rockwell"/>
                <a:cs typeface="Rockwell"/>
              </a:rPr>
              <a:t> </a:t>
            </a:r>
            <a:r>
              <a:rPr lang="en-US" sz="2400" dirty="0">
                <a:latin typeface="Rockwell"/>
                <a:cs typeface="Rockwell"/>
                <a:sym typeface="Wingdings" charset="0"/>
              </a:rPr>
              <a:t> control of one stage of production (transportation and then refineries)</a:t>
            </a:r>
          </a:p>
          <a:p>
            <a:pPr eaLnBrk="1" hangingPunct="1">
              <a:buFontTx/>
              <a:buNone/>
            </a:pPr>
            <a:r>
              <a:rPr lang="en-US" sz="2400" dirty="0">
                <a:latin typeface="Rockwell"/>
                <a:cs typeface="Rockwell"/>
                <a:sym typeface="Wingdings" charset="0"/>
              </a:rPr>
              <a:t>Rockefeller established the </a:t>
            </a:r>
            <a:r>
              <a:rPr lang="en-US" sz="2400" u="sng" dirty="0">
                <a:latin typeface="Rockwell"/>
                <a:cs typeface="Rockwell"/>
                <a:sym typeface="Wingdings" charset="0"/>
              </a:rPr>
              <a:t>Standard Oil Trust</a:t>
            </a:r>
            <a:r>
              <a:rPr lang="en-US" sz="2400" dirty="0">
                <a:latin typeface="Rockwell"/>
                <a:cs typeface="Rockwell"/>
                <a:sym typeface="Wingdings" charset="0"/>
              </a:rPr>
              <a:t> (1882) to control companies that had previously participated in price fixing arrangements (controlled 90% of the industry through horizontal and vertical integration) – emulated by other industries</a:t>
            </a:r>
          </a:p>
          <a:p>
            <a:pPr eaLnBrk="1" hangingPunct="1"/>
            <a:endParaRPr lang="en-US" sz="2400" dirty="0">
              <a:latin typeface="Rockwell"/>
              <a:cs typeface="Rockwell"/>
            </a:endParaRPr>
          </a:p>
          <a:p>
            <a:pPr eaLnBrk="1" hangingPunct="1"/>
            <a:endParaRPr lang="en-US" sz="2800" dirty="0">
              <a:latin typeface="Rockwell"/>
              <a:cs typeface="Rockwell"/>
            </a:endParaRPr>
          </a:p>
        </p:txBody>
      </p:sp>
    </p:spTree>
    <p:extLst>
      <p:ext uri="{BB962C8B-B14F-4D97-AF65-F5344CB8AC3E}">
        <p14:creationId xmlns:p14="http://schemas.microsoft.com/office/powerpoint/2010/main" val="3242631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ffectLst/>
              </a:rPr>
              <a:t>Horizontal Integration</a:t>
            </a:r>
            <a:endParaRPr lang="en-US">
              <a:effectLst/>
            </a:endParaRPr>
          </a:p>
        </p:txBody>
      </p:sp>
      <p:pic>
        <p:nvPicPr>
          <p:cNvPr id="38914" name="Picture 6" descr="P449-CHAR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755957" y="1501775"/>
            <a:ext cx="14899957" cy="469582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454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rPr>
              <a:t>Standard Oil Trust</a:t>
            </a:r>
          </a:p>
        </p:txBody>
      </p:sp>
      <p:sp>
        <p:nvSpPr>
          <p:cNvPr id="40962" name="Rectangle 3"/>
          <p:cNvSpPr>
            <a:spLocks noGrp="1" noRot="1" noChangeArrowheads="1"/>
          </p:cNvSpPr>
          <p:nvPr>
            <p:ph type="body" sz="half" idx="4294967295"/>
          </p:nvPr>
        </p:nvSpPr>
        <p:spPr>
          <a:xfrm>
            <a:off x="0" y="609600"/>
            <a:ext cx="4572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sz="2000" dirty="0">
                <a:effectLst/>
              </a:rPr>
              <a:t> </a:t>
            </a:r>
            <a:r>
              <a:rPr lang="en-US" sz="1800" dirty="0">
                <a:effectLst/>
              </a:rPr>
              <a:t>Tactics</a:t>
            </a:r>
          </a:p>
          <a:p>
            <a:pPr lvl="1">
              <a:lnSpc>
                <a:spcPct val="80000"/>
              </a:lnSpc>
            </a:pPr>
            <a:r>
              <a:rPr lang="en-US" sz="1600" dirty="0">
                <a:effectLst/>
              </a:rPr>
              <a:t>Lowered prices to drive out competitors (rate wars)</a:t>
            </a:r>
          </a:p>
          <a:p>
            <a:pPr lvl="1">
              <a:lnSpc>
                <a:spcPct val="80000"/>
              </a:lnSpc>
            </a:pPr>
            <a:r>
              <a:rPr lang="en-US" sz="1600" dirty="0">
                <a:effectLst/>
              </a:rPr>
              <a:t>Threatened companies to sell  to Standard Oil (buyouts)</a:t>
            </a:r>
          </a:p>
          <a:p>
            <a:pPr lvl="1">
              <a:lnSpc>
                <a:spcPct val="80000"/>
              </a:lnSpc>
            </a:pPr>
            <a:r>
              <a:rPr lang="en-US" sz="1600" dirty="0">
                <a:effectLst/>
              </a:rPr>
              <a:t>Bribed railroads to buy Standard Oil fuel (rebates, kickbacks)</a:t>
            </a:r>
          </a:p>
          <a:p>
            <a:pPr lvl="1">
              <a:lnSpc>
                <a:spcPct val="80000"/>
              </a:lnSpc>
            </a:pPr>
            <a:r>
              <a:rPr lang="en-US" sz="1600" dirty="0">
                <a:effectLst/>
              </a:rPr>
              <a:t>Bribed Congress members</a:t>
            </a:r>
            <a:endParaRPr lang="en-US" sz="1800" dirty="0">
              <a:effectLst/>
            </a:endParaRPr>
          </a:p>
          <a:p>
            <a:pPr>
              <a:lnSpc>
                <a:spcPct val="80000"/>
              </a:lnSpc>
            </a:pPr>
            <a:r>
              <a:rPr lang="en-US" sz="1800" dirty="0">
                <a:effectLst/>
              </a:rPr>
              <a:t>Trusts and Monopolies</a:t>
            </a:r>
          </a:p>
          <a:p>
            <a:pPr lvl="1">
              <a:lnSpc>
                <a:spcPct val="80000"/>
              </a:lnSpc>
            </a:pPr>
            <a:r>
              <a:rPr lang="en-US" sz="1600" dirty="0">
                <a:effectLst/>
              </a:rPr>
              <a:t>Controls prices</a:t>
            </a:r>
          </a:p>
          <a:p>
            <a:pPr lvl="1">
              <a:lnSpc>
                <a:spcPct val="80000"/>
              </a:lnSpc>
            </a:pPr>
            <a:r>
              <a:rPr lang="en-US" sz="1600" dirty="0">
                <a:effectLst/>
              </a:rPr>
              <a:t>Limits competition</a:t>
            </a:r>
            <a:endParaRPr lang="en-US" sz="1800" dirty="0">
              <a:effectLst/>
            </a:endParaRPr>
          </a:p>
        </p:txBody>
      </p:sp>
      <p:pic>
        <p:nvPicPr>
          <p:cNvPr id="40963" name="Picture 2" descr="http://bigbusiness1.wikispaces.com/file/view/CartoonStdOil.JPG/137674583/354x491/CartoonStd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63" y="609600"/>
            <a:ext cx="45037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2305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hoto of STANDARD OIL CARTOON. &#10;Monster Monopoly: American cartoon, 1884, attacking John D. Rockefeller's Standard Oil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1054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AutoShape 5"/>
          <p:cNvSpPr>
            <a:spLocks noChangeArrowheads="1"/>
          </p:cNvSpPr>
          <p:nvPr/>
        </p:nvSpPr>
        <p:spPr bwMode="auto">
          <a:xfrm>
            <a:off x="5181600" y="457200"/>
            <a:ext cx="3810000" cy="2133600"/>
          </a:xfrm>
          <a:prstGeom prst="wedgeRectCallout">
            <a:avLst>
              <a:gd name="adj1" fmla="val -28472"/>
              <a:gd name="adj2" fmla="val 17167"/>
            </a:avLst>
          </a:prstGeom>
          <a:solidFill>
            <a:srgbClr val="FFCCFF"/>
          </a:solidFill>
          <a:ln w="12700">
            <a:solidFill>
              <a:schemeClr val="tx1"/>
            </a:solidFill>
            <a:miter lim="800000"/>
            <a:headEnd/>
            <a:tailEnd/>
          </a:ln>
        </p:spPr>
        <p:txBody>
          <a:bodyPr/>
          <a:lstStyle/>
          <a:p>
            <a:pPr algn="ctr">
              <a:lnSpc>
                <a:spcPct val="80000"/>
              </a:lnSpc>
            </a:pPr>
            <a:r>
              <a:rPr lang="en-US" sz="2800" dirty="0">
                <a:solidFill>
                  <a:srgbClr val="000000"/>
                </a:solidFill>
                <a:latin typeface="Rockwell"/>
                <a:cs typeface="Rockwell"/>
              </a:rPr>
              <a:t>Rockefeller took advantage of his workers and used his fortune to influence </a:t>
            </a:r>
            <a:br>
              <a:rPr lang="en-US" sz="2800" dirty="0">
                <a:solidFill>
                  <a:srgbClr val="000000"/>
                </a:solidFill>
                <a:latin typeface="Rockwell"/>
                <a:cs typeface="Rockwell"/>
              </a:rPr>
            </a:br>
            <a:r>
              <a:rPr lang="en-US" sz="2800" dirty="0">
                <a:solidFill>
                  <a:srgbClr val="000000"/>
                </a:solidFill>
                <a:latin typeface="Rockwell"/>
                <a:cs typeface="Rockwell"/>
              </a:rPr>
              <a:t>the national gov’t… </a:t>
            </a:r>
          </a:p>
        </p:txBody>
      </p:sp>
      <p:sp>
        <p:nvSpPr>
          <p:cNvPr id="9" name="AutoShape 5"/>
          <p:cNvSpPr>
            <a:spLocks noChangeArrowheads="1"/>
          </p:cNvSpPr>
          <p:nvPr/>
        </p:nvSpPr>
        <p:spPr bwMode="auto">
          <a:xfrm>
            <a:off x="5181600" y="2895600"/>
            <a:ext cx="3810000" cy="3366294"/>
          </a:xfrm>
          <a:prstGeom prst="wedgeRectCallout">
            <a:avLst>
              <a:gd name="adj1" fmla="val -28472"/>
              <a:gd name="adj2" fmla="val 17167"/>
            </a:avLst>
          </a:prstGeom>
          <a:solidFill>
            <a:schemeClr val="accent1">
              <a:lumMod val="20000"/>
              <a:lumOff val="80000"/>
            </a:schemeClr>
          </a:solidFill>
          <a:ln w="12700">
            <a:solidFill>
              <a:schemeClr val="tx1"/>
            </a:solidFill>
            <a:miter lim="800000"/>
            <a:headEnd/>
            <a:tailEnd/>
          </a:ln>
          <a:effectLst/>
        </p:spPr>
        <p:txBody>
          <a:bodyPr/>
          <a:lstStyle/>
          <a:p>
            <a:pPr algn="ctr">
              <a:lnSpc>
                <a:spcPct val="80000"/>
              </a:lnSpc>
              <a:defRPr/>
            </a:pPr>
            <a:r>
              <a:rPr lang="en-US" sz="2800" dirty="0">
                <a:solidFill>
                  <a:srgbClr val="000000"/>
                </a:solidFill>
                <a:latin typeface="Rockwell"/>
                <a:cs typeface="Rockwell"/>
              </a:rPr>
              <a:t>…but Rockefeller gave away $500 million </a:t>
            </a:r>
            <a:br>
              <a:rPr lang="en-US" sz="2800" dirty="0">
                <a:solidFill>
                  <a:srgbClr val="000000"/>
                </a:solidFill>
                <a:latin typeface="Rockwell"/>
                <a:cs typeface="Rockwell"/>
              </a:rPr>
            </a:br>
            <a:r>
              <a:rPr lang="en-US" sz="2800" dirty="0">
                <a:solidFill>
                  <a:srgbClr val="000000"/>
                </a:solidFill>
                <a:latin typeface="Rockwell"/>
                <a:cs typeface="Rockwell"/>
              </a:rPr>
              <a:t>to charities, created the Rockefeller Foundation, and founded the University of Chicago</a:t>
            </a:r>
          </a:p>
        </p:txBody>
      </p:sp>
      <p:pic>
        <p:nvPicPr>
          <p:cNvPr id="69634" name="Picture 2" descr="http://t1.gstatic.com/images?q=tbn:ANd9GcTvLowd5L9WwBWqBTV8hORC2K_CZF0x-LRN81I42vtaOUtqw3vm1Bhzdhg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762000"/>
            <a:ext cx="487045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723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9634"/>
                                        </p:tgtEl>
                                        <p:attrNameLst>
                                          <p:attrName>style.visibility</p:attrName>
                                        </p:attrNameLst>
                                      </p:cBhvr>
                                      <p:to>
                                        <p:strVal val="visible"/>
                                      </p:to>
                                    </p:set>
                                    <p:animEffect transition="in" filter="fade">
                                      <p:cBhvr>
                                        <p:cTn id="10" dur="500"/>
                                        <p:tgtEl>
                                          <p:spTgt spid="69634"/>
                                        </p:tgtEl>
                                      </p:cBhvr>
                                    </p:animEffec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a:bodyPr>
          <a:lstStyle/>
          <a:p>
            <a:pPr marL="0" indent="0">
              <a:buNone/>
            </a:pPr>
            <a:r>
              <a:rPr lang="en-US" dirty="0"/>
              <a:t>6.1: Technological advances, large-scale production methods, and the opening of new markets encouraged the rise of industrial capitalism in the United States. </a:t>
            </a:r>
          </a:p>
          <a:p>
            <a:pPr marL="0" indent="0">
              <a:buNone/>
            </a:pPr>
            <a:endParaRPr lang="en-US" dirty="0"/>
          </a:p>
        </p:txBody>
      </p:sp>
    </p:spTree>
    <p:extLst>
      <p:ext uri="{BB962C8B-B14F-4D97-AF65-F5344CB8AC3E}">
        <p14:creationId xmlns:p14="http://schemas.microsoft.com/office/powerpoint/2010/main" val="21071064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http://www.kingsacademy.com/mhodges/03_The-World-since-1900/01_The-Last-Days-of-the-Gilded-Age/pictures/K+S-357_JP-Morg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063625"/>
            <a:ext cx="41941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5"/>
          <p:cNvSpPr>
            <a:spLocks noChangeArrowheads="1"/>
          </p:cNvSpPr>
          <p:nvPr/>
        </p:nvSpPr>
        <p:spPr bwMode="auto">
          <a:xfrm>
            <a:off x="76200" y="76200"/>
            <a:ext cx="8915400" cy="661720"/>
          </a:xfrm>
          <a:prstGeom prst="rect">
            <a:avLst/>
          </a:prstGeom>
          <a:solidFill>
            <a:srgbClr val="CCFFCC"/>
          </a:solidFill>
          <a:ln w="9525">
            <a:solidFill>
              <a:schemeClr val="tx1"/>
            </a:solidFill>
            <a:miter lim="800000"/>
            <a:headEnd/>
            <a:tailEnd/>
          </a:ln>
        </p:spPr>
        <p:txBody>
          <a:bodyPr>
            <a:spAutoFit/>
          </a:bodyPr>
          <a:lstStyle/>
          <a:p>
            <a:pPr algn="ctr" eaLnBrk="1" hangingPunct="1">
              <a:lnSpc>
                <a:spcPct val="75000"/>
              </a:lnSpc>
            </a:pPr>
            <a:r>
              <a:rPr lang="en-US" sz="2400">
                <a:solidFill>
                  <a:srgbClr val="000000"/>
                </a:solidFill>
                <a:latin typeface="Rockwell"/>
                <a:cs typeface="Rockwell"/>
              </a:rPr>
              <a:t>Industrialization led to a demand for financing so banking became a significant part of the Gilded Age</a:t>
            </a:r>
          </a:p>
        </p:txBody>
      </p:sp>
      <p:sp>
        <p:nvSpPr>
          <p:cNvPr id="37891" name="Rectangle 6"/>
          <p:cNvSpPr>
            <a:spLocks noChangeArrowheads="1"/>
          </p:cNvSpPr>
          <p:nvPr/>
        </p:nvSpPr>
        <p:spPr bwMode="auto">
          <a:xfrm>
            <a:off x="4533900" y="1074738"/>
            <a:ext cx="4457700" cy="661720"/>
          </a:xfrm>
          <a:prstGeom prst="rect">
            <a:avLst/>
          </a:prstGeom>
          <a:solidFill>
            <a:srgbClr val="FFCC99"/>
          </a:solidFill>
          <a:ln w="9525">
            <a:solidFill>
              <a:schemeClr val="tx1"/>
            </a:solidFill>
            <a:miter lim="800000"/>
            <a:headEnd/>
            <a:tailEnd/>
          </a:ln>
        </p:spPr>
        <p:txBody>
          <a:bodyPr>
            <a:spAutoFit/>
          </a:bodyPr>
          <a:lstStyle/>
          <a:p>
            <a:pPr algn="ctr" eaLnBrk="1" hangingPunct="1">
              <a:lnSpc>
                <a:spcPct val="75000"/>
              </a:lnSpc>
            </a:pPr>
            <a:r>
              <a:rPr lang="en-US" sz="2400">
                <a:solidFill>
                  <a:srgbClr val="000000"/>
                </a:solidFill>
                <a:latin typeface="Rockwell"/>
                <a:cs typeface="Rockwell"/>
              </a:rPr>
              <a:t>American finance was dominated by JP Morgan</a:t>
            </a:r>
          </a:p>
        </p:txBody>
      </p:sp>
      <p:sp>
        <p:nvSpPr>
          <p:cNvPr id="8" name="Rectangle 7"/>
          <p:cNvSpPr>
            <a:spLocks noChangeArrowheads="1"/>
          </p:cNvSpPr>
          <p:nvPr/>
        </p:nvSpPr>
        <p:spPr bwMode="auto">
          <a:xfrm>
            <a:off x="4533900" y="2057400"/>
            <a:ext cx="4457700" cy="1215717"/>
          </a:xfrm>
          <a:prstGeom prst="rect">
            <a:avLst/>
          </a:prstGeom>
          <a:solidFill>
            <a:srgbClr val="CCCCFF"/>
          </a:solidFill>
          <a:ln w="9525">
            <a:solidFill>
              <a:schemeClr val="tx1"/>
            </a:solidFill>
            <a:miter lim="800000"/>
            <a:headEnd/>
            <a:tailEnd/>
          </a:ln>
        </p:spPr>
        <p:txBody>
          <a:bodyPr>
            <a:spAutoFit/>
          </a:bodyPr>
          <a:lstStyle/>
          <a:p>
            <a:pPr algn="ctr" eaLnBrk="1" hangingPunct="1">
              <a:lnSpc>
                <a:spcPct val="75000"/>
              </a:lnSpc>
            </a:pPr>
            <a:r>
              <a:rPr lang="en-US" sz="2400">
                <a:solidFill>
                  <a:srgbClr val="000000"/>
                </a:solidFill>
                <a:latin typeface="Rockwell"/>
                <a:cs typeface="Rockwell"/>
              </a:rPr>
              <a:t>He was so influential that he bailed out the railroad industry when companies were in trouble</a:t>
            </a:r>
          </a:p>
        </p:txBody>
      </p:sp>
      <p:sp>
        <p:nvSpPr>
          <p:cNvPr id="9" name="Rectangle 8"/>
          <p:cNvSpPr>
            <a:spLocks noChangeArrowheads="1"/>
          </p:cNvSpPr>
          <p:nvPr/>
        </p:nvSpPr>
        <p:spPr bwMode="auto">
          <a:xfrm>
            <a:off x="4533900" y="3824288"/>
            <a:ext cx="4457700" cy="938719"/>
          </a:xfrm>
          <a:prstGeom prst="rect">
            <a:avLst/>
          </a:prstGeom>
          <a:solidFill>
            <a:srgbClr val="FFCCFF"/>
          </a:solidFill>
          <a:ln w="9525">
            <a:solidFill>
              <a:schemeClr val="tx1"/>
            </a:solidFill>
            <a:miter lim="800000"/>
            <a:headEnd/>
            <a:tailEnd/>
          </a:ln>
        </p:spPr>
        <p:txBody>
          <a:bodyPr>
            <a:spAutoFit/>
          </a:bodyPr>
          <a:lstStyle/>
          <a:p>
            <a:pPr algn="ctr" eaLnBrk="1" hangingPunct="1">
              <a:lnSpc>
                <a:spcPct val="75000"/>
              </a:lnSpc>
            </a:pPr>
            <a:r>
              <a:rPr lang="en-US" sz="2400" dirty="0">
                <a:solidFill>
                  <a:srgbClr val="000000"/>
                </a:solidFill>
                <a:latin typeface="Rockwell"/>
                <a:cs typeface="Rockwell"/>
              </a:rPr>
              <a:t>He helped ease an economic depression during the Panic of 1907</a:t>
            </a:r>
          </a:p>
        </p:txBody>
      </p:sp>
      <p:pic>
        <p:nvPicPr>
          <p:cNvPr id="11" name="Picture 11" descr="http://www.philanthropyroundtable.org/images/uploads/Morgan_carto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1035050"/>
            <a:ext cx="4310062"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652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Corporations</a:t>
            </a:r>
          </a:p>
        </p:txBody>
      </p:sp>
      <p:sp>
        <p:nvSpPr>
          <p:cNvPr id="57346" name="Rectangle 4"/>
          <p:cNvSpPr>
            <a:spLocks noGrp="1" noRot="1" noChangeArrowheads="1"/>
          </p:cNvSpPr>
          <p:nvPr>
            <p:ph type="body" sz="half" idx="4294967295"/>
          </p:nvPr>
        </p:nvSpPr>
        <p:spPr>
          <a:xfrm>
            <a:off x="4038600" y="1295400"/>
            <a:ext cx="51054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effectLst/>
              </a:rPr>
              <a:t>American Telephone and Telegraph Co. (1885)</a:t>
            </a:r>
          </a:p>
          <a:p>
            <a:pPr lvl="1"/>
            <a:r>
              <a:rPr lang="en-US" sz="2000">
                <a:effectLst/>
              </a:rPr>
              <a:t>J.P. Morgan Co. financed merger of Bell and communication companies</a:t>
            </a:r>
          </a:p>
          <a:p>
            <a:r>
              <a:rPr lang="en-US" sz="2400">
                <a:effectLst/>
              </a:rPr>
              <a:t>General Electric (1892)</a:t>
            </a:r>
          </a:p>
          <a:p>
            <a:pPr lvl="1"/>
            <a:r>
              <a:rPr lang="en-US" sz="2000">
                <a:effectLst/>
              </a:rPr>
              <a:t>J.P. Morgan merged Edison General Electric and Thomas-Houston Electric Company</a:t>
            </a:r>
          </a:p>
          <a:p>
            <a:r>
              <a:rPr lang="en-US" sz="2400">
                <a:effectLst/>
              </a:rPr>
              <a:t>U.S. Steel (1901)</a:t>
            </a:r>
          </a:p>
          <a:p>
            <a:pPr lvl="1"/>
            <a:r>
              <a:rPr lang="en-US" sz="2000">
                <a:effectLst/>
              </a:rPr>
              <a:t>J.P. Morgan bought Carnegie Steel and merged with other steel companies</a:t>
            </a:r>
          </a:p>
          <a:p>
            <a:pPr lvl="1"/>
            <a:r>
              <a:rPr lang="en-US" sz="2000">
                <a:effectLst/>
              </a:rPr>
              <a:t>Becomes first billion dollar company in world</a:t>
            </a:r>
          </a:p>
        </p:txBody>
      </p:sp>
      <p:pic>
        <p:nvPicPr>
          <p:cNvPr id="57347"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1295400"/>
            <a:ext cx="3933825" cy="5257800"/>
          </a:xfrm>
        </p:spPr>
      </p:pic>
    </p:spTree>
    <p:extLst>
      <p:ext uri="{BB962C8B-B14F-4D97-AF65-F5344CB8AC3E}">
        <p14:creationId xmlns:p14="http://schemas.microsoft.com/office/powerpoint/2010/main" val="7208439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Corporate Mergers - 1895-1910</a:t>
            </a:r>
          </a:p>
        </p:txBody>
      </p:sp>
      <p:pic>
        <p:nvPicPr>
          <p:cNvPr id="58370" name="Picture 4" descr="Chart-CorporateMergers_1895-1910"/>
          <p:cNvPicPr>
            <a:picLocks noGrp="1" noChangeAspect="1" noChangeArrowheads="1"/>
          </p:cNvPicPr>
          <p:nvPr>
            <p:ph idx="4294967295"/>
          </p:nvPr>
        </p:nvPicPr>
        <p:blipFill>
          <a:blip r:embed="rId2">
            <a:lum bright="-6000" contrast="12000"/>
            <a:extLst>
              <a:ext uri="{28A0092B-C50C-407E-A947-70E740481C1C}">
                <a14:useLocalDpi xmlns:a14="http://schemas.microsoft.com/office/drawing/2010/main" val="0"/>
              </a:ext>
            </a:extLst>
          </a:blip>
          <a:srcRect l="2499" t="7266" r="2499" b="4063"/>
          <a:stretch>
            <a:fillRect/>
          </a:stretch>
        </p:blipFill>
        <p:spPr>
          <a:xfrm>
            <a:off x="0" y="1444625"/>
            <a:ext cx="9144000" cy="5413375"/>
          </a:xfr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7985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276" y="1057709"/>
            <a:ext cx="8679232" cy="5805639"/>
          </a:xfrm>
        </p:spPr>
        <p:txBody>
          <a:bodyPr>
            <a:noAutofit/>
          </a:bodyPr>
          <a:lstStyle/>
          <a:p>
            <a:pPr>
              <a:buNone/>
            </a:pPr>
            <a:r>
              <a:rPr lang="en-US" altLang="en-US" sz="2400" u="sng" dirty="0" smtClean="0"/>
              <a:t>Other ways to create a monopoly</a:t>
            </a:r>
          </a:p>
          <a:p>
            <a:r>
              <a:rPr lang="en-US" altLang="en-US" sz="2400" b="1" dirty="0" smtClean="0"/>
              <a:t>mergers</a:t>
            </a:r>
            <a:r>
              <a:rPr lang="en-US" altLang="en-US" sz="2400" dirty="0" smtClean="0"/>
              <a:t> - buy </a:t>
            </a:r>
            <a:r>
              <a:rPr lang="en-US" altLang="en-US" sz="2400" dirty="0"/>
              <a:t>out all companies in an </a:t>
            </a:r>
            <a:r>
              <a:rPr lang="en-US" altLang="en-US" sz="2400" dirty="0" smtClean="0"/>
              <a:t>industry and intergrade them into your company.</a:t>
            </a:r>
            <a:endParaRPr lang="en-US" altLang="en-US" sz="2400" dirty="0"/>
          </a:p>
          <a:p>
            <a:r>
              <a:rPr lang="en-US" altLang="en-US" sz="2400" b="1" dirty="0" smtClean="0"/>
              <a:t>holding </a:t>
            </a:r>
            <a:r>
              <a:rPr lang="en-US" altLang="en-US" sz="2400" b="1" dirty="0"/>
              <a:t>companies</a:t>
            </a:r>
            <a:r>
              <a:rPr lang="en-US" altLang="en-US" sz="2400" dirty="0"/>
              <a:t> </a:t>
            </a:r>
            <a:r>
              <a:rPr lang="en-US" altLang="en-US" sz="2400" dirty="0" smtClean="0"/>
              <a:t>- a </a:t>
            </a:r>
            <a:r>
              <a:rPr lang="en-US" altLang="en-US" sz="2400" dirty="0"/>
              <a:t>company that buys out other </a:t>
            </a:r>
            <a:r>
              <a:rPr lang="en-US" altLang="en-US" sz="2400" dirty="0" smtClean="0"/>
              <a:t>companies.</a:t>
            </a:r>
            <a:endParaRPr lang="en-US" altLang="en-US" sz="2400" dirty="0"/>
          </a:p>
          <a:p>
            <a:r>
              <a:rPr lang="en-US" altLang="en-US" sz="2400" b="1" dirty="0" smtClean="0"/>
              <a:t>rebates</a:t>
            </a:r>
            <a:r>
              <a:rPr lang="en-US" altLang="en-US" sz="2400" dirty="0" smtClean="0"/>
              <a:t> - giving </a:t>
            </a:r>
            <a:r>
              <a:rPr lang="en-US" altLang="en-US" sz="2400" dirty="0"/>
              <a:t>special people </a:t>
            </a:r>
            <a:r>
              <a:rPr lang="en-US" altLang="en-US" sz="2400" dirty="0" smtClean="0"/>
              <a:t>discounts</a:t>
            </a:r>
            <a:r>
              <a:rPr lang="en-US" altLang="en-US" sz="2400" dirty="0"/>
              <a:t> </a:t>
            </a:r>
            <a:r>
              <a:rPr lang="en-US" altLang="en-US" sz="2400" dirty="0" smtClean="0"/>
              <a:t>(RR practice).</a:t>
            </a:r>
            <a:endParaRPr lang="en-US" altLang="en-US" sz="2400" dirty="0"/>
          </a:p>
          <a:p>
            <a:r>
              <a:rPr lang="en-US" altLang="en-US" sz="2400" b="1" dirty="0"/>
              <a:t> I</a:t>
            </a:r>
            <a:r>
              <a:rPr lang="en-US" altLang="en-US" sz="2400" b="1" dirty="0" smtClean="0"/>
              <a:t>nterlocking </a:t>
            </a:r>
            <a:r>
              <a:rPr lang="en-US" altLang="en-US" sz="2400" b="1" dirty="0"/>
              <a:t>directorates</a:t>
            </a:r>
            <a:r>
              <a:rPr lang="en-US" altLang="en-US" sz="2400" dirty="0"/>
              <a:t> </a:t>
            </a:r>
            <a:r>
              <a:rPr lang="en-US" altLang="en-US" sz="2400" dirty="0" smtClean="0"/>
              <a:t>- one </a:t>
            </a:r>
            <a:r>
              <a:rPr lang="en-US" altLang="en-US" sz="2400" dirty="0"/>
              <a:t>man on board of two </a:t>
            </a:r>
            <a:r>
              <a:rPr lang="en-US" altLang="en-US" sz="2400" dirty="0" smtClean="0"/>
              <a:t>companies.</a:t>
            </a:r>
          </a:p>
          <a:p>
            <a:r>
              <a:rPr lang="en-US" altLang="en-US" sz="2400" dirty="0"/>
              <a:t> </a:t>
            </a:r>
            <a:r>
              <a:rPr lang="en-US" altLang="en-US" sz="2400" b="1" dirty="0"/>
              <a:t>T</a:t>
            </a:r>
            <a:r>
              <a:rPr lang="en-US" altLang="en-US" sz="2400" b="1" dirty="0" smtClean="0"/>
              <a:t>rusts</a:t>
            </a:r>
            <a:r>
              <a:rPr lang="en-US" altLang="en-US" sz="2400" dirty="0" smtClean="0"/>
              <a:t> - stock </a:t>
            </a:r>
            <a:r>
              <a:rPr lang="en-US" altLang="en-US" sz="2400" dirty="0"/>
              <a:t>control given to one committee and multiple companies ran as </a:t>
            </a:r>
            <a:r>
              <a:rPr lang="en-US" altLang="en-US" sz="2400" dirty="0" smtClean="0"/>
              <a:t>one. </a:t>
            </a:r>
          </a:p>
          <a:p>
            <a:pPr lvl="1"/>
            <a:r>
              <a:rPr lang="en-US" altLang="en-US" dirty="0" smtClean="0"/>
              <a:t>Hardest to regulate and most “sneaky of the monopolist categories.</a:t>
            </a:r>
            <a:endParaRPr lang="en-US" altLang="en-US" dirty="0"/>
          </a:p>
          <a:p>
            <a:endParaRPr lang="en-US" altLang="en-US" sz="2400" dirty="0"/>
          </a:p>
          <a:p>
            <a:pPr>
              <a:lnSpc>
                <a:spcPct val="80000"/>
              </a:lnSpc>
              <a:buFontTx/>
              <a:buNone/>
            </a:pPr>
            <a:endParaRPr lang="en-US" altLang="en-US" sz="2000" b="1" dirty="0"/>
          </a:p>
        </p:txBody>
      </p:sp>
      <p:sp>
        <p:nvSpPr>
          <p:cNvPr id="4" name="Title 1"/>
          <p:cNvSpPr>
            <a:spLocks noGrp="1"/>
          </p:cNvSpPr>
          <p:nvPr>
            <p:ph type="title"/>
          </p:nvPr>
        </p:nvSpPr>
        <p:spPr>
          <a:xfrm>
            <a:off x="96593" y="26267"/>
            <a:ext cx="8944377" cy="1031447"/>
          </a:xfrm>
        </p:spPr>
        <p:txBody>
          <a:bodyPr>
            <a:normAutofit/>
          </a:bodyPr>
          <a:lstStyle/>
          <a:p>
            <a:pPr algn="ctr"/>
            <a:r>
              <a:rPr lang="en-US" b="1" dirty="0"/>
              <a:t>Monopolies </a:t>
            </a:r>
            <a:r>
              <a:rPr lang="en-US" b="1" dirty="0" smtClean="0"/>
              <a:t>Continued</a:t>
            </a:r>
            <a:endParaRPr lang="en-US" b="1" dirty="0"/>
          </a:p>
        </p:txBody>
      </p:sp>
    </p:spTree>
    <p:extLst>
      <p:ext uri="{BB962C8B-B14F-4D97-AF65-F5344CB8AC3E}">
        <p14:creationId xmlns:p14="http://schemas.microsoft.com/office/powerpoint/2010/main" val="11322296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n-US">
              <a:latin typeface="Times New Roman" charset="0"/>
            </a:endParaRPr>
          </a:p>
        </p:txBody>
      </p:sp>
      <p:pic>
        <p:nvPicPr>
          <p:cNvPr id="2253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1785" t="-7285" r="-2455" b="-4430"/>
          <a:stretch>
            <a:fillRect/>
          </a:stretch>
        </p:blipFill>
        <p:spPr>
          <a:xfrm>
            <a:off x="0" y="274638"/>
            <a:ext cx="8985250" cy="6492875"/>
          </a:xfrm>
        </p:spPr>
      </p:pic>
    </p:spTree>
    <p:extLst>
      <p:ext uri="{BB962C8B-B14F-4D97-AF65-F5344CB8AC3E}">
        <p14:creationId xmlns:p14="http://schemas.microsoft.com/office/powerpoint/2010/main" val="17384615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otectors of our Industri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1" y="0"/>
            <a:ext cx="9213383" cy="6858000"/>
          </a:xfrm>
          <a:prstGeom prst="rect">
            <a:avLst/>
          </a:prstGeom>
        </p:spPr>
      </p:pic>
    </p:spTree>
    <p:extLst>
      <p:ext uri="{BB962C8B-B14F-4D97-AF65-F5344CB8AC3E}">
        <p14:creationId xmlns:p14="http://schemas.microsoft.com/office/powerpoint/2010/main" val="35868288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p:cNvSpPr>
          <p:nvPr>
            <p:ph type="title" idx="4294967295"/>
          </p:nvPr>
        </p:nvSpPr>
        <p:spPr>
          <a:xfrm>
            <a:off x="304800" y="152400"/>
            <a:ext cx="8540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i="1">
                <a:effectLst/>
              </a:rPr>
              <a:t>Bosses of the Senate</a:t>
            </a:r>
          </a:p>
        </p:txBody>
      </p:sp>
      <p:pic>
        <p:nvPicPr>
          <p:cNvPr id="2" name="Picture 1" descr="Bosses of the Senat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68" y="1183451"/>
            <a:ext cx="8098250" cy="5270500"/>
          </a:xfrm>
          <a:prstGeom prst="rect">
            <a:avLst/>
          </a:prstGeom>
        </p:spPr>
      </p:pic>
    </p:spTree>
    <p:extLst>
      <p:ext uri="{BB962C8B-B14F-4D97-AF65-F5344CB8AC3E}">
        <p14:creationId xmlns:p14="http://schemas.microsoft.com/office/powerpoint/2010/main" val="15058013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“What a funny little government”</a:t>
            </a:r>
          </a:p>
        </p:txBody>
      </p:sp>
      <p:pic>
        <p:nvPicPr>
          <p:cNvPr id="44034"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33400" y="788988"/>
            <a:ext cx="8001000" cy="6069012"/>
          </a:xfrm>
        </p:spPr>
      </p:pic>
    </p:spTree>
    <p:extLst>
      <p:ext uri="{BB962C8B-B14F-4D97-AF65-F5344CB8AC3E}">
        <p14:creationId xmlns:p14="http://schemas.microsoft.com/office/powerpoint/2010/main" val="30876367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ol_cartoon-Robber Barons of Middle Ages and Gilded Age"/>
          <p:cNvPicPr>
            <a:picLocks noGrp="1" noChangeAspect="1" noChangeArrowheads="1"/>
          </p:cNvPicPr>
          <p:nvPr>
            <p:ph idx="4294967295"/>
          </p:nvPr>
        </p:nvPicPr>
        <p:blipFill>
          <a:blip r:embed="rId2">
            <a:lum bright="-6000" contrast="6000"/>
            <a:extLst>
              <a:ext uri="{28A0092B-C50C-407E-A947-70E740481C1C}">
                <a14:useLocalDpi xmlns:a14="http://schemas.microsoft.com/office/drawing/2010/main" val="0"/>
              </a:ext>
            </a:extLst>
          </a:blip>
          <a:srcRect/>
          <a:stretch>
            <a:fillRect/>
          </a:stretch>
        </p:blipFill>
        <p:spPr>
          <a:xfrm>
            <a:off x="0" y="457200"/>
            <a:ext cx="9144000" cy="5959475"/>
          </a:xfr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436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3000"/>
              <a:t>The development of factory production has consequences for virtually every portion of society.</a:t>
            </a:r>
          </a:p>
        </p:txBody>
      </p:sp>
      <p:sp>
        <p:nvSpPr>
          <p:cNvPr id="7171" name="Rectangle 3"/>
          <p:cNvSpPr>
            <a:spLocks noGrp="1" noChangeArrowheads="1"/>
          </p:cNvSpPr>
          <p:nvPr>
            <p:ph type="body" idx="1"/>
          </p:nvPr>
        </p:nvSpPr>
        <p:spPr/>
        <p:txBody>
          <a:bodyPr/>
          <a:lstStyle/>
          <a:p>
            <a:pPr>
              <a:lnSpc>
                <a:spcPct val="80000"/>
              </a:lnSpc>
            </a:pPr>
            <a:r>
              <a:rPr lang="en-US" sz="2400" dirty="0">
                <a:solidFill>
                  <a:srgbClr val="FFFFFF"/>
                </a:solidFill>
              </a:rPr>
              <a:t>Industrialization brings</a:t>
            </a:r>
            <a:r>
              <a:rPr lang="en-US" sz="2400" b="1" dirty="0">
                <a:solidFill>
                  <a:srgbClr val="FFFFFF"/>
                </a:solidFill>
              </a:rPr>
              <a:t> positives effects: </a:t>
            </a:r>
            <a:endParaRPr lang="en-US" sz="2400" dirty="0">
              <a:solidFill>
                <a:srgbClr val="FFFFFF"/>
              </a:solidFill>
            </a:endParaRPr>
          </a:p>
          <a:p>
            <a:pPr>
              <a:lnSpc>
                <a:spcPct val="80000"/>
              </a:lnSpc>
            </a:pPr>
            <a:r>
              <a:rPr lang="en-US" sz="2400" dirty="0">
                <a:solidFill>
                  <a:srgbClr val="FFFFFF"/>
                </a:solidFill>
              </a:rPr>
              <a:t>Inventions are created-</a:t>
            </a:r>
            <a:r>
              <a:rPr lang="en-US" sz="2400" dirty="0">
                <a:solidFill>
                  <a:srgbClr val="FFFFFF"/>
                </a:solidFill>
                <a:sym typeface="Wingdings" charset="0"/>
              </a:rPr>
              <a:t></a:t>
            </a:r>
            <a:r>
              <a:rPr lang="en-US" sz="2400" dirty="0">
                <a:solidFill>
                  <a:srgbClr val="FFFFFF"/>
                </a:solidFill>
              </a:rPr>
              <a:t>More products--</a:t>
            </a:r>
            <a:r>
              <a:rPr lang="en-US" sz="2400" dirty="0">
                <a:solidFill>
                  <a:srgbClr val="FFFFFF"/>
                </a:solidFill>
                <a:sym typeface="Wingdings" charset="0"/>
              </a:rPr>
              <a:t></a:t>
            </a:r>
            <a:r>
              <a:rPr lang="en-US" sz="2400" dirty="0">
                <a:solidFill>
                  <a:srgbClr val="FFFFFF"/>
                </a:solidFill>
              </a:rPr>
              <a:t>produced faster--</a:t>
            </a:r>
            <a:r>
              <a:rPr lang="en-US" sz="2400" dirty="0">
                <a:solidFill>
                  <a:srgbClr val="FFFFFF"/>
                </a:solidFill>
                <a:sym typeface="Wingdings" charset="0"/>
              </a:rPr>
              <a:t></a:t>
            </a:r>
            <a:r>
              <a:rPr lang="en-US" sz="2400" dirty="0">
                <a:solidFill>
                  <a:srgbClr val="FFFFFF"/>
                </a:solidFill>
              </a:rPr>
              <a:t> produced cheaper</a:t>
            </a:r>
          </a:p>
          <a:p>
            <a:pPr>
              <a:lnSpc>
                <a:spcPct val="80000"/>
              </a:lnSpc>
            </a:pPr>
            <a:r>
              <a:rPr lang="en-US" sz="2400" dirty="0">
                <a:solidFill>
                  <a:srgbClr val="FFFFFF"/>
                </a:solidFill>
              </a:rPr>
              <a:t>Jobs are created---</a:t>
            </a:r>
            <a:r>
              <a:rPr lang="en-US" sz="2400" dirty="0">
                <a:solidFill>
                  <a:srgbClr val="FFFFFF"/>
                </a:solidFill>
                <a:sym typeface="Wingdings" charset="0"/>
              </a:rPr>
              <a:t></a:t>
            </a:r>
            <a:r>
              <a:rPr lang="en-US" sz="2400" dirty="0">
                <a:solidFill>
                  <a:srgbClr val="FFFFFF"/>
                </a:solidFill>
              </a:rPr>
              <a:t> people have money to buy more goods-</a:t>
            </a:r>
            <a:r>
              <a:rPr lang="en-US" sz="2400" dirty="0">
                <a:solidFill>
                  <a:srgbClr val="FFFFFF"/>
                </a:solidFill>
                <a:sym typeface="Wingdings" charset="0"/>
              </a:rPr>
              <a:t></a:t>
            </a:r>
            <a:r>
              <a:rPr lang="en-US" sz="2400" dirty="0">
                <a:solidFill>
                  <a:srgbClr val="FFFFFF"/>
                </a:solidFill>
              </a:rPr>
              <a:t>economy gets better for everyone</a:t>
            </a:r>
          </a:p>
          <a:p>
            <a:pPr>
              <a:lnSpc>
                <a:spcPct val="80000"/>
              </a:lnSpc>
            </a:pPr>
            <a:r>
              <a:rPr lang="en-US" sz="2400" dirty="0">
                <a:solidFill>
                  <a:srgbClr val="FFFFFF"/>
                </a:solidFill>
              </a:rPr>
              <a:t>Rich people get richer--</a:t>
            </a:r>
            <a:r>
              <a:rPr lang="en-US" sz="2400" dirty="0">
                <a:solidFill>
                  <a:srgbClr val="FFFFFF"/>
                </a:solidFill>
                <a:sym typeface="Wingdings" charset="0"/>
              </a:rPr>
              <a:t></a:t>
            </a:r>
            <a:r>
              <a:rPr lang="en-US" sz="2400" dirty="0">
                <a:solidFill>
                  <a:srgbClr val="FFFFFF"/>
                </a:solidFill>
              </a:rPr>
              <a:t> create more factories or businesses --</a:t>
            </a:r>
            <a:r>
              <a:rPr lang="en-US" sz="2400" dirty="0">
                <a:solidFill>
                  <a:srgbClr val="FFFFFF"/>
                </a:solidFill>
                <a:sym typeface="Wingdings" charset="0"/>
              </a:rPr>
              <a:t></a:t>
            </a:r>
            <a:r>
              <a:rPr lang="en-US" sz="2400" dirty="0">
                <a:solidFill>
                  <a:srgbClr val="FFFFFF"/>
                </a:solidFill>
              </a:rPr>
              <a:t> create more jobs--</a:t>
            </a:r>
            <a:r>
              <a:rPr lang="en-US" sz="2400" dirty="0">
                <a:solidFill>
                  <a:srgbClr val="FFFFFF"/>
                </a:solidFill>
                <a:sym typeface="Wingdings" charset="0"/>
              </a:rPr>
              <a:t></a:t>
            </a:r>
            <a:r>
              <a:rPr lang="en-US" sz="2400" dirty="0">
                <a:solidFill>
                  <a:srgbClr val="FFFFFF"/>
                </a:solidFill>
              </a:rPr>
              <a:t>economy gets better for everyone</a:t>
            </a:r>
          </a:p>
          <a:p>
            <a:pPr>
              <a:lnSpc>
                <a:spcPct val="80000"/>
              </a:lnSpc>
            </a:pPr>
            <a:r>
              <a:rPr lang="en-US" sz="2400" dirty="0">
                <a:solidFill>
                  <a:srgbClr val="FFFFFF"/>
                </a:solidFill>
              </a:rPr>
              <a:t>Immigration-</a:t>
            </a:r>
            <a:r>
              <a:rPr lang="en-US" sz="2400" dirty="0">
                <a:solidFill>
                  <a:srgbClr val="FFFFFF"/>
                </a:solidFill>
                <a:sym typeface="Wingdings" charset="0"/>
              </a:rPr>
              <a:t></a:t>
            </a:r>
            <a:r>
              <a:rPr lang="en-US" sz="2400" dirty="0">
                <a:solidFill>
                  <a:srgbClr val="FFFFFF"/>
                </a:solidFill>
              </a:rPr>
              <a:t>when jobs are available-------</a:t>
            </a:r>
            <a:r>
              <a:rPr lang="en-US" sz="2400" dirty="0">
                <a:solidFill>
                  <a:srgbClr val="FFFFFF"/>
                </a:solidFill>
                <a:sym typeface="Wingdings" charset="0"/>
              </a:rPr>
              <a:t></a:t>
            </a:r>
            <a:r>
              <a:rPr lang="en-US" sz="2400" dirty="0">
                <a:solidFill>
                  <a:srgbClr val="FFFFFF"/>
                </a:solidFill>
              </a:rPr>
              <a:t>people move to the location of jobs-</a:t>
            </a:r>
            <a:r>
              <a:rPr lang="en-US" sz="2400" dirty="0">
                <a:solidFill>
                  <a:srgbClr val="FFFFFF"/>
                </a:solidFill>
                <a:sym typeface="Wingdings" charset="0"/>
              </a:rPr>
              <a:t></a:t>
            </a:r>
            <a:r>
              <a:rPr lang="en-US" sz="2400" dirty="0">
                <a:solidFill>
                  <a:srgbClr val="FFFFFF"/>
                </a:solidFill>
              </a:rPr>
              <a:t>industrialization causes </a:t>
            </a:r>
            <a:r>
              <a:rPr lang="en-US" sz="2400" b="1" dirty="0">
                <a:solidFill>
                  <a:srgbClr val="FFFFFF"/>
                </a:solidFill>
              </a:rPr>
              <a:t>immigration</a:t>
            </a:r>
            <a:r>
              <a:rPr lang="en-US" sz="2400" dirty="0">
                <a:solidFill>
                  <a:srgbClr val="FFFFFF"/>
                </a:solidFill>
              </a:rPr>
              <a:t>--</a:t>
            </a:r>
            <a:r>
              <a:rPr lang="en-US" sz="2400" dirty="0">
                <a:solidFill>
                  <a:srgbClr val="FFFFFF"/>
                </a:solidFill>
                <a:sym typeface="Wingdings" charset="0"/>
              </a:rPr>
              <a:t></a:t>
            </a:r>
            <a:endParaRPr lang="en-US" sz="2400" dirty="0">
              <a:solidFill>
                <a:srgbClr val="FFFFFF"/>
              </a:solidFill>
            </a:endParaRPr>
          </a:p>
          <a:p>
            <a:pPr>
              <a:lnSpc>
                <a:spcPct val="80000"/>
              </a:lnSpc>
            </a:pPr>
            <a:r>
              <a:rPr lang="en-US" sz="2400" dirty="0">
                <a:solidFill>
                  <a:srgbClr val="FFFFFF"/>
                </a:solidFill>
              </a:rPr>
              <a:t>Factories are built where people live-------</a:t>
            </a:r>
            <a:r>
              <a:rPr lang="en-US" sz="2400" dirty="0">
                <a:solidFill>
                  <a:srgbClr val="FFFFFF"/>
                </a:solidFill>
                <a:sym typeface="Wingdings" charset="0"/>
              </a:rPr>
              <a:t></a:t>
            </a:r>
            <a:r>
              <a:rPr lang="en-US" sz="2400" b="1" dirty="0">
                <a:solidFill>
                  <a:srgbClr val="FFFFFF"/>
                </a:solidFill>
              </a:rPr>
              <a:t>cities</a:t>
            </a:r>
            <a:r>
              <a:rPr lang="en-US" sz="2400" dirty="0">
                <a:solidFill>
                  <a:srgbClr val="FFFFFF"/>
                </a:solidFill>
              </a:rPr>
              <a:t> grow</a:t>
            </a:r>
          </a:p>
        </p:txBody>
      </p:sp>
    </p:spTree>
    <p:extLst>
      <p:ext uri="{BB962C8B-B14F-4D97-AF65-F5344CB8AC3E}">
        <p14:creationId xmlns:p14="http://schemas.microsoft.com/office/powerpoint/2010/main" val="26206818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buNone/>
            </a:pPr>
            <a:r>
              <a:rPr lang="en-US" dirty="0"/>
              <a:t>In the post-Civil War US, corporations grew significantly in number, size, and influence. Evaluate the impact of big business on the economy and politics. </a:t>
            </a:r>
          </a:p>
          <a:p>
            <a:pPr marL="0" indent="0">
              <a:buNone/>
            </a:pPr>
            <a:endParaRPr lang="en-US" dirty="0"/>
          </a:p>
        </p:txBody>
      </p:sp>
    </p:spTree>
    <p:extLst>
      <p:ext uri="{BB962C8B-B14F-4D97-AF65-F5344CB8AC3E}">
        <p14:creationId xmlns:p14="http://schemas.microsoft.com/office/powerpoint/2010/main" val="37802049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3400"/>
              <a:t>The development of factory production has consequences for virtually every portion of society.</a:t>
            </a:r>
          </a:p>
        </p:txBody>
      </p:sp>
      <p:sp>
        <p:nvSpPr>
          <p:cNvPr id="8195" name="Rectangle 3"/>
          <p:cNvSpPr>
            <a:spLocks noGrp="1" noChangeArrowheads="1"/>
          </p:cNvSpPr>
          <p:nvPr>
            <p:ph type="body" idx="1"/>
          </p:nvPr>
        </p:nvSpPr>
        <p:spPr/>
        <p:txBody>
          <a:bodyPr/>
          <a:lstStyle/>
          <a:p>
            <a:pPr>
              <a:lnSpc>
                <a:spcPct val="90000"/>
              </a:lnSpc>
            </a:pPr>
            <a:r>
              <a:rPr lang="en-US" sz="2400" dirty="0">
                <a:solidFill>
                  <a:srgbClr val="FFFFFF"/>
                </a:solidFill>
              </a:rPr>
              <a:t>Industrialization brings</a:t>
            </a:r>
            <a:r>
              <a:rPr lang="en-US" sz="2400" b="1" dirty="0">
                <a:solidFill>
                  <a:srgbClr val="FFFFFF"/>
                </a:solidFill>
              </a:rPr>
              <a:t> negative effects:</a:t>
            </a:r>
            <a:endParaRPr lang="en-US" sz="2400" dirty="0">
              <a:solidFill>
                <a:srgbClr val="FFFFFF"/>
              </a:solidFill>
            </a:endParaRPr>
          </a:p>
          <a:p>
            <a:pPr>
              <a:lnSpc>
                <a:spcPct val="90000"/>
              </a:lnSpc>
            </a:pPr>
            <a:r>
              <a:rPr lang="en-US" sz="2400" dirty="0">
                <a:solidFill>
                  <a:srgbClr val="FFFFFF"/>
                </a:solidFill>
              </a:rPr>
              <a:t>Industrialization causes--</a:t>
            </a:r>
            <a:r>
              <a:rPr lang="en-US" sz="2400" dirty="0">
                <a:solidFill>
                  <a:srgbClr val="FFFFFF"/>
                </a:solidFill>
                <a:sym typeface="Wingdings" charset="0"/>
              </a:rPr>
              <a:t></a:t>
            </a:r>
            <a:r>
              <a:rPr lang="en-US" sz="2400" dirty="0">
                <a:solidFill>
                  <a:srgbClr val="FFFFFF"/>
                </a:solidFill>
              </a:rPr>
              <a:t>pollution-</a:t>
            </a:r>
            <a:r>
              <a:rPr lang="en-US" sz="2400" dirty="0">
                <a:solidFill>
                  <a:srgbClr val="FFFFFF"/>
                </a:solidFill>
                <a:sym typeface="Wingdings" charset="0"/>
              </a:rPr>
              <a:t></a:t>
            </a:r>
            <a:r>
              <a:rPr lang="en-US" sz="2400" dirty="0">
                <a:solidFill>
                  <a:srgbClr val="FFFFFF"/>
                </a:solidFill>
              </a:rPr>
              <a:t>air, water</a:t>
            </a:r>
          </a:p>
          <a:p>
            <a:pPr>
              <a:lnSpc>
                <a:spcPct val="90000"/>
              </a:lnSpc>
            </a:pPr>
            <a:r>
              <a:rPr lang="en-US" sz="2400" dirty="0">
                <a:solidFill>
                  <a:srgbClr val="FFFFFF"/>
                </a:solidFill>
              </a:rPr>
              <a:t>Industrialization causes---</a:t>
            </a:r>
            <a:r>
              <a:rPr lang="en-US" sz="2400" dirty="0">
                <a:solidFill>
                  <a:srgbClr val="FFFFFF"/>
                </a:solidFill>
                <a:sym typeface="Wingdings" charset="0"/>
              </a:rPr>
              <a:t></a:t>
            </a:r>
            <a:r>
              <a:rPr lang="en-US" sz="2400" dirty="0">
                <a:solidFill>
                  <a:srgbClr val="FFFFFF"/>
                </a:solidFill>
              </a:rPr>
              <a:t>poverty-</a:t>
            </a:r>
            <a:r>
              <a:rPr lang="en-US" sz="2400" dirty="0">
                <a:solidFill>
                  <a:srgbClr val="FFFFFF"/>
                </a:solidFill>
                <a:sym typeface="Wingdings" charset="0"/>
              </a:rPr>
              <a:t></a:t>
            </a:r>
            <a:r>
              <a:rPr lang="en-US" sz="2400" dirty="0">
                <a:solidFill>
                  <a:srgbClr val="FFFFFF"/>
                </a:solidFill>
              </a:rPr>
              <a:t> government </a:t>
            </a:r>
            <a:r>
              <a:rPr lang="en-US" sz="2400" dirty="0" smtClean="0">
                <a:solidFill>
                  <a:srgbClr val="FFFFFF"/>
                </a:solidFill>
              </a:rPr>
              <a:t>doesn’t </a:t>
            </a:r>
            <a:r>
              <a:rPr lang="en-US" sz="2400" dirty="0">
                <a:solidFill>
                  <a:srgbClr val="FFFFFF"/>
                </a:solidFill>
              </a:rPr>
              <a:t>protect workers at first-</a:t>
            </a:r>
            <a:r>
              <a:rPr lang="en-US" sz="2400" dirty="0">
                <a:solidFill>
                  <a:srgbClr val="FFFFFF"/>
                </a:solidFill>
                <a:sym typeface="Wingdings" charset="0"/>
              </a:rPr>
              <a:t></a:t>
            </a:r>
            <a:r>
              <a:rPr lang="en-US" sz="2400" dirty="0">
                <a:solidFill>
                  <a:srgbClr val="FFFFFF"/>
                </a:solidFill>
              </a:rPr>
              <a:t> workers compete with other workers for low skill jobs-</a:t>
            </a:r>
            <a:r>
              <a:rPr lang="en-US" sz="2400" dirty="0">
                <a:solidFill>
                  <a:srgbClr val="FFFFFF"/>
                </a:solidFill>
                <a:sym typeface="Wingdings" charset="0"/>
              </a:rPr>
              <a:t></a:t>
            </a:r>
            <a:r>
              <a:rPr lang="en-US" sz="2400" dirty="0">
                <a:solidFill>
                  <a:srgbClr val="FFFFFF"/>
                </a:solidFill>
              </a:rPr>
              <a:t> workers work long hours-</a:t>
            </a:r>
            <a:r>
              <a:rPr lang="en-US" sz="2400" dirty="0">
                <a:solidFill>
                  <a:srgbClr val="FFFFFF"/>
                </a:solidFill>
                <a:sym typeface="Wingdings" charset="0"/>
              </a:rPr>
              <a:t></a:t>
            </a:r>
            <a:r>
              <a:rPr lang="en-US" sz="2400" dirty="0">
                <a:solidFill>
                  <a:srgbClr val="FFFFFF"/>
                </a:solidFill>
              </a:rPr>
              <a:t> get low pay-</a:t>
            </a:r>
            <a:r>
              <a:rPr lang="en-US" sz="2400" dirty="0">
                <a:solidFill>
                  <a:srgbClr val="FFFFFF"/>
                </a:solidFill>
                <a:sym typeface="Wingdings" charset="0"/>
              </a:rPr>
              <a:t></a:t>
            </a:r>
            <a:r>
              <a:rPr lang="en-US" sz="2400" dirty="0">
                <a:solidFill>
                  <a:srgbClr val="FFFFFF"/>
                </a:solidFill>
              </a:rPr>
              <a:t> unsafe working conditions</a:t>
            </a:r>
          </a:p>
          <a:p>
            <a:pPr>
              <a:lnSpc>
                <a:spcPct val="90000"/>
              </a:lnSpc>
            </a:pPr>
            <a:r>
              <a:rPr lang="en-US" sz="2400" dirty="0">
                <a:solidFill>
                  <a:srgbClr val="FFFFFF"/>
                </a:solidFill>
              </a:rPr>
              <a:t>Poverty is so bad-</a:t>
            </a:r>
            <a:r>
              <a:rPr lang="en-US" sz="2400" dirty="0">
                <a:solidFill>
                  <a:srgbClr val="FFFFFF"/>
                </a:solidFill>
                <a:sym typeface="Wingdings" charset="0"/>
              </a:rPr>
              <a:t></a:t>
            </a:r>
            <a:r>
              <a:rPr lang="en-US" sz="2400" dirty="0">
                <a:solidFill>
                  <a:srgbClr val="FFFFFF"/>
                </a:solidFill>
              </a:rPr>
              <a:t>children need to work</a:t>
            </a:r>
          </a:p>
          <a:p>
            <a:pPr>
              <a:lnSpc>
                <a:spcPct val="90000"/>
              </a:lnSpc>
            </a:pPr>
            <a:r>
              <a:rPr lang="en-US" sz="2400" dirty="0">
                <a:solidFill>
                  <a:srgbClr val="FFFFFF"/>
                </a:solidFill>
              </a:rPr>
              <a:t>Massive wealth is created by factory owners-</a:t>
            </a:r>
            <a:r>
              <a:rPr lang="en-US" sz="2400" dirty="0">
                <a:solidFill>
                  <a:srgbClr val="FFFFFF"/>
                </a:solidFill>
                <a:sym typeface="Wingdings" charset="0"/>
              </a:rPr>
              <a:t></a:t>
            </a:r>
            <a:r>
              <a:rPr lang="en-US" sz="2400" dirty="0">
                <a:solidFill>
                  <a:srgbClr val="FFFFFF"/>
                </a:solidFill>
              </a:rPr>
              <a:t> causes corruption-</a:t>
            </a:r>
            <a:r>
              <a:rPr lang="en-US" sz="2400" dirty="0">
                <a:solidFill>
                  <a:srgbClr val="FFFFFF"/>
                </a:solidFill>
                <a:sym typeface="Wingdings" charset="0"/>
              </a:rPr>
              <a:t></a:t>
            </a:r>
            <a:r>
              <a:rPr lang="en-US" sz="2400" dirty="0">
                <a:solidFill>
                  <a:srgbClr val="FFFFFF"/>
                </a:solidFill>
              </a:rPr>
              <a:t> business owners use money to influence government officials</a:t>
            </a:r>
          </a:p>
        </p:txBody>
      </p:sp>
    </p:spTree>
    <p:extLst>
      <p:ext uri="{BB962C8B-B14F-4D97-AF65-F5344CB8AC3E}">
        <p14:creationId xmlns:p14="http://schemas.microsoft.com/office/powerpoint/2010/main" val="22392782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8229600" cy="915901"/>
          </a:xfrm>
        </p:spPr>
        <p:txBody>
          <a:bodyPr>
            <a:normAutofit/>
          </a:bodyPr>
          <a:lstStyle/>
          <a:p>
            <a:r>
              <a:rPr lang="en-US" sz="3800" b="1" dirty="0">
                <a:latin typeface="Rockwell"/>
                <a:cs typeface="Rockwell"/>
              </a:rPr>
              <a:t>Free Enterprise: </a:t>
            </a:r>
            <a:r>
              <a:rPr lang="en-US" sz="3800" dirty="0" smtClean="0">
                <a:latin typeface="Rockwell"/>
                <a:cs typeface="Rockwell"/>
              </a:rPr>
              <a:t>Capitalism</a:t>
            </a:r>
            <a:endParaRPr lang="en-US" sz="1900" b="1" dirty="0">
              <a:latin typeface="Rockwell"/>
              <a:cs typeface="Rockwell"/>
            </a:endParaRPr>
          </a:p>
        </p:txBody>
      </p:sp>
      <p:sp>
        <p:nvSpPr>
          <p:cNvPr id="30722" name="Rectangle 3"/>
          <p:cNvSpPr>
            <a:spLocks noGrp="1" noChangeArrowheads="1"/>
          </p:cNvSpPr>
          <p:nvPr>
            <p:ph type="body" sz="half" idx="1"/>
          </p:nvPr>
        </p:nvSpPr>
        <p:spPr>
          <a:xfrm>
            <a:off x="136779" y="1486023"/>
            <a:ext cx="4359031" cy="4953000"/>
          </a:xfrm>
        </p:spPr>
        <p:txBody>
          <a:bodyPr/>
          <a:lstStyle/>
          <a:p>
            <a:pPr>
              <a:lnSpc>
                <a:spcPct val="90000"/>
              </a:lnSpc>
            </a:pPr>
            <a:r>
              <a:rPr lang="en-US" sz="1800" b="1" dirty="0">
                <a:latin typeface="Rockwell"/>
                <a:cs typeface="Rockwell"/>
              </a:rPr>
              <a:t>Adam Smith</a:t>
            </a:r>
            <a:r>
              <a:rPr lang="en-US" sz="1800" dirty="0">
                <a:latin typeface="Rockwell"/>
                <a:cs typeface="Rockwell"/>
              </a:rPr>
              <a:t>:  </a:t>
            </a:r>
            <a:r>
              <a:rPr lang="en-US" sz="1800" b="1" u="sng" dirty="0">
                <a:latin typeface="Rockwell"/>
                <a:cs typeface="Rockwell"/>
              </a:rPr>
              <a:t>The Wealth of Nations</a:t>
            </a:r>
            <a:r>
              <a:rPr lang="en-US" sz="1800" dirty="0">
                <a:latin typeface="Rockwell"/>
                <a:cs typeface="Rockwell"/>
              </a:rPr>
              <a:t>  (1776)</a:t>
            </a:r>
          </a:p>
          <a:p>
            <a:pPr>
              <a:lnSpc>
                <a:spcPct val="90000"/>
              </a:lnSpc>
            </a:pPr>
            <a:r>
              <a:rPr lang="en-US" sz="1800" b="1" u="sng" dirty="0">
                <a:latin typeface="Rockwell"/>
                <a:cs typeface="Rockwell"/>
              </a:rPr>
              <a:t>Laissez-faire Capitalism</a:t>
            </a:r>
            <a:r>
              <a:rPr lang="en-US" sz="1800" dirty="0">
                <a:latin typeface="Rockwell"/>
                <a:cs typeface="Rockwell"/>
              </a:rPr>
              <a:t>: </a:t>
            </a:r>
            <a:r>
              <a:rPr lang="ja-JP" altLang="en-US" sz="1800" dirty="0">
                <a:latin typeface="Rockwell"/>
                <a:cs typeface="Rockwell"/>
              </a:rPr>
              <a:t>“</a:t>
            </a:r>
            <a:r>
              <a:rPr lang="en-US" altLang="ja-JP" sz="1800" dirty="0">
                <a:latin typeface="Rockwell"/>
                <a:cs typeface="Rockwell"/>
              </a:rPr>
              <a:t>Let it Be</a:t>
            </a:r>
            <a:r>
              <a:rPr lang="ja-JP" altLang="en-US" sz="1800" dirty="0">
                <a:latin typeface="Rockwell"/>
                <a:cs typeface="Rockwell"/>
              </a:rPr>
              <a:t>”</a:t>
            </a:r>
            <a:endParaRPr lang="en-US" altLang="ja-JP" sz="1800" dirty="0">
              <a:latin typeface="Rockwell"/>
              <a:cs typeface="Rockwell"/>
            </a:endParaRPr>
          </a:p>
          <a:p>
            <a:pPr>
              <a:lnSpc>
                <a:spcPct val="90000"/>
              </a:lnSpc>
            </a:pPr>
            <a:r>
              <a:rPr lang="en-US" sz="1800" dirty="0" smtClean="0">
                <a:latin typeface="Rockwell"/>
                <a:cs typeface="Rockwell"/>
              </a:rPr>
              <a:t>The </a:t>
            </a:r>
            <a:r>
              <a:rPr lang="en-US" sz="1800" b="1" dirty="0">
                <a:latin typeface="Rockwell"/>
                <a:cs typeface="Rockwell"/>
              </a:rPr>
              <a:t>Market System: </a:t>
            </a:r>
          </a:p>
          <a:p>
            <a:pPr>
              <a:lnSpc>
                <a:spcPct val="90000"/>
              </a:lnSpc>
            </a:pPr>
            <a:r>
              <a:rPr lang="en-US" sz="1800" dirty="0">
                <a:latin typeface="Rockwell"/>
                <a:cs typeface="Rockwell"/>
              </a:rPr>
              <a:t>Laws of supply and demand determine prices (The Invisible Hand)</a:t>
            </a:r>
          </a:p>
          <a:p>
            <a:pPr>
              <a:lnSpc>
                <a:spcPct val="90000"/>
              </a:lnSpc>
            </a:pPr>
            <a:r>
              <a:rPr lang="en-US" sz="1800" dirty="0">
                <a:latin typeface="Rockwell"/>
                <a:cs typeface="Rockwell"/>
              </a:rPr>
              <a:t>According to </a:t>
            </a:r>
            <a:r>
              <a:rPr lang="en-US" sz="1800" dirty="0" smtClean="0">
                <a:latin typeface="Rockwell"/>
                <a:cs typeface="Rockwell"/>
              </a:rPr>
              <a:t>Smith’</a:t>
            </a:r>
            <a:r>
              <a:rPr lang="en-US" altLang="ja-JP" sz="1800" dirty="0" smtClean="0">
                <a:latin typeface="Rockwell"/>
                <a:cs typeface="Rockwell"/>
              </a:rPr>
              <a:t>s </a:t>
            </a:r>
            <a:r>
              <a:rPr lang="en-US" altLang="ja-JP" sz="1800" dirty="0">
                <a:latin typeface="Rockwell"/>
                <a:cs typeface="Rockwell"/>
              </a:rPr>
              <a:t>ideas:</a:t>
            </a:r>
          </a:p>
          <a:p>
            <a:pPr lvl="1">
              <a:lnSpc>
                <a:spcPct val="90000"/>
              </a:lnSpc>
            </a:pPr>
            <a:r>
              <a:rPr lang="en-US" sz="1400" dirty="0">
                <a:latin typeface="Rockwell"/>
                <a:cs typeface="Rockwell"/>
              </a:rPr>
              <a:t>Business should be free of government interference.</a:t>
            </a:r>
          </a:p>
          <a:p>
            <a:pPr>
              <a:lnSpc>
                <a:spcPct val="90000"/>
              </a:lnSpc>
            </a:pPr>
            <a:r>
              <a:rPr lang="en-US" sz="1800" dirty="0">
                <a:latin typeface="Rockwell"/>
                <a:cs typeface="Rockwell"/>
              </a:rPr>
              <a:t>Smith understood that:</a:t>
            </a:r>
          </a:p>
          <a:p>
            <a:pPr lvl="1">
              <a:lnSpc>
                <a:spcPct val="90000"/>
              </a:lnSpc>
            </a:pPr>
            <a:r>
              <a:rPr lang="en-US" sz="1400" dirty="0">
                <a:latin typeface="Rockwell"/>
                <a:cs typeface="Rockwell"/>
              </a:rPr>
              <a:t>Business owners or Entrepreneurs, as a rule, want to make as much money or profit as possible.</a:t>
            </a:r>
          </a:p>
          <a:p>
            <a:pPr lvl="1">
              <a:lnSpc>
                <a:spcPct val="90000"/>
              </a:lnSpc>
            </a:pPr>
            <a:r>
              <a:rPr lang="en-US" sz="1400" dirty="0">
                <a:latin typeface="Rockwell"/>
                <a:cs typeface="Rockwell"/>
              </a:rPr>
              <a:t>They don</a:t>
            </a:r>
            <a:r>
              <a:rPr lang="ja-JP" altLang="en-US" sz="1400" dirty="0">
                <a:latin typeface="Rockwell"/>
                <a:cs typeface="Rockwell"/>
              </a:rPr>
              <a:t>’</a:t>
            </a:r>
            <a:r>
              <a:rPr lang="en-US" altLang="ja-JP" sz="1400" dirty="0">
                <a:latin typeface="Rockwell"/>
                <a:cs typeface="Rockwell"/>
              </a:rPr>
              <a:t>t want to pay taxes</a:t>
            </a:r>
            <a:r>
              <a:rPr lang="en-US" altLang="ja-JP" sz="1400" dirty="0" smtClean="0">
                <a:latin typeface="Rockwell"/>
                <a:cs typeface="Rockwell"/>
              </a:rPr>
              <a:t>.</a:t>
            </a:r>
          </a:p>
          <a:p>
            <a:pPr lvl="1">
              <a:lnSpc>
                <a:spcPct val="90000"/>
              </a:lnSpc>
            </a:pPr>
            <a:r>
              <a:rPr lang="en-US" sz="1400" dirty="0" smtClean="0">
                <a:latin typeface="Rockwell"/>
                <a:cs typeface="Rockwell"/>
              </a:rPr>
              <a:t>They want to provide goods or services at the lowest possible price and creating the most profit.</a:t>
            </a:r>
          </a:p>
          <a:p>
            <a:pPr lvl="1">
              <a:lnSpc>
                <a:spcPct val="90000"/>
              </a:lnSpc>
            </a:pPr>
            <a:endParaRPr lang="en-US" sz="1400" dirty="0">
              <a:latin typeface="Rockwell"/>
              <a:cs typeface="Rockwell"/>
            </a:endParaRPr>
          </a:p>
        </p:txBody>
      </p:sp>
      <p:sp>
        <p:nvSpPr>
          <p:cNvPr id="30723" name="Rectangle 4"/>
          <p:cNvSpPr>
            <a:spLocks noGrp="1" noChangeArrowheads="1"/>
          </p:cNvSpPr>
          <p:nvPr>
            <p:ph type="body" sz="half" idx="2"/>
          </p:nvPr>
        </p:nvSpPr>
        <p:spPr>
          <a:xfrm>
            <a:off x="4648200" y="1515331"/>
            <a:ext cx="4038600" cy="4953000"/>
          </a:xfrm>
        </p:spPr>
        <p:txBody>
          <a:bodyPr/>
          <a:lstStyle/>
          <a:p>
            <a:pPr>
              <a:lnSpc>
                <a:spcPct val="90000"/>
              </a:lnSpc>
            </a:pPr>
            <a:r>
              <a:rPr lang="en-US" sz="1800" dirty="0" smtClean="0">
                <a:latin typeface="Rockwell"/>
                <a:cs typeface="Rockwell"/>
              </a:rPr>
              <a:t>According </a:t>
            </a:r>
            <a:r>
              <a:rPr lang="en-US" sz="1800" dirty="0">
                <a:latin typeface="Rockwell"/>
                <a:cs typeface="Rockwell"/>
              </a:rPr>
              <a:t>to Smith </a:t>
            </a:r>
            <a:r>
              <a:rPr lang="en-US" sz="1800" dirty="0" smtClean="0">
                <a:latin typeface="Rockwell"/>
                <a:cs typeface="Rockwell"/>
              </a:rPr>
              <a:t>a</a:t>
            </a:r>
            <a:r>
              <a:rPr lang="en-US" sz="1800" b="1" dirty="0" smtClean="0">
                <a:latin typeface="Rockwell"/>
                <a:cs typeface="Rockwell"/>
              </a:rPr>
              <a:t> Pure </a:t>
            </a:r>
            <a:r>
              <a:rPr lang="en-US" sz="1800" b="1" dirty="0">
                <a:latin typeface="Rockwell"/>
                <a:cs typeface="Rockwell"/>
              </a:rPr>
              <a:t>Market Economic System</a:t>
            </a:r>
            <a:r>
              <a:rPr lang="en-US" sz="1800" dirty="0">
                <a:latin typeface="Rockwell"/>
                <a:cs typeface="Rockwell"/>
              </a:rPr>
              <a:t> would achieve the maximum good for society:</a:t>
            </a:r>
          </a:p>
          <a:p>
            <a:pPr>
              <a:lnSpc>
                <a:spcPct val="90000"/>
              </a:lnSpc>
            </a:pPr>
            <a:r>
              <a:rPr lang="en-US" sz="1800" dirty="0">
                <a:latin typeface="Rockwell"/>
                <a:cs typeface="Rockwell"/>
              </a:rPr>
              <a:t>Characteristics</a:t>
            </a:r>
          </a:p>
          <a:p>
            <a:pPr lvl="1">
              <a:lnSpc>
                <a:spcPct val="90000"/>
              </a:lnSpc>
            </a:pPr>
            <a:r>
              <a:rPr lang="en-US" sz="1800" dirty="0">
                <a:latin typeface="Rockwell"/>
                <a:cs typeface="Rockwell"/>
              </a:rPr>
              <a:t>No government control</a:t>
            </a:r>
          </a:p>
          <a:p>
            <a:pPr lvl="1">
              <a:lnSpc>
                <a:spcPct val="90000"/>
              </a:lnSpc>
            </a:pPr>
            <a:r>
              <a:rPr lang="en-US" sz="1800" dirty="0">
                <a:latin typeface="Rockwell"/>
                <a:cs typeface="Rockwell"/>
              </a:rPr>
              <a:t>Freedom of choice</a:t>
            </a:r>
          </a:p>
          <a:p>
            <a:pPr lvl="1">
              <a:lnSpc>
                <a:spcPct val="90000"/>
              </a:lnSpc>
            </a:pPr>
            <a:r>
              <a:rPr lang="en-US" sz="1800" dirty="0">
                <a:latin typeface="Rockwell"/>
                <a:cs typeface="Rockwell"/>
              </a:rPr>
              <a:t>Private Property</a:t>
            </a:r>
          </a:p>
          <a:p>
            <a:pPr lvl="1">
              <a:lnSpc>
                <a:spcPct val="90000"/>
              </a:lnSpc>
            </a:pPr>
            <a:r>
              <a:rPr lang="en-US" sz="1800" dirty="0">
                <a:latin typeface="Rockwell"/>
                <a:cs typeface="Rockwell"/>
              </a:rPr>
              <a:t>Profit</a:t>
            </a:r>
          </a:p>
          <a:p>
            <a:pPr lvl="1">
              <a:lnSpc>
                <a:spcPct val="90000"/>
              </a:lnSpc>
            </a:pPr>
            <a:r>
              <a:rPr lang="en-US" sz="1800" dirty="0" smtClean="0">
                <a:latin typeface="Rockwell"/>
                <a:cs typeface="Rockwell"/>
              </a:rPr>
              <a:t>Competition</a:t>
            </a:r>
            <a:endParaRPr lang="en-US" sz="1800" dirty="0">
              <a:latin typeface="Rockwell"/>
              <a:cs typeface="Rockwell"/>
            </a:endParaRPr>
          </a:p>
        </p:txBody>
      </p:sp>
    </p:spTree>
    <p:extLst>
      <p:ext uri="{BB962C8B-B14F-4D97-AF65-F5344CB8AC3E}">
        <p14:creationId xmlns:p14="http://schemas.microsoft.com/office/powerpoint/2010/main" val="16979191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307420" y="1340527"/>
            <a:ext cx="3600066" cy="5018515"/>
          </a:xfrm>
          <a:prstGeom prst="rect">
            <a:avLst/>
          </a:prstGeom>
          <a:noFill/>
          <a:ln>
            <a:noFill/>
          </a:ln>
        </p:spPr>
        <p:txBody>
          <a:bodyPr wrap="square" lIns="35717" tIns="35717" rIns="35717" bIns="35717" anchor="t" anchorCtr="0">
            <a:noAutofit/>
          </a:bodyPr>
          <a:lstStyle/>
          <a:p>
            <a:pPr marL="312528" indent="-312528">
              <a:spcBef>
                <a:spcPts val="0"/>
              </a:spcBef>
            </a:pPr>
            <a:r>
              <a:rPr lang="en-US" dirty="0">
                <a:solidFill>
                  <a:srgbClr val="FFFFFF"/>
                </a:solidFill>
                <a:latin typeface="Rockwell"/>
                <a:cs typeface="Rockwell"/>
              </a:rPr>
              <a:t>A national market</a:t>
            </a:r>
          </a:p>
          <a:p>
            <a:pPr marL="312528" indent="-312528">
              <a:spcBef>
                <a:spcPts val="1406"/>
              </a:spcBef>
            </a:pPr>
            <a:r>
              <a:rPr lang="en-US" dirty="0">
                <a:solidFill>
                  <a:srgbClr val="FFFFFF"/>
                </a:solidFill>
                <a:latin typeface="Rockwell"/>
                <a:cs typeface="Rockwell"/>
              </a:rPr>
              <a:t>A national financial system</a:t>
            </a:r>
          </a:p>
          <a:p>
            <a:pPr marL="312528" indent="-312528">
              <a:spcBef>
                <a:spcPts val="1406"/>
              </a:spcBef>
            </a:pPr>
            <a:r>
              <a:rPr lang="en-US" dirty="0">
                <a:solidFill>
                  <a:srgbClr val="FFFFFF"/>
                </a:solidFill>
                <a:latin typeface="Rockwell"/>
                <a:cs typeface="Rockwell"/>
              </a:rPr>
              <a:t>Infrastructure</a:t>
            </a:r>
          </a:p>
          <a:p>
            <a:pPr marL="312528" indent="-312528">
              <a:spcBef>
                <a:spcPts val="1406"/>
              </a:spcBef>
            </a:pPr>
            <a:r>
              <a:rPr lang="en-US" dirty="0">
                <a:solidFill>
                  <a:srgbClr val="FFFFFF"/>
                </a:solidFill>
                <a:latin typeface="Rockwell"/>
                <a:cs typeface="Rockwell"/>
              </a:rPr>
              <a:t>Three additional influences:</a:t>
            </a:r>
          </a:p>
          <a:p>
            <a:pPr marL="580409" lvl="1" indent="-312528">
              <a:spcBef>
                <a:spcPts val="703"/>
              </a:spcBef>
              <a:buFont typeface="Avenir"/>
              <a:buChar char="-"/>
            </a:pPr>
            <a:r>
              <a:rPr lang="en-US" dirty="0">
                <a:solidFill>
                  <a:srgbClr val="FFFFFF"/>
                </a:solidFill>
                <a:latin typeface="Rockwell"/>
                <a:cs typeface="Rockwell"/>
              </a:rPr>
              <a:t>Geography</a:t>
            </a:r>
          </a:p>
          <a:p>
            <a:pPr marL="580409" lvl="1" indent="-312528">
              <a:spcBef>
                <a:spcPts val="703"/>
              </a:spcBef>
              <a:buFont typeface="Avenir"/>
              <a:buChar char="-"/>
            </a:pPr>
            <a:r>
              <a:rPr lang="en-US" dirty="0">
                <a:solidFill>
                  <a:srgbClr val="FFFFFF"/>
                </a:solidFill>
                <a:latin typeface="Rockwell"/>
                <a:cs typeface="Rockwell"/>
              </a:rPr>
              <a:t>Demography</a:t>
            </a:r>
          </a:p>
          <a:p>
            <a:pPr marL="580409" lvl="1" indent="-312528">
              <a:spcBef>
                <a:spcPts val="703"/>
              </a:spcBef>
              <a:buFont typeface="Avenir"/>
              <a:buChar char="-"/>
            </a:pPr>
            <a:r>
              <a:rPr lang="en-US" dirty="0">
                <a:solidFill>
                  <a:srgbClr val="FFFFFF"/>
                </a:solidFill>
                <a:latin typeface="Rockwell"/>
                <a:cs typeface="Rockwell"/>
              </a:rPr>
              <a:t>Laws</a:t>
            </a:r>
          </a:p>
        </p:txBody>
      </p:sp>
      <p:sp>
        <p:nvSpPr>
          <p:cNvPr id="85" name="Shape 85"/>
          <p:cNvSpPr txBox="1">
            <a:spLocks noGrp="1"/>
          </p:cNvSpPr>
          <p:nvPr>
            <p:ph type="title" idx="4294967295"/>
          </p:nvPr>
        </p:nvSpPr>
        <p:spPr>
          <a:xfrm>
            <a:off x="473274" y="443683"/>
            <a:ext cx="8197453" cy="526852"/>
          </a:xfrm>
          <a:prstGeom prst="rect">
            <a:avLst/>
          </a:prstGeom>
          <a:noFill/>
          <a:ln>
            <a:noFill/>
          </a:ln>
        </p:spPr>
        <p:txBody>
          <a:bodyPr wrap="square" lIns="35717" tIns="35717" rIns="35717" bIns="35717" anchor="t" anchorCtr="0">
            <a:noAutofit/>
          </a:bodyPr>
          <a:lstStyle/>
          <a:p>
            <a:pPr>
              <a:spcBef>
                <a:spcPts val="0"/>
              </a:spcBef>
              <a:buClr>
                <a:srgbClr val="5B5854"/>
              </a:buClr>
            </a:pPr>
            <a:r>
              <a:rPr lang="en-US" sz="2700">
                <a:solidFill>
                  <a:srgbClr val="FFFFFF"/>
                </a:solidFill>
                <a:latin typeface="Rockwell"/>
                <a:ea typeface="Carme"/>
                <a:cs typeface="Rockwell"/>
                <a:sym typeface="Carme"/>
              </a:rPr>
              <a:t>WHAT DOES IT TAKE TO BUILD AN ECONOMY?</a:t>
            </a:r>
          </a:p>
        </p:txBody>
      </p:sp>
    </p:spTree>
    <p:extLst>
      <p:ext uri="{BB962C8B-B14F-4D97-AF65-F5344CB8AC3E}">
        <p14:creationId xmlns:p14="http://schemas.microsoft.com/office/powerpoint/2010/main" val="379656437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 calcmode="lin" valueType="num">
                                      <p:cBhvr additive="base">
                                        <p:cTn id="7" dur="1000"/>
                                        <p:tgtEl>
                                          <p:spTgt spid="8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 calcmode="lin" valueType="num">
                                      <p:cBhvr additive="base">
                                        <p:cTn id="12" dur="1000"/>
                                        <p:tgtEl>
                                          <p:spTgt spid="8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 calcmode="lin" valueType="num">
                                      <p:cBhvr additive="base">
                                        <p:cTn id="17" dur="1000"/>
                                        <p:tgtEl>
                                          <p:spTgt spid="84">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4">
                                            <p:txEl>
                                              <p:pRg st="3" end="3"/>
                                            </p:txEl>
                                          </p:spTgt>
                                        </p:tgtEl>
                                        <p:attrNameLst>
                                          <p:attrName>style.visibility</p:attrName>
                                        </p:attrNameLst>
                                      </p:cBhvr>
                                      <p:to>
                                        <p:strVal val="visible"/>
                                      </p:to>
                                    </p:set>
                                    <p:anim calcmode="lin" valueType="num">
                                      <p:cBhvr additive="base">
                                        <p:cTn id="22" dur="1000"/>
                                        <p:tgtEl>
                                          <p:spTgt spid="84">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4">
                                            <p:txEl>
                                              <p:pRg st="4" end="4"/>
                                            </p:txEl>
                                          </p:spTgt>
                                        </p:tgtEl>
                                        <p:attrNameLst>
                                          <p:attrName>style.visibility</p:attrName>
                                        </p:attrNameLst>
                                      </p:cBhvr>
                                      <p:to>
                                        <p:strVal val="visible"/>
                                      </p:to>
                                    </p:set>
                                    <p:anim calcmode="lin" valueType="num">
                                      <p:cBhvr additive="base">
                                        <p:cTn id="27" dur="1000"/>
                                        <p:tgtEl>
                                          <p:spTgt spid="84">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4">
                                            <p:txEl>
                                              <p:pRg st="5" end="5"/>
                                            </p:txEl>
                                          </p:spTgt>
                                        </p:tgtEl>
                                        <p:attrNameLst>
                                          <p:attrName>style.visibility</p:attrName>
                                        </p:attrNameLst>
                                      </p:cBhvr>
                                      <p:to>
                                        <p:strVal val="visible"/>
                                      </p:to>
                                    </p:set>
                                    <p:anim calcmode="lin" valueType="num">
                                      <p:cBhvr additive="base">
                                        <p:cTn id="32" dur="1000"/>
                                        <p:tgtEl>
                                          <p:spTgt spid="84">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4">
                                            <p:txEl>
                                              <p:pRg st="6" end="6"/>
                                            </p:txEl>
                                          </p:spTgt>
                                        </p:tgtEl>
                                        <p:attrNameLst>
                                          <p:attrName>style.visibility</p:attrName>
                                        </p:attrNameLst>
                                      </p:cBhvr>
                                      <p:to>
                                        <p:strVal val="visible"/>
                                      </p:to>
                                    </p:set>
                                    <p:anim calcmode="lin" valueType="num">
                                      <p:cBhvr additive="base">
                                        <p:cTn id="37" dur="1000"/>
                                        <p:tgtEl>
                                          <p:spTgt spid="84">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2793870" y="2694785"/>
            <a:ext cx="4095239" cy="1172766"/>
          </a:xfrm>
          <a:prstGeom prst="rect">
            <a:avLst/>
          </a:prstGeom>
          <a:noFill/>
          <a:ln>
            <a:noFill/>
          </a:ln>
        </p:spPr>
        <p:txBody>
          <a:bodyPr wrap="square" lIns="35717" tIns="35717" rIns="35717" bIns="35717" anchor="t" anchorCtr="0">
            <a:noAutofit/>
          </a:bodyPr>
          <a:lstStyle/>
          <a:p>
            <a:pPr marL="0" indent="0" algn="ctr">
              <a:spcBef>
                <a:spcPts val="0"/>
              </a:spcBef>
              <a:buClr>
                <a:srgbClr val="8F5E3A"/>
              </a:buClr>
              <a:buNone/>
            </a:pPr>
            <a:r>
              <a:rPr lang="en-US" dirty="0">
                <a:solidFill>
                  <a:srgbClr val="FFFFFF"/>
                </a:solidFill>
                <a:latin typeface="Rockwell"/>
                <a:cs typeface="Rockwell"/>
              </a:rPr>
              <a:t>Proprietorship:</a:t>
            </a:r>
          </a:p>
          <a:p>
            <a:pPr marL="0" indent="0" algn="ctr">
              <a:spcBef>
                <a:spcPts val="1406"/>
              </a:spcBef>
              <a:buNone/>
            </a:pPr>
            <a:r>
              <a:rPr lang="en-US" dirty="0">
                <a:solidFill>
                  <a:srgbClr val="FFFFFF"/>
                </a:solidFill>
                <a:latin typeface="Rockwell"/>
                <a:cs typeface="Rockwell"/>
              </a:rPr>
              <a:t>A single owner </a:t>
            </a:r>
            <a:r>
              <a:rPr lang="en-US" dirty="0" smtClean="0">
                <a:solidFill>
                  <a:srgbClr val="FFFFFF"/>
                </a:solidFill>
                <a:latin typeface="Rockwell"/>
                <a:cs typeface="Rockwell"/>
              </a:rPr>
              <a:t>business	OR</a:t>
            </a:r>
            <a:endParaRPr lang="en-US" dirty="0">
              <a:solidFill>
                <a:srgbClr val="FFFFFF"/>
              </a:solidFill>
              <a:latin typeface="Rockwell"/>
              <a:cs typeface="Rockwell"/>
            </a:endParaRPr>
          </a:p>
        </p:txBody>
      </p:sp>
      <p:sp>
        <p:nvSpPr>
          <p:cNvPr id="92" name="Shape 92"/>
          <p:cNvSpPr txBox="1">
            <a:spLocks noGrp="1"/>
          </p:cNvSpPr>
          <p:nvPr>
            <p:ph type="title" idx="4294967295"/>
          </p:nvPr>
        </p:nvSpPr>
        <p:spPr>
          <a:xfrm>
            <a:off x="417594" y="401836"/>
            <a:ext cx="8197453" cy="526852"/>
          </a:xfrm>
          <a:prstGeom prst="rect">
            <a:avLst/>
          </a:prstGeom>
          <a:noFill/>
          <a:ln>
            <a:noFill/>
          </a:ln>
        </p:spPr>
        <p:txBody>
          <a:bodyPr wrap="square" lIns="35717" tIns="35717" rIns="35717" bIns="35717" anchor="t" anchorCtr="0">
            <a:noAutofit/>
          </a:bodyPr>
          <a:lstStyle/>
          <a:p>
            <a:pPr>
              <a:spcBef>
                <a:spcPts val="0"/>
              </a:spcBef>
              <a:buClr>
                <a:srgbClr val="5B5854"/>
              </a:buClr>
            </a:pPr>
            <a:r>
              <a:rPr lang="en-US" sz="2800" dirty="0">
                <a:solidFill>
                  <a:srgbClr val="FFFFFF"/>
                </a:solidFill>
                <a:latin typeface="Rockwell"/>
                <a:ea typeface="Carme"/>
                <a:cs typeface="Rockwell"/>
                <a:sym typeface="Carme"/>
              </a:rPr>
              <a:t>THE RISE OF BIG BUSINESS</a:t>
            </a:r>
          </a:p>
        </p:txBody>
      </p:sp>
      <p:sp>
        <p:nvSpPr>
          <p:cNvPr id="93" name="Shape 93"/>
          <p:cNvSpPr txBox="1"/>
          <p:nvPr/>
        </p:nvSpPr>
        <p:spPr>
          <a:xfrm>
            <a:off x="2791149" y="4364358"/>
            <a:ext cx="4097960" cy="1910954"/>
          </a:xfrm>
          <a:prstGeom prst="rect">
            <a:avLst/>
          </a:prstGeom>
          <a:noFill/>
          <a:ln>
            <a:noFill/>
          </a:ln>
        </p:spPr>
        <p:txBody>
          <a:bodyPr wrap="square" lIns="35717" tIns="35717" rIns="35717" bIns="35717" anchor="t" anchorCtr="0">
            <a:noAutofit/>
          </a:bodyPr>
          <a:lstStyle/>
          <a:p>
            <a:pPr algn="ctr">
              <a:buClr>
                <a:srgbClr val="8F5E3A"/>
              </a:buClr>
            </a:pPr>
            <a:r>
              <a:rPr lang="en-US" sz="2200" dirty="0">
                <a:solidFill>
                  <a:srgbClr val="FFFFFF"/>
                </a:solidFill>
                <a:latin typeface="Rockwell"/>
                <a:ea typeface="Avenir"/>
                <a:cs typeface="Rockwell"/>
                <a:sym typeface="Avenir"/>
              </a:rPr>
              <a:t>Partnership:</a:t>
            </a:r>
          </a:p>
          <a:p>
            <a:pPr algn="ctr">
              <a:spcBef>
                <a:spcPts val="1406"/>
              </a:spcBef>
              <a:buClr>
                <a:srgbClr val="8F5E3A"/>
              </a:buClr>
              <a:buSzPts val="2400"/>
            </a:pPr>
            <a:r>
              <a:rPr lang="en-US" sz="2200" dirty="0">
                <a:solidFill>
                  <a:srgbClr val="FFFFFF"/>
                </a:solidFill>
                <a:latin typeface="Rockwell"/>
                <a:ea typeface="Avenir"/>
                <a:cs typeface="Rockwell"/>
                <a:sym typeface="Avenir"/>
              </a:rPr>
              <a:t>Small group</a:t>
            </a:r>
            <a:br>
              <a:rPr lang="en-US" sz="2200" dirty="0">
                <a:solidFill>
                  <a:srgbClr val="FFFFFF"/>
                </a:solidFill>
                <a:latin typeface="Rockwell"/>
                <a:ea typeface="Avenir"/>
                <a:cs typeface="Rockwell"/>
                <a:sym typeface="Avenir"/>
              </a:rPr>
            </a:br>
            <a:r>
              <a:rPr lang="en-US" sz="2200" dirty="0">
                <a:solidFill>
                  <a:srgbClr val="FFFFFF"/>
                </a:solidFill>
                <a:latin typeface="Rockwell"/>
                <a:ea typeface="Avenir"/>
                <a:cs typeface="Rockwell"/>
                <a:sym typeface="Avenir"/>
              </a:rPr>
              <a:t>ownership</a:t>
            </a:r>
            <a:br>
              <a:rPr lang="en-US" sz="2200" dirty="0">
                <a:solidFill>
                  <a:srgbClr val="FFFFFF"/>
                </a:solidFill>
                <a:latin typeface="Rockwell"/>
                <a:ea typeface="Avenir"/>
                <a:cs typeface="Rockwell"/>
                <a:sym typeface="Avenir"/>
              </a:rPr>
            </a:br>
            <a:r>
              <a:rPr lang="en-US" sz="2200" dirty="0">
                <a:solidFill>
                  <a:srgbClr val="FFFFFF"/>
                </a:solidFill>
                <a:latin typeface="Rockwell"/>
                <a:ea typeface="Avenir"/>
                <a:cs typeface="Rockwell"/>
                <a:sym typeface="Avenir"/>
              </a:rPr>
              <a:t>of a business</a:t>
            </a:r>
          </a:p>
        </p:txBody>
      </p:sp>
      <p:sp>
        <p:nvSpPr>
          <p:cNvPr id="96" name="Shape 96"/>
          <p:cNvSpPr txBox="1"/>
          <p:nvPr/>
        </p:nvSpPr>
        <p:spPr>
          <a:xfrm>
            <a:off x="2793869" y="1470421"/>
            <a:ext cx="4095239" cy="500063"/>
          </a:xfrm>
          <a:prstGeom prst="rect">
            <a:avLst/>
          </a:prstGeom>
          <a:noFill/>
          <a:ln>
            <a:noFill/>
          </a:ln>
        </p:spPr>
        <p:txBody>
          <a:bodyPr wrap="square" lIns="35717" tIns="35717" rIns="35717" bIns="35717" anchor="t" anchorCtr="0">
            <a:noAutofit/>
          </a:bodyPr>
          <a:lstStyle/>
          <a:p>
            <a:pPr algn="ctr">
              <a:buClr>
                <a:srgbClr val="5B5854"/>
              </a:buClr>
            </a:pPr>
            <a:r>
              <a:rPr lang="en-US" sz="2500" dirty="0">
                <a:solidFill>
                  <a:srgbClr val="FFFFFF"/>
                </a:solidFill>
                <a:latin typeface="Rockwell"/>
                <a:ea typeface="Avenir"/>
                <a:cs typeface="Rockwell"/>
                <a:sym typeface="Avenir"/>
              </a:rPr>
              <a:t>The Old Business Format</a:t>
            </a:r>
          </a:p>
        </p:txBody>
      </p:sp>
    </p:spTree>
    <p:extLst>
      <p:ext uri="{BB962C8B-B14F-4D97-AF65-F5344CB8AC3E}">
        <p14:creationId xmlns:p14="http://schemas.microsoft.com/office/powerpoint/2010/main" val="92598555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1000"/>
                                        <p:tgtEl>
                                          <p:spTgt spid="9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1000"/>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idx="4294967295"/>
          </p:nvPr>
        </p:nvSpPr>
        <p:spPr>
          <a:xfrm>
            <a:off x="473274" y="267891"/>
            <a:ext cx="8197453" cy="446485"/>
          </a:xfrm>
          <a:prstGeom prst="rect">
            <a:avLst/>
          </a:prstGeom>
          <a:noFill/>
          <a:ln>
            <a:noFill/>
          </a:ln>
        </p:spPr>
        <p:txBody>
          <a:bodyPr wrap="square" lIns="35717" tIns="35717" rIns="35717" bIns="35717" anchor="t" anchorCtr="0">
            <a:noAutofit/>
          </a:bodyPr>
          <a:lstStyle/>
          <a:p>
            <a:pPr>
              <a:spcBef>
                <a:spcPts val="0"/>
              </a:spcBef>
              <a:buClr>
                <a:srgbClr val="9A958E"/>
              </a:buClr>
            </a:pPr>
            <a:r>
              <a:rPr lang="en-US" sz="1800">
                <a:solidFill>
                  <a:srgbClr val="FFFFFF"/>
                </a:solidFill>
                <a:latin typeface="Rockwell"/>
                <a:ea typeface="Carme"/>
                <a:cs typeface="Rockwell"/>
                <a:sym typeface="Carme"/>
              </a:rPr>
              <a:t>THE RISE OF BIG BUSINESS</a:t>
            </a:r>
          </a:p>
        </p:txBody>
      </p:sp>
      <p:sp>
        <p:nvSpPr>
          <p:cNvPr id="102" name="Shape 102"/>
          <p:cNvSpPr txBox="1"/>
          <p:nvPr/>
        </p:nvSpPr>
        <p:spPr>
          <a:xfrm>
            <a:off x="198784" y="952640"/>
            <a:ext cx="2846026" cy="500063"/>
          </a:xfrm>
          <a:prstGeom prst="rect">
            <a:avLst/>
          </a:prstGeom>
          <a:noFill/>
          <a:ln>
            <a:noFill/>
          </a:ln>
        </p:spPr>
        <p:txBody>
          <a:bodyPr wrap="square" lIns="35717" tIns="35717" rIns="35717" bIns="35717" anchor="t" anchorCtr="0">
            <a:noAutofit/>
          </a:bodyPr>
          <a:lstStyle/>
          <a:p>
            <a:pPr algn="ctr">
              <a:buClr>
                <a:srgbClr val="5B5854"/>
              </a:buClr>
            </a:pPr>
            <a:r>
              <a:rPr lang="en-US" sz="2500" i="1" dirty="0">
                <a:solidFill>
                  <a:srgbClr val="FFFFFF"/>
                </a:solidFill>
                <a:latin typeface="Rockwell"/>
                <a:ea typeface="Avenir"/>
                <a:cs typeface="Rockwell"/>
                <a:sym typeface="Avenir"/>
              </a:rPr>
              <a:t>The New Format—</a:t>
            </a:r>
          </a:p>
        </p:txBody>
      </p:sp>
      <p:cxnSp>
        <p:nvCxnSpPr>
          <p:cNvPr id="103" name="Shape 103"/>
          <p:cNvCxnSpPr/>
          <p:nvPr/>
        </p:nvCxnSpPr>
        <p:spPr>
          <a:xfrm>
            <a:off x="1073787" y="4816078"/>
            <a:ext cx="6996427" cy="1"/>
          </a:xfrm>
          <a:prstGeom prst="straightConnector1">
            <a:avLst/>
          </a:prstGeom>
          <a:noFill/>
          <a:ln w="25400" cap="rnd" cmpd="sng">
            <a:solidFill>
              <a:srgbClr val="8F5E3A"/>
            </a:solidFill>
            <a:prstDash val="dashDot"/>
            <a:round/>
            <a:headEnd type="none" w="med" len="med"/>
            <a:tailEnd type="none" w="med" len="med"/>
          </a:ln>
        </p:spPr>
      </p:cxnSp>
      <p:grpSp>
        <p:nvGrpSpPr>
          <p:cNvPr id="104" name="Shape 104"/>
          <p:cNvGrpSpPr/>
          <p:nvPr/>
        </p:nvGrpSpPr>
        <p:grpSpPr>
          <a:xfrm>
            <a:off x="734995" y="5189637"/>
            <a:ext cx="4781919" cy="1312746"/>
            <a:chOff x="0" y="0"/>
            <a:chExt cx="5898209" cy="1867015"/>
          </a:xfrm>
        </p:grpSpPr>
        <p:grpSp>
          <p:nvGrpSpPr>
            <p:cNvPr id="105" name="Shape 105"/>
            <p:cNvGrpSpPr/>
            <p:nvPr/>
          </p:nvGrpSpPr>
          <p:grpSpPr>
            <a:xfrm>
              <a:off x="2829062" y="0"/>
              <a:ext cx="3069147" cy="1867015"/>
              <a:chOff x="0" y="0"/>
              <a:chExt cx="3069146" cy="1867014"/>
            </a:xfrm>
          </p:grpSpPr>
          <p:pic>
            <p:nvPicPr>
              <p:cNvPr id="106" name="Shape 106" descr="pasted-image.pdf"/>
              <p:cNvPicPr preferRelativeResize="0"/>
              <p:nvPr/>
            </p:nvPicPr>
            <p:blipFill rotWithShape="1">
              <a:blip r:embed="rId3">
                <a:alphaModFix/>
              </a:blip>
              <a:srcRect/>
              <a:stretch/>
            </p:blipFill>
            <p:spPr>
              <a:xfrm>
                <a:off x="1911537" y="347282"/>
                <a:ext cx="1157609" cy="1353511"/>
              </a:xfrm>
              <a:prstGeom prst="rect">
                <a:avLst/>
              </a:prstGeom>
              <a:noFill/>
              <a:ln>
                <a:noFill/>
              </a:ln>
            </p:spPr>
          </p:pic>
          <p:pic>
            <p:nvPicPr>
              <p:cNvPr id="107" name="Shape 107" descr="pasted-image.pdf"/>
              <p:cNvPicPr preferRelativeResize="0"/>
              <p:nvPr/>
            </p:nvPicPr>
            <p:blipFill rotWithShape="1">
              <a:blip r:embed="rId3">
                <a:alphaModFix/>
              </a:blip>
              <a:srcRect/>
              <a:stretch/>
            </p:blipFill>
            <p:spPr>
              <a:xfrm>
                <a:off x="819230" y="0"/>
                <a:ext cx="1157608" cy="1353511"/>
              </a:xfrm>
              <a:prstGeom prst="rect">
                <a:avLst/>
              </a:prstGeom>
              <a:noFill/>
              <a:ln>
                <a:noFill/>
              </a:ln>
            </p:spPr>
          </p:pic>
          <p:pic>
            <p:nvPicPr>
              <p:cNvPr id="108" name="Shape 108" descr="pasted-image.pdf"/>
              <p:cNvPicPr preferRelativeResize="0"/>
              <p:nvPr/>
            </p:nvPicPr>
            <p:blipFill rotWithShape="1">
              <a:blip r:embed="rId3">
                <a:alphaModFix/>
              </a:blip>
              <a:srcRect/>
              <a:stretch/>
            </p:blipFill>
            <p:spPr>
              <a:xfrm>
                <a:off x="0" y="513502"/>
                <a:ext cx="1157608" cy="1353512"/>
              </a:xfrm>
              <a:prstGeom prst="rect">
                <a:avLst/>
              </a:prstGeom>
              <a:noFill/>
              <a:ln>
                <a:noFill/>
              </a:ln>
            </p:spPr>
          </p:pic>
        </p:grpSp>
        <p:sp>
          <p:nvSpPr>
            <p:cNvPr id="109" name="Shape 109"/>
            <p:cNvSpPr txBox="1"/>
            <p:nvPr/>
          </p:nvSpPr>
          <p:spPr>
            <a:xfrm>
              <a:off x="0" y="518937"/>
              <a:ext cx="2613660" cy="660401"/>
            </a:xfrm>
            <a:prstGeom prst="rect">
              <a:avLst/>
            </a:prstGeom>
            <a:noFill/>
            <a:ln>
              <a:noFill/>
            </a:ln>
          </p:spPr>
          <p:txBody>
            <a:bodyPr wrap="square" lIns="50800" tIns="50800" rIns="50800" bIns="50800" anchor="t" anchorCtr="0">
              <a:noAutofit/>
            </a:bodyPr>
            <a:lstStyle/>
            <a:p>
              <a:pPr>
                <a:buClr>
                  <a:srgbClr val="8F5E3A"/>
                </a:buClr>
              </a:pPr>
              <a:r>
                <a:rPr lang="en-US" sz="2200" dirty="0" smtClean="0">
                  <a:solidFill>
                    <a:srgbClr val="FFFFFF"/>
                  </a:solidFill>
                  <a:latin typeface="Rockwell"/>
                  <a:ea typeface="Avenir"/>
                  <a:cs typeface="Rockwell"/>
                  <a:sym typeface="Avenir"/>
                </a:rPr>
                <a:t>Shareholders</a:t>
              </a:r>
              <a:endParaRPr lang="en-US" sz="2200" dirty="0">
                <a:solidFill>
                  <a:srgbClr val="FFFFFF"/>
                </a:solidFill>
                <a:latin typeface="Rockwell"/>
                <a:ea typeface="Avenir"/>
                <a:cs typeface="Rockwell"/>
                <a:sym typeface="Avenir"/>
              </a:endParaRPr>
            </a:p>
          </p:txBody>
        </p:sp>
      </p:grpSp>
      <p:grpSp>
        <p:nvGrpSpPr>
          <p:cNvPr id="110" name="Shape 110"/>
          <p:cNvGrpSpPr/>
          <p:nvPr/>
        </p:nvGrpSpPr>
        <p:grpSpPr>
          <a:xfrm>
            <a:off x="1096918" y="3137412"/>
            <a:ext cx="2363595" cy="1555140"/>
            <a:chOff x="0" y="0"/>
            <a:chExt cx="3361556" cy="2211753"/>
          </a:xfrm>
        </p:grpSpPr>
        <p:pic>
          <p:nvPicPr>
            <p:cNvPr id="111" name="Shape 111" descr="pasted-image.pdf"/>
            <p:cNvPicPr preferRelativeResize="0"/>
            <p:nvPr/>
          </p:nvPicPr>
          <p:blipFill rotWithShape="1">
            <a:blip r:embed="rId4">
              <a:alphaModFix/>
            </a:blip>
            <a:srcRect/>
            <a:stretch/>
          </p:blipFill>
          <p:spPr>
            <a:xfrm>
              <a:off x="476171" y="344739"/>
              <a:ext cx="2885385" cy="1867014"/>
            </a:xfrm>
            <a:prstGeom prst="rect">
              <a:avLst/>
            </a:prstGeom>
            <a:noFill/>
            <a:ln>
              <a:noFill/>
            </a:ln>
            <a:effectLst>
              <a:outerShdw blurRad="190500" dist="8455" dir="5400000" rotWithShape="0">
                <a:srgbClr val="000000"/>
              </a:outerShdw>
            </a:effectLst>
          </p:spPr>
        </p:pic>
        <p:sp>
          <p:nvSpPr>
            <p:cNvPr id="112" name="Shape 112"/>
            <p:cNvSpPr txBox="1"/>
            <p:nvPr/>
          </p:nvSpPr>
          <p:spPr>
            <a:xfrm>
              <a:off x="0" y="0"/>
              <a:ext cx="1576302" cy="660400"/>
            </a:xfrm>
            <a:prstGeom prst="rect">
              <a:avLst/>
            </a:prstGeom>
            <a:noFill/>
            <a:ln>
              <a:noFill/>
            </a:ln>
          </p:spPr>
          <p:txBody>
            <a:bodyPr wrap="square" lIns="50800" tIns="50800" rIns="50800" bIns="50800" anchor="t" anchorCtr="0">
              <a:noAutofit/>
            </a:bodyPr>
            <a:lstStyle/>
            <a:p>
              <a:pPr>
                <a:buClr>
                  <a:srgbClr val="8F5E3A"/>
                </a:buClr>
              </a:pPr>
              <a:r>
                <a:rPr lang="en-US" sz="2200" dirty="0">
                  <a:solidFill>
                    <a:srgbClr val="FFFFFF"/>
                  </a:solidFill>
                  <a:latin typeface="Rockwell"/>
                  <a:ea typeface="Avenir"/>
                  <a:cs typeface="Rockwell"/>
                  <a:sym typeface="Avenir"/>
                </a:rPr>
                <a:t>Capital</a:t>
              </a:r>
            </a:p>
          </p:txBody>
        </p:sp>
      </p:grpSp>
      <p:sp>
        <p:nvSpPr>
          <p:cNvPr id="113" name="Shape 113"/>
          <p:cNvSpPr/>
          <p:nvPr/>
        </p:nvSpPr>
        <p:spPr>
          <a:xfrm>
            <a:off x="1469999" y="4103881"/>
            <a:ext cx="735257" cy="1397057"/>
          </a:xfrm>
          <a:custGeom>
            <a:avLst/>
            <a:gdLst/>
            <a:ahLst/>
            <a:cxnLst/>
            <a:rect l="0" t="0" r="0" b="0"/>
            <a:pathLst>
              <a:path w="120000" h="120000" extrusionOk="0">
                <a:moveTo>
                  <a:pt x="120000" y="120000"/>
                </a:moveTo>
                <a:cubicBezTo>
                  <a:pt x="25704" y="97994"/>
                  <a:pt x="-13018" y="57994"/>
                  <a:pt x="3836" y="0"/>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sp>
        <p:nvSpPr>
          <p:cNvPr id="114" name="Shape 114"/>
          <p:cNvSpPr/>
          <p:nvPr/>
        </p:nvSpPr>
        <p:spPr>
          <a:xfrm>
            <a:off x="5627932" y="4557841"/>
            <a:ext cx="2325569" cy="1419878"/>
          </a:xfrm>
          <a:custGeom>
            <a:avLst/>
            <a:gdLst/>
            <a:ahLst/>
            <a:cxnLst/>
            <a:rect l="0" t="0" r="0" b="0"/>
            <a:pathLst>
              <a:path w="120000" h="120000" extrusionOk="0">
                <a:moveTo>
                  <a:pt x="120000" y="0"/>
                </a:moveTo>
                <a:cubicBezTo>
                  <a:pt x="92977" y="79822"/>
                  <a:pt x="52977" y="119822"/>
                  <a:pt x="0" y="120000"/>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sp>
        <p:nvSpPr>
          <p:cNvPr id="115" name="Shape 115"/>
          <p:cNvSpPr/>
          <p:nvPr/>
        </p:nvSpPr>
        <p:spPr>
          <a:xfrm>
            <a:off x="1621797" y="2047129"/>
            <a:ext cx="1858484" cy="999406"/>
          </a:xfrm>
          <a:custGeom>
            <a:avLst/>
            <a:gdLst/>
            <a:ahLst/>
            <a:cxnLst/>
            <a:rect l="0" t="0" r="0" b="0"/>
            <a:pathLst>
              <a:path w="120000" h="120000" extrusionOk="0">
                <a:moveTo>
                  <a:pt x="0" y="120000"/>
                </a:moveTo>
                <a:cubicBezTo>
                  <a:pt x="24866" y="35375"/>
                  <a:pt x="64866" y="-4489"/>
                  <a:pt x="120000" y="403"/>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grpSp>
        <p:nvGrpSpPr>
          <p:cNvPr id="116" name="Shape 116"/>
          <p:cNvGrpSpPr/>
          <p:nvPr/>
        </p:nvGrpSpPr>
        <p:grpSpPr>
          <a:xfrm>
            <a:off x="6051351" y="3217184"/>
            <a:ext cx="2861473" cy="1956083"/>
            <a:chOff x="0" y="0"/>
            <a:chExt cx="4069648" cy="2781982"/>
          </a:xfrm>
        </p:grpSpPr>
        <p:pic>
          <p:nvPicPr>
            <p:cNvPr id="117" name="Shape 117" descr="pasted-image.pdf"/>
            <p:cNvPicPr preferRelativeResize="0"/>
            <p:nvPr/>
          </p:nvPicPr>
          <p:blipFill rotWithShape="1">
            <a:blip r:embed="rId5">
              <a:alphaModFix/>
            </a:blip>
            <a:srcRect/>
            <a:stretch/>
          </p:blipFill>
          <p:spPr>
            <a:xfrm>
              <a:off x="0" y="0"/>
              <a:ext cx="1244600" cy="1320800"/>
            </a:xfrm>
            <a:prstGeom prst="rect">
              <a:avLst/>
            </a:prstGeom>
            <a:noFill/>
            <a:ln>
              <a:noFill/>
            </a:ln>
            <a:effectLst>
              <a:outerShdw blurRad="190500" dist="8455" dir="5400000" rotWithShape="0">
                <a:srgbClr val="000000"/>
              </a:outerShdw>
            </a:effectLst>
          </p:spPr>
        </p:pic>
        <p:pic>
          <p:nvPicPr>
            <p:cNvPr id="118" name="Shape 118" descr="pasted-image.pdf"/>
            <p:cNvPicPr preferRelativeResize="0"/>
            <p:nvPr/>
          </p:nvPicPr>
          <p:blipFill rotWithShape="1">
            <a:blip r:embed="rId6">
              <a:alphaModFix/>
            </a:blip>
            <a:srcRect/>
            <a:stretch/>
          </p:blipFill>
          <p:spPr>
            <a:xfrm>
              <a:off x="436436" y="1384981"/>
              <a:ext cx="1286128" cy="1397001"/>
            </a:xfrm>
            <a:prstGeom prst="rect">
              <a:avLst/>
            </a:prstGeom>
            <a:noFill/>
            <a:ln>
              <a:noFill/>
            </a:ln>
          </p:spPr>
        </p:pic>
        <p:grpSp>
          <p:nvGrpSpPr>
            <p:cNvPr id="119" name="Shape 119"/>
            <p:cNvGrpSpPr/>
            <p:nvPr/>
          </p:nvGrpSpPr>
          <p:grpSpPr>
            <a:xfrm>
              <a:off x="1612688" y="478991"/>
              <a:ext cx="2456960" cy="1263709"/>
              <a:chOff x="0" y="0"/>
              <a:chExt cx="2456959" cy="1263707"/>
            </a:xfrm>
          </p:grpSpPr>
          <p:sp>
            <p:nvSpPr>
              <p:cNvPr id="120" name="Shape 120"/>
              <p:cNvSpPr txBox="1"/>
              <p:nvPr/>
            </p:nvSpPr>
            <p:spPr>
              <a:xfrm>
                <a:off x="66735" y="0"/>
                <a:ext cx="1919123" cy="660400"/>
              </a:xfrm>
              <a:prstGeom prst="rect">
                <a:avLst/>
              </a:prstGeom>
              <a:noFill/>
              <a:ln>
                <a:noFill/>
              </a:ln>
            </p:spPr>
            <p:txBody>
              <a:bodyPr wrap="square" lIns="50800" tIns="50800" rIns="50800" bIns="50800" anchor="t" anchorCtr="0">
                <a:noAutofit/>
              </a:bodyPr>
              <a:lstStyle/>
              <a:p>
                <a:pPr>
                  <a:buClr>
                    <a:srgbClr val="8F5E3A"/>
                  </a:buClr>
                </a:pPr>
                <a:r>
                  <a:rPr lang="en-US" sz="2200">
                    <a:solidFill>
                      <a:srgbClr val="FFFFFF"/>
                    </a:solidFill>
                    <a:latin typeface="Rockwell"/>
                    <a:ea typeface="Avenir"/>
                    <a:cs typeface="Rockwell"/>
                    <a:sym typeface="Avenir"/>
                  </a:rPr>
                  <a:t>Shares &amp; </a:t>
                </a:r>
              </a:p>
            </p:txBody>
          </p:sp>
          <p:sp>
            <p:nvSpPr>
              <p:cNvPr id="121" name="Shape 121"/>
              <p:cNvSpPr txBox="1"/>
              <p:nvPr/>
            </p:nvSpPr>
            <p:spPr>
              <a:xfrm>
                <a:off x="0" y="603305"/>
                <a:ext cx="2456959" cy="660402"/>
              </a:xfrm>
              <a:prstGeom prst="rect">
                <a:avLst/>
              </a:prstGeom>
              <a:noFill/>
              <a:ln>
                <a:noFill/>
              </a:ln>
            </p:spPr>
            <p:txBody>
              <a:bodyPr wrap="square" lIns="50800" tIns="50800" rIns="50800" bIns="50800" anchor="t" anchorCtr="0">
                <a:noAutofit/>
              </a:bodyPr>
              <a:lstStyle/>
              <a:p>
                <a:pPr>
                  <a:buClr>
                    <a:srgbClr val="8F5E3A"/>
                  </a:buClr>
                </a:pPr>
                <a:r>
                  <a:rPr lang="en-US" sz="2200" dirty="0">
                    <a:solidFill>
                      <a:srgbClr val="FFFFFF"/>
                    </a:solidFill>
                    <a:latin typeface="Rockwell"/>
                    <a:ea typeface="Avenir"/>
                    <a:cs typeface="Rockwell"/>
                    <a:sym typeface="Avenir"/>
                  </a:rPr>
                  <a:t>Dividends</a:t>
                </a:r>
              </a:p>
            </p:txBody>
          </p:sp>
        </p:grpSp>
      </p:grpSp>
      <p:grpSp>
        <p:nvGrpSpPr>
          <p:cNvPr id="122" name="Shape 122"/>
          <p:cNvGrpSpPr/>
          <p:nvPr/>
        </p:nvGrpSpPr>
        <p:grpSpPr>
          <a:xfrm>
            <a:off x="2942899" y="1153905"/>
            <a:ext cx="4276754" cy="1405705"/>
            <a:chOff x="0" y="-28813"/>
            <a:chExt cx="6082495" cy="1999223"/>
          </a:xfrm>
        </p:grpSpPr>
        <p:grpSp>
          <p:nvGrpSpPr>
            <p:cNvPr id="123" name="Shape 123"/>
            <p:cNvGrpSpPr/>
            <p:nvPr/>
          </p:nvGrpSpPr>
          <p:grpSpPr>
            <a:xfrm>
              <a:off x="0" y="0"/>
              <a:ext cx="6082495" cy="1970410"/>
              <a:chOff x="0" y="0"/>
              <a:chExt cx="6082494" cy="1970409"/>
            </a:xfrm>
          </p:grpSpPr>
          <p:pic>
            <p:nvPicPr>
              <p:cNvPr id="124" name="Shape 124" descr="pasted-image.pdf"/>
              <p:cNvPicPr preferRelativeResize="0"/>
              <p:nvPr/>
            </p:nvPicPr>
            <p:blipFill rotWithShape="1">
              <a:blip r:embed="rId7">
                <a:alphaModFix/>
              </a:blip>
              <a:srcRect/>
              <a:stretch/>
            </p:blipFill>
            <p:spPr>
              <a:xfrm>
                <a:off x="0" y="365913"/>
                <a:ext cx="6082494" cy="1604496"/>
              </a:xfrm>
              <a:prstGeom prst="rect">
                <a:avLst/>
              </a:prstGeom>
              <a:noFill/>
              <a:ln>
                <a:noFill/>
              </a:ln>
            </p:spPr>
          </p:pic>
          <p:sp>
            <p:nvSpPr>
              <p:cNvPr id="125" name="Shape 125"/>
              <p:cNvSpPr/>
              <p:nvPr/>
            </p:nvSpPr>
            <p:spPr>
              <a:xfrm>
                <a:off x="4522748" y="12700"/>
                <a:ext cx="120016" cy="383443"/>
              </a:xfrm>
              <a:custGeom>
                <a:avLst/>
                <a:gdLst/>
                <a:ahLst/>
                <a:cxnLst/>
                <a:rect l="0" t="0" r="0" b="0"/>
                <a:pathLst>
                  <a:path w="120000" h="120000" extrusionOk="0">
                    <a:moveTo>
                      <a:pt x="120000" y="120000"/>
                    </a:moveTo>
                    <a:lnTo>
                      <a:pt x="11350" y="79477"/>
                    </a:lnTo>
                    <a:lnTo>
                      <a:pt x="82566" y="44494"/>
                    </a:lnTo>
                    <a:lnTo>
                      <a:pt x="0" y="0"/>
                    </a:lnTo>
                  </a:path>
                </a:pathLst>
              </a:custGeom>
              <a:noFill/>
              <a:ln w="25400" cap="flat" cmpd="sng">
                <a:solidFill>
                  <a:srgbClr val="000000"/>
                </a:solidFill>
                <a:prstDash val="solid"/>
                <a:miter lim="8000"/>
                <a:headEnd type="none" w="med" len="med"/>
                <a:tailEnd type="none" w="med" len="med"/>
              </a:ln>
            </p:spPr>
            <p:txBody>
              <a:bodyPr wrap="square" lIns="50800" tIns="50800" rIns="50800" bIns="50800" anchor="ctr" anchorCtr="0">
                <a:noAutofit/>
              </a:bodyPr>
              <a:lstStyle/>
              <a:p>
                <a:pPr algn="ctr">
                  <a:buClr>
                    <a:srgbClr val="5B5854"/>
                  </a:buClr>
                </a:pPr>
                <a:endParaRPr sz="1100">
                  <a:solidFill>
                    <a:srgbClr val="FFFFFF"/>
                  </a:solidFill>
                  <a:latin typeface="Rockwell"/>
                  <a:ea typeface="Carme"/>
                  <a:cs typeface="Rockwell"/>
                  <a:sym typeface="Carme"/>
                </a:endParaRPr>
              </a:p>
            </p:txBody>
          </p:sp>
          <p:sp>
            <p:nvSpPr>
              <p:cNvPr id="126" name="Shape 126"/>
              <p:cNvSpPr/>
              <p:nvPr/>
            </p:nvSpPr>
            <p:spPr>
              <a:xfrm>
                <a:off x="4929148" y="0"/>
                <a:ext cx="120016" cy="383443"/>
              </a:xfrm>
              <a:custGeom>
                <a:avLst/>
                <a:gdLst/>
                <a:ahLst/>
                <a:cxnLst/>
                <a:rect l="0" t="0" r="0" b="0"/>
                <a:pathLst>
                  <a:path w="120000" h="120000" extrusionOk="0">
                    <a:moveTo>
                      <a:pt x="120000" y="120000"/>
                    </a:moveTo>
                    <a:lnTo>
                      <a:pt x="11350" y="79477"/>
                    </a:lnTo>
                    <a:lnTo>
                      <a:pt x="82566" y="44494"/>
                    </a:lnTo>
                    <a:lnTo>
                      <a:pt x="0" y="0"/>
                    </a:lnTo>
                  </a:path>
                </a:pathLst>
              </a:custGeom>
              <a:noFill/>
              <a:ln w="25400" cap="flat" cmpd="sng">
                <a:solidFill>
                  <a:srgbClr val="000000"/>
                </a:solidFill>
                <a:prstDash val="solid"/>
                <a:miter lim="8000"/>
                <a:headEnd type="none" w="med" len="med"/>
                <a:tailEnd type="none" w="med" len="med"/>
              </a:ln>
            </p:spPr>
            <p:txBody>
              <a:bodyPr wrap="square" lIns="50800" tIns="50800" rIns="50800" bIns="50800" anchor="ctr" anchorCtr="0">
                <a:noAutofit/>
              </a:bodyPr>
              <a:lstStyle/>
              <a:p>
                <a:pPr algn="ctr">
                  <a:buClr>
                    <a:srgbClr val="5B5854"/>
                  </a:buClr>
                </a:pPr>
                <a:endParaRPr sz="1100">
                  <a:solidFill>
                    <a:srgbClr val="FFFFFF"/>
                  </a:solidFill>
                  <a:latin typeface="Rockwell"/>
                  <a:ea typeface="Carme"/>
                  <a:cs typeface="Rockwell"/>
                  <a:sym typeface="Carme"/>
                </a:endParaRPr>
              </a:p>
            </p:txBody>
          </p:sp>
        </p:grpSp>
        <p:sp>
          <p:nvSpPr>
            <p:cNvPr id="127" name="Shape 127"/>
            <p:cNvSpPr txBox="1"/>
            <p:nvPr/>
          </p:nvSpPr>
          <p:spPr>
            <a:xfrm>
              <a:off x="823191" y="-28813"/>
              <a:ext cx="3537841" cy="711201"/>
            </a:xfrm>
            <a:prstGeom prst="rect">
              <a:avLst/>
            </a:prstGeom>
            <a:noFill/>
            <a:ln>
              <a:noFill/>
            </a:ln>
          </p:spPr>
          <p:txBody>
            <a:bodyPr wrap="square" lIns="50800" tIns="50800" rIns="50800" bIns="50800" anchor="t" anchorCtr="0">
              <a:noAutofit/>
            </a:bodyPr>
            <a:lstStyle/>
            <a:p>
              <a:pPr algn="ctr">
                <a:buClr>
                  <a:srgbClr val="5B5854"/>
                </a:buClr>
              </a:pPr>
              <a:r>
                <a:rPr lang="en-US" sz="2500" i="1" dirty="0">
                  <a:solidFill>
                    <a:srgbClr val="FFFFFF"/>
                  </a:solidFill>
                  <a:latin typeface="Rockwell"/>
                  <a:ea typeface="Avenir"/>
                  <a:cs typeface="Rockwell"/>
                  <a:sym typeface="Avenir"/>
                </a:rPr>
                <a:t>The Corporation</a:t>
              </a:r>
            </a:p>
          </p:txBody>
        </p:sp>
      </p:grpSp>
      <p:sp>
        <p:nvSpPr>
          <p:cNvPr id="128" name="Shape 128"/>
          <p:cNvSpPr/>
          <p:nvPr/>
        </p:nvSpPr>
        <p:spPr>
          <a:xfrm>
            <a:off x="6843861" y="1843236"/>
            <a:ext cx="1172488" cy="1661267"/>
          </a:xfrm>
          <a:custGeom>
            <a:avLst/>
            <a:gdLst/>
            <a:ahLst/>
            <a:cxnLst/>
            <a:rect l="0" t="0" r="0" b="0"/>
            <a:pathLst>
              <a:path w="120000" h="120000" extrusionOk="0">
                <a:moveTo>
                  <a:pt x="0" y="0"/>
                </a:moveTo>
                <a:cubicBezTo>
                  <a:pt x="75738" y="20105"/>
                  <a:pt x="115738" y="60105"/>
                  <a:pt x="120000" y="120000"/>
                </a:cubicBezTo>
              </a:path>
            </a:pathLst>
          </a:custGeom>
          <a:noFill/>
          <a:ln w="25400" cap="flat" cmpd="sng">
            <a:solidFill>
              <a:schemeClr val="accent5">
                <a:alpha val="74901"/>
              </a:schemeClr>
            </a:solidFill>
            <a:prstDash val="solid"/>
            <a:miter lim="8000"/>
            <a:headEnd type="none" w="med" len="med"/>
            <a:tailEnd type="none" w="med" len="med"/>
          </a:ln>
        </p:spPr>
        <p:txBody>
          <a:bodyPr wrap="square" lIns="64281" tIns="32132" rIns="64281" bIns="32132" anchor="t" anchorCtr="0">
            <a:noAutofit/>
          </a:bodyPr>
          <a:lstStyle/>
          <a:p>
            <a:pPr algn="ctr">
              <a:buClr>
                <a:srgbClr val="5B5854"/>
              </a:buClr>
            </a:pPr>
            <a:endParaRPr sz="1700">
              <a:solidFill>
                <a:srgbClr val="5B5854"/>
              </a:solidFill>
              <a:latin typeface="Avenir"/>
              <a:ea typeface="Avenir"/>
              <a:cs typeface="Avenir"/>
              <a:sym typeface="Avenir"/>
            </a:endParaRPr>
          </a:p>
        </p:txBody>
      </p:sp>
      <p:sp>
        <p:nvSpPr>
          <p:cNvPr id="129" name="Shape 129"/>
          <p:cNvSpPr txBox="1">
            <a:spLocks noGrp="1"/>
          </p:cNvSpPr>
          <p:nvPr>
            <p:ph type="body" idx="4294967295"/>
          </p:nvPr>
        </p:nvSpPr>
        <p:spPr>
          <a:xfrm>
            <a:off x="3447115" y="4447635"/>
            <a:ext cx="2249771" cy="446485"/>
          </a:xfrm>
          <a:prstGeom prst="rect">
            <a:avLst/>
          </a:prstGeom>
          <a:noFill/>
          <a:ln>
            <a:noFill/>
          </a:ln>
        </p:spPr>
        <p:txBody>
          <a:bodyPr wrap="square" lIns="35717" tIns="35717" rIns="35717" bIns="35717" anchor="t" anchorCtr="0">
            <a:noAutofit/>
          </a:bodyPr>
          <a:lstStyle/>
          <a:p>
            <a:pPr marL="0" indent="0" algn="ctr">
              <a:spcBef>
                <a:spcPts val="0"/>
              </a:spcBef>
              <a:buClr>
                <a:srgbClr val="8F5E3A"/>
              </a:buClr>
              <a:buNone/>
            </a:pPr>
            <a:r>
              <a:rPr lang="en-US" sz="2200">
                <a:solidFill>
                  <a:srgbClr val="FFFFFF"/>
                </a:solidFill>
                <a:latin typeface="Rockwell"/>
                <a:ea typeface="Avenir"/>
                <a:cs typeface="Rockwell"/>
                <a:sym typeface="Avenir"/>
              </a:rPr>
              <a:t>Limited Liability</a:t>
            </a:r>
          </a:p>
        </p:txBody>
      </p:sp>
    </p:spTree>
    <p:extLst>
      <p:ext uri="{BB962C8B-B14F-4D97-AF65-F5344CB8AC3E}">
        <p14:creationId xmlns:p14="http://schemas.microsoft.com/office/powerpoint/2010/main" val="62142578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p:tgtEl>
                                          <p:spTgt spid="10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childTnLst>
                          </p:cTn>
                        </p:par>
                        <p:par>
                          <p:cTn id="13" fill="hold">
                            <p:stCondLst>
                              <p:cond delay="1000"/>
                            </p:stCondLst>
                            <p:childTnLst>
                              <p:par>
                                <p:cTn id="14" presetID="1" presetClass="entr" presetSubtype="0" fill="hold" nodeType="afterEffect">
                                  <p:stCondLst>
                                    <p:cond delay="700"/>
                                  </p:stCondLst>
                                  <p:childTnLst>
                                    <p:set>
                                      <p:cBhvr>
                                        <p:cTn id="15" dur="1" fill="hold">
                                          <p:stCondLst>
                                            <p:cond delay="0"/>
                                          </p:stCondLst>
                                        </p:cTn>
                                        <p:tgtEl>
                                          <p:spTgt spid="1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1000"/>
                                        <p:tgtEl>
                                          <p:spTgt spid="115"/>
                                        </p:tgtEl>
                                      </p:cBhvr>
                                    </p:animEffect>
                                  </p:childTnLst>
                                </p:cTn>
                              </p:par>
                            </p:childTnLst>
                          </p:cTn>
                        </p:par>
                        <p:par>
                          <p:cTn id="21" fill="hold">
                            <p:stCondLst>
                              <p:cond delay="1000"/>
                            </p:stCondLst>
                            <p:childTnLst>
                              <p:par>
                                <p:cTn id="22" presetID="2" presetClass="entr" presetSubtype="1" fill="hold" nodeType="afterEffect">
                                  <p:stCondLst>
                                    <p:cond delay="700"/>
                                  </p:stCondLst>
                                  <p:childTnLst>
                                    <p:set>
                                      <p:cBhvr>
                                        <p:cTn id="23" dur="1" fill="hold">
                                          <p:stCondLst>
                                            <p:cond delay="0"/>
                                          </p:stCondLst>
                                        </p:cTn>
                                        <p:tgtEl>
                                          <p:spTgt spid="122"/>
                                        </p:tgtEl>
                                        <p:attrNameLst>
                                          <p:attrName>style.visibility</p:attrName>
                                        </p:attrNameLst>
                                      </p:cBhvr>
                                      <p:to>
                                        <p:strVal val="visible"/>
                                      </p:to>
                                    </p:set>
                                    <p:anim calcmode="lin" valueType="num">
                                      <p:cBhvr additive="base">
                                        <p:cTn id="24" dur="1500"/>
                                        <p:tgtEl>
                                          <p:spTgt spid="1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1000"/>
                                        <p:tgtEl>
                                          <p:spTgt spid="128"/>
                                        </p:tgtEl>
                                      </p:cBhvr>
                                    </p:animEffect>
                                  </p:childTnLst>
                                </p:cTn>
                              </p:par>
                            </p:childTnLst>
                          </p:cTn>
                        </p:par>
                        <p:par>
                          <p:cTn id="30" fill="hold">
                            <p:stCondLst>
                              <p:cond delay="1000"/>
                            </p:stCondLst>
                            <p:childTnLst>
                              <p:par>
                                <p:cTn id="31" presetID="1" presetClass="entr" presetSubtype="0" fill="hold" nodeType="afterEffect">
                                  <p:stCondLst>
                                    <p:cond delay="700"/>
                                  </p:stCondLst>
                                  <p:childTnLst>
                                    <p:set>
                                      <p:cBhvr>
                                        <p:cTn id="32" dur="1" fill="hold">
                                          <p:stCondLst>
                                            <p:cond delay="0"/>
                                          </p:stCondLst>
                                        </p:cTn>
                                        <p:tgtEl>
                                          <p:spTgt spid="1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10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1000"/>
                                        <p:tgtEl>
                                          <p:spTgt spid="103"/>
                                        </p:tgtEl>
                                      </p:cBhvr>
                                    </p:animEffect>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1000"/>
                                        <p:tgtEl>
                                          <p:spTgt spid="12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Scientific Management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758565432"/>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15118</TotalTime>
  <Words>1674</Words>
  <Application>Microsoft Macintosh PowerPoint</Application>
  <PresentationFormat>On-screen Show (4:3)</PresentationFormat>
  <Paragraphs>188</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Theme</vt:lpstr>
      <vt:lpstr>Do Now</vt:lpstr>
      <vt:lpstr>The Rise of Industry: Big Business in the Gilded Age</vt:lpstr>
      <vt:lpstr>Key Concepts</vt:lpstr>
      <vt:lpstr>AP Prompt</vt:lpstr>
      <vt:lpstr>Free Enterprise: Capitalism</vt:lpstr>
      <vt:lpstr>WHAT DOES IT TAKE TO BUILD AN ECONOMY?</vt:lpstr>
      <vt:lpstr>THE RISE OF BIG BUSINESS</vt:lpstr>
      <vt:lpstr>THE RISE OF BIG BUSINESS</vt:lpstr>
      <vt:lpstr>Principles of Scientific Management</vt:lpstr>
      <vt:lpstr>PowerPoint Presentation</vt:lpstr>
      <vt:lpstr>Gilded Age Industrialization</vt:lpstr>
      <vt:lpstr>Factors Encouraging Industrial Growth</vt:lpstr>
      <vt:lpstr>Chicago Meatpackers:                     The 1st “Disassembly Line”</vt:lpstr>
      <vt:lpstr>The Midwest Made Meat for America </vt:lpstr>
      <vt:lpstr>PowerPoint Presentation</vt:lpstr>
      <vt:lpstr>PowerPoint Presentation</vt:lpstr>
      <vt:lpstr>PowerPoint Presentation</vt:lpstr>
      <vt:lpstr>Problems of Growth</vt:lpstr>
      <vt:lpstr>PowerPoint Presentation</vt:lpstr>
      <vt:lpstr>Regulating the Railroads</vt:lpstr>
      <vt:lpstr>Big Steel </vt:lpstr>
      <vt:lpstr>Steel Production</vt:lpstr>
      <vt:lpstr>PowerPoint Presentation</vt:lpstr>
      <vt:lpstr>PowerPoint Presentation</vt:lpstr>
      <vt:lpstr>PowerPoint Presentation</vt:lpstr>
      <vt:lpstr>Big Oil</vt:lpstr>
      <vt:lpstr>Horizontal Integration</vt:lpstr>
      <vt:lpstr>Standard Oil Trust</vt:lpstr>
      <vt:lpstr>PowerPoint Presentation</vt:lpstr>
      <vt:lpstr>PowerPoint Presentation</vt:lpstr>
      <vt:lpstr>Corporations</vt:lpstr>
      <vt:lpstr>Corporate Mergers - 1895-1910</vt:lpstr>
      <vt:lpstr>Monopolies Continued</vt:lpstr>
      <vt:lpstr>PowerPoint Presentation</vt:lpstr>
      <vt:lpstr>PowerPoint Presentation</vt:lpstr>
      <vt:lpstr>Bosses of the Senate</vt:lpstr>
      <vt:lpstr>“What a funny little government”</vt:lpstr>
      <vt:lpstr>PowerPoint Presentation</vt:lpstr>
      <vt:lpstr>The development of factory production has consequences for virtually every portion of society.</vt:lpstr>
      <vt:lpstr>The development of factory production has consequences for virtually every portion of society.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54</cp:revision>
  <dcterms:created xsi:type="dcterms:W3CDTF">2018-05-15T21:37:39Z</dcterms:created>
  <dcterms:modified xsi:type="dcterms:W3CDTF">2019-01-10T18:40:30Z</dcterms:modified>
</cp:coreProperties>
</file>