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9"/>
  </p:notesMasterIdLst>
  <p:sldIdLst>
    <p:sldId id="286" r:id="rId2"/>
    <p:sldId id="256" r:id="rId3"/>
    <p:sldId id="258" r:id="rId4"/>
    <p:sldId id="259" r:id="rId5"/>
    <p:sldId id="287" r:id="rId6"/>
    <p:sldId id="270" r:id="rId7"/>
    <p:sldId id="276" r:id="rId8"/>
    <p:sldId id="262" r:id="rId9"/>
    <p:sldId id="271" r:id="rId10"/>
    <p:sldId id="277" r:id="rId11"/>
    <p:sldId id="278" r:id="rId12"/>
    <p:sldId id="272" r:id="rId13"/>
    <p:sldId id="288" r:id="rId14"/>
    <p:sldId id="274" r:id="rId15"/>
    <p:sldId id="273" r:id="rId16"/>
    <p:sldId id="275" r:id="rId17"/>
    <p:sldId id="279" r:id="rId18"/>
    <p:sldId id="280" r:id="rId19"/>
    <p:sldId id="281" r:id="rId20"/>
    <p:sldId id="266" r:id="rId21"/>
    <p:sldId id="289" r:id="rId22"/>
    <p:sldId id="282" r:id="rId23"/>
    <p:sldId id="284" r:id="rId24"/>
    <p:sldId id="268" r:id="rId25"/>
    <p:sldId id="285" r:id="rId26"/>
    <p:sldId id="269" r:id="rId27"/>
    <p:sldId id="283"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37" d="100"/>
          <a:sy n="37" d="100"/>
        </p:scale>
        <p:origin x="-117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9C3D1B-3F4C-6F49-9E31-DFF704E1940F}" type="datetimeFigureOut">
              <a:rPr lang="en-US" smtClean="0"/>
              <a:t>9/25/17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9B601E-BC81-7341-8890-D3C595BD3FC7}" type="slidenum">
              <a:rPr lang="en-US" smtClean="0"/>
              <a:t>‹#›</a:t>
            </a:fld>
            <a:endParaRPr lang="en-US"/>
          </a:p>
        </p:txBody>
      </p:sp>
    </p:spTree>
    <p:extLst>
      <p:ext uri="{BB962C8B-B14F-4D97-AF65-F5344CB8AC3E}">
        <p14:creationId xmlns:p14="http://schemas.microsoft.com/office/powerpoint/2010/main" val="3027257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07"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a:defRPr/>
            </a:pPr>
            <a:r>
              <a:rPr lang="en-US" sz="1000" i="1">
                <a:cs typeface="+mn-cs"/>
              </a:rPr>
              <a:t>19</a:t>
            </a:r>
          </a:p>
        </p:txBody>
      </p:sp>
      <p:sp>
        <p:nvSpPr>
          <p:cNvPr id="123908"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09"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10" name="Rectangle 6"/>
          <p:cNvSpPr>
            <a:spLocks noGrp="1" noChangeArrowheads="1"/>
          </p:cNvSpPr>
          <p:nvPr>
            <p:ph type="body" idx="1"/>
          </p:nvPr>
        </p:nvSpPr>
        <p:spPr>
          <a:ln/>
        </p:spPr>
        <p:txBody>
          <a:bodyPr/>
          <a:lstStyle/>
          <a:p>
            <a:pPr>
              <a:defRPr/>
            </a:pPr>
            <a:endParaRPr lang="en-US" smtClean="0">
              <a:cs typeface="+mn-cs"/>
            </a:endParaRPr>
          </a:p>
        </p:txBody>
      </p:sp>
      <p:sp>
        <p:nvSpPr>
          <p:cNvPr id="123911" name="Rectangle 7"/>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fld id="{D6081852-EF69-3B49-ACCB-F13319EE9B72}" type="slidenum">
              <a:rPr lang="en-US">
                <a:latin typeface="Arial" charset="0"/>
              </a:rPr>
              <a:pPr/>
              <a:t>22</a:t>
            </a:fld>
            <a:endParaRPr lang="en-US">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endParaRPr lang="en-US" altLang="en-US" dirty="0" smtClean="0">
              <a:latin typeface="Times New Roman" pitchFamily="18" charset="0"/>
            </a:endParaRPr>
          </a:p>
        </p:txBody>
      </p:sp>
      <p:sp>
        <p:nvSpPr>
          <p:cNvPr id="44036"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B6D63EB-9754-40E9-ACE4-456FCBD58DBD}" type="slidenum">
              <a:rPr lang="en-US" altLang="en-US" smtClean="0">
                <a:latin typeface="Times New Roman" pitchFamily="18" charset="0"/>
              </a:rPr>
              <a:pPr/>
              <a:t>23</a:t>
            </a:fld>
            <a:endParaRPr lang="en-US" alt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2099"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a:defRPr/>
            </a:pPr>
            <a:r>
              <a:rPr lang="en-US" sz="1000" i="1">
                <a:cs typeface="+mn-cs"/>
              </a:rPr>
              <a:t>23</a:t>
            </a:r>
          </a:p>
        </p:txBody>
      </p:sp>
      <p:sp>
        <p:nvSpPr>
          <p:cNvPr id="132100"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2101"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2102" name="Rectangle 6"/>
          <p:cNvSpPr>
            <a:spLocks noGrp="1" noChangeArrowheads="1"/>
          </p:cNvSpPr>
          <p:nvPr>
            <p:ph type="body" idx="1"/>
          </p:nvPr>
        </p:nvSpPr>
        <p:spPr>
          <a:ln/>
        </p:spPr>
        <p:txBody>
          <a:bodyPr/>
          <a:lstStyle/>
          <a:p>
            <a:pPr>
              <a:defRPr/>
            </a:pPr>
            <a:endParaRPr lang="en-US" smtClean="0">
              <a:cs typeface="+mn-cs"/>
            </a:endParaRPr>
          </a:p>
        </p:txBody>
      </p:sp>
      <p:sp>
        <p:nvSpPr>
          <p:cNvPr id="132103" name="Rectangle 7"/>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endParaRPr lang="en-US" altLang="en-US" smtClean="0">
              <a:latin typeface="Times New Roman" pitchFamily="18" charset="0"/>
            </a:endParaRPr>
          </a:p>
        </p:txBody>
      </p:sp>
      <p:sp>
        <p:nvSpPr>
          <p:cNvPr id="36868"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64BD6A3-F937-448A-80EA-AD32AAB0D94F}" type="slidenum">
              <a:rPr lang="en-US" altLang="en-US" smtClean="0">
                <a:latin typeface="Times New Roman" pitchFamily="18" charset="0"/>
              </a:rPr>
              <a:pPr/>
              <a:t>14</a:t>
            </a:fld>
            <a:endParaRPr lang="en-US" alt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r>
              <a:rPr lang="en-US" altLang="en-US" dirty="0" smtClean="0">
                <a:latin typeface="Times New Roman" pitchFamily="18" charset="0"/>
              </a:rPr>
              <a:t>READ MADISON’S WAR MESSAGE</a:t>
            </a:r>
          </a:p>
        </p:txBody>
      </p:sp>
      <p:sp>
        <p:nvSpPr>
          <p:cNvPr id="35844"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24AE095-8726-4086-B3E3-9AFD54AFC255}" type="slidenum">
              <a:rPr lang="en-US" altLang="en-US" smtClean="0">
                <a:latin typeface="Times New Roman" pitchFamily="18" charset="0"/>
              </a:rPr>
              <a:pPr/>
              <a:t>15</a:t>
            </a:fld>
            <a:endParaRPr lang="en-US" alt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endParaRPr lang="en-US" altLang="en-US" smtClean="0">
              <a:latin typeface="Times New Roman" pitchFamily="18" charset="0"/>
            </a:endParaRPr>
          </a:p>
        </p:txBody>
      </p:sp>
      <p:sp>
        <p:nvSpPr>
          <p:cNvPr id="38916"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E07C594-A275-4539-9EC8-26F07EAC55C0}" type="slidenum">
              <a:rPr lang="en-US" altLang="en-US" smtClean="0">
                <a:latin typeface="Times New Roman" pitchFamily="18" charset="0"/>
              </a:rPr>
              <a:pPr/>
              <a:t>16</a:t>
            </a:fld>
            <a:endParaRPr lang="en-US" alt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fld id="{94328690-1F9D-9C4B-A9D1-95D459DCC080}" type="slidenum">
              <a:rPr lang="en-US">
                <a:latin typeface="Arial" charset="0"/>
              </a:rPr>
              <a:pPr/>
              <a:t>17</a:t>
            </a:fld>
            <a:endParaRPr lang="en-US">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t>12 ships vs. 800 ships!</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fld id="{63A8DA12-B6AB-424C-862E-B459A72EF3D4}" type="slidenum">
              <a:rPr lang="en-US">
                <a:latin typeface="Arial" charset="0"/>
              </a:rPr>
              <a:pPr/>
              <a:t>18</a:t>
            </a:fld>
            <a:endParaRPr lang="en-US">
              <a:latin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fld id="{0D92AC0E-0300-E648-8762-CBF99026681C}" type="slidenum">
              <a:rPr lang="en-US">
                <a:latin typeface="Arial" charset="0"/>
              </a:rPr>
              <a:pPr/>
              <a:t>19</a:t>
            </a:fld>
            <a:endParaRPr lang="en-US">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7283"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a:defRPr/>
            </a:pPr>
            <a:r>
              <a:rPr lang="en-US" sz="1000" i="1">
                <a:cs typeface="+mn-cs"/>
              </a:rPr>
              <a:t>27</a:t>
            </a:r>
          </a:p>
        </p:txBody>
      </p:sp>
      <p:sp>
        <p:nvSpPr>
          <p:cNvPr id="97284"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7285"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7286" name="Rectangle 6"/>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smtClean="0">
              <a:cs typeface="+mn-cs"/>
            </a:endParaRPr>
          </a:p>
        </p:txBody>
      </p:sp>
      <p:sp>
        <p:nvSpPr>
          <p:cNvPr id="97287" name="Rectangle 7"/>
          <p:cNvSpPr>
            <a:spLocks noGrp="1" noRot="1" noChangeAspect="1" noChangeArrowheads="1" noTextEdit="1"/>
          </p:cNvSpPr>
          <p:nvPr>
            <p:ph type="sldImg"/>
          </p:nvPr>
        </p:nvSpPr>
        <p:spPr>
          <a:xfrm>
            <a:off x="1150938" y="692150"/>
            <a:ext cx="4556125" cy="3416300"/>
          </a:xfrm>
          <a:ln cap="flat"/>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9/25/17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9/25/17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9/25/17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9/25/17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9/25/17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9/25/17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9/25/17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9/25/17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hyperlink" Target="http://upload.wikimedia.org/wikipedia/en/4/47/BlackDan.jpg" TargetMode="External"/><Relationship Id="rId5"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7.xml"/><Relationship Id="rId3"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3.jpe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6.xml"/><Relationship Id="rId5" Type="http://schemas.openxmlformats.org/officeDocument/2006/relationships/image" Target="../media/image14.jpeg"/><Relationship Id="rId6" Type="http://schemas.openxmlformats.org/officeDocument/2006/relationships/image" Target="../media/image15.png"/><Relationship Id="rId7" Type="http://schemas.openxmlformats.org/officeDocument/2006/relationships/hyperlink" Target="http://www.cbsnews.com/news/the-1814-burning-of-washington-d-c/" TargetMode="External"/><Relationship Id="rId8" Type="http://schemas.openxmlformats.org/officeDocument/2006/relationships/image" Target="../media/image16.jpeg"/><Relationship Id="rId9" Type="http://schemas.openxmlformats.org/officeDocument/2006/relationships/image" Target="../media/image17.jpeg"/><Relationship Id="rId1" Type="http://schemas.microsoft.com/office/2007/relationships/media" Target="file:///C:\Users\e200203909\Documents\CP%20US%20History\Unit_4%20Jeffersonian%20&amp;%20Jacksonian%20Eras,%201800-1840\Star%20Spangled%20Banner-Whitney%20Houston.mp3" TargetMode="External"/><Relationship Id="rId2" Type="http://schemas.openxmlformats.org/officeDocument/2006/relationships/audio" Target="file:///C:\Users\e200203909\Documents\CP%20US%20History\Unit_4%20Jeffersonian%20&amp;%20Jacksonian%20Eras,%201800-1840\Star%20Spangled%20Banner-Whitney%20Houston.mp3" TargetMode="Externa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7.xml"/><Relationship Id="rId5" Type="http://schemas.openxmlformats.org/officeDocument/2006/relationships/image" Target="../media/image14.jpeg"/><Relationship Id="rId6" Type="http://schemas.openxmlformats.org/officeDocument/2006/relationships/image" Target="../media/image15.png"/><Relationship Id="rId7" Type="http://schemas.openxmlformats.org/officeDocument/2006/relationships/hyperlink" Target="http://www.cbsnews.com/videos/passage-star-spangled-banner/" TargetMode="External"/><Relationship Id="rId8" Type="http://schemas.openxmlformats.org/officeDocument/2006/relationships/image" Target="../media/image18.jpeg"/><Relationship Id="rId9" Type="http://schemas.openxmlformats.org/officeDocument/2006/relationships/image" Target="../media/image19.jpeg"/><Relationship Id="rId1" Type="http://schemas.microsoft.com/office/2007/relationships/media" Target="file:///C:\Users\e200203909\Documents\CP%20US%20History\Unit_4%20Jeffersonian%20&amp;%20Jacksonian%20Eras,%201800-1840\Star%20Spangled%20Banner-Whitney%20Houston.mp3" TargetMode="External"/><Relationship Id="rId2" Type="http://schemas.openxmlformats.org/officeDocument/2006/relationships/audio" Target="file:///C:\Users\e200203909\Documents\CP%20US%20History\Unit_4%20Jeffersonian%20&amp;%20Jacksonian%20Eras,%201800-1840\Star%20Spangled%20Banner-Whitney%20Houston.mp3" TargetMode="Externa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8.xml"/><Relationship Id="rId5" Type="http://schemas.openxmlformats.org/officeDocument/2006/relationships/image" Target="../media/image14.jpeg"/><Relationship Id="rId6" Type="http://schemas.openxmlformats.org/officeDocument/2006/relationships/image" Target="../media/image15.png"/><Relationship Id="rId7" Type="http://schemas.openxmlformats.org/officeDocument/2006/relationships/image" Target="../media/image20.png"/><Relationship Id="rId1" Type="http://schemas.microsoft.com/office/2007/relationships/media" Target="file:///C:\Users\e200203909\Documents\CP%20US%20History\Unit_4%20Jeffersonian%20&amp;%20Jacksonian%20Eras,%201800-1840\Star%20Spangled%20Banner-Whitney%20Houston.mp3" TargetMode="External"/><Relationship Id="rId2" Type="http://schemas.openxmlformats.org/officeDocument/2006/relationships/audio" Target="file:///C:\Users\e200203909\Documents\CP%20US%20History\Unit_4%20Jeffersonian%20&amp;%20Jacksonian%20Eras,%201800-1840\Star%20Spangled%20Banner-Whitney%20Houston.mp3"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0.xml"/><Relationship Id="rId5" Type="http://schemas.openxmlformats.org/officeDocument/2006/relationships/image" Target="../media/image14.jpeg"/><Relationship Id="rId6" Type="http://schemas.openxmlformats.org/officeDocument/2006/relationships/image" Target="../media/image15.png"/><Relationship Id="rId7" Type="http://schemas.openxmlformats.org/officeDocument/2006/relationships/image" Target="../media/image22.jpeg"/><Relationship Id="rId1" Type="http://schemas.microsoft.com/office/2007/relationships/media" Target="file:///C:\Users\e200203909\Documents\CP%20US%20History\Unit_4%20Jeffersonian%20&amp;%20Jacksonian%20Eras,%201800-1840\Star%20Spangled%20Banner-Whitney%20Houston.mp3" TargetMode="External"/><Relationship Id="rId2" Type="http://schemas.openxmlformats.org/officeDocument/2006/relationships/audio" Target="file:///C:\Users\e200203909\Documents\CP%20US%20History\Unit_4%20Jeffersonian%20&amp;%20Jacksonian%20Eras,%201800-1840\Star%20Spangled%20Banner-Whitney%20Houston.mp3" TargetMode="External"/></Relationships>
</file>

<file path=ppt/slides/_rels/slide23.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upload.wikimedia.org/wikipedia/en/3/3f/TheHartfordConventionOrLeapNoLeap.jpg" TargetMode="External"/><Relationship Id="rId3" Type="http://schemas.openxmlformats.org/officeDocument/2006/relationships/image" Target="../media/image2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a:solidFill>
                  <a:srgbClr val="FFFFFF"/>
                </a:solidFill>
                <a:latin typeface="+mn-lt"/>
                <a:ea typeface="ＭＳ Ｐゴシック" charset="0"/>
              </a:rPr>
              <a:t>Do Now Monday Quiz</a:t>
            </a:r>
          </a:p>
        </p:txBody>
      </p:sp>
      <p:sp>
        <p:nvSpPr>
          <p:cNvPr id="63490" name="TextBox 2"/>
          <p:cNvSpPr txBox="1">
            <a:spLocks noChangeArrowheads="1"/>
          </p:cNvSpPr>
          <p:nvPr/>
        </p:nvSpPr>
        <p:spPr bwMode="auto">
          <a:xfrm>
            <a:off x="457200" y="1295400"/>
            <a:ext cx="82296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b="1" dirty="0">
                <a:solidFill>
                  <a:srgbClr val="FFFFFF"/>
                </a:solidFill>
                <a:latin typeface="+mn-lt"/>
              </a:rPr>
              <a:t>Write a thesis to the following prompt:</a:t>
            </a:r>
          </a:p>
          <a:p>
            <a:endParaRPr lang="en-US" sz="2800" dirty="0" smtClean="0">
              <a:solidFill>
                <a:srgbClr val="FFFFFF"/>
              </a:solidFill>
              <a:latin typeface="+mn-lt"/>
            </a:endParaRPr>
          </a:p>
          <a:p>
            <a:r>
              <a:rPr lang="en-US" sz="2800" dirty="0" smtClean="0">
                <a:solidFill>
                  <a:srgbClr val="FFFFFF"/>
                </a:solidFill>
                <a:latin typeface="+mn-lt"/>
              </a:rPr>
              <a:t>-</a:t>
            </a:r>
            <a:r>
              <a:rPr lang="en-US" sz="2800" dirty="0">
                <a:solidFill>
                  <a:srgbClr val="FFFFFF"/>
                </a:solidFill>
                <a:latin typeface="+mn-lt"/>
              </a:rPr>
              <a:t>With respect to the federal Constitution, the Jeffersonian Republicans are usually characterized as strict constructionists who were opposed to the broad constructionism of the Federalists. To what extent was this characterization of the two parties accurate during the presidency of Jefferson?</a:t>
            </a:r>
          </a:p>
        </p:txBody>
      </p:sp>
    </p:spTree>
    <p:extLst>
      <p:ext uri="{BB962C8B-B14F-4D97-AF65-F5344CB8AC3E}">
        <p14:creationId xmlns:p14="http://schemas.microsoft.com/office/powerpoint/2010/main" val="14678724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l" eaLnBrk="1" hangingPunct="1"/>
            <a:r>
              <a:rPr lang="en-US" sz="6000">
                <a:solidFill>
                  <a:srgbClr val="FFFFFF"/>
                </a:solidFill>
                <a:latin typeface="+mn-lt"/>
              </a:rPr>
              <a:t>War Hawks</a:t>
            </a:r>
          </a:p>
        </p:txBody>
      </p:sp>
      <p:sp>
        <p:nvSpPr>
          <p:cNvPr id="16387" name="Rectangle 3"/>
          <p:cNvSpPr>
            <a:spLocks noGrp="1" noChangeArrowheads="1"/>
          </p:cNvSpPr>
          <p:nvPr>
            <p:ph type="body" idx="1"/>
          </p:nvPr>
        </p:nvSpPr>
        <p:spPr>
          <a:xfrm>
            <a:off x="457200" y="1600200"/>
            <a:ext cx="4419600" cy="5257800"/>
          </a:xfrm>
          <a:noFill/>
        </p:spPr>
        <p:txBody>
          <a:bodyPr/>
          <a:lstStyle/>
          <a:p>
            <a:pPr marL="609600" indent="-609600" eaLnBrk="1" hangingPunct="1"/>
            <a:r>
              <a:rPr lang="en-US" dirty="0">
                <a:solidFill>
                  <a:srgbClr val="FFFFFF"/>
                </a:solidFill>
              </a:rPr>
              <a:t>Young Democratic-Republican leaders</a:t>
            </a:r>
          </a:p>
          <a:p>
            <a:pPr marL="609600" indent="-609600" eaLnBrk="1" hangingPunct="1"/>
            <a:r>
              <a:rPr lang="en-US" dirty="0">
                <a:solidFill>
                  <a:srgbClr val="FFFFFF"/>
                </a:solidFill>
              </a:rPr>
              <a:t>Wanted to protect American interests</a:t>
            </a:r>
          </a:p>
          <a:p>
            <a:pPr marL="609600" indent="-609600" eaLnBrk="1" hangingPunct="1"/>
            <a:r>
              <a:rPr lang="en-US" dirty="0">
                <a:solidFill>
                  <a:srgbClr val="FFFFFF"/>
                </a:solidFill>
              </a:rPr>
              <a:t>Webster, Clay, Calhoun</a:t>
            </a:r>
          </a:p>
        </p:txBody>
      </p:sp>
      <p:pic>
        <p:nvPicPr>
          <p:cNvPr id="16388" name="Picture 8" descr="Image:Henry Cl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78332">
            <a:off x="5129213" y="446088"/>
            <a:ext cx="2755900" cy="336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0" descr="Image:JCCalhoun-18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5988">
            <a:off x="6688138" y="3581400"/>
            <a:ext cx="268287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1552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274638"/>
            <a:ext cx="8229600" cy="1143000"/>
          </a:xfrm>
        </p:spPr>
        <p:txBody>
          <a:bodyPr>
            <a:normAutofit/>
          </a:bodyPr>
          <a:lstStyle/>
          <a:p>
            <a:pPr algn="l" eaLnBrk="1" hangingPunct="1"/>
            <a:r>
              <a:rPr lang="en-US" sz="4800" dirty="0">
                <a:solidFill>
                  <a:srgbClr val="FFFFFF"/>
                </a:solidFill>
                <a:latin typeface="+mn-lt"/>
              </a:rPr>
              <a:t>War Hawks’ Goals</a:t>
            </a:r>
          </a:p>
        </p:txBody>
      </p:sp>
      <p:sp>
        <p:nvSpPr>
          <p:cNvPr id="17411" name="Rectangle 3"/>
          <p:cNvSpPr>
            <a:spLocks noGrp="1" noChangeArrowheads="1"/>
          </p:cNvSpPr>
          <p:nvPr>
            <p:ph type="body" idx="1"/>
          </p:nvPr>
        </p:nvSpPr>
        <p:spPr>
          <a:xfrm>
            <a:off x="457200" y="1600200"/>
            <a:ext cx="4419600" cy="5257800"/>
          </a:xfrm>
          <a:noFill/>
        </p:spPr>
        <p:txBody>
          <a:bodyPr/>
          <a:lstStyle/>
          <a:p>
            <a:pPr marL="609600" indent="-609600" eaLnBrk="1" hangingPunct="1"/>
            <a:r>
              <a:rPr lang="en-US" dirty="0">
                <a:solidFill>
                  <a:srgbClr val="FFFFFF"/>
                </a:solidFill>
              </a:rPr>
              <a:t>Northerners</a:t>
            </a:r>
          </a:p>
          <a:p>
            <a:pPr marL="1009650" lvl="1" indent="-609600" eaLnBrk="1" hangingPunct="1"/>
            <a:r>
              <a:rPr lang="en-US" dirty="0">
                <a:solidFill>
                  <a:srgbClr val="FFFFFF"/>
                </a:solidFill>
              </a:rPr>
              <a:t>Seize Canada</a:t>
            </a:r>
          </a:p>
          <a:p>
            <a:pPr marL="609600" indent="-609600" eaLnBrk="1" hangingPunct="1"/>
            <a:r>
              <a:rPr lang="en-US" dirty="0">
                <a:solidFill>
                  <a:srgbClr val="FFFFFF"/>
                </a:solidFill>
              </a:rPr>
              <a:t>Southerners</a:t>
            </a:r>
          </a:p>
          <a:p>
            <a:pPr marL="1009650" lvl="1" indent="-609600" eaLnBrk="1" hangingPunct="1"/>
            <a:r>
              <a:rPr lang="en-US" dirty="0">
                <a:solidFill>
                  <a:srgbClr val="FFFFFF"/>
                </a:solidFill>
              </a:rPr>
              <a:t>Seize Florida</a:t>
            </a:r>
          </a:p>
          <a:p>
            <a:pPr marL="609600" indent="-609600" eaLnBrk="1" hangingPunct="1"/>
            <a:r>
              <a:rPr lang="en-US" dirty="0">
                <a:solidFill>
                  <a:srgbClr val="FFFFFF"/>
                </a:solidFill>
              </a:rPr>
              <a:t>All War Hawks</a:t>
            </a:r>
          </a:p>
          <a:p>
            <a:pPr marL="1009650" lvl="1" indent="-609600" eaLnBrk="1" hangingPunct="1"/>
            <a:r>
              <a:rPr lang="en-US" dirty="0">
                <a:solidFill>
                  <a:srgbClr val="FFFFFF"/>
                </a:solidFill>
              </a:rPr>
              <a:t>Stop impressment</a:t>
            </a:r>
          </a:p>
          <a:p>
            <a:pPr marL="1009650" lvl="1" indent="-609600" eaLnBrk="1" hangingPunct="1"/>
            <a:r>
              <a:rPr lang="en-US" dirty="0">
                <a:solidFill>
                  <a:srgbClr val="FFFFFF"/>
                </a:solidFill>
              </a:rPr>
              <a:t>Protect trade</a:t>
            </a:r>
          </a:p>
          <a:p>
            <a:pPr marL="1009650" lvl="1" indent="-609600" eaLnBrk="1" hangingPunct="1"/>
            <a:r>
              <a:rPr lang="en-US" dirty="0">
                <a:solidFill>
                  <a:srgbClr val="FFFFFF"/>
                </a:solidFill>
              </a:rPr>
              <a:t>Expand westward</a:t>
            </a:r>
          </a:p>
        </p:txBody>
      </p:sp>
      <p:pic>
        <p:nvPicPr>
          <p:cNvPr id="17412" name="Picture 8" descr="Image:Henry Cl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78332">
            <a:off x="5586413" y="369888"/>
            <a:ext cx="2755900" cy="336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0" descr="Image:JCCalhoun-18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5988">
            <a:off x="6173788" y="3324225"/>
            <a:ext cx="268287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8" descr="File:BlackDan.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18338" t="7272" r="9317" b="9091"/>
          <a:stretch>
            <a:fillRect/>
          </a:stretch>
        </p:blipFill>
        <p:spPr bwMode="auto">
          <a:xfrm rot="406313">
            <a:off x="4660900" y="2400300"/>
            <a:ext cx="213201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5503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76200" y="152400"/>
            <a:ext cx="8823325" cy="6705600"/>
          </a:xfrm>
        </p:spPr>
        <p:txBody>
          <a:bodyPr/>
          <a:lstStyle/>
          <a:p>
            <a:pPr marL="0" indent="0" algn="ctr">
              <a:lnSpc>
                <a:spcPct val="80000"/>
              </a:lnSpc>
              <a:spcBef>
                <a:spcPts val="400"/>
              </a:spcBef>
              <a:spcAft>
                <a:spcPts val="1200"/>
              </a:spcAft>
              <a:buFont typeface="Arial" charset="0"/>
              <a:buNone/>
            </a:pPr>
            <a:r>
              <a:rPr lang="en-US" sz="3200" u="sng" dirty="0">
                <a:latin typeface="Calibri" charset="0"/>
                <a:cs typeface="Calibri" charset="0"/>
              </a:rPr>
              <a:t>Problem</a:t>
            </a:r>
            <a:r>
              <a:rPr lang="en-US" sz="3200" dirty="0">
                <a:latin typeface="Calibri" charset="0"/>
                <a:cs typeface="Calibri" charset="0"/>
              </a:rPr>
              <a:t>: Since 1793, Britain and France have been at war, violated free trade, and used impressment against American merchants. Attempts to resolve these issues did not solve these problems</a:t>
            </a:r>
          </a:p>
          <a:p>
            <a:pPr marL="0" indent="0">
              <a:lnSpc>
                <a:spcPct val="80000"/>
              </a:lnSpc>
              <a:spcBef>
                <a:spcPts val="400"/>
              </a:spcBef>
              <a:spcAft>
                <a:spcPts val="400"/>
              </a:spcAft>
              <a:buFont typeface="Arial" charset="0"/>
              <a:buChar char="•"/>
            </a:pPr>
            <a:r>
              <a:rPr lang="en-US" sz="3200" dirty="0" smtClean="0">
                <a:latin typeface="Calibri" charset="0"/>
                <a:cs typeface="Calibri" charset="0"/>
              </a:rPr>
              <a:t>Washington</a:t>
            </a:r>
            <a:r>
              <a:rPr lang="en-US" dirty="0" smtClean="0">
                <a:latin typeface="Calibri" charset="0"/>
                <a:cs typeface="Calibri" charset="0"/>
              </a:rPr>
              <a:t>’</a:t>
            </a:r>
            <a:r>
              <a:rPr lang="en-US" sz="3200" dirty="0" smtClean="0">
                <a:latin typeface="Calibri" charset="0"/>
                <a:cs typeface="Calibri" charset="0"/>
              </a:rPr>
              <a:t>s </a:t>
            </a:r>
            <a:r>
              <a:rPr lang="en-US" sz="3200" dirty="0">
                <a:latin typeface="Calibri" charset="0"/>
                <a:cs typeface="Calibri" charset="0"/>
              </a:rPr>
              <a:t>P</a:t>
            </a:r>
            <a:r>
              <a:rPr lang="en-US" sz="3200" i="1" dirty="0">
                <a:latin typeface="Calibri" charset="0"/>
                <a:cs typeface="Calibri" charset="0"/>
              </a:rPr>
              <a:t>roclamation </a:t>
            </a:r>
            <a:br>
              <a:rPr lang="en-US" sz="3200" i="1" dirty="0">
                <a:latin typeface="Calibri" charset="0"/>
                <a:cs typeface="Calibri" charset="0"/>
              </a:rPr>
            </a:br>
            <a:r>
              <a:rPr lang="en-US" sz="3200" i="1" dirty="0">
                <a:latin typeface="Calibri" charset="0"/>
                <a:cs typeface="Calibri" charset="0"/>
              </a:rPr>
              <a:t>of Neutrality</a:t>
            </a:r>
            <a:r>
              <a:rPr lang="en-US" sz="3200" dirty="0">
                <a:latin typeface="Calibri" charset="0"/>
                <a:cs typeface="Calibri" charset="0"/>
              </a:rPr>
              <a:t> (1793)</a:t>
            </a:r>
          </a:p>
          <a:p>
            <a:pPr marL="0" indent="0">
              <a:lnSpc>
                <a:spcPct val="80000"/>
              </a:lnSpc>
              <a:spcBef>
                <a:spcPts val="400"/>
              </a:spcBef>
              <a:spcAft>
                <a:spcPts val="400"/>
              </a:spcAft>
              <a:buFont typeface="Arial" charset="0"/>
              <a:buChar char="•"/>
            </a:pPr>
            <a:r>
              <a:rPr lang="en-US" sz="3200" dirty="0" smtClean="0">
                <a:latin typeface="Calibri" charset="0"/>
                <a:cs typeface="Calibri" charset="0"/>
              </a:rPr>
              <a:t>Adams</a:t>
            </a:r>
            <a:r>
              <a:rPr lang="en-US" dirty="0" smtClean="0">
                <a:latin typeface="Calibri" charset="0"/>
                <a:cs typeface="Calibri" charset="0"/>
              </a:rPr>
              <a:t>’ </a:t>
            </a:r>
            <a:r>
              <a:rPr lang="en-US" sz="3200" dirty="0" smtClean="0">
                <a:latin typeface="Calibri" charset="0"/>
                <a:cs typeface="Calibri" charset="0"/>
              </a:rPr>
              <a:t>XYZ </a:t>
            </a:r>
            <a:r>
              <a:rPr lang="en-US" sz="3200" dirty="0">
                <a:latin typeface="Calibri" charset="0"/>
                <a:cs typeface="Calibri" charset="0"/>
              </a:rPr>
              <a:t>Affair (1798)</a:t>
            </a:r>
          </a:p>
          <a:p>
            <a:pPr marL="0" indent="0">
              <a:lnSpc>
                <a:spcPct val="80000"/>
              </a:lnSpc>
              <a:spcBef>
                <a:spcPts val="400"/>
              </a:spcBef>
              <a:spcAft>
                <a:spcPts val="400"/>
              </a:spcAft>
              <a:buFont typeface="Arial" charset="0"/>
              <a:buChar char="•"/>
            </a:pPr>
            <a:r>
              <a:rPr lang="en-US" sz="3200" dirty="0" smtClean="0">
                <a:latin typeface="Calibri" charset="0"/>
                <a:cs typeface="Calibri" charset="0"/>
              </a:rPr>
              <a:t>Jefferson</a:t>
            </a:r>
            <a:r>
              <a:rPr lang="en-US" dirty="0" smtClean="0">
                <a:latin typeface="Calibri" charset="0"/>
                <a:cs typeface="Calibri" charset="0"/>
              </a:rPr>
              <a:t>’</a:t>
            </a:r>
            <a:r>
              <a:rPr lang="en-US" sz="3200" dirty="0" smtClean="0">
                <a:latin typeface="Calibri" charset="0"/>
                <a:cs typeface="Calibri" charset="0"/>
              </a:rPr>
              <a:t>s </a:t>
            </a:r>
            <a:r>
              <a:rPr lang="en-US" sz="3200" dirty="0">
                <a:latin typeface="Calibri" charset="0"/>
                <a:cs typeface="Calibri" charset="0"/>
              </a:rPr>
              <a:t>embargo (1807)</a:t>
            </a:r>
          </a:p>
        </p:txBody>
      </p:sp>
      <p:pic>
        <p:nvPicPr>
          <p:cNvPr id="57347" name="Picture 2" descr="http://www.trbimg.com/img-4ff11a2b/turbine/sns-rt-cbre8610aa000.jpg-20120701/600"/>
          <p:cNvPicPr>
            <a:picLocks noChangeAspect="1" noChangeArrowheads="1"/>
          </p:cNvPicPr>
          <p:nvPr/>
        </p:nvPicPr>
        <p:blipFill>
          <a:blip r:embed="rId2">
            <a:extLst>
              <a:ext uri="{28A0092B-C50C-407E-A947-70E740481C1C}">
                <a14:useLocalDpi xmlns:a14="http://schemas.microsoft.com/office/drawing/2010/main" val="0"/>
              </a:ext>
            </a:extLst>
          </a:blip>
          <a:srcRect l="4149" t="4785" r="5022" b="2896"/>
          <a:stretch>
            <a:fillRect/>
          </a:stretch>
        </p:blipFill>
        <p:spPr bwMode="auto">
          <a:xfrm>
            <a:off x="5105400" y="1905000"/>
            <a:ext cx="3967163" cy="470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2"/>
          <p:cNvSpPr>
            <a:spLocks noChangeArrowheads="1"/>
          </p:cNvSpPr>
          <p:nvPr/>
        </p:nvSpPr>
        <p:spPr bwMode="auto">
          <a:xfrm>
            <a:off x="152400" y="3886200"/>
            <a:ext cx="4800600" cy="2465388"/>
          </a:xfrm>
          <a:prstGeom prst="rect">
            <a:avLst/>
          </a:prstGeom>
          <a:solidFill>
            <a:srgbClr val="CCFFCC"/>
          </a:solidFill>
          <a:ln w="9525">
            <a:solidFill>
              <a:schemeClr val="tx1"/>
            </a:solidFill>
            <a:miter lim="800000"/>
            <a:headEnd/>
            <a:tailEnd/>
          </a:ln>
        </p:spPr>
        <p:txBody>
          <a:bodyPr>
            <a:spAutoFit/>
          </a:bodyPr>
          <a:lstStyle/>
          <a:p>
            <a:pPr algn="ctr">
              <a:lnSpc>
                <a:spcPct val="80000"/>
              </a:lnSpc>
              <a:spcBef>
                <a:spcPct val="10000"/>
              </a:spcBef>
            </a:pPr>
            <a:r>
              <a:rPr lang="en-US" sz="3200" dirty="0">
                <a:solidFill>
                  <a:schemeClr val="bg1"/>
                </a:solidFill>
                <a:latin typeface="Calibri" charset="0"/>
              </a:rPr>
              <a:t>Brainstorm three solutions </a:t>
            </a:r>
            <a:br>
              <a:rPr lang="en-US" sz="3200" dirty="0">
                <a:solidFill>
                  <a:schemeClr val="bg1"/>
                </a:solidFill>
                <a:latin typeface="Calibri" charset="0"/>
              </a:rPr>
            </a:br>
            <a:r>
              <a:rPr lang="en-US" sz="3200" dirty="0">
                <a:solidFill>
                  <a:schemeClr val="bg1"/>
                </a:solidFill>
                <a:latin typeface="Calibri" charset="0"/>
              </a:rPr>
              <a:t>President Madison could use to solve this problem and  select the 1 best alternative. Be sure to explain your decision </a:t>
            </a:r>
          </a:p>
        </p:txBody>
      </p:sp>
    </p:spTree>
    <p:extLst>
      <p:ext uri="{BB962C8B-B14F-4D97-AF65-F5344CB8AC3E}">
        <p14:creationId xmlns:p14="http://schemas.microsoft.com/office/powerpoint/2010/main" val="75543206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cs typeface="+mn-cs"/>
            </a:endParaRPr>
          </a:p>
        </p:txBody>
      </p:sp>
      <p:sp>
        <p:nvSpPr>
          <p:cNvPr id="131076" name="Rectangle 4"/>
          <p:cNvSpPr>
            <a:spLocks noChangeArrowheads="1"/>
          </p:cNvSpPr>
          <p:nvPr/>
        </p:nvSpPr>
        <p:spPr bwMode="auto">
          <a:xfrm>
            <a:off x="1143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cs typeface="+mn-cs"/>
            </a:endParaRPr>
          </a:p>
        </p:txBody>
      </p:sp>
      <p:sp>
        <p:nvSpPr>
          <p:cNvPr id="131077" name="Rectangle 5"/>
          <p:cNvSpPr>
            <a:spLocks noChangeArrowheads="1"/>
          </p:cNvSpPr>
          <p:nvPr/>
        </p:nvSpPr>
        <p:spPr bwMode="auto">
          <a:xfrm>
            <a:off x="3581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cs typeface="+mn-cs"/>
            </a:endParaRPr>
          </a:p>
        </p:txBody>
      </p:sp>
      <p:pic>
        <p:nvPicPr>
          <p:cNvPr id="34820" name="Picture 15" descr="United_States_1812-06-1812-12"/>
          <p:cNvPicPr>
            <a:picLocks noChangeAspect="1" noChangeArrowheads="1"/>
          </p:cNvPicPr>
          <p:nvPr/>
        </p:nvPicPr>
        <p:blipFill>
          <a:blip r:embed="rId3">
            <a:extLst>
              <a:ext uri="{28A0092B-C50C-407E-A947-70E740481C1C}">
                <a14:useLocalDpi xmlns:a14="http://schemas.microsoft.com/office/drawing/2010/main" val="0"/>
              </a:ext>
            </a:extLst>
          </a:blip>
          <a:srcRect t="4025"/>
          <a:stretch>
            <a:fillRect/>
          </a:stretch>
        </p:blipFill>
        <p:spPr bwMode="auto">
          <a:xfrm>
            <a:off x="0" y="91440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89" name="Rectangle 17"/>
          <p:cNvSpPr>
            <a:spLocks noGrp="1" noChangeArrowheads="1"/>
          </p:cNvSpPr>
          <p:nvPr>
            <p:ph type="title"/>
          </p:nvPr>
        </p:nvSpPr>
        <p:spPr>
          <a:xfrm>
            <a:off x="0" y="0"/>
            <a:ext cx="9144000" cy="990600"/>
          </a:xfrm>
          <a:solidFill>
            <a:srgbClr val="CCFFCC"/>
          </a:solidFill>
          <a:ln w="38100">
            <a:solidFill>
              <a:schemeClr val="tx1"/>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nSpc>
                <a:spcPct val="80000"/>
              </a:lnSpc>
              <a:defRPr/>
            </a:pPr>
            <a:r>
              <a:rPr lang="en-US" sz="3600" smtClean="0">
                <a:solidFill>
                  <a:srgbClr val="000000"/>
                </a:solidFill>
                <a:cs typeface="+mj-cs"/>
              </a:rPr>
              <a:t>Which region would have supported a declaration of war the most? </a:t>
            </a:r>
          </a:p>
        </p:txBody>
      </p:sp>
      <p:sp>
        <p:nvSpPr>
          <p:cNvPr id="131090" name="Rectangle 18"/>
          <p:cNvSpPr>
            <a:spLocks noChangeArrowheads="1"/>
          </p:cNvSpPr>
          <p:nvPr/>
        </p:nvSpPr>
        <p:spPr bwMode="auto">
          <a:xfrm>
            <a:off x="914400" y="2464480"/>
            <a:ext cx="7467600" cy="1684564"/>
          </a:xfrm>
          <a:prstGeom prst="rect">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lnSpc>
                <a:spcPct val="80000"/>
              </a:lnSpc>
              <a:defRPr/>
            </a:pPr>
            <a:r>
              <a:rPr lang="en-US" sz="3200">
                <a:solidFill>
                  <a:srgbClr val="000000"/>
                </a:solidFill>
                <a:cs typeface="+mn-cs"/>
              </a:rPr>
              <a:t>Most calls for war centered on British interference with U.S. trade rights. </a:t>
            </a:r>
          </a:p>
          <a:p>
            <a:pPr algn="ctr" eaLnBrk="1" hangingPunct="1">
              <a:lnSpc>
                <a:spcPct val="80000"/>
              </a:lnSpc>
              <a:defRPr/>
            </a:pPr>
            <a:r>
              <a:rPr lang="en-US" sz="3200">
                <a:solidFill>
                  <a:srgbClr val="000000"/>
                </a:solidFill>
                <a:cs typeface="+mn-cs"/>
              </a:rPr>
              <a:t>"Free Trade &amp; Sailors' Rights" was a popular battle cry </a:t>
            </a:r>
          </a:p>
        </p:txBody>
      </p:sp>
      <p:sp>
        <p:nvSpPr>
          <p:cNvPr id="131091" name="AutoShape 19"/>
          <p:cNvSpPr>
            <a:spLocks noChangeArrowheads="1"/>
          </p:cNvSpPr>
          <p:nvPr/>
        </p:nvSpPr>
        <p:spPr bwMode="auto">
          <a:xfrm>
            <a:off x="76200" y="1828800"/>
            <a:ext cx="5410200" cy="2286000"/>
          </a:xfrm>
          <a:prstGeom prst="wedgeRectCallout">
            <a:avLst>
              <a:gd name="adj1" fmla="val 94074"/>
              <a:gd name="adj2" fmla="val -30000"/>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defRPr/>
            </a:pPr>
            <a:r>
              <a:rPr lang="en-US" sz="3200">
                <a:solidFill>
                  <a:srgbClr val="000000"/>
                </a:solidFill>
                <a:cs typeface="+mn-cs"/>
              </a:rPr>
              <a:t>NE Federalists thought war with Britain as a </a:t>
            </a:r>
            <a:r>
              <a:rPr lang="en-US" sz="3200" i="1" u="sng">
                <a:solidFill>
                  <a:srgbClr val="000000"/>
                </a:solidFill>
                <a:cs typeface="+mn-cs"/>
              </a:rPr>
              <a:t>mistake</a:t>
            </a:r>
            <a:r>
              <a:rPr lang="en-US" sz="3200">
                <a:solidFill>
                  <a:srgbClr val="000000"/>
                </a:solidFill>
                <a:cs typeface="+mn-cs"/>
              </a:rPr>
              <a:t>: they feared the U.S. could not defeat England &amp; a war would bankrupt the country </a:t>
            </a:r>
          </a:p>
        </p:txBody>
      </p:sp>
      <p:sp>
        <p:nvSpPr>
          <p:cNvPr id="131092" name="AutoShape 20"/>
          <p:cNvSpPr>
            <a:spLocks noChangeArrowheads="1"/>
          </p:cNvSpPr>
          <p:nvPr/>
        </p:nvSpPr>
        <p:spPr bwMode="auto">
          <a:xfrm>
            <a:off x="228600" y="304800"/>
            <a:ext cx="5181600" cy="1447800"/>
          </a:xfrm>
          <a:prstGeom prst="wedgeRectCallout">
            <a:avLst>
              <a:gd name="adj1" fmla="val 66023"/>
              <a:gd name="adj2" fmla="val 185199"/>
            </a:avLst>
          </a:prstGeom>
          <a:solidFill>
            <a:srgbClr val="FFCC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defRPr/>
            </a:pPr>
            <a:r>
              <a:rPr lang="en-US" sz="3200">
                <a:solidFill>
                  <a:srgbClr val="000000"/>
                </a:solidFill>
                <a:cs typeface="+mn-cs"/>
              </a:rPr>
              <a:t>Americans in the West &amp; South wanted war to gain Canada &amp; Spanish Florida</a:t>
            </a:r>
            <a:r>
              <a:rPr lang="en-US" sz="1600">
                <a:solidFill>
                  <a:srgbClr val="000000"/>
                </a:solidFill>
                <a:cs typeface="+mn-cs"/>
              </a:rPr>
              <a:t> </a:t>
            </a:r>
          </a:p>
        </p:txBody>
      </p:sp>
      <p:sp>
        <p:nvSpPr>
          <p:cNvPr id="131093" name="AutoShape 21"/>
          <p:cNvSpPr>
            <a:spLocks noChangeArrowheads="1"/>
          </p:cNvSpPr>
          <p:nvPr/>
        </p:nvSpPr>
        <p:spPr bwMode="auto">
          <a:xfrm>
            <a:off x="76200" y="5410200"/>
            <a:ext cx="8229600" cy="1371600"/>
          </a:xfrm>
          <a:prstGeom prst="wedgeRectCallout">
            <a:avLst>
              <a:gd name="adj1" fmla="val 35880"/>
              <a:gd name="adj2" fmla="val -117824"/>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defRPr/>
            </a:pPr>
            <a:r>
              <a:rPr kumimoji="1" lang="en-US" sz="3200">
                <a:solidFill>
                  <a:srgbClr val="000000"/>
                </a:solidFill>
                <a:cs typeface="+mn-cs"/>
              </a:rPr>
              <a:t>By 1810, </a:t>
            </a:r>
            <a:r>
              <a:rPr kumimoji="1" lang="en-US" sz="3200" i="1" u="sng">
                <a:solidFill>
                  <a:srgbClr val="000000"/>
                </a:solidFill>
                <a:cs typeface="+mn-cs"/>
              </a:rPr>
              <a:t>War Hawks</a:t>
            </a:r>
            <a:r>
              <a:rPr kumimoji="1" lang="en-US" sz="3200">
                <a:solidFill>
                  <a:srgbClr val="000000"/>
                </a:solidFill>
                <a:cs typeface="+mn-cs"/>
              </a:rPr>
              <a:t> in Congress, led by Henry Clay (KY) &amp; John C. Calhoun (SC), demanded war with England</a:t>
            </a:r>
          </a:p>
        </p:txBody>
      </p:sp>
      <p:sp>
        <p:nvSpPr>
          <p:cNvPr id="131094" name="Rectangle 22"/>
          <p:cNvSpPr>
            <a:spLocks noChangeArrowheads="1"/>
          </p:cNvSpPr>
          <p:nvPr/>
        </p:nvSpPr>
        <p:spPr bwMode="auto">
          <a:xfrm>
            <a:off x="1066800" y="1351647"/>
            <a:ext cx="7086600" cy="1440394"/>
          </a:xfrm>
          <a:prstGeom prst="rect">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spcBef>
                <a:spcPct val="20000"/>
              </a:spcBef>
              <a:buClr>
                <a:schemeClr val="accent1"/>
              </a:buClr>
              <a:buSzPct val="90000"/>
              <a:buFont typeface="Wingdings" charset="0"/>
              <a:buNone/>
              <a:defRPr/>
            </a:pPr>
            <a:r>
              <a:rPr kumimoji="1" lang="en-US" sz="3600" dirty="0">
                <a:solidFill>
                  <a:srgbClr val="000000"/>
                </a:solidFill>
                <a:cs typeface="+mn-cs"/>
              </a:rPr>
              <a:t>Madison eventually gave in &amp; asked Congress for a declaration of war in June 1812 </a:t>
            </a:r>
          </a:p>
        </p:txBody>
      </p:sp>
      <p:sp>
        <p:nvSpPr>
          <p:cNvPr id="131096" name="AutoShape 24"/>
          <p:cNvSpPr>
            <a:spLocks noChangeArrowheads="1"/>
          </p:cNvSpPr>
          <p:nvPr/>
        </p:nvSpPr>
        <p:spPr bwMode="auto">
          <a:xfrm>
            <a:off x="76200" y="76200"/>
            <a:ext cx="8915400" cy="990600"/>
          </a:xfrm>
          <a:prstGeom prst="wedgeRectCallout">
            <a:avLst>
              <a:gd name="adj1" fmla="val 819"/>
              <a:gd name="adj2" fmla="val 89903"/>
            </a:avLst>
          </a:prstGeom>
          <a:solidFill>
            <a:srgbClr val="FF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defRPr/>
            </a:pPr>
            <a:r>
              <a:rPr lang="en-US" sz="2800" dirty="0">
                <a:solidFill>
                  <a:srgbClr val="000000"/>
                </a:solidFill>
                <a:cs typeface="+mn-cs"/>
              </a:rPr>
              <a:t>Patriotism surged as War Hawks claimed the  War of 1812 the </a:t>
            </a:r>
            <a:r>
              <a:rPr lang="ja-JP" altLang="en-US" sz="2800" dirty="0">
                <a:solidFill>
                  <a:srgbClr val="000000"/>
                </a:solidFill>
                <a:latin typeface="Arial"/>
                <a:cs typeface="+mn-cs"/>
              </a:rPr>
              <a:t>“</a:t>
            </a:r>
            <a:r>
              <a:rPr lang="en-US" sz="2800" dirty="0">
                <a:solidFill>
                  <a:srgbClr val="000000"/>
                </a:solidFill>
                <a:cs typeface="+mn-cs"/>
              </a:rPr>
              <a:t>Second American Revolution</a:t>
            </a:r>
            <a:r>
              <a:rPr lang="ja-JP" altLang="en-US" sz="2800" dirty="0">
                <a:solidFill>
                  <a:srgbClr val="000000"/>
                </a:solidFill>
                <a:latin typeface="Arial"/>
                <a:cs typeface="+mn-cs"/>
              </a:rPr>
              <a:t>”</a:t>
            </a:r>
            <a:endParaRPr lang="en-US" sz="2800" dirty="0">
              <a:solidFill>
                <a:srgbClr val="000000"/>
              </a:solidFill>
              <a:cs typeface="+mn-cs"/>
            </a:endParaRPr>
          </a:p>
        </p:txBody>
      </p:sp>
      <p:pic>
        <p:nvPicPr>
          <p:cNvPr id="14" name="Picture 23" descr="Allegiance%20to%20No%20Crown"/>
          <p:cNvPicPr>
            <a:picLocks noChangeAspect="1" noChangeArrowheads="1"/>
          </p:cNvPicPr>
          <p:nvPr/>
        </p:nvPicPr>
        <p:blipFill>
          <a:blip r:embed="rId4">
            <a:lum bright="6000" contrast="24000"/>
            <a:extLst>
              <a:ext uri="{28A0092B-C50C-407E-A947-70E740481C1C}">
                <a14:useLocalDpi xmlns:a14="http://schemas.microsoft.com/office/drawing/2010/main" val="0"/>
              </a:ext>
            </a:extLst>
          </a:blip>
          <a:srcRect/>
          <a:stretch>
            <a:fillRect/>
          </a:stretch>
        </p:blipFill>
        <p:spPr bwMode="auto">
          <a:xfrm>
            <a:off x="347663" y="0"/>
            <a:ext cx="5595937"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24274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1090"/>
                                        </p:tgtEl>
                                        <p:attrNameLst>
                                          <p:attrName>style.visibility</p:attrName>
                                        </p:attrNameLst>
                                      </p:cBhvr>
                                      <p:to>
                                        <p:strVal val="visible"/>
                                      </p:to>
                                    </p:set>
                                    <p:anim calcmode="lin" valueType="num">
                                      <p:cBhvr>
                                        <p:cTn id="7" dur="500" fill="hold"/>
                                        <p:tgtEl>
                                          <p:spTgt spid="131090"/>
                                        </p:tgtEl>
                                        <p:attrNameLst>
                                          <p:attrName>ppt_w</p:attrName>
                                        </p:attrNameLst>
                                      </p:cBhvr>
                                      <p:tavLst>
                                        <p:tav tm="0">
                                          <p:val>
                                            <p:fltVal val="0"/>
                                          </p:val>
                                        </p:tav>
                                        <p:tav tm="100000">
                                          <p:val>
                                            <p:strVal val="#ppt_w"/>
                                          </p:val>
                                        </p:tav>
                                      </p:tavLst>
                                    </p:anim>
                                    <p:anim calcmode="lin" valueType="num">
                                      <p:cBhvr>
                                        <p:cTn id="8" dur="500" fill="hold"/>
                                        <p:tgtEl>
                                          <p:spTgt spid="131090"/>
                                        </p:tgtEl>
                                        <p:attrNameLst>
                                          <p:attrName>ppt_h</p:attrName>
                                        </p:attrNameLst>
                                      </p:cBhvr>
                                      <p:tavLst>
                                        <p:tav tm="0">
                                          <p:val>
                                            <p:fltVal val="0"/>
                                          </p:val>
                                        </p:tav>
                                        <p:tav tm="100000">
                                          <p:val>
                                            <p:strVal val="#ppt_h"/>
                                          </p:val>
                                        </p:tav>
                                      </p:tavLst>
                                    </p:anim>
                                    <p:animEffect transition="in" filter="fade">
                                      <p:cBhvr>
                                        <p:cTn id="9" dur="500"/>
                                        <p:tgtEl>
                                          <p:spTgt spid="13109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131090"/>
                                        </p:tgtEl>
                                        <p:attrNameLst>
                                          <p:attrName>ppt_w</p:attrName>
                                        </p:attrNameLst>
                                      </p:cBhvr>
                                      <p:tavLst>
                                        <p:tav tm="0">
                                          <p:val>
                                            <p:strVal val="ppt_w"/>
                                          </p:val>
                                        </p:tav>
                                        <p:tav tm="100000">
                                          <p:val>
                                            <p:fltVal val="0"/>
                                          </p:val>
                                        </p:tav>
                                      </p:tavLst>
                                    </p:anim>
                                    <p:anim calcmode="lin" valueType="num">
                                      <p:cBhvr>
                                        <p:cTn id="14" dur="500"/>
                                        <p:tgtEl>
                                          <p:spTgt spid="131090"/>
                                        </p:tgtEl>
                                        <p:attrNameLst>
                                          <p:attrName>ppt_h</p:attrName>
                                        </p:attrNameLst>
                                      </p:cBhvr>
                                      <p:tavLst>
                                        <p:tav tm="0">
                                          <p:val>
                                            <p:strVal val="ppt_h"/>
                                          </p:val>
                                        </p:tav>
                                        <p:tav tm="100000">
                                          <p:val>
                                            <p:fltVal val="0"/>
                                          </p:val>
                                        </p:tav>
                                      </p:tavLst>
                                    </p:anim>
                                    <p:animEffect transition="out" filter="fade">
                                      <p:cBhvr>
                                        <p:cTn id="15" dur="500"/>
                                        <p:tgtEl>
                                          <p:spTgt spid="131090"/>
                                        </p:tgtEl>
                                      </p:cBhvr>
                                    </p:animEffect>
                                    <p:set>
                                      <p:cBhvr>
                                        <p:cTn id="16" dur="1" fill="hold">
                                          <p:stCondLst>
                                            <p:cond delay="499"/>
                                          </p:stCondLst>
                                        </p:cTn>
                                        <p:tgtEl>
                                          <p:spTgt spid="131090"/>
                                        </p:tgtEl>
                                        <p:attrNameLst>
                                          <p:attrName>style.visibility</p:attrName>
                                        </p:attrNameLst>
                                      </p:cBhvr>
                                      <p:to>
                                        <p:strVal val="hidden"/>
                                      </p:to>
                                    </p:set>
                                  </p:childTnLst>
                                </p:cTn>
                              </p:par>
                              <p:par>
                                <p:cTn id="17" presetID="53" presetClass="entr" presetSubtype="0" fill="hold" grpId="0" nodeType="withEffect">
                                  <p:stCondLst>
                                    <p:cond delay="0"/>
                                  </p:stCondLst>
                                  <p:childTnLst>
                                    <p:set>
                                      <p:cBhvr>
                                        <p:cTn id="18" dur="1" fill="hold">
                                          <p:stCondLst>
                                            <p:cond delay="0"/>
                                          </p:stCondLst>
                                        </p:cTn>
                                        <p:tgtEl>
                                          <p:spTgt spid="131091"/>
                                        </p:tgtEl>
                                        <p:attrNameLst>
                                          <p:attrName>style.visibility</p:attrName>
                                        </p:attrNameLst>
                                      </p:cBhvr>
                                      <p:to>
                                        <p:strVal val="visible"/>
                                      </p:to>
                                    </p:set>
                                    <p:anim calcmode="lin" valueType="num">
                                      <p:cBhvr>
                                        <p:cTn id="19" dur="500" fill="hold"/>
                                        <p:tgtEl>
                                          <p:spTgt spid="131091"/>
                                        </p:tgtEl>
                                        <p:attrNameLst>
                                          <p:attrName>ppt_w</p:attrName>
                                        </p:attrNameLst>
                                      </p:cBhvr>
                                      <p:tavLst>
                                        <p:tav tm="0">
                                          <p:val>
                                            <p:fltVal val="0"/>
                                          </p:val>
                                        </p:tav>
                                        <p:tav tm="100000">
                                          <p:val>
                                            <p:strVal val="#ppt_w"/>
                                          </p:val>
                                        </p:tav>
                                      </p:tavLst>
                                    </p:anim>
                                    <p:anim calcmode="lin" valueType="num">
                                      <p:cBhvr>
                                        <p:cTn id="20" dur="500" fill="hold"/>
                                        <p:tgtEl>
                                          <p:spTgt spid="131091"/>
                                        </p:tgtEl>
                                        <p:attrNameLst>
                                          <p:attrName>ppt_h</p:attrName>
                                        </p:attrNameLst>
                                      </p:cBhvr>
                                      <p:tavLst>
                                        <p:tav tm="0">
                                          <p:val>
                                            <p:fltVal val="0"/>
                                          </p:val>
                                        </p:tav>
                                        <p:tav tm="100000">
                                          <p:val>
                                            <p:strVal val="#ppt_h"/>
                                          </p:val>
                                        </p:tav>
                                      </p:tavLst>
                                    </p:anim>
                                    <p:animEffect transition="in" filter="fade">
                                      <p:cBhvr>
                                        <p:cTn id="21" dur="500"/>
                                        <p:tgtEl>
                                          <p:spTgt spid="13109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xit" presetSubtype="0" fill="hold" grpId="1" nodeType="clickEffect">
                                  <p:stCondLst>
                                    <p:cond delay="0"/>
                                  </p:stCondLst>
                                  <p:childTnLst>
                                    <p:anim calcmode="lin" valueType="num">
                                      <p:cBhvr>
                                        <p:cTn id="25" dur="500"/>
                                        <p:tgtEl>
                                          <p:spTgt spid="131091"/>
                                        </p:tgtEl>
                                        <p:attrNameLst>
                                          <p:attrName>ppt_w</p:attrName>
                                        </p:attrNameLst>
                                      </p:cBhvr>
                                      <p:tavLst>
                                        <p:tav tm="0">
                                          <p:val>
                                            <p:strVal val="ppt_w"/>
                                          </p:val>
                                        </p:tav>
                                        <p:tav tm="100000">
                                          <p:val>
                                            <p:fltVal val="0"/>
                                          </p:val>
                                        </p:tav>
                                      </p:tavLst>
                                    </p:anim>
                                    <p:anim calcmode="lin" valueType="num">
                                      <p:cBhvr>
                                        <p:cTn id="26" dur="500"/>
                                        <p:tgtEl>
                                          <p:spTgt spid="131091"/>
                                        </p:tgtEl>
                                        <p:attrNameLst>
                                          <p:attrName>ppt_h</p:attrName>
                                        </p:attrNameLst>
                                      </p:cBhvr>
                                      <p:tavLst>
                                        <p:tav tm="0">
                                          <p:val>
                                            <p:strVal val="ppt_h"/>
                                          </p:val>
                                        </p:tav>
                                        <p:tav tm="100000">
                                          <p:val>
                                            <p:fltVal val="0"/>
                                          </p:val>
                                        </p:tav>
                                      </p:tavLst>
                                    </p:anim>
                                    <p:animEffect transition="out" filter="fade">
                                      <p:cBhvr>
                                        <p:cTn id="27" dur="500"/>
                                        <p:tgtEl>
                                          <p:spTgt spid="131091"/>
                                        </p:tgtEl>
                                      </p:cBhvr>
                                    </p:animEffect>
                                    <p:set>
                                      <p:cBhvr>
                                        <p:cTn id="28" dur="1" fill="hold">
                                          <p:stCondLst>
                                            <p:cond delay="499"/>
                                          </p:stCondLst>
                                        </p:cTn>
                                        <p:tgtEl>
                                          <p:spTgt spid="131091"/>
                                        </p:tgtEl>
                                        <p:attrNameLst>
                                          <p:attrName>style.visibility</p:attrName>
                                        </p:attrNameLst>
                                      </p:cBhvr>
                                      <p:to>
                                        <p:strVal val="hidden"/>
                                      </p:to>
                                    </p:set>
                                  </p:childTnLst>
                                </p:cTn>
                              </p:par>
                              <p:par>
                                <p:cTn id="29" presetID="53" presetClass="entr" presetSubtype="0" fill="hold" grpId="0" nodeType="withEffect">
                                  <p:stCondLst>
                                    <p:cond delay="0"/>
                                  </p:stCondLst>
                                  <p:childTnLst>
                                    <p:set>
                                      <p:cBhvr>
                                        <p:cTn id="30" dur="1" fill="hold">
                                          <p:stCondLst>
                                            <p:cond delay="0"/>
                                          </p:stCondLst>
                                        </p:cTn>
                                        <p:tgtEl>
                                          <p:spTgt spid="131092"/>
                                        </p:tgtEl>
                                        <p:attrNameLst>
                                          <p:attrName>style.visibility</p:attrName>
                                        </p:attrNameLst>
                                      </p:cBhvr>
                                      <p:to>
                                        <p:strVal val="visible"/>
                                      </p:to>
                                    </p:set>
                                    <p:anim calcmode="lin" valueType="num">
                                      <p:cBhvr>
                                        <p:cTn id="31" dur="500" fill="hold"/>
                                        <p:tgtEl>
                                          <p:spTgt spid="131092"/>
                                        </p:tgtEl>
                                        <p:attrNameLst>
                                          <p:attrName>ppt_w</p:attrName>
                                        </p:attrNameLst>
                                      </p:cBhvr>
                                      <p:tavLst>
                                        <p:tav tm="0">
                                          <p:val>
                                            <p:fltVal val="0"/>
                                          </p:val>
                                        </p:tav>
                                        <p:tav tm="100000">
                                          <p:val>
                                            <p:strVal val="#ppt_w"/>
                                          </p:val>
                                        </p:tav>
                                      </p:tavLst>
                                    </p:anim>
                                    <p:anim calcmode="lin" valueType="num">
                                      <p:cBhvr>
                                        <p:cTn id="32" dur="500" fill="hold"/>
                                        <p:tgtEl>
                                          <p:spTgt spid="131092"/>
                                        </p:tgtEl>
                                        <p:attrNameLst>
                                          <p:attrName>ppt_h</p:attrName>
                                        </p:attrNameLst>
                                      </p:cBhvr>
                                      <p:tavLst>
                                        <p:tav tm="0">
                                          <p:val>
                                            <p:fltVal val="0"/>
                                          </p:val>
                                        </p:tav>
                                        <p:tav tm="100000">
                                          <p:val>
                                            <p:strVal val="#ppt_h"/>
                                          </p:val>
                                        </p:tav>
                                      </p:tavLst>
                                    </p:anim>
                                    <p:animEffect transition="in" filter="fade">
                                      <p:cBhvr>
                                        <p:cTn id="33" dur="500"/>
                                        <p:tgtEl>
                                          <p:spTgt spid="13109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131093"/>
                                        </p:tgtEl>
                                        <p:attrNameLst>
                                          <p:attrName>style.visibility</p:attrName>
                                        </p:attrNameLst>
                                      </p:cBhvr>
                                      <p:to>
                                        <p:strVal val="visible"/>
                                      </p:to>
                                    </p:set>
                                    <p:anim calcmode="lin" valueType="num">
                                      <p:cBhvr>
                                        <p:cTn id="38" dur="500" fill="hold"/>
                                        <p:tgtEl>
                                          <p:spTgt spid="131093"/>
                                        </p:tgtEl>
                                        <p:attrNameLst>
                                          <p:attrName>ppt_w</p:attrName>
                                        </p:attrNameLst>
                                      </p:cBhvr>
                                      <p:tavLst>
                                        <p:tav tm="0">
                                          <p:val>
                                            <p:fltVal val="0"/>
                                          </p:val>
                                        </p:tav>
                                        <p:tav tm="100000">
                                          <p:val>
                                            <p:strVal val="#ppt_w"/>
                                          </p:val>
                                        </p:tav>
                                      </p:tavLst>
                                    </p:anim>
                                    <p:anim calcmode="lin" valueType="num">
                                      <p:cBhvr>
                                        <p:cTn id="39" dur="500" fill="hold"/>
                                        <p:tgtEl>
                                          <p:spTgt spid="131093"/>
                                        </p:tgtEl>
                                        <p:attrNameLst>
                                          <p:attrName>ppt_h</p:attrName>
                                        </p:attrNameLst>
                                      </p:cBhvr>
                                      <p:tavLst>
                                        <p:tav tm="0">
                                          <p:val>
                                            <p:fltVal val="0"/>
                                          </p:val>
                                        </p:tav>
                                        <p:tav tm="100000">
                                          <p:val>
                                            <p:strVal val="#ppt_h"/>
                                          </p:val>
                                        </p:tav>
                                      </p:tavLst>
                                    </p:anim>
                                    <p:animEffect transition="in" filter="fade">
                                      <p:cBhvr>
                                        <p:cTn id="40" dur="500"/>
                                        <p:tgtEl>
                                          <p:spTgt spid="13109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3" presetClass="exit" presetSubtype="0" fill="hold" grpId="1" nodeType="clickEffect">
                                  <p:stCondLst>
                                    <p:cond delay="0"/>
                                  </p:stCondLst>
                                  <p:childTnLst>
                                    <p:anim calcmode="lin" valueType="num">
                                      <p:cBhvr>
                                        <p:cTn id="44" dur="500"/>
                                        <p:tgtEl>
                                          <p:spTgt spid="131092"/>
                                        </p:tgtEl>
                                        <p:attrNameLst>
                                          <p:attrName>ppt_w</p:attrName>
                                        </p:attrNameLst>
                                      </p:cBhvr>
                                      <p:tavLst>
                                        <p:tav tm="0">
                                          <p:val>
                                            <p:strVal val="ppt_w"/>
                                          </p:val>
                                        </p:tav>
                                        <p:tav tm="100000">
                                          <p:val>
                                            <p:fltVal val="0"/>
                                          </p:val>
                                        </p:tav>
                                      </p:tavLst>
                                    </p:anim>
                                    <p:anim calcmode="lin" valueType="num">
                                      <p:cBhvr>
                                        <p:cTn id="45" dur="500"/>
                                        <p:tgtEl>
                                          <p:spTgt spid="131092"/>
                                        </p:tgtEl>
                                        <p:attrNameLst>
                                          <p:attrName>ppt_h</p:attrName>
                                        </p:attrNameLst>
                                      </p:cBhvr>
                                      <p:tavLst>
                                        <p:tav tm="0">
                                          <p:val>
                                            <p:strVal val="ppt_h"/>
                                          </p:val>
                                        </p:tav>
                                        <p:tav tm="100000">
                                          <p:val>
                                            <p:fltVal val="0"/>
                                          </p:val>
                                        </p:tav>
                                      </p:tavLst>
                                    </p:anim>
                                    <p:animEffect transition="out" filter="fade">
                                      <p:cBhvr>
                                        <p:cTn id="46" dur="500"/>
                                        <p:tgtEl>
                                          <p:spTgt spid="131092"/>
                                        </p:tgtEl>
                                      </p:cBhvr>
                                    </p:animEffect>
                                    <p:set>
                                      <p:cBhvr>
                                        <p:cTn id="47" dur="1" fill="hold">
                                          <p:stCondLst>
                                            <p:cond delay="499"/>
                                          </p:stCondLst>
                                        </p:cTn>
                                        <p:tgtEl>
                                          <p:spTgt spid="131092"/>
                                        </p:tgtEl>
                                        <p:attrNameLst>
                                          <p:attrName>style.visibility</p:attrName>
                                        </p:attrNameLst>
                                      </p:cBhvr>
                                      <p:to>
                                        <p:strVal val="hidden"/>
                                      </p:to>
                                    </p:set>
                                  </p:childTnLst>
                                </p:cTn>
                              </p:par>
                              <p:par>
                                <p:cTn id="48" presetID="53" presetClass="exit" presetSubtype="0" fill="hold" grpId="1" nodeType="withEffect">
                                  <p:stCondLst>
                                    <p:cond delay="0"/>
                                  </p:stCondLst>
                                  <p:childTnLst>
                                    <p:anim calcmode="lin" valueType="num">
                                      <p:cBhvr>
                                        <p:cTn id="49" dur="500"/>
                                        <p:tgtEl>
                                          <p:spTgt spid="131093"/>
                                        </p:tgtEl>
                                        <p:attrNameLst>
                                          <p:attrName>ppt_w</p:attrName>
                                        </p:attrNameLst>
                                      </p:cBhvr>
                                      <p:tavLst>
                                        <p:tav tm="0">
                                          <p:val>
                                            <p:strVal val="ppt_w"/>
                                          </p:val>
                                        </p:tav>
                                        <p:tav tm="100000">
                                          <p:val>
                                            <p:fltVal val="0"/>
                                          </p:val>
                                        </p:tav>
                                      </p:tavLst>
                                    </p:anim>
                                    <p:anim calcmode="lin" valueType="num">
                                      <p:cBhvr>
                                        <p:cTn id="50" dur="500"/>
                                        <p:tgtEl>
                                          <p:spTgt spid="131093"/>
                                        </p:tgtEl>
                                        <p:attrNameLst>
                                          <p:attrName>ppt_h</p:attrName>
                                        </p:attrNameLst>
                                      </p:cBhvr>
                                      <p:tavLst>
                                        <p:tav tm="0">
                                          <p:val>
                                            <p:strVal val="ppt_h"/>
                                          </p:val>
                                        </p:tav>
                                        <p:tav tm="100000">
                                          <p:val>
                                            <p:fltVal val="0"/>
                                          </p:val>
                                        </p:tav>
                                      </p:tavLst>
                                    </p:anim>
                                    <p:animEffect transition="out" filter="fade">
                                      <p:cBhvr>
                                        <p:cTn id="51" dur="500"/>
                                        <p:tgtEl>
                                          <p:spTgt spid="131093"/>
                                        </p:tgtEl>
                                      </p:cBhvr>
                                    </p:animEffect>
                                    <p:set>
                                      <p:cBhvr>
                                        <p:cTn id="52" dur="1" fill="hold">
                                          <p:stCondLst>
                                            <p:cond delay="499"/>
                                          </p:stCondLst>
                                        </p:cTn>
                                        <p:tgtEl>
                                          <p:spTgt spid="131093"/>
                                        </p:tgtEl>
                                        <p:attrNameLst>
                                          <p:attrName>style.visibility</p:attrName>
                                        </p:attrNameLst>
                                      </p:cBhvr>
                                      <p:to>
                                        <p:strVal val="hidden"/>
                                      </p:to>
                                    </p:set>
                                  </p:childTnLst>
                                </p:cTn>
                              </p:par>
                              <p:par>
                                <p:cTn id="53" presetID="53" presetClass="entr" presetSubtype="0" fill="hold" grpId="0" nodeType="withEffect">
                                  <p:stCondLst>
                                    <p:cond delay="0"/>
                                  </p:stCondLst>
                                  <p:childTnLst>
                                    <p:set>
                                      <p:cBhvr>
                                        <p:cTn id="54" dur="1" fill="hold">
                                          <p:stCondLst>
                                            <p:cond delay="0"/>
                                          </p:stCondLst>
                                        </p:cTn>
                                        <p:tgtEl>
                                          <p:spTgt spid="131094"/>
                                        </p:tgtEl>
                                        <p:attrNameLst>
                                          <p:attrName>style.visibility</p:attrName>
                                        </p:attrNameLst>
                                      </p:cBhvr>
                                      <p:to>
                                        <p:strVal val="visible"/>
                                      </p:to>
                                    </p:set>
                                    <p:anim calcmode="lin" valueType="num">
                                      <p:cBhvr>
                                        <p:cTn id="55" dur="500" fill="hold"/>
                                        <p:tgtEl>
                                          <p:spTgt spid="131094"/>
                                        </p:tgtEl>
                                        <p:attrNameLst>
                                          <p:attrName>ppt_w</p:attrName>
                                        </p:attrNameLst>
                                      </p:cBhvr>
                                      <p:tavLst>
                                        <p:tav tm="0">
                                          <p:val>
                                            <p:fltVal val="0"/>
                                          </p:val>
                                        </p:tav>
                                        <p:tav tm="100000">
                                          <p:val>
                                            <p:strVal val="#ppt_w"/>
                                          </p:val>
                                        </p:tav>
                                      </p:tavLst>
                                    </p:anim>
                                    <p:anim calcmode="lin" valueType="num">
                                      <p:cBhvr>
                                        <p:cTn id="56" dur="500" fill="hold"/>
                                        <p:tgtEl>
                                          <p:spTgt spid="131094"/>
                                        </p:tgtEl>
                                        <p:attrNameLst>
                                          <p:attrName>ppt_h</p:attrName>
                                        </p:attrNameLst>
                                      </p:cBhvr>
                                      <p:tavLst>
                                        <p:tav tm="0">
                                          <p:val>
                                            <p:fltVal val="0"/>
                                          </p:val>
                                        </p:tav>
                                        <p:tav tm="100000">
                                          <p:val>
                                            <p:strVal val="#ppt_h"/>
                                          </p:val>
                                        </p:tav>
                                      </p:tavLst>
                                    </p:anim>
                                    <p:animEffect transition="in" filter="fade">
                                      <p:cBhvr>
                                        <p:cTn id="57" dur="500"/>
                                        <p:tgtEl>
                                          <p:spTgt spid="131094"/>
                                        </p:tgtEl>
                                      </p:cBhvr>
                                    </p:animEffect>
                                  </p:childTnLst>
                                </p:cTn>
                              </p:par>
                            </p:childTnLst>
                          </p:cTn>
                        </p:par>
                        <p:par>
                          <p:cTn id="58" fill="hold" nodeType="afterGroup">
                            <p:stCondLst>
                              <p:cond delay="500"/>
                            </p:stCondLst>
                            <p:childTnLst>
                              <p:par>
                                <p:cTn id="59" presetID="53" presetClass="entr" presetSubtype="0" fill="hold" grpId="0" nodeType="afterEffect">
                                  <p:stCondLst>
                                    <p:cond delay="0"/>
                                  </p:stCondLst>
                                  <p:childTnLst>
                                    <p:set>
                                      <p:cBhvr>
                                        <p:cTn id="60" dur="1" fill="hold">
                                          <p:stCondLst>
                                            <p:cond delay="0"/>
                                          </p:stCondLst>
                                        </p:cTn>
                                        <p:tgtEl>
                                          <p:spTgt spid="131096"/>
                                        </p:tgtEl>
                                        <p:attrNameLst>
                                          <p:attrName>style.visibility</p:attrName>
                                        </p:attrNameLst>
                                      </p:cBhvr>
                                      <p:to>
                                        <p:strVal val="visible"/>
                                      </p:to>
                                    </p:set>
                                    <p:anim calcmode="lin" valueType="num">
                                      <p:cBhvr>
                                        <p:cTn id="61" dur="500" fill="hold"/>
                                        <p:tgtEl>
                                          <p:spTgt spid="131096"/>
                                        </p:tgtEl>
                                        <p:attrNameLst>
                                          <p:attrName>ppt_w</p:attrName>
                                        </p:attrNameLst>
                                      </p:cBhvr>
                                      <p:tavLst>
                                        <p:tav tm="0">
                                          <p:val>
                                            <p:fltVal val="0"/>
                                          </p:val>
                                        </p:tav>
                                        <p:tav tm="100000">
                                          <p:val>
                                            <p:strVal val="#ppt_w"/>
                                          </p:val>
                                        </p:tav>
                                      </p:tavLst>
                                    </p:anim>
                                    <p:anim calcmode="lin" valueType="num">
                                      <p:cBhvr>
                                        <p:cTn id="62" dur="500" fill="hold"/>
                                        <p:tgtEl>
                                          <p:spTgt spid="131096"/>
                                        </p:tgtEl>
                                        <p:attrNameLst>
                                          <p:attrName>ppt_h</p:attrName>
                                        </p:attrNameLst>
                                      </p:cBhvr>
                                      <p:tavLst>
                                        <p:tav tm="0">
                                          <p:val>
                                            <p:fltVal val="0"/>
                                          </p:val>
                                        </p:tav>
                                        <p:tav tm="100000">
                                          <p:val>
                                            <p:strVal val="#ppt_h"/>
                                          </p:val>
                                        </p:tav>
                                      </p:tavLst>
                                    </p:anim>
                                    <p:animEffect transition="in" filter="fade">
                                      <p:cBhvr>
                                        <p:cTn id="63" dur="500"/>
                                        <p:tgtEl>
                                          <p:spTgt spid="131096"/>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0" fill="hold" nodeType="click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animEffect transition="in" filter="fade">
                                      <p:cBhvr>
                                        <p:cTn id="7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90" grpId="0" animBg="1"/>
      <p:bldP spid="131090" grpId="1" animBg="1"/>
      <p:bldP spid="131091" grpId="0" animBg="1"/>
      <p:bldP spid="131091" grpId="1" animBg="1"/>
      <p:bldP spid="131092" grpId="0" animBg="1"/>
      <p:bldP spid="131092" grpId="1" animBg="1"/>
      <p:bldP spid="131093" grpId="0" animBg="1"/>
      <p:bldP spid="131093" grpId="1" animBg="1"/>
      <p:bldP spid="131094" grpId="0" animBg="1"/>
      <p:bldP spid="13109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04800" y="1577975"/>
            <a:ext cx="85344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dirty="0">
                <a:latin typeface="Times New Roman" pitchFamily="18" charset="0"/>
              </a:rPr>
              <a:t>Be it enacted by the Senate and House of Representatives of the United States of America in Congress assembled, That war be and the same is hereby declared to exist between the United Kingdom of Great Britain and Ireland and the dependencies thereof, and the United States of America and their territories; and that the President of the United States is hereby authorized to use the whole land and naval force of the United States to carry the same into effect, and to issue to private armed vessels of the United States commissions or letters of marque and general reprisal, in such form as he shall think proper, and under the seal of the United States, against the vessels, goods, and effects of the government of the said United Kingdom of Great Britain and Ireland, and the subjects thereof</a:t>
            </a:r>
          </a:p>
          <a:p>
            <a:endParaRPr lang="en-US" altLang="en-US" sz="2400" dirty="0">
              <a:latin typeface="Times New Roman" pitchFamily="18" charset="0"/>
            </a:endParaRPr>
          </a:p>
          <a:p>
            <a:r>
              <a:rPr lang="en-US" altLang="en-US" sz="2400" dirty="0">
                <a:latin typeface="Times New Roman" pitchFamily="18" charset="0"/>
              </a:rPr>
              <a:t>         APPROVED, June 18, 1812</a:t>
            </a:r>
          </a:p>
        </p:txBody>
      </p:sp>
      <p:sp>
        <p:nvSpPr>
          <p:cNvPr id="10243" name="Text Box 3"/>
          <p:cNvSpPr txBox="1">
            <a:spLocks noChangeArrowheads="1"/>
          </p:cNvSpPr>
          <p:nvPr/>
        </p:nvSpPr>
        <p:spPr bwMode="auto">
          <a:xfrm>
            <a:off x="914400" y="519113"/>
            <a:ext cx="6096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3200"/>
              <a:t>Declaration of War by Congress</a:t>
            </a:r>
          </a:p>
        </p:txBody>
      </p:sp>
    </p:spTree>
    <p:custDataLst>
      <p:tags r:id="rId1"/>
    </p:custDataLst>
    <p:extLst>
      <p:ext uri="{BB962C8B-B14F-4D97-AF65-F5344CB8AC3E}">
        <p14:creationId xmlns:p14="http://schemas.microsoft.com/office/powerpoint/2010/main" val="207409378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7813"/>
            <a:ext cx="8229600" cy="835025"/>
          </a:xfrm>
        </p:spPr>
        <p:txBody>
          <a:bodyPr/>
          <a:lstStyle/>
          <a:p>
            <a:pPr eaLnBrk="1" hangingPunct="1"/>
            <a:r>
              <a:rPr lang="en-US" altLang="en-US" dirty="0" smtClean="0"/>
              <a:t>Congress’ Declaration of War</a:t>
            </a:r>
          </a:p>
        </p:txBody>
      </p:sp>
      <p:sp>
        <p:nvSpPr>
          <p:cNvPr id="9219" name="Rectangle 3"/>
          <p:cNvSpPr>
            <a:spLocks noGrp="1" noChangeArrowheads="1"/>
          </p:cNvSpPr>
          <p:nvPr>
            <p:ph idx="1"/>
          </p:nvPr>
        </p:nvSpPr>
        <p:spPr>
          <a:xfrm>
            <a:off x="228600" y="990600"/>
            <a:ext cx="8686800" cy="4724400"/>
          </a:xfrm>
        </p:spPr>
        <p:txBody>
          <a:bodyPr>
            <a:normAutofit/>
          </a:bodyPr>
          <a:lstStyle/>
          <a:p>
            <a:pPr eaLnBrk="1" hangingPunct="1"/>
            <a:r>
              <a:rPr lang="en-US" altLang="en-US" sz="2800" dirty="0" smtClean="0"/>
              <a:t>War Hawks in Congress &amp; failure of “Peaceable Coercion” led Madison to call for war against Britain - June 1, 1812</a:t>
            </a:r>
          </a:p>
          <a:p>
            <a:pPr lvl="1" eaLnBrk="1" hangingPunct="1"/>
            <a:r>
              <a:rPr lang="en-US" altLang="en-US" sz="2400" dirty="0" smtClean="0"/>
              <a:t>Cited maritime rights, impressment, and agitation of western Indians against settlers</a:t>
            </a:r>
          </a:p>
          <a:p>
            <a:pPr eaLnBrk="1" hangingPunct="1"/>
            <a:r>
              <a:rPr lang="en-US" altLang="en-US" sz="2800" dirty="0" smtClean="0"/>
              <a:t>Generally popular but Federalists opposed the war</a:t>
            </a:r>
          </a:p>
        </p:txBody>
      </p:sp>
      <p:pic>
        <p:nvPicPr>
          <p:cNvPr id="9220" name="Picture 5" descr="http://chsgeorgia.org/assets/article_images/image/1812_image.jpg"/>
          <p:cNvPicPr>
            <a:picLocks noChangeAspect="1" noChangeArrowheads="1"/>
          </p:cNvPicPr>
          <p:nvPr/>
        </p:nvPicPr>
        <p:blipFill>
          <a:blip r:embed="rId4">
            <a:extLst>
              <a:ext uri="{28A0092B-C50C-407E-A947-70E740481C1C}">
                <a14:useLocalDpi xmlns:a14="http://schemas.microsoft.com/office/drawing/2010/main" val="0"/>
              </a:ext>
            </a:extLst>
          </a:blip>
          <a:srcRect l="5069" t="19585" r="6755" b="7544"/>
          <a:stretch>
            <a:fillRect/>
          </a:stretch>
        </p:blipFill>
        <p:spPr bwMode="auto">
          <a:xfrm>
            <a:off x="1981200" y="3633788"/>
            <a:ext cx="5181600" cy="324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6161820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t>War for U.S. maritime rights or a war for territory?</a:t>
            </a:r>
          </a:p>
        </p:txBody>
      </p:sp>
      <p:sp>
        <p:nvSpPr>
          <p:cNvPr id="12291" name="Rectangle 3"/>
          <p:cNvSpPr>
            <a:spLocks noGrp="1" noChangeArrowheads="1"/>
          </p:cNvSpPr>
          <p:nvPr>
            <p:ph idx="1"/>
          </p:nvPr>
        </p:nvSpPr>
        <p:spPr>
          <a:xfrm>
            <a:off x="457200" y="2543175"/>
            <a:ext cx="8229600" cy="4324350"/>
          </a:xfrm>
        </p:spPr>
        <p:txBody>
          <a:bodyPr/>
          <a:lstStyle/>
          <a:p>
            <a:pPr eaLnBrk="1" hangingPunct="1"/>
            <a:r>
              <a:rPr lang="en-US" altLang="en-US" smtClean="0"/>
              <a:t>Northeasterners most directly concerned with maritime rights were largely opposed to the war</a:t>
            </a:r>
          </a:p>
          <a:p>
            <a:pPr eaLnBrk="1" hangingPunct="1"/>
            <a:endParaRPr lang="en-US" altLang="en-US" smtClean="0"/>
          </a:p>
          <a:p>
            <a:pPr eaLnBrk="1" hangingPunct="1"/>
            <a:r>
              <a:rPr lang="en-US" altLang="en-US" smtClean="0"/>
              <a:t>South &amp; West, most strongly for territorial expansion, favored the war</a:t>
            </a:r>
          </a:p>
        </p:txBody>
      </p:sp>
    </p:spTree>
    <p:custDataLst>
      <p:tags r:id="rId1"/>
    </p:custDataLst>
    <p:extLst>
      <p:ext uri="{BB962C8B-B14F-4D97-AF65-F5344CB8AC3E}">
        <p14:creationId xmlns:p14="http://schemas.microsoft.com/office/powerpoint/2010/main" val="290294147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175" y="0"/>
            <a:ext cx="9147175" cy="609600"/>
          </a:xfrm>
        </p:spPr>
        <p:txBody>
          <a:bodyPr/>
          <a:lstStyle/>
          <a:p>
            <a:pPr>
              <a:lnSpc>
                <a:spcPct val="85000"/>
              </a:lnSpc>
            </a:pPr>
            <a:r>
              <a:rPr lang="en-US" sz="3600">
                <a:solidFill>
                  <a:schemeClr val="tx1"/>
                </a:solidFill>
                <a:latin typeface="Calibri" charset="0"/>
                <a:cs typeface="Calibri" charset="0"/>
              </a:rPr>
              <a:t>The War of 1812 (1812—1815)</a:t>
            </a:r>
          </a:p>
        </p:txBody>
      </p:sp>
      <p:pic>
        <p:nvPicPr>
          <p:cNvPr id="59395" name="Picture 7" descr="20305"/>
          <p:cNvPicPr>
            <a:picLocks noChangeAspect="1" noChangeArrowheads="1"/>
          </p:cNvPicPr>
          <p:nvPr/>
        </p:nvPicPr>
        <p:blipFill>
          <a:blip r:embed="rId5">
            <a:extLst>
              <a:ext uri="{28A0092B-C50C-407E-A947-70E740481C1C}">
                <a14:useLocalDpi xmlns:a14="http://schemas.microsoft.com/office/drawing/2010/main" val="0"/>
              </a:ext>
            </a:extLst>
          </a:blip>
          <a:srcRect t="3300" r="2795"/>
          <a:stretch>
            <a:fillRect/>
          </a:stretch>
        </p:blipFill>
        <p:spPr bwMode="auto">
          <a:xfrm>
            <a:off x="0" y="609600"/>
            <a:ext cx="5095875" cy="610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3" name="Star Spangled Banner-Whitney Houston.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3175" y="65563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Rectangle 1"/>
          <p:cNvSpPr>
            <a:spLocks noChangeArrowheads="1"/>
          </p:cNvSpPr>
          <p:nvPr/>
        </p:nvSpPr>
        <p:spPr bwMode="auto">
          <a:xfrm>
            <a:off x="5257800" y="609600"/>
            <a:ext cx="3810000" cy="1668463"/>
          </a:xfrm>
          <a:prstGeom prst="rect">
            <a:avLst/>
          </a:prstGeom>
          <a:solidFill>
            <a:srgbClr val="CCECFF"/>
          </a:solidFill>
          <a:ln w="9525">
            <a:solidFill>
              <a:schemeClr val="tx1"/>
            </a:solidFill>
            <a:miter lim="800000"/>
            <a:headEnd/>
            <a:tailEnd/>
          </a:ln>
        </p:spPr>
        <p:txBody>
          <a:bodyPr>
            <a:spAutoFit/>
          </a:bodyPr>
          <a:lstStyle/>
          <a:p>
            <a:pPr algn="ctr">
              <a:lnSpc>
                <a:spcPct val="80000"/>
              </a:lnSpc>
            </a:pPr>
            <a:r>
              <a:rPr lang="en-US" sz="3200" dirty="0">
                <a:solidFill>
                  <a:schemeClr val="bg1"/>
                </a:solidFill>
                <a:latin typeface="Calibri" charset="0"/>
                <a:cs typeface="Calibri" charset="0"/>
              </a:rPr>
              <a:t>The U.S. had a </a:t>
            </a:r>
            <a:br>
              <a:rPr lang="en-US" sz="3200" dirty="0">
                <a:solidFill>
                  <a:schemeClr val="bg1"/>
                </a:solidFill>
                <a:latin typeface="Calibri" charset="0"/>
                <a:cs typeface="Calibri" charset="0"/>
              </a:rPr>
            </a:br>
            <a:r>
              <a:rPr lang="en-US" sz="3200" dirty="0">
                <a:solidFill>
                  <a:schemeClr val="bg1"/>
                </a:solidFill>
                <a:latin typeface="Calibri" charset="0"/>
                <a:cs typeface="Calibri" charset="0"/>
              </a:rPr>
              <a:t>small navy and </a:t>
            </a:r>
            <a:br>
              <a:rPr lang="en-US" sz="3200" dirty="0">
                <a:solidFill>
                  <a:schemeClr val="bg1"/>
                </a:solidFill>
                <a:latin typeface="Calibri" charset="0"/>
                <a:cs typeface="Calibri" charset="0"/>
              </a:rPr>
            </a:br>
            <a:r>
              <a:rPr lang="en-US" sz="3200" dirty="0">
                <a:solidFill>
                  <a:schemeClr val="bg1"/>
                </a:solidFill>
                <a:latin typeface="Calibri" charset="0"/>
                <a:cs typeface="Calibri" charset="0"/>
              </a:rPr>
              <a:t>poorly trained army when the war began</a:t>
            </a:r>
          </a:p>
        </p:txBody>
      </p:sp>
      <p:sp>
        <p:nvSpPr>
          <p:cNvPr id="59398" name="Rectangle 12"/>
          <p:cNvSpPr>
            <a:spLocks noChangeArrowheads="1"/>
          </p:cNvSpPr>
          <p:nvPr/>
        </p:nvSpPr>
        <p:spPr bwMode="auto">
          <a:xfrm>
            <a:off x="5257800" y="2362200"/>
            <a:ext cx="3810000" cy="1668463"/>
          </a:xfrm>
          <a:prstGeom prst="rect">
            <a:avLst/>
          </a:prstGeom>
          <a:solidFill>
            <a:srgbClr val="CCFFCC"/>
          </a:solidFill>
          <a:ln w="9525">
            <a:solidFill>
              <a:schemeClr val="tx1"/>
            </a:solidFill>
            <a:miter lim="800000"/>
            <a:headEnd/>
            <a:tailEnd/>
          </a:ln>
        </p:spPr>
        <p:txBody>
          <a:bodyPr>
            <a:spAutoFit/>
          </a:bodyPr>
          <a:lstStyle/>
          <a:p>
            <a:pPr algn="ctr">
              <a:lnSpc>
                <a:spcPct val="80000"/>
              </a:lnSpc>
            </a:pPr>
            <a:r>
              <a:rPr lang="en-US" sz="3200">
                <a:solidFill>
                  <a:schemeClr val="bg1"/>
                </a:solidFill>
                <a:latin typeface="Calibri" charset="0"/>
                <a:cs typeface="Calibri" charset="0"/>
              </a:rPr>
              <a:t>Meanwhile, Britain’s </a:t>
            </a:r>
            <a:br>
              <a:rPr lang="en-US" sz="3200">
                <a:solidFill>
                  <a:schemeClr val="bg1"/>
                </a:solidFill>
                <a:latin typeface="Calibri" charset="0"/>
                <a:cs typeface="Calibri" charset="0"/>
              </a:rPr>
            </a:br>
            <a:r>
              <a:rPr lang="en-US" sz="3200">
                <a:solidFill>
                  <a:schemeClr val="bg1"/>
                </a:solidFill>
                <a:latin typeface="Calibri" charset="0"/>
                <a:cs typeface="Calibri" charset="0"/>
              </a:rPr>
              <a:t>well-trained army had been fighting France for a decade </a:t>
            </a:r>
          </a:p>
        </p:txBody>
      </p:sp>
      <p:sp>
        <p:nvSpPr>
          <p:cNvPr id="8" name="AutoShape 12"/>
          <p:cNvSpPr>
            <a:spLocks noChangeArrowheads="1"/>
          </p:cNvSpPr>
          <p:nvPr/>
        </p:nvSpPr>
        <p:spPr bwMode="auto">
          <a:xfrm>
            <a:off x="5257800" y="5105400"/>
            <a:ext cx="3810000" cy="1604963"/>
          </a:xfrm>
          <a:prstGeom prst="wedgeRectCallout">
            <a:avLst>
              <a:gd name="adj1" fmla="val -99764"/>
              <a:gd name="adj2" fmla="val -158134"/>
            </a:avLst>
          </a:prstGeom>
          <a:solidFill>
            <a:srgbClr val="CCFFFF"/>
          </a:solidFill>
          <a:ln w="12700">
            <a:solidFill>
              <a:schemeClr val="tx1"/>
            </a:solidFill>
            <a:miter lim="800000"/>
            <a:headEnd/>
            <a:tailEnd/>
          </a:ln>
        </p:spPr>
        <p:txBody>
          <a:bodyPr/>
          <a:lstStyle/>
          <a:p>
            <a:pPr algn="ctr">
              <a:lnSpc>
                <a:spcPct val="80000"/>
              </a:lnSpc>
            </a:pPr>
            <a:r>
              <a:rPr kumimoji="1" lang="en-US" sz="3200">
                <a:latin typeface="Calibri" charset="0"/>
                <a:cs typeface="Calibri" charset="0"/>
                <a:hlinkClick r:id="rId7"/>
              </a:rPr>
              <a:t>The British attacked and burned the national capital Washington, D.C.</a:t>
            </a:r>
            <a:endParaRPr kumimoji="1" lang="en-US" sz="3200">
              <a:latin typeface="Calibri" charset="0"/>
              <a:cs typeface="Calibri" charset="0"/>
            </a:endParaRPr>
          </a:p>
        </p:txBody>
      </p:sp>
      <p:sp>
        <p:nvSpPr>
          <p:cNvPr id="9" name="Rectangle 8"/>
          <p:cNvSpPr>
            <a:spLocks noChangeArrowheads="1"/>
          </p:cNvSpPr>
          <p:nvPr/>
        </p:nvSpPr>
        <p:spPr bwMode="auto">
          <a:xfrm>
            <a:off x="5257800" y="4138613"/>
            <a:ext cx="3810000" cy="890587"/>
          </a:xfrm>
          <a:prstGeom prst="rect">
            <a:avLst/>
          </a:prstGeom>
          <a:solidFill>
            <a:srgbClr val="FFCCFF"/>
          </a:solidFill>
          <a:ln w="9525">
            <a:solidFill>
              <a:schemeClr val="tx1"/>
            </a:solidFill>
            <a:miter lim="800000"/>
            <a:headEnd/>
            <a:tailEnd/>
          </a:ln>
        </p:spPr>
        <p:txBody>
          <a:bodyPr>
            <a:spAutoFit/>
          </a:bodyPr>
          <a:lstStyle/>
          <a:p>
            <a:pPr algn="ctr">
              <a:lnSpc>
                <a:spcPct val="80000"/>
              </a:lnSpc>
            </a:pPr>
            <a:r>
              <a:rPr lang="en-US" sz="3200">
                <a:solidFill>
                  <a:schemeClr val="bg1"/>
                </a:solidFill>
                <a:latin typeface="Calibri" charset="0"/>
                <a:cs typeface="Calibri" charset="0"/>
              </a:rPr>
              <a:t>The war went badly in the early years </a:t>
            </a:r>
          </a:p>
        </p:txBody>
      </p:sp>
      <p:pic>
        <p:nvPicPr>
          <p:cNvPr id="10" name="Picture 13" descr="Photo of WASHINGTON BURNING, 1814. &#10;The burning of Washington, D.C., by the British on 24 August 1814. Colored engraving, English, 1816."/>
          <p:cNvPicPr>
            <a:picLocks noChangeAspect="1" noChangeArrowheads="1"/>
          </p:cNvPicPr>
          <p:nvPr/>
        </p:nvPicPr>
        <p:blipFill>
          <a:blip r:embed="rId8">
            <a:lum bright="18000" contrast="12000"/>
            <a:extLst>
              <a:ext uri="{28A0092B-C50C-407E-A947-70E740481C1C}">
                <a14:useLocalDpi xmlns:a14="http://schemas.microsoft.com/office/drawing/2010/main" val="0"/>
              </a:ext>
            </a:extLst>
          </a:blip>
          <a:srcRect/>
          <a:stretch>
            <a:fillRect/>
          </a:stretch>
        </p:blipFill>
        <p:spPr bwMode="auto">
          <a:xfrm>
            <a:off x="228600" y="76200"/>
            <a:ext cx="4803775"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1" name="Picture 14" descr="Photo of WASHINGTON BURNING, 1814. &#10;Washingtonians fleeing the city during the burning of the White House and the Capitol by the British on 24 August 1814. Illustration by an unknown artist."/>
          <p:cNvPicPr>
            <a:picLocks noChangeAspect="1" noChangeArrowheads="1"/>
          </p:cNvPicPr>
          <p:nvPr/>
        </p:nvPicPr>
        <p:blipFill>
          <a:blip r:embed="rId9">
            <a:lum contrast="12000"/>
            <a:extLst>
              <a:ext uri="{28A0092B-C50C-407E-A947-70E740481C1C}">
                <a14:useLocalDpi xmlns:a14="http://schemas.microsoft.com/office/drawing/2010/main" val="0"/>
              </a:ext>
            </a:extLst>
          </a:blip>
          <a:srcRect t="3613"/>
          <a:stretch>
            <a:fillRect/>
          </a:stretch>
        </p:blipFill>
        <p:spPr bwMode="auto">
          <a:xfrm>
            <a:off x="228600" y="3276600"/>
            <a:ext cx="4792663"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extLst>
      <p:ext uri="{BB962C8B-B14F-4D97-AF65-F5344CB8AC3E}">
        <p14:creationId xmlns:p14="http://schemas.microsoft.com/office/powerpoint/2010/main" val="25839178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3"/>
                </p:tgtEl>
              </p:cMediaNode>
            </p:audio>
          </p:childTnLst>
        </p:cTn>
      </p:par>
    </p:tnLst>
    <p:bldLst>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7" descr="20305"/>
          <p:cNvPicPr>
            <a:picLocks noChangeAspect="1" noChangeArrowheads="1"/>
          </p:cNvPicPr>
          <p:nvPr/>
        </p:nvPicPr>
        <p:blipFill>
          <a:blip r:embed="rId5">
            <a:extLst>
              <a:ext uri="{28A0092B-C50C-407E-A947-70E740481C1C}">
                <a14:useLocalDpi xmlns:a14="http://schemas.microsoft.com/office/drawing/2010/main" val="0"/>
              </a:ext>
            </a:extLst>
          </a:blip>
          <a:srcRect t="3300" r="2795"/>
          <a:stretch>
            <a:fillRect/>
          </a:stretch>
        </p:blipFill>
        <p:spPr bwMode="auto">
          <a:xfrm>
            <a:off x="4570413" y="1597025"/>
            <a:ext cx="4419600" cy="529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3" name="Star Spangled Banner-Whitney Houston.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3175" y="65563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AutoShape 10"/>
          <p:cNvSpPr>
            <a:spLocks noChangeArrowheads="1"/>
          </p:cNvSpPr>
          <p:nvPr/>
        </p:nvSpPr>
        <p:spPr bwMode="auto">
          <a:xfrm>
            <a:off x="149225" y="76200"/>
            <a:ext cx="8842375" cy="1371600"/>
          </a:xfrm>
          <a:prstGeom prst="wedgeRectCallout">
            <a:avLst>
              <a:gd name="adj1" fmla="val -6838"/>
              <a:gd name="adj2" fmla="val -30981"/>
            </a:avLst>
          </a:prstGeom>
          <a:solidFill>
            <a:srgbClr val="FFCCFF"/>
          </a:solidFill>
          <a:ln w="12700">
            <a:solidFill>
              <a:schemeClr val="tx1"/>
            </a:solidFill>
            <a:miter lim="800000"/>
            <a:headEnd/>
            <a:tailEnd/>
          </a:ln>
        </p:spPr>
        <p:txBody>
          <a:bodyPr/>
          <a:lstStyle/>
          <a:p>
            <a:pPr algn="ctr">
              <a:lnSpc>
                <a:spcPct val="80000"/>
              </a:lnSpc>
            </a:pPr>
            <a:r>
              <a:rPr kumimoji="1" lang="en-US" sz="3600" dirty="0">
                <a:solidFill>
                  <a:srgbClr val="000000"/>
                </a:solidFill>
                <a:latin typeface="Calibri" charset="0"/>
                <a:cs typeface="Calibri" charset="0"/>
              </a:rPr>
              <a:t>When the British laid siege to Fort McHenry, American Francis Scott Key wrote the poem “</a:t>
            </a:r>
            <a:r>
              <a:rPr kumimoji="1" lang="en-US" sz="3600" i="1" dirty="0">
                <a:solidFill>
                  <a:srgbClr val="000000"/>
                </a:solidFill>
                <a:latin typeface="Calibri" charset="0"/>
                <a:cs typeface="Calibri" charset="0"/>
                <a:hlinkClick r:id="rId7"/>
              </a:rPr>
              <a:t>The</a:t>
            </a:r>
            <a:r>
              <a:rPr kumimoji="1" lang="en-US" sz="3600" dirty="0">
                <a:solidFill>
                  <a:srgbClr val="000000"/>
                </a:solidFill>
                <a:latin typeface="Calibri" charset="0"/>
                <a:cs typeface="Calibri" charset="0"/>
                <a:hlinkClick r:id="rId7"/>
              </a:rPr>
              <a:t> </a:t>
            </a:r>
            <a:r>
              <a:rPr kumimoji="1" lang="en-US" sz="3600" i="1" dirty="0">
                <a:solidFill>
                  <a:srgbClr val="000000"/>
                </a:solidFill>
                <a:latin typeface="Calibri" charset="0"/>
                <a:cs typeface="Calibri" charset="0"/>
                <a:hlinkClick r:id="rId7"/>
              </a:rPr>
              <a:t>Star Spangled Banner</a:t>
            </a:r>
            <a:r>
              <a:rPr kumimoji="1" lang="en-US" sz="3600" dirty="0">
                <a:solidFill>
                  <a:srgbClr val="000000"/>
                </a:solidFill>
                <a:latin typeface="Calibri" charset="0"/>
                <a:cs typeface="Calibri" charset="0"/>
              </a:rPr>
              <a:t>”</a:t>
            </a:r>
          </a:p>
        </p:txBody>
      </p:sp>
      <p:pic>
        <p:nvPicPr>
          <p:cNvPr id="61445" name="Picture 15" descr="Photo of BALTIMORE: FORT McHENRY. &#10;The bombardment of Fort McHenry, Baltimore, on 13-14 September 1814: contemporary aquatint by John Bower."/>
          <p:cNvPicPr>
            <a:picLocks noChangeAspect="1" noChangeArrowheads="1"/>
          </p:cNvPicPr>
          <p:nvPr/>
        </p:nvPicPr>
        <p:blipFill>
          <a:blip r:embed="rId8">
            <a:lum bright="6000" contrast="12000"/>
            <a:extLst>
              <a:ext uri="{28A0092B-C50C-407E-A947-70E740481C1C}">
                <a14:useLocalDpi xmlns:a14="http://schemas.microsoft.com/office/drawing/2010/main" val="0"/>
              </a:ext>
            </a:extLst>
          </a:blip>
          <a:srcRect r="9625"/>
          <a:stretch>
            <a:fillRect/>
          </a:stretch>
        </p:blipFill>
        <p:spPr bwMode="auto">
          <a:xfrm>
            <a:off x="152400" y="1524000"/>
            <a:ext cx="4424363"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61446" name="Picture 16" descr="Photo of FRANCIS SCOTT KEY, 1814. &#10;Key (1779-1843) detained on a British ship in Baltimore Harbor, September 1814, watches the bombardment of Fort McHenry and the flag that inspired him to write 'The Star Spangled Banner.' Wood engraving, American, 1885."/>
          <p:cNvPicPr>
            <a:picLocks noChangeAspect="1" noChangeArrowheads="1"/>
          </p:cNvPicPr>
          <p:nvPr/>
        </p:nvPicPr>
        <p:blipFill>
          <a:blip r:embed="rId9">
            <a:extLst>
              <a:ext uri="{28A0092B-C50C-407E-A947-70E740481C1C}">
                <a14:useLocalDpi xmlns:a14="http://schemas.microsoft.com/office/drawing/2010/main" val="0"/>
              </a:ext>
            </a:extLst>
          </a:blip>
          <a:srcRect t="11429" b="9996"/>
          <a:stretch>
            <a:fillRect/>
          </a:stretch>
        </p:blipFill>
        <p:spPr bwMode="auto">
          <a:xfrm>
            <a:off x="609600" y="3736975"/>
            <a:ext cx="3509963"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extLst>
      <p:ext uri="{BB962C8B-B14F-4D97-AF65-F5344CB8AC3E}">
        <p14:creationId xmlns:p14="http://schemas.microsoft.com/office/powerpoint/2010/main" val="771100152"/>
      </p:ext>
    </p:extLst>
  </p:cSld>
  <p:clrMapOvr>
    <a:masterClrMapping/>
  </p:clrMapOvr>
  <p:timing>
    <p:tnLst>
      <p:par>
        <p:cTn xmlns:p14="http://schemas.microsoft.com/office/powerpoint/2010/mai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7" descr="20305"/>
          <p:cNvPicPr>
            <a:picLocks noChangeAspect="1" noChangeArrowheads="1"/>
          </p:cNvPicPr>
          <p:nvPr/>
        </p:nvPicPr>
        <p:blipFill>
          <a:blip r:embed="rId5">
            <a:extLst>
              <a:ext uri="{28A0092B-C50C-407E-A947-70E740481C1C}">
                <a14:useLocalDpi xmlns:a14="http://schemas.microsoft.com/office/drawing/2010/main" val="0"/>
              </a:ext>
            </a:extLst>
          </a:blip>
          <a:srcRect t="3300" r="2795"/>
          <a:stretch>
            <a:fillRect/>
          </a:stretch>
        </p:blipFill>
        <p:spPr bwMode="auto">
          <a:xfrm>
            <a:off x="-152400" y="1839913"/>
            <a:ext cx="4191000" cy="501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3" name="Star Spangled Banner-Whitney Houston.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3175" y="65563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Rectangle 3"/>
          <p:cNvSpPr>
            <a:spLocks noChangeArrowheads="1"/>
          </p:cNvSpPr>
          <p:nvPr/>
        </p:nvSpPr>
        <p:spPr bwMode="auto">
          <a:xfrm>
            <a:off x="76200" y="96838"/>
            <a:ext cx="5029200" cy="1677987"/>
          </a:xfrm>
          <a:prstGeom prst="rect">
            <a:avLst/>
          </a:prstGeom>
          <a:solidFill>
            <a:srgbClr val="CCFFCC"/>
          </a:solidFill>
          <a:ln w="9525">
            <a:solidFill>
              <a:schemeClr val="tx1"/>
            </a:solidFill>
            <a:miter lim="800000"/>
            <a:headEnd/>
            <a:tailEnd/>
          </a:ln>
        </p:spPr>
        <p:txBody>
          <a:bodyPr>
            <a:spAutoFit/>
          </a:bodyPr>
          <a:lstStyle/>
          <a:p>
            <a:pPr algn="ctr">
              <a:lnSpc>
                <a:spcPct val="80000"/>
              </a:lnSpc>
            </a:pPr>
            <a:r>
              <a:rPr lang="en-US" sz="3200" dirty="0">
                <a:solidFill>
                  <a:srgbClr val="000000"/>
                </a:solidFill>
                <a:latin typeface="Calibri" charset="0"/>
                <a:cs typeface="Calibri" charset="0"/>
              </a:rPr>
              <a:t>Though Britain was winning, they were also fighting France and wanted to </a:t>
            </a:r>
            <a:br>
              <a:rPr lang="en-US" sz="3200" dirty="0">
                <a:solidFill>
                  <a:srgbClr val="000000"/>
                </a:solidFill>
                <a:latin typeface="Calibri" charset="0"/>
                <a:cs typeface="Calibri" charset="0"/>
              </a:rPr>
            </a:br>
            <a:r>
              <a:rPr lang="en-US" sz="3200" dirty="0">
                <a:solidFill>
                  <a:srgbClr val="000000"/>
                </a:solidFill>
                <a:latin typeface="Calibri" charset="0"/>
                <a:cs typeface="Calibri" charset="0"/>
              </a:rPr>
              <a:t>quickly end the War of 1812</a:t>
            </a:r>
          </a:p>
        </p:txBody>
      </p:sp>
      <p:sp>
        <p:nvSpPr>
          <p:cNvPr id="5" name="Rectangle 4"/>
          <p:cNvSpPr>
            <a:spLocks noChangeArrowheads="1"/>
          </p:cNvSpPr>
          <p:nvPr/>
        </p:nvSpPr>
        <p:spPr bwMode="auto">
          <a:xfrm>
            <a:off x="5257800" y="104775"/>
            <a:ext cx="3810000" cy="1668463"/>
          </a:xfrm>
          <a:prstGeom prst="rect">
            <a:avLst/>
          </a:prstGeom>
          <a:solidFill>
            <a:srgbClr val="FFCCFF"/>
          </a:solidFill>
          <a:ln w="9525">
            <a:solidFill>
              <a:schemeClr val="tx1"/>
            </a:solidFill>
            <a:miter lim="800000"/>
            <a:headEnd/>
            <a:tailEnd/>
          </a:ln>
        </p:spPr>
        <p:txBody>
          <a:bodyPr>
            <a:spAutoFit/>
          </a:bodyPr>
          <a:lstStyle/>
          <a:p>
            <a:pPr algn="ctr">
              <a:lnSpc>
                <a:spcPct val="80000"/>
              </a:lnSpc>
            </a:pPr>
            <a:r>
              <a:rPr lang="en-US" sz="3200">
                <a:solidFill>
                  <a:srgbClr val="000000"/>
                </a:solidFill>
                <a:latin typeface="Calibri" charset="0"/>
                <a:cs typeface="Calibri" charset="0"/>
              </a:rPr>
              <a:t>In 1814, Britain and the United States signed the Treaty of Ghent ending the war</a:t>
            </a:r>
          </a:p>
        </p:txBody>
      </p:sp>
      <p:pic>
        <p:nvPicPr>
          <p:cNvPr id="63494" name="Picture 3"/>
          <p:cNvPicPr>
            <a:picLocks noChangeAspect="1" noChangeArrowheads="1"/>
          </p:cNvPicPr>
          <p:nvPr/>
        </p:nvPicPr>
        <p:blipFill>
          <a:blip r:embed="rId7">
            <a:extLst>
              <a:ext uri="{28A0092B-C50C-407E-A947-70E740481C1C}">
                <a14:useLocalDpi xmlns:a14="http://schemas.microsoft.com/office/drawing/2010/main" val="0"/>
              </a:ext>
            </a:extLst>
          </a:blip>
          <a:srcRect l="26332" t="24966" r="38174" b="15726"/>
          <a:stretch>
            <a:fillRect/>
          </a:stretch>
        </p:blipFill>
        <p:spPr bwMode="auto">
          <a:xfrm>
            <a:off x="4159250" y="1839913"/>
            <a:ext cx="5340350" cy="501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219807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 fill="hold" display="0">
                  <p:stCondLst>
                    <p:cond delay="indefinite"/>
                  </p:stCondLst>
                  <p:endCondLst>
                    <p:cond evt="onStopAudio" delay="0">
                      <p:tgtEl>
                        <p:sldTgt/>
                      </p:tgtEl>
                    </p:cond>
                  </p:endCondLst>
                </p:cTn>
                <p:tgtEl>
                  <p:spTgt spid="3"/>
                </p:tgtEl>
              </p:cMediaNode>
            </p:audio>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War of 1812 &amp; The End of the Federalists</a:t>
            </a:r>
            <a:endParaRPr lang="en-US" dirty="0"/>
          </a:p>
        </p:txBody>
      </p:sp>
      <p:sp>
        <p:nvSpPr>
          <p:cNvPr id="3" name="Subtitle 2"/>
          <p:cNvSpPr>
            <a:spLocks noGrp="1"/>
          </p:cNvSpPr>
          <p:nvPr>
            <p:ph type="subTitle" idx="1"/>
          </p:nvPr>
        </p:nvSpPr>
        <p:spPr/>
        <p:txBody>
          <a:bodyPr/>
          <a:lstStyle/>
          <a:p>
            <a:r>
              <a:rPr lang="en-US" dirty="0" smtClean="0"/>
              <a:t>Mr. Winchell</a:t>
            </a:r>
            <a:br>
              <a:rPr lang="en-US" dirty="0" smtClean="0"/>
            </a:br>
            <a:r>
              <a:rPr lang="en-US" dirty="0" smtClean="0"/>
              <a:t>APUSH</a:t>
            </a:r>
          </a:p>
          <a:p>
            <a:r>
              <a:rPr lang="en-US" dirty="0" smtClean="0"/>
              <a:t>Period 4</a:t>
            </a:r>
            <a:endParaRPr lang="en-US" dirty="0"/>
          </a:p>
        </p:txBody>
      </p:sp>
    </p:spTree>
    <p:extLst>
      <p:ext uri="{BB962C8B-B14F-4D97-AF65-F5344CB8AC3E}">
        <p14:creationId xmlns:p14="http://schemas.microsoft.com/office/powerpoint/2010/main" val="382837446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atin typeface="Arial" charset="0"/>
              </a:rPr>
              <a:t>War of 1812</a:t>
            </a:r>
            <a:br>
              <a:rPr lang="en-US">
                <a:latin typeface="Arial" charset="0"/>
              </a:rPr>
            </a:br>
            <a:r>
              <a:rPr lang="en-US">
                <a:latin typeface="Arial" charset="0"/>
              </a:rPr>
              <a:t>Battles with Frontier Natives</a:t>
            </a:r>
          </a:p>
        </p:txBody>
      </p:sp>
      <p:sp>
        <p:nvSpPr>
          <p:cNvPr id="3" name="Content Placeholder 2"/>
          <p:cNvSpPr>
            <a:spLocks noGrp="1"/>
          </p:cNvSpPr>
          <p:nvPr>
            <p:ph sz="half" idx="1"/>
          </p:nvPr>
        </p:nvSpPr>
        <p:spPr>
          <a:xfrm>
            <a:off x="23813" y="1676400"/>
            <a:ext cx="4395787" cy="4953000"/>
          </a:xfrm>
        </p:spPr>
        <p:txBody>
          <a:bodyPr/>
          <a:lstStyle/>
          <a:p>
            <a:r>
              <a:rPr lang="en-US" dirty="0" smtClean="0">
                <a:latin typeface="Arial" charset="0"/>
              </a:rPr>
              <a:t>Tecumseh’s </a:t>
            </a:r>
            <a:r>
              <a:rPr lang="en-US" dirty="0">
                <a:latin typeface="Arial" charset="0"/>
              </a:rPr>
              <a:t>War</a:t>
            </a:r>
          </a:p>
          <a:p>
            <a:pPr lvl="1"/>
            <a:r>
              <a:rPr lang="en-US" dirty="0">
                <a:latin typeface="Arial" charset="0"/>
              </a:rPr>
              <a:t>Battle of Tippecanoe (1811)</a:t>
            </a:r>
          </a:p>
          <a:p>
            <a:pPr lvl="1"/>
            <a:r>
              <a:rPr lang="en-US" dirty="0">
                <a:latin typeface="Arial" charset="0"/>
              </a:rPr>
              <a:t>Battle of the Thames (1813)</a:t>
            </a:r>
          </a:p>
          <a:p>
            <a:r>
              <a:rPr lang="en-US" dirty="0">
                <a:latin typeface="Arial" charset="0"/>
              </a:rPr>
              <a:t>Creek War</a:t>
            </a:r>
          </a:p>
          <a:p>
            <a:pPr lvl="1"/>
            <a:r>
              <a:rPr lang="en-US" dirty="0">
                <a:latin typeface="Arial" charset="0"/>
              </a:rPr>
              <a:t>Battle of Horseshoe Bend (1814)</a:t>
            </a:r>
          </a:p>
        </p:txBody>
      </p:sp>
      <p:pic>
        <p:nvPicPr>
          <p:cNvPr id="35843"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18025" y="1828800"/>
            <a:ext cx="4513263" cy="3917950"/>
          </a:xfrm>
        </p:spPr>
      </p:pic>
    </p:spTree>
    <p:extLst>
      <p:ext uri="{BB962C8B-B14F-4D97-AF65-F5344CB8AC3E}">
        <p14:creationId xmlns:p14="http://schemas.microsoft.com/office/powerpoint/2010/main" val="159205667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625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6260" name="Rectangle 4"/>
          <p:cNvSpPr>
            <a:spLocks noChangeArrowheads="1"/>
          </p:cNvSpPr>
          <p:nvPr/>
        </p:nvSpPr>
        <p:spPr bwMode="auto">
          <a:xfrm>
            <a:off x="1143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6261" name="Rectangle 5"/>
          <p:cNvSpPr>
            <a:spLocks noChangeArrowheads="1"/>
          </p:cNvSpPr>
          <p:nvPr/>
        </p:nvSpPr>
        <p:spPr bwMode="auto">
          <a:xfrm>
            <a:off x="3581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6262" name="Rectangle 6"/>
          <p:cNvSpPr>
            <a:spLocks noGrp="1" noChangeArrowheads="1"/>
          </p:cNvSpPr>
          <p:nvPr>
            <p:ph type="title"/>
          </p:nvPr>
        </p:nvSpPr>
        <p:spPr>
          <a:xfrm>
            <a:off x="1066800" y="0"/>
            <a:ext cx="7772400" cy="8382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defRPr/>
            </a:pPr>
            <a:r>
              <a:rPr lang="en-US" smtClean="0">
                <a:cs typeface="+mj-cs"/>
              </a:rPr>
              <a:t>Treaty of Ghent</a:t>
            </a:r>
          </a:p>
        </p:txBody>
      </p:sp>
      <p:sp>
        <p:nvSpPr>
          <p:cNvPr id="96263" name="Rectangle 7"/>
          <p:cNvSpPr>
            <a:spLocks noGrp="1" noChangeArrowheads="1"/>
          </p:cNvSpPr>
          <p:nvPr>
            <p:ph type="body" idx="1"/>
          </p:nvPr>
        </p:nvSpPr>
        <p:spPr>
          <a:xfrm>
            <a:off x="914400" y="838200"/>
            <a:ext cx="8229600" cy="60198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0000"/>
              </a:lnSpc>
              <a:spcBef>
                <a:spcPct val="15000"/>
              </a:spcBef>
              <a:defRPr/>
            </a:pPr>
            <a:r>
              <a:rPr lang="en-US" u="sng" dirty="0" smtClean="0">
                <a:cs typeface="+mn-cs"/>
              </a:rPr>
              <a:t>Treaty of Ghent</a:t>
            </a:r>
            <a:r>
              <a:rPr lang="en-US" dirty="0" smtClean="0">
                <a:cs typeface="+mn-cs"/>
              </a:rPr>
              <a:t> did </a:t>
            </a:r>
            <a:r>
              <a:rPr lang="en-US" b="1" u="sng" dirty="0" smtClean="0">
                <a:cs typeface="+mn-cs"/>
              </a:rPr>
              <a:t>not</a:t>
            </a:r>
            <a:r>
              <a:rPr lang="en-US" dirty="0" smtClean="0">
                <a:cs typeface="+mn-cs"/>
              </a:rPr>
              <a:t> address U.S. neutrality but was ratified unanimously by the Senate</a:t>
            </a:r>
          </a:p>
          <a:p>
            <a:pPr>
              <a:lnSpc>
                <a:spcPct val="90000"/>
              </a:lnSpc>
              <a:spcBef>
                <a:spcPct val="15000"/>
              </a:spcBef>
              <a:defRPr/>
            </a:pPr>
            <a:r>
              <a:rPr lang="en-US" dirty="0" smtClean="0">
                <a:cs typeface="+mn-cs"/>
              </a:rPr>
              <a:t>Effects of the war:</a:t>
            </a:r>
          </a:p>
          <a:p>
            <a:pPr lvl="1">
              <a:lnSpc>
                <a:spcPct val="90000"/>
              </a:lnSpc>
              <a:spcBef>
                <a:spcPct val="15000"/>
              </a:spcBef>
              <a:defRPr/>
            </a:pPr>
            <a:r>
              <a:rPr lang="en-US" dirty="0" smtClean="0"/>
              <a:t>Ended all Indian-British alliances in western lands</a:t>
            </a:r>
          </a:p>
          <a:p>
            <a:pPr lvl="1">
              <a:lnSpc>
                <a:spcPct val="90000"/>
              </a:lnSpc>
              <a:spcBef>
                <a:spcPct val="15000"/>
              </a:spcBef>
              <a:defRPr/>
            </a:pPr>
            <a:r>
              <a:rPr lang="en-US" dirty="0" smtClean="0"/>
              <a:t>Scared Spain into signing the Adams-Onis Treaty in 1819 </a:t>
            </a:r>
          </a:p>
          <a:p>
            <a:pPr lvl="1">
              <a:lnSpc>
                <a:spcPct val="90000"/>
              </a:lnSpc>
              <a:spcBef>
                <a:spcPct val="15000"/>
              </a:spcBef>
              <a:defRPr/>
            </a:pPr>
            <a:r>
              <a:rPr lang="en-US" dirty="0" smtClean="0"/>
              <a:t>The lack of Federalist loyalty was the fatal blow to the party </a:t>
            </a:r>
          </a:p>
          <a:p>
            <a:pPr lvl="1">
              <a:lnSpc>
                <a:spcPct val="90000"/>
              </a:lnSpc>
              <a:spcBef>
                <a:spcPct val="15000"/>
              </a:spcBef>
              <a:defRPr/>
            </a:pPr>
            <a:r>
              <a:rPr lang="en-US" i="1" dirty="0" smtClean="0"/>
              <a:t>‘Status Quo </a:t>
            </a:r>
            <a:r>
              <a:rPr lang="en-US" i="1" dirty="0" err="1" smtClean="0"/>
              <a:t>Antebelllum</a:t>
            </a:r>
            <a:r>
              <a:rPr lang="en-US" i="1" dirty="0" smtClean="0"/>
              <a:t>’</a:t>
            </a:r>
          </a:p>
        </p:txBody>
      </p:sp>
      <p:sp>
        <p:nvSpPr>
          <p:cNvPr id="96265" name="AutoShape 9"/>
          <p:cNvSpPr>
            <a:spLocks noChangeArrowheads="1"/>
          </p:cNvSpPr>
          <p:nvPr/>
        </p:nvSpPr>
        <p:spPr bwMode="auto">
          <a:xfrm>
            <a:off x="2895600" y="5865954"/>
            <a:ext cx="6248400" cy="533400"/>
          </a:xfrm>
          <a:prstGeom prst="wedgeRectCallout">
            <a:avLst>
              <a:gd name="adj1" fmla="val -30499"/>
              <a:gd name="adj2" fmla="val -399071"/>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defRPr/>
            </a:pPr>
            <a:r>
              <a:rPr lang="en-US" sz="3200" dirty="0">
                <a:solidFill>
                  <a:srgbClr val="000000"/>
                </a:solidFill>
                <a:cs typeface="+mn-cs"/>
              </a:rPr>
              <a:t>Spain ceded Florida to the USA</a:t>
            </a:r>
          </a:p>
        </p:txBody>
      </p:sp>
    </p:spTree>
    <p:extLst>
      <p:ext uri="{BB962C8B-B14F-4D97-AF65-F5344CB8AC3E}">
        <p14:creationId xmlns:p14="http://schemas.microsoft.com/office/powerpoint/2010/main" val="2195000263"/>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6265"/>
                                        </p:tgtEl>
                                        <p:attrNameLst>
                                          <p:attrName>style.visibility</p:attrName>
                                        </p:attrNameLst>
                                      </p:cBhvr>
                                      <p:to>
                                        <p:strVal val="visible"/>
                                      </p:to>
                                    </p:set>
                                    <p:anim calcmode="lin" valueType="num">
                                      <p:cBhvr>
                                        <p:cTn id="7" dur="500" fill="hold"/>
                                        <p:tgtEl>
                                          <p:spTgt spid="96265"/>
                                        </p:tgtEl>
                                        <p:attrNameLst>
                                          <p:attrName>ppt_w</p:attrName>
                                        </p:attrNameLst>
                                      </p:cBhvr>
                                      <p:tavLst>
                                        <p:tav tm="0">
                                          <p:val>
                                            <p:fltVal val="0"/>
                                          </p:val>
                                        </p:tav>
                                        <p:tav tm="100000">
                                          <p:val>
                                            <p:strVal val="#ppt_w"/>
                                          </p:val>
                                        </p:tav>
                                      </p:tavLst>
                                    </p:anim>
                                    <p:anim calcmode="lin" valueType="num">
                                      <p:cBhvr>
                                        <p:cTn id="8" dur="500" fill="hold"/>
                                        <p:tgtEl>
                                          <p:spTgt spid="96265"/>
                                        </p:tgtEl>
                                        <p:attrNameLst>
                                          <p:attrName>ppt_h</p:attrName>
                                        </p:attrNameLst>
                                      </p:cBhvr>
                                      <p:tavLst>
                                        <p:tav tm="0">
                                          <p:val>
                                            <p:fltVal val="0"/>
                                          </p:val>
                                        </p:tav>
                                        <p:tav tm="100000">
                                          <p:val>
                                            <p:strVal val="#ppt_h"/>
                                          </p:val>
                                        </p:tav>
                                      </p:tavLst>
                                    </p:anim>
                                    <p:animEffect transition="in" filter="fade">
                                      <p:cBhvr>
                                        <p:cTn id="9" dur="500"/>
                                        <p:tgtEl>
                                          <p:spTgt spid="96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175" y="0"/>
            <a:ext cx="9147175" cy="609600"/>
          </a:xfrm>
        </p:spPr>
        <p:txBody>
          <a:bodyPr/>
          <a:lstStyle/>
          <a:p>
            <a:pPr>
              <a:lnSpc>
                <a:spcPct val="85000"/>
              </a:lnSpc>
            </a:pPr>
            <a:r>
              <a:rPr lang="en-US" sz="3600">
                <a:solidFill>
                  <a:schemeClr val="tx1"/>
                </a:solidFill>
                <a:latin typeface="Calibri" charset="0"/>
                <a:cs typeface="Calibri" charset="0"/>
              </a:rPr>
              <a:t>The War of 1812 (1812—1815)</a:t>
            </a:r>
          </a:p>
        </p:txBody>
      </p:sp>
      <p:pic>
        <p:nvPicPr>
          <p:cNvPr id="65539" name="Picture 7" descr="20305"/>
          <p:cNvPicPr>
            <a:picLocks noChangeAspect="1" noChangeArrowheads="1"/>
          </p:cNvPicPr>
          <p:nvPr/>
        </p:nvPicPr>
        <p:blipFill>
          <a:blip r:embed="rId5">
            <a:extLst>
              <a:ext uri="{28A0092B-C50C-407E-A947-70E740481C1C}">
                <a14:useLocalDpi xmlns:a14="http://schemas.microsoft.com/office/drawing/2010/main" val="0"/>
              </a:ext>
            </a:extLst>
          </a:blip>
          <a:srcRect t="3300" r="2795"/>
          <a:stretch>
            <a:fillRect/>
          </a:stretch>
        </p:blipFill>
        <p:spPr bwMode="auto">
          <a:xfrm>
            <a:off x="0" y="609600"/>
            <a:ext cx="5095875" cy="610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3" name="Star Spangled Banner-Whitney Houston.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3175" y="65563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Rectangle 3"/>
          <p:cNvSpPr>
            <a:spLocks noChangeArrowheads="1"/>
          </p:cNvSpPr>
          <p:nvPr/>
        </p:nvSpPr>
        <p:spPr bwMode="auto">
          <a:xfrm>
            <a:off x="5257800" y="606425"/>
            <a:ext cx="3781425" cy="1684564"/>
          </a:xfrm>
          <a:prstGeom prst="rect">
            <a:avLst/>
          </a:prstGeom>
          <a:solidFill>
            <a:srgbClr val="CCFFCC"/>
          </a:solidFill>
          <a:ln w="9525">
            <a:solidFill>
              <a:schemeClr val="tx1"/>
            </a:solidFill>
            <a:miter lim="800000"/>
            <a:headEnd/>
            <a:tailEnd/>
          </a:ln>
        </p:spPr>
        <p:txBody>
          <a:bodyPr>
            <a:spAutoFit/>
          </a:bodyPr>
          <a:lstStyle/>
          <a:p>
            <a:pPr algn="ctr">
              <a:lnSpc>
                <a:spcPct val="80000"/>
              </a:lnSpc>
            </a:pPr>
            <a:r>
              <a:rPr lang="en-US" sz="3200" dirty="0">
                <a:solidFill>
                  <a:srgbClr val="000000"/>
                </a:solidFill>
                <a:latin typeface="Calibri" charset="0"/>
                <a:cs typeface="Calibri" charset="0"/>
              </a:rPr>
              <a:t>Before news arrived, the Americans beat the British at the Battle</a:t>
            </a:r>
            <a:r>
              <a:rPr lang="en-US" sz="2800" dirty="0">
                <a:solidFill>
                  <a:srgbClr val="000000"/>
                </a:solidFill>
                <a:latin typeface="Calibri" charset="0"/>
                <a:cs typeface="Calibri" charset="0"/>
              </a:rPr>
              <a:t> </a:t>
            </a:r>
            <a:r>
              <a:rPr lang="en-US" sz="3200" dirty="0">
                <a:solidFill>
                  <a:srgbClr val="000000"/>
                </a:solidFill>
                <a:latin typeface="Calibri" charset="0"/>
                <a:cs typeface="Calibri" charset="0"/>
              </a:rPr>
              <a:t>of</a:t>
            </a:r>
            <a:r>
              <a:rPr lang="en-US" sz="2800" dirty="0">
                <a:solidFill>
                  <a:srgbClr val="000000"/>
                </a:solidFill>
                <a:latin typeface="Calibri" charset="0"/>
                <a:cs typeface="Calibri" charset="0"/>
              </a:rPr>
              <a:t> </a:t>
            </a:r>
            <a:r>
              <a:rPr lang="en-US" sz="3200" dirty="0">
                <a:solidFill>
                  <a:srgbClr val="000000"/>
                </a:solidFill>
                <a:latin typeface="Calibri" charset="0"/>
                <a:cs typeface="Calibri" charset="0"/>
              </a:rPr>
              <a:t>New Orleans </a:t>
            </a:r>
          </a:p>
        </p:txBody>
      </p:sp>
      <p:pic>
        <p:nvPicPr>
          <p:cNvPr id="65542" name="Picture 7" descr="Photo of BATTLE OF NEW ORLEANS. &#10;Andrew Jackson at the Battle of New Orleans, 8 January 1815. Oil, 1910, by E. Percy Moran."/>
          <p:cNvPicPr>
            <a:picLocks noChangeAspect="1" noChangeArrowheads="1"/>
          </p:cNvPicPr>
          <p:nvPr/>
        </p:nvPicPr>
        <p:blipFill>
          <a:blip r:embed="rId7">
            <a:extLst>
              <a:ext uri="{28A0092B-C50C-407E-A947-70E740481C1C}">
                <a14:useLocalDpi xmlns:a14="http://schemas.microsoft.com/office/drawing/2010/main" val="0"/>
              </a:ext>
            </a:extLst>
          </a:blip>
          <a:srcRect l="8849" r="6013"/>
          <a:stretch>
            <a:fillRect/>
          </a:stretch>
        </p:blipFill>
        <p:spPr bwMode="auto">
          <a:xfrm>
            <a:off x="4294188" y="2362200"/>
            <a:ext cx="4745037"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4" name="Rectangle 13"/>
          <p:cNvSpPr>
            <a:spLocks noChangeArrowheads="1"/>
          </p:cNvSpPr>
          <p:nvPr/>
        </p:nvSpPr>
        <p:spPr bwMode="auto">
          <a:xfrm>
            <a:off x="4572000" y="4367213"/>
            <a:ext cx="4267200" cy="890587"/>
          </a:xfrm>
          <a:prstGeom prst="rect">
            <a:avLst/>
          </a:prstGeom>
          <a:solidFill>
            <a:srgbClr val="FFFFCC"/>
          </a:solidFill>
          <a:ln w="9525">
            <a:solidFill>
              <a:schemeClr val="tx1"/>
            </a:solidFill>
            <a:miter lim="800000"/>
            <a:headEnd/>
            <a:tailEnd/>
          </a:ln>
        </p:spPr>
        <p:txBody>
          <a:bodyPr>
            <a:spAutoFit/>
          </a:bodyPr>
          <a:lstStyle/>
          <a:p>
            <a:pPr algn="ctr">
              <a:lnSpc>
                <a:spcPct val="80000"/>
              </a:lnSpc>
            </a:pPr>
            <a:r>
              <a:rPr lang="en-US" sz="3200">
                <a:solidFill>
                  <a:srgbClr val="000000"/>
                </a:solidFill>
                <a:latin typeface="Calibri" charset="0"/>
                <a:cs typeface="Calibri" charset="0"/>
              </a:rPr>
              <a:t>General Andrew Jackson emerged as a war hero </a:t>
            </a:r>
          </a:p>
        </p:txBody>
      </p:sp>
      <p:sp>
        <p:nvSpPr>
          <p:cNvPr id="15" name="Rectangle 14"/>
          <p:cNvSpPr>
            <a:spLocks noChangeArrowheads="1"/>
          </p:cNvSpPr>
          <p:nvPr/>
        </p:nvSpPr>
        <p:spPr bwMode="auto">
          <a:xfrm>
            <a:off x="4038600" y="5334000"/>
            <a:ext cx="4924425" cy="1284288"/>
          </a:xfrm>
          <a:prstGeom prst="rect">
            <a:avLst/>
          </a:prstGeom>
          <a:solidFill>
            <a:srgbClr val="FFCCFF"/>
          </a:solidFill>
          <a:ln w="9525">
            <a:solidFill>
              <a:schemeClr val="tx1"/>
            </a:solidFill>
            <a:miter lim="800000"/>
            <a:headEnd/>
            <a:tailEnd/>
          </a:ln>
        </p:spPr>
        <p:txBody>
          <a:bodyPr>
            <a:spAutoFit/>
          </a:bodyPr>
          <a:lstStyle/>
          <a:p>
            <a:pPr algn="ctr">
              <a:lnSpc>
                <a:spcPct val="80000"/>
              </a:lnSpc>
              <a:buClr>
                <a:schemeClr val="accent1"/>
              </a:buClr>
              <a:buSzPct val="90000"/>
              <a:buFont typeface="Wingdings" charset="0"/>
              <a:buNone/>
            </a:pPr>
            <a:r>
              <a:rPr kumimoji="1" lang="en-US" sz="3200">
                <a:solidFill>
                  <a:srgbClr val="000000"/>
                </a:solidFill>
                <a:latin typeface="Calibri" charset="0"/>
                <a:cs typeface="Calibri" charset="0"/>
              </a:rPr>
              <a:t>The victory at New Orleans led many Americans to feel as though they won the war</a:t>
            </a:r>
          </a:p>
        </p:txBody>
      </p:sp>
    </p:spTree>
    <p:extLst>
      <p:ext uri="{BB962C8B-B14F-4D97-AF65-F5344CB8AC3E}">
        <p14:creationId xmlns:p14="http://schemas.microsoft.com/office/powerpoint/2010/main" val="13910961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bldLst>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8600" y="381000"/>
            <a:ext cx="8686800" cy="533400"/>
          </a:xfrm>
        </p:spPr>
        <p:txBody>
          <a:bodyPr>
            <a:normAutofit fontScale="90000"/>
          </a:bodyPr>
          <a:lstStyle/>
          <a:p>
            <a:pPr eaLnBrk="1" fontAlgn="auto" hangingPunct="1">
              <a:spcAft>
                <a:spcPts val="0"/>
              </a:spcAft>
              <a:defRPr/>
            </a:pPr>
            <a:r>
              <a:rPr lang="en-US" dirty="0" smtClean="0"/>
              <a:t>Death of Federalist Party</a:t>
            </a:r>
          </a:p>
        </p:txBody>
      </p:sp>
      <p:sp>
        <p:nvSpPr>
          <p:cNvPr id="17411" name="Rectangle 3"/>
          <p:cNvSpPr>
            <a:spLocks noGrp="1" noChangeArrowheads="1"/>
          </p:cNvSpPr>
          <p:nvPr>
            <p:ph idx="1"/>
          </p:nvPr>
        </p:nvSpPr>
        <p:spPr>
          <a:xfrm>
            <a:off x="228600" y="1143000"/>
            <a:ext cx="8686800" cy="5562600"/>
          </a:xfrm>
        </p:spPr>
        <p:txBody>
          <a:bodyPr>
            <a:normAutofit fontScale="92500" lnSpcReduction="10000"/>
          </a:bodyPr>
          <a:lstStyle/>
          <a:p>
            <a:pPr eaLnBrk="1" hangingPunct="1">
              <a:lnSpc>
                <a:spcPct val="90000"/>
              </a:lnSpc>
            </a:pPr>
            <a:r>
              <a:rPr lang="en-US" altLang="en-US" dirty="0" smtClean="0"/>
              <a:t>New England states opposed war </a:t>
            </a:r>
          </a:p>
          <a:p>
            <a:pPr eaLnBrk="1" hangingPunct="1">
              <a:lnSpc>
                <a:spcPct val="90000"/>
              </a:lnSpc>
            </a:pPr>
            <a:endParaRPr lang="en-US" altLang="en-US" dirty="0" smtClean="0"/>
          </a:p>
          <a:p>
            <a:pPr eaLnBrk="1" hangingPunct="1">
              <a:lnSpc>
                <a:spcPct val="90000"/>
              </a:lnSpc>
            </a:pPr>
            <a:r>
              <a:rPr lang="en-US" altLang="en-US" dirty="0" smtClean="0"/>
              <a:t>Dec. 15, 1814 - leading Federalists held Hartford Convention</a:t>
            </a:r>
          </a:p>
          <a:p>
            <a:pPr eaLnBrk="1" hangingPunct="1">
              <a:lnSpc>
                <a:spcPct val="90000"/>
              </a:lnSpc>
            </a:pPr>
            <a:endParaRPr lang="en-US" altLang="en-US" dirty="0" smtClean="0"/>
          </a:p>
          <a:p>
            <a:pPr lvl="1" eaLnBrk="1" hangingPunct="1">
              <a:lnSpc>
                <a:spcPct val="90000"/>
              </a:lnSpc>
            </a:pPr>
            <a:r>
              <a:rPr lang="en-US" altLang="en-US" dirty="0" smtClean="0"/>
              <a:t>Proposed 7 amendments to Const. to strengthen states rights (ironic!) &amp; protect northern interests</a:t>
            </a:r>
          </a:p>
          <a:p>
            <a:pPr eaLnBrk="1" hangingPunct="1">
              <a:lnSpc>
                <a:spcPct val="90000"/>
              </a:lnSpc>
            </a:pPr>
            <a:endParaRPr lang="en-US" altLang="en-US" dirty="0" smtClean="0"/>
          </a:p>
          <a:p>
            <a:pPr lvl="1" eaLnBrk="1" hangingPunct="1">
              <a:lnSpc>
                <a:spcPct val="90000"/>
              </a:lnSpc>
            </a:pPr>
            <a:r>
              <a:rPr lang="en-US" altLang="en-US" dirty="0" smtClean="0"/>
              <a:t>Some hinted at secession though did not have support</a:t>
            </a:r>
          </a:p>
          <a:p>
            <a:pPr eaLnBrk="1" hangingPunct="1">
              <a:lnSpc>
                <a:spcPct val="90000"/>
              </a:lnSpc>
            </a:pPr>
            <a:endParaRPr lang="en-US" altLang="en-US" dirty="0" smtClean="0"/>
          </a:p>
          <a:p>
            <a:pPr lvl="1" eaLnBrk="1" hangingPunct="1">
              <a:lnSpc>
                <a:spcPct val="90000"/>
              </a:lnSpc>
            </a:pPr>
            <a:r>
              <a:rPr lang="en-US" altLang="en-US" dirty="0" smtClean="0"/>
              <a:t>Convention ill-timed – Americans thought we won and Federalists came off as weak</a:t>
            </a:r>
          </a:p>
        </p:txBody>
      </p:sp>
    </p:spTree>
    <p:custDataLst>
      <p:tags r:id="rId1"/>
    </p:custDataLst>
    <p:extLst>
      <p:ext uri="{BB962C8B-B14F-4D97-AF65-F5344CB8AC3E}">
        <p14:creationId xmlns:p14="http://schemas.microsoft.com/office/powerpoint/2010/main" val="384966499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304800" y="76200"/>
            <a:ext cx="8540750" cy="762000"/>
          </a:xfrm>
        </p:spPr>
        <p:txBody>
          <a:bodyPr/>
          <a:lstStyle/>
          <a:p>
            <a:pPr eaLnBrk="1" hangingPunct="1"/>
            <a:r>
              <a:rPr lang="en-US">
                <a:latin typeface="Arial" charset="0"/>
              </a:rPr>
              <a:t>Hartford Convention (1814)</a:t>
            </a:r>
          </a:p>
        </p:txBody>
      </p:sp>
      <p:sp>
        <p:nvSpPr>
          <p:cNvPr id="13315" name="Rectangle 3"/>
          <p:cNvSpPr>
            <a:spLocks noGrp="1" noRot="1" noChangeArrowheads="1"/>
          </p:cNvSpPr>
          <p:nvPr>
            <p:ph sz="half" idx="1"/>
          </p:nvPr>
        </p:nvSpPr>
        <p:spPr>
          <a:xfrm>
            <a:off x="76200" y="838200"/>
            <a:ext cx="4419600" cy="6019800"/>
          </a:xfrm>
        </p:spPr>
        <p:txBody>
          <a:bodyPr/>
          <a:lstStyle/>
          <a:p>
            <a:pPr eaLnBrk="1" hangingPunct="1"/>
            <a:r>
              <a:rPr lang="en-US">
                <a:latin typeface="Arial" charset="0"/>
              </a:rPr>
              <a:t>Platform</a:t>
            </a:r>
          </a:p>
          <a:p>
            <a:pPr lvl="1" eaLnBrk="1" hangingPunct="1"/>
            <a:r>
              <a:rPr lang="en-US" sz="2000">
                <a:latin typeface="Arial" charset="0"/>
              </a:rPr>
              <a:t>Federal economic assistance for New England</a:t>
            </a:r>
          </a:p>
          <a:p>
            <a:pPr lvl="1" eaLnBrk="1" hangingPunct="1"/>
            <a:r>
              <a:rPr lang="en-US" sz="2000">
                <a:latin typeface="Arial" charset="0"/>
              </a:rPr>
              <a:t>2/3 congressional majority for embargoes, state admission, and declaration of war</a:t>
            </a:r>
          </a:p>
          <a:p>
            <a:pPr lvl="1" eaLnBrk="1" hangingPunct="1"/>
            <a:r>
              <a:rPr lang="en-US" sz="2000">
                <a:latin typeface="Arial" charset="0"/>
              </a:rPr>
              <a:t>Rescind the Three-Fifths Compromise</a:t>
            </a:r>
          </a:p>
          <a:p>
            <a:pPr lvl="1" eaLnBrk="1" hangingPunct="1"/>
            <a:r>
              <a:rPr lang="en-US" sz="2000">
                <a:latin typeface="Arial" charset="0"/>
              </a:rPr>
              <a:t>One-term president and no same-state successor</a:t>
            </a:r>
          </a:p>
          <a:p>
            <a:pPr lvl="1" eaLnBrk="1" hangingPunct="1"/>
            <a:r>
              <a:rPr lang="en-US" sz="2000">
                <a:latin typeface="Arial" charset="0"/>
              </a:rPr>
              <a:t>Talk of secession by radicals</a:t>
            </a:r>
          </a:p>
          <a:p>
            <a:pPr eaLnBrk="1" hangingPunct="1"/>
            <a:r>
              <a:rPr lang="en-US">
                <a:latin typeface="Arial" charset="0"/>
              </a:rPr>
              <a:t>After War of 1812</a:t>
            </a:r>
          </a:p>
          <a:p>
            <a:pPr lvl="1" eaLnBrk="1" hangingPunct="1"/>
            <a:r>
              <a:rPr lang="en-US" sz="2000">
                <a:latin typeface="Arial" charset="0"/>
              </a:rPr>
              <a:t>Perceived as traitors</a:t>
            </a:r>
          </a:p>
          <a:p>
            <a:pPr lvl="1" eaLnBrk="1" hangingPunct="1"/>
            <a:r>
              <a:rPr lang="en-US" sz="2000">
                <a:latin typeface="Arial" charset="0"/>
              </a:rPr>
              <a:t>Effectively weakened as a national party</a:t>
            </a:r>
          </a:p>
          <a:p>
            <a:pPr lvl="1" eaLnBrk="1" hangingPunct="1"/>
            <a:endParaRPr lang="en-US">
              <a:latin typeface="Arial" charset="0"/>
            </a:endParaRPr>
          </a:p>
          <a:p>
            <a:pPr lvl="1" eaLnBrk="1" hangingPunct="1"/>
            <a:endParaRPr lang="en-US">
              <a:latin typeface="Arial" charset="0"/>
            </a:endParaRPr>
          </a:p>
        </p:txBody>
      </p:sp>
      <p:pic>
        <p:nvPicPr>
          <p:cNvPr id="37891"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87863" y="1676400"/>
            <a:ext cx="4656137" cy="3200400"/>
          </a:xfrm>
        </p:spPr>
      </p:pic>
      <p:sp>
        <p:nvSpPr>
          <p:cNvPr id="5" name="AutoShape 8"/>
          <p:cNvSpPr>
            <a:spLocks noChangeArrowheads="1"/>
          </p:cNvSpPr>
          <p:nvPr/>
        </p:nvSpPr>
        <p:spPr bwMode="auto">
          <a:xfrm>
            <a:off x="5638800" y="304800"/>
            <a:ext cx="3505200" cy="990600"/>
          </a:xfrm>
          <a:prstGeom prst="wedgeRectCallout">
            <a:avLst>
              <a:gd name="adj1" fmla="val 9963"/>
              <a:gd name="adj2" fmla="val 121634"/>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defRPr/>
            </a:pPr>
            <a:r>
              <a:rPr lang="en-US" sz="2800" dirty="0">
                <a:solidFill>
                  <a:srgbClr val="000000"/>
                </a:solidFill>
                <a:cs typeface="+mn-cs"/>
              </a:rPr>
              <a:t>The War of 1812 is still going on!!</a:t>
            </a:r>
          </a:p>
        </p:txBody>
      </p:sp>
      <p:sp>
        <p:nvSpPr>
          <p:cNvPr id="6" name="AutoShape 10"/>
          <p:cNvSpPr>
            <a:spLocks noChangeArrowheads="1"/>
          </p:cNvSpPr>
          <p:nvPr/>
        </p:nvSpPr>
        <p:spPr bwMode="auto">
          <a:xfrm>
            <a:off x="76200" y="190500"/>
            <a:ext cx="5257800" cy="990600"/>
          </a:xfrm>
          <a:prstGeom prst="wedgeRectCallout">
            <a:avLst>
              <a:gd name="adj1" fmla="val -7865"/>
              <a:gd name="adj2" fmla="val 151399"/>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defRPr/>
            </a:pPr>
            <a:r>
              <a:rPr lang="en-US" sz="2800" dirty="0">
                <a:solidFill>
                  <a:srgbClr val="000000"/>
                </a:solidFill>
                <a:cs typeface="+mn-cs"/>
              </a:rPr>
              <a:t>In order to reduce southern control of Congress</a:t>
            </a:r>
          </a:p>
        </p:txBody>
      </p:sp>
      <p:sp>
        <p:nvSpPr>
          <p:cNvPr id="7" name="AutoShape 11"/>
          <p:cNvSpPr>
            <a:spLocks noChangeArrowheads="1"/>
          </p:cNvSpPr>
          <p:nvPr/>
        </p:nvSpPr>
        <p:spPr bwMode="auto">
          <a:xfrm>
            <a:off x="3505200" y="4657163"/>
            <a:ext cx="5638800" cy="990600"/>
          </a:xfrm>
          <a:prstGeom prst="wedgeRectCallout">
            <a:avLst>
              <a:gd name="adj1" fmla="val -50545"/>
              <a:gd name="adj2" fmla="val -106824"/>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defRPr/>
            </a:pPr>
            <a:r>
              <a:rPr lang="en-US" sz="2800" dirty="0">
                <a:solidFill>
                  <a:srgbClr val="000000"/>
                </a:solidFill>
                <a:cs typeface="+mn-cs"/>
              </a:rPr>
              <a:t>In order to break the Virginia presidential dynasty </a:t>
            </a:r>
          </a:p>
        </p:txBody>
      </p:sp>
    </p:spTree>
    <p:extLst>
      <p:ext uri="{BB962C8B-B14F-4D97-AF65-F5344CB8AC3E}">
        <p14:creationId xmlns:p14="http://schemas.microsoft.com/office/powerpoint/2010/main" val="28539712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par>
                          <p:cTn id="17" fill="hold">
                            <p:stCondLst>
                              <p:cond delay="500"/>
                            </p:stCondLst>
                            <p:childTnLst>
                              <p:par>
                                <p:cTn id="18" presetID="53" presetClass="entr" presetSubtype="0" fill="hold" grpId="0" nodeType="afterEffect">
                                  <p:stCondLst>
                                    <p:cond delay="100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Image:TheHartfordConventionOrLeapNoLeap.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b="2551"/>
          <a:stretch>
            <a:fillRect/>
          </a:stretch>
        </p:blipFill>
        <p:spPr bwMode="auto">
          <a:xfrm>
            <a:off x="0" y="0"/>
            <a:ext cx="9144000" cy="6126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535929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pPr eaLnBrk="1" hangingPunct="1"/>
            <a:r>
              <a:rPr lang="en-US">
                <a:latin typeface="Arial" charset="0"/>
              </a:rPr>
              <a:t>War of 1812’s Impact</a:t>
            </a:r>
          </a:p>
        </p:txBody>
      </p:sp>
      <p:sp>
        <p:nvSpPr>
          <p:cNvPr id="14339" name="Rectangle 3"/>
          <p:cNvSpPr>
            <a:spLocks noGrp="1" noRot="1" noChangeArrowheads="1"/>
          </p:cNvSpPr>
          <p:nvPr>
            <p:ph type="body" idx="1"/>
          </p:nvPr>
        </p:nvSpPr>
        <p:spPr>
          <a:xfrm>
            <a:off x="152400" y="1295400"/>
            <a:ext cx="8763000" cy="5334000"/>
          </a:xfrm>
        </p:spPr>
        <p:txBody>
          <a:bodyPr/>
          <a:lstStyle/>
          <a:p>
            <a:pPr eaLnBrk="1" hangingPunct="1"/>
            <a:r>
              <a:rPr lang="en-US">
                <a:latin typeface="Arial" charset="0"/>
              </a:rPr>
              <a:t>Growth of nationalism</a:t>
            </a:r>
          </a:p>
          <a:p>
            <a:pPr eaLnBrk="1" hangingPunct="1"/>
            <a:r>
              <a:rPr lang="en-US">
                <a:latin typeface="Arial" charset="0"/>
              </a:rPr>
              <a:t>Ushered in an “Era of Good Feelings”</a:t>
            </a:r>
          </a:p>
          <a:p>
            <a:pPr eaLnBrk="1" hangingPunct="1"/>
            <a:r>
              <a:rPr lang="en-US">
                <a:latin typeface="Arial" charset="0"/>
              </a:rPr>
              <a:t>Domestic industrial and manufacturing development</a:t>
            </a:r>
          </a:p>
          <a:p>
            <a:pPr eaLnBrk="1" hangingPunct="1"/>
            <a:r>
              <a:rPr lang="en-US">
                <a:latin typeface="Arial" charset="0"/>
              </a:rPr>
              <a:t>Emphasis on national infrastructure</a:t>
            </a:r>
          </a:p>
          <a:p>
            <a:pPr eaLnBrk="1" hangingPunct="1"/>
            <a:r>
              <a:rPr lang="en-US">
                <a:latin typeface="Arial" charset="0"/>
              </a:rPr>
              <a:t>Promotion of professional military</a:t>
            </a:r>
          </a:p>
          <a:p>
            <a:pPr eaLnBrk="1" hangingPunct="1"/>
            <a:r>
              <a:rPr lang="en-US">
                <a:latin typeface="Arial" charset="0"/>
              </a:rPr>
              <a:t>International respect</a:t>
            </a:r>
          </a:p>
          <a:p>
            <a:pPr eaLnBrk="1" hangingPunct="1"/>
            <a:r>
              <a:rPr lang="en-US">
                <a:latin typeface="Arial" charset="0"/>
              </a:rPr>
              <a:t>Natives significantly weakened</a:t>
            </a:r>
          </a:p>
          <a:p>
            <a:pPr eaLnBrk="1" hangingPunct="1"/>
            <a:r>
              <a:rPr lang="en-US">
                <a:latin typeface="Arial" charset="0"/>
              </a:rPr>
              <a:t>Increased drive to expand west</a:t>
            </a:r>
          </a:p>
        </p:txBody>
      </p:sp>
    </p:spTree>
    <p:extLst>
      <p:ext uri="{BB962C8B-B14F-4D97-AF65-F5344CB8AC3E}">
        <p14:creationId xmlns:p14="http://schemas.microsoft.com/office/powerpoint/2010/main" val="154974831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www.trbimg.com/img-4ff11a2b/turbine/sns-rt-cbre8610aa000.jpg-20120701/600"/>
          <p:cNvPicPr>
            <a:picLocks noChangeAspect="1" noChangeArrowheads="1"/>
          </p:cNvPicPr>
          <p:nvPr/>
        </p:nvPicPr>
        <p:blipFill>
          <a:blip r:embed="rId2">
            <a:extLst>
              <a:ext uri="{28A0092B-C50C-407E-A947-70E740481C1C}">
                <a14:useLocalDpi xmlns:a14="http://schemas.microsoft.com/office/drawing/2010/main" val="0"/>
              </a:ext>
            </a:extLst>
          </a:blip>
          <a:srcRect l="4149" t="3999" r="5022" b="2896"/>
          <a:stretch>
            <a:fillRect/>
          </a:stretch>
        </p:blipFill>
        <p:spPr bwMode="auto">
          <a:xfrm>
            <a:off x="152400" y="496888"/>
            <a:ext cx="4876800" cy="582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5145088" y="1600200"/>
            <a:ext cx="3846512" cy="2189163"/>
          </a:xfrm>
          <a:prstGeom prst="rect">
            <a:avLst/>
          </a:prstGeom>
          <a:solidFill>
            <a:srgbClr val="FFCC99"/>
          </a:solidFill>
          <a:ln w="9525">
            <a:solidFill>
              <a:schemeClr val="tx1"/>
            </a:solidFill>
            <a:miter lim="800000"/>
            <a:headEnd/>
            <a:tailEnd/>
          </a:ln>
        </p:spPr>
        <p:txBody>
          <a:bodyPr>
            <a:spAutoFit/>
          </a:bodyPr>
          <a:lstStyle/>
          <a:p>
            <a:pPr algn="ctr">
              <a:lnSpc>
                <a:spcPct val="85000"/>
              </a:lnSpc>
            </a:pPr>
            <a:r>
              <a:rPr lang="en-US" sz="3200">
                <a:solidFill>
                  <a:srgbClr val="000000"/>
                </a:solidFill>
                <a:latin typeface="Calibri" charset="0"/>
                <a:cs typeface="Calibri" charset="0"/>
              </a:rPr>
              <a:t>Americans were united in a sense of nationalism, believing that they had beaten the British</a:t>
            </a:r>
          </a:p>
        </p:txBody>
      </p:sp>
      <p:sp>
        <p:nvSpPr>
          <p:cNvPr id="6" name="Rectangle 5"/>
          <p:cNvSpPr>
            <a:spLocks noChangeArrowheads="1"/>
          </p:cNvSpPr>
          <p:nvPr/>
        </p:nvSpPr>
        <p:spPr bwMode="auto">
          <a:xfrm>
            <a:off x="5121275" y="3962400"/>
            <a:ext cx="3870325" cy="2608263"/>
          </a:xfrm>
          <a:prstGeom prst="rect">
            <a:avLst/>
          </a:prstGeom>
          <a:solidFill>
            <a:srgbClr val="FFFFCC"/>
          </a:solidFill>
          <a:ln w="9525">
            <a:solidFill>
              <a:schemeClr val="tx1"/>
            </a:solidFill>
            <a:miter lim="800000"/>
            <a:headEnd/>
            <a:tailEnd/>
          </a:ln>
        </p:spPr>
        <p:txBody>
          <a:bodyPr>
            <a:spAutoFit/>
          </a:bodyPr>
          <a:lstStyle/>
          <a:p>
            <a:pPr algn="ctr">
              <a:lnSpc>
                <a:spcPct val="85000"/>
              </a:lnSpc>
            </a:pPr>
            <a:r>
              <a:rPr lang="en-US" sz="3200">
                <a:solidFill>
                  <a:srgbClr val="000000"/>
                </a:solidFill>
                <a:latin typeface="Calibri" charset="0"/>
                <a:cs typeface="Calibri" charset="0"/>
              </a:rPr>
              <a:t>America entered </a:t>
            </a:r>
            <a:br>
              <a:rPr lang="en-US" sz="3200">
                <a:solidFill>
                  <a:srgbClr val="000000"/>
                </a:solidFill>
                <a:latin typeface="Calibri" charset="0"/>
                <a:cs typeface="Calibri" charset="0"/>
              </a:rPr>
            </a:br>
            <a:r>
              <a:rPr lang="en-US" sz="3200">
                <a:solidFill>
                  <a:srgbClr val="000000"/>
                </a:solidFill>
                <a:latin typeface="Calibri" charset="0"/>
                <a:cs typeface="Calibri" charset="0"/>
              </a:rPr>
              <a:t>an “Era of Good Feelings” with a popular president </a:t>
            </a:r>
            <a:br>
              <a:rPr lang="en-US" sz="3200">
                <a:solidFill>
                  <a:srgbClr val="000000"/>
                </a:solidFill>
                <a:latin typeface="Calibri" charset="0"/>
                <a:cs typeface="Calibri" charset="0"/>
              </a:rPr>
            </a:br>
            <a:r>
              <a:rPr lang="en-US" sz="3200">
                <a:solidFill>
                  <a:srgbClr val="000000"/>
                </a:solidFill>
                <a:latin typeface="Calibri" charset="0"/>
                <a:cs typeface="Calibri" charset="0"/>
              </a:rPr>
              <a:t>and booming </a:t>
            </a:r>
            <a:br>
              <a:rPr lang="en-US" sz="3200">
                <a:solidFill>
                  <a:srgbClr val="000000"/>
                </a:solidFill>
                <a:latin typeface="Calibri" charset="0"/>
                <a:cs typeface="Calibri" charset="0"/>
              </a:rPr>
            </a:br>
            <a:r>
              <a:rPr lang="en-US" sz="3200">
                <a:solidFill>
                  <a:srgbClr val="000000"/>
                </a:solidFill>
                <a:latin typeface="Calibri" charset="0"/>
                <a:cs typeface="Calibri" charset="0"/>
              </a:rPr>
              <a:t>national economy</a:t>
            </a:r>
          </a:p>
        </p:txBody>
      </p:sp>
      <p:sp>
        <p:nvSpPr>
          <p:cNvPr id="69637" name="Rectangle 6"/>
          <p:cNvSpPr>
            <a:spLocks noChangeArrowheads="1"/>
          </p:cNvSpPr>
          <p:nvPr/>
        </p:nvSpPr>
        <p:spPr bwMode="auto">
          <a:xfrm>
            <a:off x="5121275" y="152400"/>
            <a:ext cx="3794125" cy="1281113"/>
          </a:xfrm>
          <a:prstGeom prst="rect">
            <a:avLst/>
          </a:prstGeom>
          <a:solidFill>
            <a:srgbClr val="CCECFF"/>
          </a:solidFill>
          <a:ln w="9525">
            <a:solidFill>
              <a:schemeClr val="tx1"/>
            </a:solidFill>
            <a:miter lim="800000"/>
            <a:headEnd/>
            <a:tailEnd/>
          </a:ln>
        </p:spPr>
        <p:txBody>
          <a:bodyPr>
            <a:spAutoFit/>
          </a:bodyPr>
          <a:lstStyle/>
          <a:p>
            <a:pPr algn="ctr">
              <a:lnSpc>
                <a:spcPct val="80000"/>
              </a:lnSpc>
            </a:pPr>
            <a:r>
              <a:rPr lang="en-US" sz="3200" dirty="0">
                <a:solidFill>
                  <a:srgbClr val="000000"/>
                </a:solidFill>
                <a:latin typeface="Calibri" charset="0"/>
                <a:cs typeface="Calibri" charset="0"/>
              </a:rPr>
              <a:t>The War of 1812 </a:t>
            </a:r>
            <a:br>
              <a:rPr lang="en-US" sz="3200" dirty="0">
                <a:solidFill>
                  <a:srgbClr val="000000"/>
                </a:solidFill>
                <a:latin typeface="Calibri" charset="0"/>
                <a:cs typeface="Calibri" charset="0"/>
              </a:rPr>
            </a:br>
            <a:r>
              <a:rPr lang="en-US" sz="3200" dirty="0">
                <a:solidFill>
                  <a:srgbClr val="000000"/>
                </a:solidFill>
                <a:latin typeface="Calibri" charset="0"/>
                <a:cs typeface="Calibri" charset="0"/>
              </a:rPr>
              <a:t>had important </a:t>
            </a:r>
            <a:br>
              <a:rPr lang="en-US" sz="3200" dirty="0">
                <a:solidFill>
                  <a:srgbClr val="000000"/>
                </a:solidFill>
                <a:latin typeface="Calibri" charset="0"/>
                <a:cs typeface="Calibri" charset="0"/>
              </a:rPr>
            </a:br>
            <a:r>
              <a:rPr lang="en-US" sz="3200" dirty="0">
                <a:solidFill>
                  <a:srgbClr val="000000"/>
                </a:solidFill>
                <a:latin typeface="Calibri" charset="0"/>
                <a:cs typeface="Calibri" charset="0"/>
              </a:rPr>
              <a:t>effects on America</a:t>
            </a:r>
            <a:endParaRPr lang="en-US" sz="3200" dirty="0">
              <a:solidFill>
                <a:srgbClr val="000000"/>
              </a:solidFill>
            </a:endParaRPr>
          </a:p>
        </p:txBody>
      </p:sp>
    </p:spTree>
    <p:extLst>
      <p:ext uri="{BB962C8B-B14F-4D97-AF65-F5344CB8AC3E}">
        <p14:creationId xmlns:p14="http://schemas.microsoft.com/office/powerpoint/2010/main" val="38647033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r>
              <a:rPr lang="en-US" dirty="0" smtClean="0"/>
              <a:t>What were the </a:t>
            </a:r>
            <a:r>
              <a:rPr lang="en-US" i="1" dirty="0" smtClean="0"/>
              <a:t>social, political, and economic </a:t>
            </a:r>
            <a:r>
              <a:rPr lang="en-US" dirty="0" smtClean="0"/>
              <a:t>effects of the War of 1812?</a:t>
            </a:r>
            <a:endParaRPr lang="en-US" dirty="0"/>
          </a:p>
        </p:txBody>
      </p:sp>
    </p:spTree>
    <p:extLst>
      <p:ext uri="{BB962C8B-B14F-4D97-AF65-F5344CB8AC3E}">
        <p14:creationId xmlns:p14="http://schemas.microsoft.com/office/powerpoint/2010/main" val="41137049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3" name="Content Placeholder 2"/>
          <p:cNvSpPr>
            <a:spLocks noGrp="1"/>
          </p:cNvSpPr>
          <p:nvPr>
            <p:ph idx="1"/>
          </p:nvPr>
        </p:nvSpPr>
        <p:spPr/>
        <p:txBody>
          <a:bodyPr/>
          <a:lstStyle/>
          <a:p>
            <a:r>
              <a:rPr lang="en-US" dirty="0" smtClean="0"/>
              <a:t>4.3: The US interest in increasing foreign trade and expanding its national borders shaped the nation’s foreign policy and spurred government and private initiatives. </a:t>
            </a:r>
            <a:endParaRPr lang="en-US" dirty="0"/>
          </a:p>
        </p:txBody>
      </p:sp>
    </p:spTree>
    <p:extLst>
      <p:ext uri="{BB962C8B-B14F-4D97-AF65-F5344CB8AC3E}">
        <p14:creationId xmlns:p14="http://schemas.microsoft.com/office/powerpoint/2010/main" val="164705194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288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2884" name="Rectangle 4"/>
          <p:cNvSpPr>
            <a:spLocks noChangeArrowheads="1"/>
          </p:cNvSpPr>
          <p:nvPr/>
        </p:nvSpPr>
        <p:spPr bwMode="auto">
          <a:xfrm>
            <a:off x="1143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2885" name="Rectangle 5"/>
          <p:cNvSpPr>
            <a:spLocks noChangeArrowheads="1"/>
          </p:cNvSpPr>
          <p:nvPr/>
        </p:nvSpPr>
        <p:spPr bwMode="auto">
          <a:xfrm>
            <a:off x="3581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2886" name="Rectangle 6"/>
          <p:cNvSpPr>
            <a:spLocks noGrp="1" noChangeArrowheads="1"/>
          </p:cNvSpPr>
          <p:nvPr>
            <p:ph type="title"/>
          </p:nvPr>
        </p:nvSpPr>
        <p:spPr>
          <a:xfrm>
            <a:off x="1066800" y="0"/>
            <a:ext cx="7772400" cy="7620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defRPr/>
            </a:pPr>
            <a:r>
              <a:rPr lang="en-US" smtClean="0">
                <a:cs typeface="+mj-cs"/>
              </a:rPr>
              <a:t>The Embargo of 1807</a:t>
            </a:r>
          </a:p>
        </p:txBody>
      </p:sp>
      <p:sp>
        <p:nvSpPr>
          <p:cNvPr id="122887" name="Rectangle 7"/>
          <p:cNvSpPr>
            <a:spLocks noGrp="1" noChangeArrowheads="1"/>
          </p:cNvSpPr>
          <p:nvPr>
            <p:ph type="body" idx="1"/>
          </p:nvPr>
        </p:nvSpPr>
        <p:spPr>
          <a:xfrm>
            <a:off x="0" y="685800"/>
            <a:ext cx="9144000" cy="61722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0000"/>
              </a:lnSpc>
              <a:defRPr/>
            </a:pPr>
            <a:r>
              <a:rPr lang="en-US" sz="3800" dirty="0" smtClean="0">
                <a:cs typeface="+mn-cs"/>
              </a:rPr>
              <a:t>When England &amp; France resumed war in 1803 &amp; violated U.S. neutrality, Jefferson approved the unpopular </a:t>
            </a:r>
            <a:r>
              <a:rPr lang="en-US" sz="3800" u="sng" dirty="0" smtClean="0">
                <a:cs typeface="+mn-cs"/>
              </a:rPr>
              <a:t>Embargo of 1807</a:t>
            </a:r>
          </a:p>
          <a:p>
            <a:pPr>
              <a:lnSpc>
                <a:spcPct val="90000"/>
              </a:lnSpc>
              <a:defRPr/>
            </a:pPr>
            <a:r>
              <a:rPr lang="en-US" sz="3800" dirty="0" smtClean="0">
                <a:cs typeface="+mn-cs"/>
              </a:rPr>
              <a:t>To enforce the embargo, Jefferson contradicted his principles of individual liberty &amp; weak </a:t>
            </a:r>
            <a:r>
              <a:rPr lang="en-US" sz="3800" dirty="0" err="1" smtClean="0">
                <a:cs typeface="+mn-cs"/>
              </a:rPr>
              <a:t>gov</a:t>
            </a:r>
            <a:r>
              <a:rPr lang="ja-JP" altLang="en-US" sz="3800" dirty="0" smtClean="0">
                <a:latin typeface="Arial"/>
                <a:cs typeface="+mn-cs"/>
              </a:rPr>
              <a:t>’</a:t>
            </a:r>
            <a:r>
              <a:rPr lang="en-US" sz="3800" dirty="0" smtClean="0">
                <a:cs typeface="+mn-cs"/>
              </a:rPr>
              <a:t>t:</a:t>
            </a:r>
          </a:p>
          <a:p>
            <a:pPr lvl="1">
              <a:lnSpc>
                <a:spcPct val="90000"/>
              </a:lnSpc>
              <a:defRPr/>
            </a:pPr>
            <a:r>
              <a:rPr lang="en-US" sz="3800" dirty="0" smtClean="0"/>
              <a:t>He mobilized the military to enforce the blockade</a:t>
            </a:r>
          </a:p>
          <a:p>
            <a:pPr lvl="1">
              <a:lnSpc>
                <a:spcPct val="90000"/>
              </a:lnSpc>
              <a:defRPr/>
            </a:pPr>
            <a:r>
              <a:rPr lang="en-US" sz="3800" dirty="0" smtClean="0"/>
              <a:t>He declared regions of NY (near Canada) in a state of insurrection</a:t>
            </a:r>
            <a:r>
              <a:rPr lang="en-US" dirty="0" smtClean="0"/>
              <a:t> </a:t>
            </a:r>
          </a:p>
        </p:txBody>
      </p:sp>
    </p:spTree>
    <p:extLst>
      <p:ext uri="{BB962C8B-B14F-4D97-AF65-F5344CB8AC3E}">
        <p14:creationId xmlns:p14="http://schemas.microsoft.com/office/powerpoint/2010/main" val="427661922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ChangeArrowheads="1"/>
          </p:cNvSpPr>
          <p:nvPr/>
        </p:nvSpPr>
        <p:spPr bwMode="auto">
          <a:xfrm>
            <a:off x="152400" y="76200"/>
            <a:ext cx="6172200" cy="1216025"/>
          </a:xfrm>
          <a:prstGeom prst="rect">
            <a:avLst/>
          </a:prstGeom>
          <a:solidFill>
            <a:srgbClr val="FFCCFF"/>
          </a:solidFill>
          <a:ln w="12700">
            <a:solidFill>
              <a:schemeClr val="tx1"/>
            </a:solidFill>
            <a:miter lim="800000"/>
            <a:headEnd/>
            <a:tailEnd/>
          </a:ln>
        </p:spPr>
        <p:txBody>
          <a:bodyPr>
            <a:spAutoFit/>
          </a:bodyPr>
          <a:lstStyle/>
          <a:p>
            <a:pPr algn="ctr">
              <a:lnSpc>
                <a:spcPct val="75000"/>
              </a:lnSpc>
            </a:pPr>
            <a:r>
              <a:rPr lang="en-US" sz="3200">
                <a:solidFill>
                  <a:schemeClr val="bg1"/>
                </a:solidFill>
                <a:latin typeface="Calibri" charset="0"/>
                <a:cs typeface="Calibri" charset="0"/>
              </a:rPr>
              <a:t>Jefferson’s hand-picked successor, James Madison, won the </a:t>
            </a:r>
            <a:br>
              <a:rPr lang="en-US" sz="3200">
                <a:solidFill>
                  <a:schemeClr val="bg1"/>
                </a:solidFill>
                <a:latin typeface="Calibri" charset="0"/>
                <a:cs typeface="Calibri" charset="0"/>
              </a:rPr>
            </a:br>
            <a:r>
              <a:rPr lang="en-US" sz="3200">
                <a:solidFill>
                  <a:schemeClr val="bg1"/>
                </a:solidFill>
                <a:latin typeface="Calibri" charset="0"/>
                <a:cs typeface="Calibri" charset="0"/>
              </a:rPr>
              <a:t>presidency in 1808 &amp; 1812</a:t>
            </a:r>
          </a:p>
        </p:txBody>
      </p:sp>
      <p:pic>
        <p:nvPicPr>
          <p:cNvPr id="53251" name="Picture 2" descr="http://1.bp.blogspot.com/-QjEFDvsbpMg/TuJBJFi6aDI/AAAAAAAAJd8/MD4wDu5VbqU/s1600/James_Madison+president+1808.jpg"/>
          <p:cNvPicPr>
            <a:picLocks noChangeAspect="1" noChangeArrowheads="1"/>
          </p:cNvPicPr>
          <p:nvPr/>
        </p:nvPicPr>
        <p:blipFill>
          <a:blip r:embed="rId2">
            <a:extLst>
              <a:ext uri="{28A0092B-C50C-407E-A947-70E740481C1C}">
                <a14:useLocalDpi xmlns:a14="http://schemas.microsoft.com/office/drawing/2010/main" val="0"/>
              </a:ext>
            </a:extLst>
          </a:blip>
          <a:srcRect l="16731" t="11781" r="16110" b="24527"/>
          <a:stretch>
            <a:fillRect/>
          </a:stretch>
        </p:blipFill>
        <p:spPr bwMode="auto">
          <a:xfrm>
            <a:off x="6477000" y="76200"/>
            <a:ext cx="250983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10" descr="ElectoralCollege1812-Large"/>
          <p:cNvPicPr>
            <a:picLocks noChangeAspect="1" noChangeArrowheads="1"/>
          </p:cNvPicPr>
          <p:nvPr/>
        </p:nvPicPr>
        <p:blipFill>
          <a:blip r:embed="rId3">
            <a:extLst>
              <a:ext uri="{28A0092B-C50C-407E-A947-70E740481C1C}">
                <a14:useLocalDpi xmlns:a14="http://schemas.microsoft.com/office/drawing/2010/main" val="0"/>
              </a:ext>
            </a:extLst>
          </a:blip>
          <a:srcRect l="16811" t="3044" r="-111" b="-3044"/>
          <a:stretch>
            <a:fillRect/>
          </a:stretch>
        </p:blipFill>
        <p:spPr bwMode="auto">
          <a:xfrm>
            <a:off x="4632325" y="3048000"/>
            <a:ext cx="45116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53253" name="Picture 6" descr="ElectoralCollege1808-Large"/>
          <p:cNvPicPr>
            <a:picLocks noChangeAspect="1" noChangeArrowheads="1"/>
          </p:cNvPicPr>
          <p:nvPr/>
        </p:nvPicPr>
        <p:blipFill>
          <a:blip r:embed="rId4">
            <a:extLst>
              <a:ext uri="{28A0092B-C50C-407E-A947-70E740481C1C}">
                <a14:useLocalDpi xmlns:a14="http://schemas.microsoft.com/office/drawing/2010/main" val="0"/>
              </a:ext>
            </a:extLst>
          </a:blip>
          <a:srcRect l="16838" t="2863"/>
          <a:stretch>
            <a:fillRect/>
          </a:stretch>
        </p:blipFill>
        <p:spPr bwMode="auto">
          <a:xfrm>
            <a:off x="0" y="3051175"/>
            <a:ext cx="4491038"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53254" name="Rectangle 13"/>
          <p:cNvSpPr>
            <a:spLocks noChangeArrowheads="1"/>
          </p:cNvSpPr>
          <p:nvPr/>
        </p:nvSpPr>
        <p:spPr bwMode="auto">
          <a:xfrm>
            <a:off x="152400" y="1385888"/>
            <a:ext cx="6172200" cy="1585912"/>
          </a:xfrm>
          <a:prstGeom prst="rect">
            <a:avLst/>
          </a:prstGeom>
          <a:solidFill>
            <a:srgbClr val="CCFFCC"/>
          </a:solidFill>
          <a:ln w="12700">
            <a:solidFill>
              <a:schemeClr val="tx1"/>
            </a:solidFill>
            <a:miter lim="800000"/>
            <a:headEnd/>
            <a:tailEnd/>
          </a:ln>
        </p:spPr>
        <p:txBody>
          <a:bodyPr>
            <a:spAutoFit/>
          </a:bodyPr>
          <a:lstStyle/>
          <a:p>
            <a:pPr marL="0" lvl="1" algn="ctr">
              <a:lnSpc>
                <a:spcPct val="75000"/>
              </a:lnSpc>
            </a:pPr>
            <a:r>
              <a:rPr lang="en-US" sz="3200">
                <a:solidFill>
                  <a:schemeClr val="bg1"/>
                </a:solidFill>
                <a:latin typeface="Calibri" charset="0"/>
                <a:cs typeface="Calibri" charset="0"/>
              </a:rPr>
              <a:t>Madison was well-qualified: He was the architect of the Constitution, served in Congress, &amp; served as Jefferson’s Secretary of State</a:t>
            </a:r>
          </a:p>
        </p:txBody>
      </p:sp>
    </p:spTree>
    <p:extLst>
      <p:ext uri="{BB962C8B-B14F-4D97-AF65-F5344CB8AC3E}">
        <p14:creationId xmlns:p14="http://schemas.microsoft.com/office/powerpoint/2010/main" val="71390565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l" eaLnBrk="1" hangingPunct="1"/>
            <a:r>
              <a:rPr lang="en-US" sz="6000" dirty="0">
                <a:solidFill>
                  <a:srgbClr val="FFFFFF"/>
                </a:solidFill>
                <a:latin typeface="+mn-lt"/>
              </a:rPr>
              <a:t>James Madison</a:t>
            </a:r>
          </a:p>
        </p:txBody>
      </p:sp>
      <p:sp>
        <p:nvSpPr>
          <p:cNvPr id="4099" name="Rectangle 4"/>
          <p:cNvSpPr>
            <a:spLocks noGrp="1" noChangeArrowheads="1"/>
          </p:cNvSpPr>
          <p:nvPr>
            <p:ph type="body" idx="1"/>
          </p:nvPr>
        </p:nvSpPr>
        <p:spPr>
          <a:xfrm>
            <a:off x="457200" y="1600200"/>
            <a:ext cx="4343400" cy="5257800"/>
          </a:xfrm>
          <a:noFill/>
        </p:spPr>
        <p:txBody>
          <a:bodyPr/>
          <a:lstStyle/>
          <a:p>
            <a:pPr eaLnBrk="1" hangingPunct="1">
              <a:lnSpc>
                <a:spcPct val="90000"/>
              </a:lnSpc>
            </a:pPr>
            <a:r>
              <a:rPr lang="en-US">
                <a:solidFill>
                  <a:srgbClr val="FFFFFF"/>
                </a:solidFill>
              </a:rPr>
              <a:t>1809-1817</a:t>
            </a:r>
          </a:p>
          <a:p>
            <a:pPr eaLnBrk="1" hangingPunct="1">
              <a:lnSpc>
                <a:spcPct val="90000"/>
              </a:lnSpc>
            </a:pPr>
            <a:r>
              <a:rPr lang="en-US">
                <a:solidFill>
                  <a:srgbClr val="FFFFFF"/>
                </a:solidFill>
              </a:rPr>
              <a:t>“Father of the Constitution”</a:t>
            </a:r>
          </a:p>
          <a:p>
            <a:pPr eaLnBrk="1" hangingPunct="1">
              <a:lnSpc>
                <a:spcPct val="90000"/>
              </a:lnSpc>
            </a:pPr>
            <a:r>
              <a:rPr lang="en-US" i="1">
                <a:solidFill>
                  <a:srgbClr val="FFFFFF"/>
                </a:solidFill>
              </a:rPr>
              <a:t>Federalist Papers</a:t>
            </a:r>
          </a:p>
          <a:p>
            <a:pPr eaLnBrk="1" hangingPunct="1">
              <a:lnSpc>
                <a:spcPct val="90000"/>
              </a:lnSpc>
            </a:pPr>
            <a:r>
              <a:rPr lang="en-US">
                <a:solidFill>
                  <a:srgbClr val="FFFFFF"/>
                </a:solidFill>
              </a:rPr>
              <a:t>Bill of Rights</a:t>
            </a:r>
          </a:p>
          <a:p>
            <a:pPr eaLnBrk="1" hangingPunct="1">
              <a:lnSpc>
                <a:spcPct val="90000"/>
              </a:lnSpc>
            </a:pPr>
            <a:r>
              <a:rPr lang="en-US">
                <a:solidFill>
                  <a:srgbClr val="FFFFFF"/>
                </a:solidFill>
              </a:rPr>
              <a:t>Kentucky &amp; Virginia Resolutions</a:t>
            </a:r>
          </a:p>
          <a:p>
            <a:pPr eaLnBrk="1" hangingPunct="1">
              <a:lnSpc>
                <a:spcPct val="90000"/>
              </a:lnSpc>
            </a:pPr>
            <a:r>
              <a:rPr lang="en-US">
                <a:solidFill>
                  <a:srgbClr val="FFFFFF"/>
                </a:solidFill>
              </a:rPr>
              <a:t>Democratic-Republican</a:t>
            </a:r>
          </a:p>
          <a:p>
            <a:pPr eaLnBrk="1" hangingPunct="1">
              <a:lnSpc>
                <a:spcPct val="90000"/>
              </a:lnSpc>
            </a:pPr>
            <a:r>
              <a:rPr lang="en-US">
                <a:solidFill>
                  <a:srgbClr val="FFFFFF"/>
                </a:solidFill>
              </a:rPr>
              <a:t>Secretary of State</a:t>
            </a:r>
          </a:p>
        </p:txBody>
      </p:sp>
      <p:pic>
        <p:nvPicPr>
          <p:cNvPr id="4100" name="Picture 6" descr="Image:JamesMadison.jpg"/>
          <p:cNvPicPr>
            <a:picLocks noChangeAspect="1" noChangeArrowheads="1"/>
          </p:cNvPicPr>
          <p:nvPr/>
        </p:nvPicPr>
        <p:blipFill>
          <a:blip r:embed="rId2">
            <a:extLst>
              <a:ext uri="{28A0092B-C50C-407E-A947-70E740481C1C}">
                <a14:useLocalDpi xmlns:a14="http://schemas.microsoft.com/office/drawing/2010/main" val="0"/>
              </a:ext>
            </a:extLst>
          </a:blip>
          <a:srcRect l="5048" t="14009" r="24556" b="11397"/>
          <a:stretch>
            <a:fillRect/>
          </a:stretch>
        </p:blipFill>
        <p:spPr bwMode="auto">
          <a:xfrm>
            <a:off x="4724400" y="1371600"/>
            <a:ext cx="42735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1262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304800" y="0"/>
            <a:ext cx="8540750" cy="685800"/>
          </a:xfrm>
        </p:spPr>
        <p:txBody>
          <a:bodyPr/>
          <a:lstStyle/>
          <a:p>
            <a:pPr eaLnBrk="1" hangingPunct="1"/>
            <a:r>
              <a:rPr lang="en-US" sz="3600">
                <a:latin typeface="Arial" charset="0"/>
              </a:rPr>
              <a:t>James Madison (D-R) (1809-1817)</a:t>
            </a:r>
          </a:p>
        </p:txBody>
      </p:sp>
      <p:sp>
        <p:nvSpPr>
          <p:cNvPr id="10243" name="Rectangle 3"/>
          <p:cNvSpPr>
            <a:spLocks noGrp="1" noRot="1" noChangeArrowheads="1"/>
          </p:cNvSpPr>
          <p:nvPr>
            <p:ph type="body" idx="1"/>
          </p:nvPr>
        </p:nvSpPr>
        <p:spPr>
          <a:xfrm>
            <a:off x="-11113" y="1143000"/>
            <a:ext cx="5649913" cy="5562600"/>
          </a:xfrm>
        </p:spPr>
        <p:txBody>
          <a:bodyPr/>
          <a:lstStyle/>
          <a:p>
            <a:pPr eaLnBrk="1" hangingPunct="1">
              <a:lnSpc>
                <a:spcPct val="90000"/>
              </a:lnSpc>
            </a:pPr>
            <a:r>
              <a:rPr lang="en-US">
                <a:latin typeface="Arial" charset="0"/>
              </a:rPr>
              <a:t>Napoleonic Wars</a:t>
            </a:r>
          </a:p>
          <a:p>
            <a:pPr lvl="1" eaLnBrk="1" hangingPunct="1">
              <a:lnSpc>
                <a:spcPct val="90000"/>
              </a:lnSpc>
            </a:pPr>
            <a:r>
              <a:rPr lang="en-US">
                <a:latin typeface="Arial" charset="0"/>
              </a:rPr>
              <a:t>Impressment continues</a:t>
            </a:r>
          </a:p>
          <a:p>
            <a:pPr eaLnBrk="1" hangingPunct="1">
              <a:lnSpc>
                <a:spcPct val="90000"/>
              </a:lnSpc>
            </a:pPr>
            <a:r>
              <a:rPr lang="en-US">
                <a:latin typeface="Arial" charset="0"/>
              </a:rPr>
              <a:t>Non-intercourse Act of 1809</a:t>
            </a:r>
          </a:p>
          <a:p>
            <a:pPr eaLnBrk="1" hangingPunct="1">
              <a:lnSpc>
                <a:spcPct val="90000"/>
              </a:lnSpc>
            </a:pPr>
            <a:r>
              <a:rPr lang="en-US">
                <a:latin typeface="Arial" charset="0"/>
              </a:rPr>
              <a:t>Macon’s Bill No. 2 (1810)</a:t>
            </a:r>
          </a:p>
          <a:p>
            <a:pPr eaLnBrk="1" hangingPunct="1">
              <a:lnSpc>
                <a:spcPct val="90000"/>
              </a:lnSpc>
            </a:pPr>
            <a:r>
              <a:rPr lang="en-US">
                <a:latin typeface="Arial" charset="0"/>
              </a:rPr>
              <a:t>Western Frontier</a:t>
            </a:r>
          </a:p>
          <a:p>
            <a:pPr lvl="1" eaLnBrk="1" hangingPunct="1">
              <a:lnSpc>
                <a:spcPct val="90000"/>
              </a:lnSpc>
            </a:pPr>
            <a:r>
              <a:rPr lang="en-US">
                <a:latin typeface="Arial" charset="0"/>
              </a:rPr>
              <a:t>Alleged British influence on Natives</a:t>
            </a:r>
          </a:p>
          <a:p>
            <a:pPr lvl="1" eaLnBrk="1" hangingPunct="1">
              <a:lnSpc>
                <a:spcPct val="90000"/>
              </a:lnSpc>
            </a:pPr>
            <a:r>
              <a:rPr lang="en-US">
                <a:latin typeface="Arial" charset="0"/>
              </a:rPr>
              <a:t>Native wars</a:t>
            </a:r>
          </a:p>
          <a:p>
            <a:pPr eaLnBrk="1" hangingPunct="1">
              <a:lnSpc>
                <a:spcPct val="90000"/>
              </a:lnSpc>
            </a:pPr>
            <a:r>
              <a:rPr lang="en-US">
                <a:latin typeface="Arial" charset="0"/>
              </a:rPr>
              <a:t>War of 1812</a:t>
            </a:r>
          </a:p>
        </p:txBody>
      </p:sp>
      <p:pic>
        <p:nvPicPr>
          <p:cNvPr id="30723" name="Picture 4" descr="JamesMadi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219200"/>
            <a:ext cx="33178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97573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www.trbimg.com/img-4ff11a2b/turbine/sns-rt-cbre8610aa000.jpg-20120701/600"/>
          <p:cNvPicPr>
            <a:picLocks noChangeAspect="1" noChangeArrowheads="1"/>
          </p:cNvPicPr>
          <p:nvPr/>
        </p:nvPicPr>
        <p:blipFill>
          <a:blip r:embed="rId2">
            <a:extLst>
              <a:ext uri="{28A0092B-C50C-407E-A947-70E740481C1C}">
                <a14:useLocalDpi xmlns:a14="http://schemas.microsoft.com/office/drawing/2010/main" val="0"/>
              </a:ext>
            </a:extLst>
          </a:blip>
          <a:srcRect l="4149" t="3999" r="5022" b="2896"/>
          <a:stretch>
            <a:fillRect/>
          </a:stretch>
        </p:blipFill>
        <p:spPr bwMode="auto">
          <a:xfrm>
            <a:off x="76200" y="1143000"/>
            <a:ext cx="4648200" cy="555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3"/>
          <p:cNvSpPr>
            <a:spLocks noChangeArrowheads="1"/>
          </p:cNvSpPr>
          <p:nvPr/>
        </p:nvSpPr>
        <p:spPr bwMode="auto">
          <a:xfrm>
            <a:off x="381000" y="100013"/>
            <a:ext cx="8382000" cy="890587"/>
          </a:xfrm>
          <a:prstGeom prst="rect">
            <a:avLst/>
          </a:prstGeom>
          <a:solidFill>
            <a:srgbClr val="CCFFCC"/>
          </a:solidFill>
          <a:ln w="9525">
            <a:solidFill>
              <a:schemeClr val="tx1"/>
            </a:solidFill>
            <a:miter lim="800000"/>
            <a:headEnd/>
            <a:tailEnd/>
          </a:ln>
        </p:spPr>
        <p:txBody>
          <a:bodyPr>
            <a:spAutoFit/>
          </a:bodyPr>
          <a:lstStyle/>
          <a:p>
            <a:pPr algn="ctr">
              <a:lnSpc>
                <a:spcPct val="80000"/>
              </a:lnSpc>
            </a:pPr>
            <a:r>
              <a:rPr lang="en-US" sz="3200" dirty="0">
                <a:solidFill>
                  <a:srgbClr val="000000"/>
                </a:solidFill>
                <a:latin typeface="Calibri" charset="0"/>
                <a:cs typeface="Calibri" charset="0"/>
              </a:rPr>
              <a:t>Many Congressmen called “War Hawks” </a:t>
            </a:r>
            <a:br>
              <a:rPr lang="en-US" sz="3200" dirty="0">
                <a:solidFill>
                  <a:srgbClr val="000000"/>
                </a:solidFill>
                <a:latin typeface="Calibri" charset="0"/>
                <a:cs typeface="Calibri" charset="0"/>
              </a:rPr>
            </a:br>
            <a:r>
              <a:rPr lang="en-US" sz="3200" dirty="0">
                <a:solidFill>
                  <a:srgbClr val="000000"/>
                </a:solidFill>
                <a:latin typeface="Calibri" charset="0"/>
                <a:cs typeface="Calibri" charset="0"/>
              </a:rPr>
              <a:t>demanded war with Britain to defend U.S. honor</a:t>
            </a:r>
          </a:p>
        </p:txBody>
      </p:sp>
      <p:pic>
        <p:nvPicPr>
          <p:cNvPr id="56324" name="Picture 4" descr="http://www.conservapedia.com/images/thumb/8/8b/Henry-clay5.jpg/420px-Henry-clay5.jpg"/>
          <p:cNvPicPr>
            <a:picLocks noChangeAspect="1" noChangeArrowheads="1"/>
          </p:cNvPicPr>
          <p:nvPr/>
        </p:nvPicPr>
        <p:blipFill>
          <a:blip r:embed="rId3">
            <a:extLst>
              <a:ext uri="{28A0092B-C50C-407E-A947-70E740481C1C}">
                <a14:useLocalDpi xmlns:a14="http://schemas.microsoft.com/office/drawing/2010/main" val="0"/>
              </a:ext>
            </a:extLst>
          </a:blip>
          <a:srcRect t="10368" b="1749"/>
          <a:stretch>
            <a:fillRect/>
          </a:stretch>
        </p:blipFill>
        <p:spPr bwMode="auto">
          <a:xfrm>
            <a:off x="4857750" y="2446338"/>
            <a:ext cx="4154488" cy="425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6"/>
          <p:cNvSpPr>
            <a:spLocks noChangeArrowheads="1"/>
          </p:cNvSpPr>
          <p:nvPr/>
        </p:nvSpPr>
        <p:spPr bwMode="auto">
          <a:xfrm>
            <a:off x="4857750" y="1143000"/>
            <a:ext cx="4154488" cy="1219200"/>
          </a:xfrm>
          <a:prstGeom prst="wedgeRectCallout">
            <a:avLst>
              <a:gd name="adj1" fmla="val 8880"/>
              <a:gd name="adj2" fmla="val 163602"/>
            </a:avLst>
          </a:prstGeom>
          <a:solidFill>
            <a:srgbClr val="FFCC99"/>
          </a:solidFill>
          <a:ln w="12700">
            <a:solidFill>
              <a:schemeClr val="tx1"/>
            </a:solidFill>
            <a:miter lim="800000"/>
            <a:headEnd/>
            <a:tailEnd/>
          </a:ln>
        </p:spPr>
        <p:txBody>
          <a:bodyPr/>
          <a:lstStyle/>
          <a:p>
            <a:pPr algn="ctr" eaLnBrk="1" hangingPunct="1">
              <a:lnSpc>
                <a:spcPct val="80000"/>
              </a:lnSpc>
            </a:pPr>
            <a:r>
              <a:rPr lang="en-US" sz="3200">
                <a:solidFill>
                  <a:srgbClr val="000000"/>
                </a:solidFill>
                <a:latin typeface="Calibri" charset="0"/>
                <a:cs typeface="Calibri" charset="0"/>
              </a:rPr>
              <a:t>“</a:t>
            </a:r>
            <a:r>
              <a:rPr lang="en-US" sz="3200" i="1">
                <a:solidFill>
                  <a:srgbClr val="000000"/>
                </a:solidFill>
                <a:latin typeface="Calibri" charset="0"/>
                <a:cs typeface="Calibri" charset="0"/>
              </a:rPr>
              <a:t>Free Trade and </a:t>
            </a:r>
            <a:br>
              <a:rPr lang="en-US" sz="3200" i="1">
                <a:solidFill>
                  <a:srgbClr val="000000"/>
                </a:solidFill>
                <a:latin typeface="Calibri" charset="0"/>
                <a:cs typeface="Calibri" charset="0"/>
              </a:rPr>
            </a:br>
            <a:r>
              <a:rPr lang="en-US" sz="3200" i="1">
                <a:solidFill>
                  <a:srgbClr val="000000"/>
                </a:solidFill>
                <a:latin typeface="Calibri" charset="0"/>
                <a:cs typeface="Calibri" charset="0"/>
              </a:rPr>
              <a:t>Sailors' Rights</a:t>
            </a:r>
            <a:r>
              <a:rPr lang="en-US" sz="3200">
                <a:solidFill>
                  <a:srgbClr val="000000"/>
                </a:solidFill>
                <a:latin typeface="Calibri" charset="0"/>
                <a:cs typeface="Calibri" charset="0"/>
              </a:rPr>
              <a:t>” was </a:t>
            </a:r>
            <a:br>
              <a:rPr lang="en-US" sz="3200">
                <a:solidFill>
                  <a:srgbClr val="000000"/>
                </a:solidFill>
                <a:latin typeface="Calibri" charset="0"/>
                <a:cs typeface="Calibri" charset="0"/>
              </a:rPr>
            </a:br>
            <a:r>
              <a:rPr lang="en-US" sz="3200">
                <a:solidFill>
                  <a:srgbClr val="000000"/>
                </a:solidFill>
                <a:latin typeface="Calibri" charset="0"/>
                <a:cs typeface="Calibri" charset="0"/>
              </a:rPr>
              <a:t>a popular battle cry</a:t>
            </a:r>
          </a:p>
        </p:txBody>
      </p:sp>
    </p:spTree>
    <p:extLst>
      <p:ext uri="{BB962C8B-B14F-4D97-AF65-F5344CB8AC3E}">
        <p14:creationId xmlns:p14="http://schemas.microsoft.com/office/powerpoint/2010/main" val="33590093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4944</TotalTime>
  <Words>1219</Words>
  <Application>Microsoft Macintosh PowerPoint</Application>
  <PresentationFormat>On-screen Show (4:3)</PresentationFormat>
  <Paragraphs>149</Paragraphs>
  <Slides>27</Slides>
  <Notes>11</Notes>
  <HiddenSlides>0</HiddenSlides>
  <MMClips>4</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Default Theme</vt:lpstr>
      <vt:lpstr>Do Now Monday Quiz</vt:lpstr>
      <vt:lpstr>The War of 1812 &amp; The End of the Federalists</vt:lpstr>
      <vt:lpstr>AP Prompt</vt:lpstr>
      <vt:lpstr>Key Concepts</vt:lpstr>
      <vt:lpstr>The Embargo of 1807</vt:lpstr>
      <vt:lpstr>PowerPoint Presentation</vt:lpstr>
      <vt:lpstr>James Madison</vt:lpstr>
      <vt:lpstr>James Madison (D-R) (1809-1817)</vt:lpstr>
      <vt:lpstr>PowerPoint Presentation</vt:lpstr>
      <vt:lpstr>War Hawks</vt:lpstr>
      <vt:lpstr>War Hawks’ Goals</vt:lpstr>
      <vt:lpstr>PowerPoint Presentation</vt:lpstr>
      <vt:lpstr>Which region would have supported a declaration of war the most? </vt:lpstr>
      <vt:lpstr>PowerPoint Presentation</vt:lpstr>
      <vt:lpstr>Congress’ Declaration of War</vt:lpstr>
      <vt:lpstr>War for U.S. maritime rights or a war for territory?</vt:lpstr>
      <vt:lpstr>The War of 1812 (1812—1815)</vt:lpstr>
      <vt:lpstr>PowerPoint Presentation</vt:lpstr>
      <vt:lpstr>PowerPoint Presentation</vt:lpstr>
      <vt:lpstr>War of 1812 Battles with Frontier Natives</vt:lpstr>
      <vt:lpstr>Treaty of Ghent</vt:lpstr>
      <vt:lpstr>The War of 1812 (1812—1815)</vt:lpstr>
      <vt:lpstr>Death of Federalist Party</vt:lpstr>
      <vt:lpstr>Hartford Convention (1814)</vt:lpstr>
      <vt:lpstr>PowerPoint Presentation</vt:lpstr>
      <vt:lpstr>War of 1812’s Impact</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15</cp:revision>
  <dcterms:created xsi:type="dcterms:W3CDTF">2017-09-22T17:44:53Z</dcterms:created>
  <dcterms:modified xsi:type="dcterms:W3CDTF">2017-09-26T15:31:35Z</dcterms:modified>
</cp:coreProperties>
</file>