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84" r:id="rId4"/>
    <p:sldId id="257" r:id="rId5"/>
    <p:sldId id="265" r:id="rId6"/>
    <p:sldId id="260" r:id="rId7"/>
    <p:sldId id="267" r:id="rId8"/>
    <p:sldId id="268" r:id="rId9"/>
    <p:sldId id="270" r:id="rId10"/>
    <p:sldId id="266" r:id="rId11"/>
    <p:sldId id="269" r:id="rId12"/>
    <p:sldId id="258" r:id="rId13"/>
    <p:sldId id="259" r:id="rId14"/>
    <p:sldId id="261" r:id="rId15"/>
    <p:sldId id="285" r:id="rId16"/>
    <p:sldId id="271" r:id="rId17"/>
    <p:sldId id="262" r:id="rId18"/>
    <p:sldId id="276" r:id="rId19"/>
    <p:sldId id="263" r:id="rId20"/>
    <p:sldId id="277" r:id="rId21"/>
    <p:sldId id="272" r:id="rId22"/>
    <p:sldId id="273" r:id="rId23"/>
    <p:sldId id="274" r:id="rId24"/>
    <p:sldId id="275" r:id="rId25"/>
    <p:sldId id="279" r:id="rId26"/>
    <p:sldId id="280" r:id="rId27"/>
    <p:sldId id="281" r:id="rId28"/>
    <p:sldId id="282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607A-3529-814A-BDB9-E12AB7BCF26F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D72C0-C7AE-C048-A3A5-D8D481FF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28902C-4BED-F342-A505-8698DE9AFFC2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1B7C8B-8020-AB4D-B415-62BC5FE05003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5CD10B-B0CD-7A46-BB57-EB3DC4E402FD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A6C2B9-DAE4-CF4A-B5D0-E0C3A738CB05}" type="slidenum">
              <a:rPr lang="en-US">
                <a:latin typeface="Calibri" charset="0"/>
              </a:rPr>
              <a:pPr eaLnBrk="1" hangingPunct="1"/>
              <a:t>38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 of similarities. First GA didn’t inspire reform movements,</a:t>
            </a:r>
            <a:r>
              <a:rPr lang="en-US" baseline="0" dirty="0" smtClean="0"/>
              <a:t> second one did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D72C0-C7AE-C048-A3A5-D8D481FFAD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ＭＳ Ｐゴシック" charset="0"/>
              </a:rPr>
              <a:t>Religious Camp Meeting, by</a:t>
            </a:r>
          </a:p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ＭＳ Ｐゴシック" charset="0"/>
              </a:rPr>
              <a:t>J. Maze Burbank, 1839 </a:t>
            </a:r>
            <a:r>
              <a:rPr lang="en-US">
                <a:latin typeface="Calibri" charset="0"/>
                <a:ea typeface="ＭＳ Ｐゴシック" charset="0"/>
              </a:rPr>
              <a:t>At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huge, daylong encampments,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repentant sinners dedicated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themselves to lives of personal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rectitude and social reform.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Fire-and-brimstone preachers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like the one depicted here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inspired convulsions, speaking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in tongues, and ecstatic singing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and dancing among the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converted. Out of this religious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upheaval grew many of the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movements for social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improvement in the pre–Civil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War decades, including the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abolitionist crusade.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91F091-7F3F-3341-A4B6-D66B5B999367}" type="slidenum">
              <a:rPr lang="en-US">
                <a:latin typeface="Calibri" charset="0"/>
              </a:rPr>
              <a:pPr eaLnBrk="1" hangingPunct="1"/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512EAB-58E0-5A46-9C7D-FB0CAF8B057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ＭＳ Ｐゴシック" charset="0"/>
              </a:rPr>
              <a:t>The Oxbow, by Thomas Cole, 1836 </a:t>
            </a:r>
            <a:r>
              <a:rPr lang="en-US">
                <a:latin typeface="Calibri" charset="0"/>
                <a:ea typeface="ＭＳ Ｐゴシック" charset="0"/>
              </a:rPr>
              <a:t>T his rendering of the oxbow of the Connecticut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River near Northampton, Massachusetts, after a thunderstorm is considered one of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Cole’s (1801–1848) masterpieces. A leader of the so-called Hudson River school, Cole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wandered on foot over the mountains and rivers of New York State and New England,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making pencil studies from which he painted in his studio during the winter. He and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other members of this group transformed their realistic sketches into lyrical, romantic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celebrations of the beauty of the American wilderness.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EF04FE-0AD4-0F4F-B977-6F1A318385B5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625056-FDE3-9E43-BF65-1159152A6F44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4FDF28-5445-FD48-9C46-5228B07232C2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1A2759-4562-3E4F-9AEF-C9C378DCD225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EFC143-D179-B448-A4A0-297EAAE0EDCA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526C-752F-8347-B5BF-560E4A80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47B8-2F7C-6C49-8BD4-3D77AA4B0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9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CD4E-5355-F74C-96A9-BF55294AB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0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CCF5-AE19-1548-AED1-3A371090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8FE23-E5CC-DD46-AB3A-71DA6E127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F451-4291-5849-9857-8460A4F8B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C183-00C9-0F4F-9ABC-E88CEF09C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08C3-9947-2F4A-83E1-FC2959243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6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8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C7E4-DD2C-6949-BE99-B0AAD4015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6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8F34-F791-724A-96A7-F21BA044C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1AAC-DDAA-1641-BC23-6796968B9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2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8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22ED-8B1C-7346-9398-B7776CC58B3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C8A9-DFD9-D942-840F-8D156AA8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2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a typeface="+mn-ea"/>
                <a:cs typeface="+mn-cs"/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a typeface="+mn-ea"/>
                <a:cs typeface="+mn-cs"/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76A55">
                  <a:tint val="60000"/>
                  <a:satMod val="155000"/>
                </a:srgbClr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92EB24D-688B-CC4F-899A-AC3EB4639375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484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0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0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0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0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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aia/part4/4h2962b.html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 and the Reforming of American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  <a:br>
              <a:rPr lang="en-US" dirty="0" smtClean="0"/>
            </a:br>
            <a:r>
              <a:rPr lang="en-US" dirty="0" smtClean="0"/>
              <a:t>Period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4800"/>
            <a:ext cx="8636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8613775" y="66040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p308</a:t>
            </a:r>
          </a:p>
        </p:txBody>
      </p:sp>
    </p:spTree>
    <p:extLst>
      <p:ext uri="{BB962C8B-B14F-4D97-AF65-F5344CB8AC3E}">
        <p14:creationId xmlns:p14="http://schemas.microsoft.com/office/powerpoint/2010/main" val="252003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Mormons!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Joseph Smith:</a:t>
            </a:r>
          </a:p>
          <a:p>
            <a:pPr lvl="1"/>
            <a:r>
              <a:rPr lang="en-US" dirty="0" smtClean="0"/>
              <a:t>Church of Jesus Christ of Latter-Day Saints</a:t>
            </a:r>
          </a:p>
          <a:p>
            <a:pPr lvl="1"/>
            <a:r>
              <a:rPr lang="en-US" dirty="0" smtClean="0"/>
              <a:t>Powerful collective unit in terms of voting</a:t>
            </a:r>
          </a:p>
          <a:p>
            <a:pPr lvl="1"/>
            <a:r>
              <a:rPr lang="en-US" dirty="0" smtClean="0"/>
              <a:t>1844, Smith is murdered</a:t>
            </a:r>
          </a:p>
          <a:p>
            <a:pPr lvl="1"/>
            <a:r>
              <a:rPr lang="en-US" dirty="0" smtClean="0"/>
              <a:t>Brigham Young:</a:t>
            </a:r>
          </a:p>
          <a:p>
            <a:pPr lvl="2"/>
            <a:r>
              <a:rPr lang="en-US" dirty="0" smtClean="0"/>
              <a:t>1846-47: led the Mormons to Utah</a:t>
            </a:r>
          </a:p>
          <a:p>
            <a:pPr lvl="2"/>
            <a:r>
              <a:rPr lang="en-US" dirty="0" smtClean="0"/>
              <a:t>Becomes a prosperous frontier society</a:t>
            </a:r>
          </a:p>
          <a:p>
            <a:pPr lvl="2"/>
            <a:r>
              <a:rPr lang="en-US" dirty="0" smtClean="0"/>
              <a:t>Due to polygamy issues, Utah is not admitted as a state until 1896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2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Schools for a Free People!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Education was seen as a way to instill republican values.</a:t>
            </a:r>
          </a:p>
          <a:p>
            <a:r>
              <a:rPr lang="en-US" dirty="0" smtClean="0"/>
              <a:t>Focus in school was more on discipline than learning.</a:t>
            </a:r>
          </a:p>
          <a:p>
            <a:pPr lvl="1"/>
            <a:r>
              <a:rPr lang="en-US" dirty="0" smtClean="0"/>
              <a:t>Most people in the mid-1800s didn’t go past 6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</a:p>
          <a:p>
            <a:pPr lvl="1"/>
            <a:r>
              <a:rPr lang="en-US" dirty="0" smtClean="0"/>
              <a:t>Horace Mann: </a:t>
            </a:r>
          </a:p>
          <a:p>
            <a:pPr lvl="2"/>
            <a:r>
              <a:rPr lang="en-US" dirty="0" smtClean="0"/>
              <a:t>Key reformer of education, promoted more schools, longer days, and expanded curriculum</a:t>
            </a:r>
          </a:p>
          <a:p>
            <a:pPr lvl="1"/>
            <a:r>
              <a:rPr lang="en-US" dirty="0" smtClean="0"/>
              <a:t>Noah Webster:</a:t>
            </a:r>
          </a:p>
          <a:p>
            <a:pPr lvl="2"/>
            <a:r>
              <a:rPr lang="en-US" dirty="0" smtClean="0"/>
              <a:t>Dictionary helped standardize the American language</a:t>
            </a:r>
          </a:p>
          <a:p>
            <a:pPr lvl="2"/>
            <a:r>
              <a:rPr lang="en-US" dirty="0" smtClean="0"/>
              <a:t>Textbooks and readers used by millions of Americans</a:t>
            </a:r>
          </a:p>
          <a:p>
            <a:pPr lvl="1"/>
            <a:r>
              <a:rPr lang="en-US" dirty="0" smtClean="0"/>
              <a:t>Black slaves in the South were legally forbidden from learning to read and 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7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Temperance and 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Heavy drinking decreased labor efficiency and fouled the sanctity of the family</a:t>
            </a:r>
          </a:p>
          <a:p>
            <a:pPr lvl="1"/>
            <a:r>
              <a:rPr lang="en-US" dirty="0" smtClean="0"/>
              <a:t>American Temperance Society (Boston, 1826)</a:t>
            </a:r>
          </a:p>
          <a:p>
            <a:pPr lvl="2"/>
            <a:r>
              <a:rPr lang="en-US" dirty="0" smtClean="0"/>
              <a:t>Urged drinkers to quit alcohol, organized children’s clubs.</a:t>
            </a:r>
          </a:p>
          <a:p>
            <a:pPr lvl="2"/>
            <a:r>
              <a:rPr lang="en-US" dirty="0" smtClean="0">
                <a:latin typeface="Calibri" charset="0"/>
              </a:rPr>
              <a:t>Temperance crusaders used pictures, pamphlets, and lurid lectures to convey their messages. </a:t>
            </a:r>
            <a:endParaRPr lang="en-US" dirty="0" smtClean="0"/>
          </a:p>
          <a:p>
            <a:pPr lvl="1"/>
            <a:r>
              <a:rPr lang="en-US" dirty="0" smtClean="0"/>
              <a:t>Neal S .Dow</a:t>
            </a:r>
          </a:p>
          <a:p>
            <a:pPr lvl="2"/>
            <a:r>
              <a:rPr lang="en-US" dirty="0" smtClean="0"/>
              <a:t>‘Father of Prohibition’</a:t>
            </a:r>
          </a:p>
          <a:p>
            <a:pPr lvl="2"/>
            <a:r>
              <a:rPr lang="en-US" dirty="0" smtClean="0"/>
              <a:t>Maine Law of 1851 prohibited the manufacture and sale of intoxicating liquor, encouraged other states to pass laws</a:t>
            </a:r>
          </a:p>
          <a:p>
            <a:pPr lvl="3"/>
            <a:r>
              <a:rPr lang="en-US" dirty="0" smtClean="0"/>
              <a:t>Openly flouted, later declared unconstitutional or repealed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ChangeArrowheads="1"/>
          </p:cNvSpPr>
          <p:nvPr/>
        </p:nvSpPr>
        <p:spPr bwMode="auto">
          <a:xfrm>
            <a:off x="609600" y="57912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From the first glass to the grave, 1846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“The Drunkard’s Progress”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" name="Picture 2" descr="The_Drunkard's_Progress_-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8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Women </a:t>
            </a:r>
            <a:r>
              <a:rPr lang="en-US" dirty="0">
                <a:latin typeface="Calibri" charset="0"/>
              </a:rPr>
              <a:t>in Revolt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76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Women in America: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Nineteenth century was still a man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world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Women in American had it better than in Europe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Women were still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the submerged sex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in America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Women now avoided marriage—10 % of adult women remained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spinsters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at the time of the Civil War 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Gender differences were strongly emphasized in 1800s America:</a:t>
            </a:r>
          </a:p>
          <a:p>
            <a:pPr lvl="3" eaLnBrk="1" hangingPunct="1"/>
            <a:r>
              <a:rPr lang="en-US" dirty="0">
                <a:latin typeface="Calibri" charset="0"/>
              </a:rPr>
              <a:t>Because the burgeoning market economy separated women and men into distinct economic roles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3"/>
            <a:r>
              <a:rPr lang="en-US" dirty="0" smtClean="0">
                <a:latin typeface="Calibri" charset="0"/>
              </a:rPr>
              <a:t>The home was a woman</a:t>
            </a:r>
            <a:r>
              <a:rPr lang="ja-JP" altLang="en-US" dirty="0" smtClean="0">
                <a:latin typeface="Calibri" charset="0"/>
              </a:rPr>
              <a:t>’</a:t>
            </a:r>
            <a:r>
              <a:rPr lang="en-US" dirty="0" smtClean="0">
                <a:latin typeface="Calibri" charset="0"/>
              </a:rPr>
              <a:t>s special sphere, the centerpiece of the </a:t>
            </a:r>
            <a:r>
              <a:rPr lang="ja-JP" altLang="en-US" dirty="0" smtClean="0">
                <a:latin typeface="Calibri" charset="0"/>
              </a:rPr>
              <a:t>“</a:t>
            </a:r>
            <a:r>
              <a:rPr lang="en-US" dirty="0" smtClean="0">
                <a:latin typeface="Calibri" charset="0"/>
              </a:rPr>
              <a:t>cult of domesticity.</a:t>
            </a:r>
            <a:r>
              <a:rPr lang="ja-JP" altLang="en-US" dirty="0" smtClean="0">
                <a:latin typeface="Calibri" charset="0"/>
              </a:rPr>
              <a:t>”</a:t>
            </a:r>
            <a:endParaRPr lang="en-US" dirty="0" smtClean="0">
              <a:latin typeface="Calibri" charset="0"/>
            </a:endParaRPr>
          </a:p>
          <a:p>
            <a:pPr marL="1371600" lvl="3" indent="0" eaLnBrk="1" hangingPunct="1"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3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Industrial Revolution separated women and men into sharply distinct roles.</a:t>
            </a:r>
          </a:p>
          <a:p>
            <a:pPr lvl="1"/>
            <a:r>
              <a:rPr lang="en-US" dirty="0" smtClean="0"/>
              <a:t>Elizabeth Cady Stanton: advocated suffrage for women</a:t>
            </a:r>
          </a:p>
          <a:p>
            <a:pPr lvl="1"/>
            <a:r>
              <a:rPr lang="en-US" dirty="0" smtClean="0"/>
              <a:t>Susan B. Anthony: lecturer on women’s rights.</a:t>
            </a:r>
          </a:p>
          <a:p>
            <a:r>
              <a:rPr lang="en-US" dirty="0" smtClean="0"/>
              <a:t>Seneca Falls Convention (1848)</a:t>
            </a:r>
          </a:p>
          <a:p>
            <a:pPr lvl="1"/>
            <a:r>
              <a:rPr lang="en-US" dirty="0" smtClean="0"/>
              <a:t>Stanton read a ‘Declaration of Sentiments’ which declared that ‘all men AND women are created equal’</a:t>
            </a:r>
          </a:p>
          <a:p>
            <a:pPr lvl="1"/>
            <a:r>
              <a:rPr lang="en-US" dirty="0" smtClean="0"/>
              <a:t>Launched the modern women’s rights movement</a:t>
            </a:r>
          </a:p>
          <a:p>
            <a:pPr lvl="2"/>
            <a:r>
              <a:rPr lang="en-US" dirty="0" smtClean="0"/>
              <a:t>Generally ignored at the time by males and the press, but sets precedent</a:t>
            </a:r>
            <a:r>
              <a:rPr lang="mr-IN" dirty="0" smtClean="0"/>
              <a:t>…</a:t>
            </a:r>
            <a:r>
              <a:rPr lang="en-US" dirty="0" smtClean="0"/>
              <a:t>turning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7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Transcendentalism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Beliefs of transcendentalism:</a:t>
            </a:r>
          </a:p>
          <a:p>
            <a:pPr lvl="1"/>
            <a:r>
              <a:rPr lang="en-US" dirty="0" smtClean="0">
                <a:latin typeface="Calibri" charset="0"/>
              </a:rPr>
              <a:t>A stiff-backed </a:t>
            </a:r>
            <a:r>
              <a:rPr lang="en-US" b="1" dirty="0" smtClean="0">
                <a:latin typeface="Calibri" charset="0"/>
              </a:rPr>
              <a:t>individualism</a:t>
            </a:r>
            <a:r>
              <a:rPr lang="en-US" dirty="0" smtClean="0">
                <a:latin typeface="Calibri" charset="0"/>
              </a:rPr>
              <a:t> in matters of religion as well as social</a:t>
            </a:r>
          </a:p>
          <a:p>
            <a:pPr lvl="1"/>
            <a:r>
              <a:rPr lang="en-US" dirty="0" smtClean="0">
                <a:latin typeface="Calibri" charset="0"/>
              </a:rPr>
              <a:t>A commitment to </a:t>
            </a:r>
            <a:r>
              <a:rPr lang="en-US" b="1" dirty="0" smtClean="0">
                <a:latin typeface="Calibri" charset="0"/>
              </a:rPr>
              <a:t>self-reliance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b="1" dirty="0" smtClean="0">
                <a:latin typeface="Calibri" charset="0"/>
              </a:rPr>
              <a:t>self-culture</a:t>
            </a:r>
            <a:r>
              <a:rPr lang="en-US" dirty="0" smtClean="0">
                <a:latin typeface="Calibri" charset="0"/>
              </a:rPr>
              <a:t>, and </a:t>
            </a:r>
            <a:r>
              <a:rPr lang="en-US" b="1" dirty="0" smtClean="0">
                <a:latin typeface="Calibri" charset="0"/>
              </a:rPr>
              <a:t>self-discipline</a:t>
            </a:r>
          </a:p>
          <a:p>
            <a:pPr lvl="2"/>
            <a:r>
              <a:rPr lang="en-US" dirty="0" smtClean="0">
                <a:latin typeface="Calibri" charset="0"/>
              </a:rPr>
              <a:t>Breed hostility to authority and formal institutions of any kind as well to all conventional wisdom</a:t>
            </a:r>
          </a:p>
          <a:p>
            <a:pPr lvl="2"/>
            <a:r>
              <a:rPr lang="en-US" dirty="0" smtClean="0">
                <a:latin typeface="Calibri" charset="0"/>
              </a:rPr>
              <a:t>A romantic exaltation of the dignity of the individual, whether black or white—the mainspring of a whole array of humanitarian reforms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Transcendentalism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They rejected the prevailing empiricist theory of John Locke—that all knowledge comes to the mind through the senses</a:t>
            </a:r>
            <a:endParaRPr lang="en-US" dirty="0" smtClean="0"/>
          </a:p>
          <a:p>
            <a:r>
              <a:rPr lang="en-US" dirty="0" smtClean="0"/>
              <a:t>Truth ‘transcends’ the senses</a:t>
            </a:r>
          </a:p>
          <a:p>
            <a:pPr lvl="1"/>
            <a:r>
              <a:rPr lang="en-US" dirty="0" smtClean="0"/>
              <a:t>Every person possesses an inner light that can illuminate the highest truth and put him/her in direct touch with God, or the ‘</a:t>
            </a:r>
            <a:r>
              <a:rPr lang="en-US" dirty="0" err="1" smtClean="0"/>
              <a:t>Oversoul</a:t>
            </a:r>
            <a:r>
              <a:rPr lang="en-US" dirty="0" smtClean="0"/>
              <a:t>.’</a:t>
            </a:r>
          </a:p>
          <a:p>
            <a:r>
              <a:rPr lang="en-US" dirty="0" smtClean="0"/>
              <a:t>People can become one with nature: Thoreau lived in the woods for two years.</a:t>
            </a:r>
          </a:p>
          <a:p>
            <a:pPr lvl="1"/>
            <a:r>
              <a:rPr lang="en-US" i="1" dirty="0" smtClean="0"/>
              <a:t>Walden: Or Life in the Woods *1854)</a:t>
            </a:r>
          </a:p>
          <a:p>
            <a:r>
              <a:rPr lang="en-US" dirty="0" smtClean="0"/>
              <a:t>Ralph Waldo Emerson:</a:t>
            </a:r>
          </a:p>
          <a:p>
            <a:pPr lvl="1"/>
            <a:r>
              <a:rPr lang="en-US" dirty="0" smtClean="0"/>
              <a:t>Advocated self-reliance and self-improvement, self-confidence, optimism, and freedom</a:t>
            </a:r>
          </a:p>
          <a:p>
            <a:r>
              <a:rPr lang="en-US" dirty="0" smtClean="0"/>
              <a:t>Henry David Thoreau:</a:t>
            </a:r>
          </a:p>
          <a:p>
            <a:pPr lvl="1"/>
            <a:r>
              <a:rPr lang="en-US" i="1" dirty="0" smtClean="0"/>
              <a:t>On the Duty of Civil Disobedience</a:t>
            </a:r>
            <a:r>
              <a:rPr lang="en-US" dirty="0"/>
              <a:t>-</a:t>
            </a:r>
            <a:r>
              <a:rPr lang="en-US" dirty="0" smtClean="0"/>
              <a:t>protest of the Mexican American War and slavery</a:t>
            </a:r>
          </a:p>
          <a:p>
            <a:pPr lvl="1"/>
            <a:r>
              <a:rPr lang="en-US" i="1" dirty="0" smtClean="0"/>
              <a:t>Influenced MLK and Gandhi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995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Transcendentalism</a:t>
            </a:r>
            <a:endParaRPr lang="en-US" dirty="0">
              <a:latin typeface="Calibri" charset="0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>
                <a:latin typeface="Calibri" charset="0"/>
              </a:rPr>
              <a:t>Margaret Fuller:</a:t>
            </a:r>
          </a:p>
          <a:p>
            <a:pPr lvl="2"/>
            <a:r>
              <a:rPr lang="en-US" i="1">
                <a:latin typeface="Calibri" charset="0"/>
              </a:rPr>
              <a:t>Woman in the Nineteenth Century</a:t>
            </a:r>
            <a:r>
              <a:rPr lang="en-US">
                <a:latin typeface="Calibri" charset="0"/>
              </a:rPr>
              <a:t> (1845) a powerful critique of gender roles and an iconic statement of he budding feminist movement.</a:t>
            </a:r>
          </a:p>
          <a:p>
            <a:pPr lvl="1"/>
            <a:r>
              <a:rPr lang="en-US">
                <a:latin typeface="Calibri" charset="0"/>
              </a:rPr>
              <a:t>Walt Whitman (1819-1892):</a:t>
            </a:r>
          </a:p>
          <a:p>
            <a:pPr lvl="2"/>
            <a:r>
              <a:rPr lang="en-US">
                <a:latin typeface="Calibri" charset="0"/>
              </a:rPr>
              <a:t>His famous collection of poems </a:t>
            </a:r>
            <a:r>
              <a:rPr lang="en-US" i="1">
                <a:latin typeface="Calibri" charset="0"/>
              </a:rPr>
              <a:t>Leaves of Grass </a:t>
            </a:r>
            <a:r>
              <a:rPr lang="en-US">
                <a:latin typeface="Calibri" charset="0"/>
              </a:rPr>
              <a:t>(1855) highly emotional and unconventional, he dispensed with titles, stanzas,  rhymes, and at times regular meter.</a:t>
            </a:r>
          </a:p>
          <a:p>
            <a:pPr lvl="2"/>
            <a:r>
              <a:rPr lang="en-US">
                <a:latin typeface="Calibri" charset="0"/>
              </a:rPr>
              <a:t>He located divinity in commonplace natural objects as well as the human body.</a:t>
            </a:r>
          </a:p>
        </p:txBody>
      </p:sp>
    </p:spTree>
    <p:extLst>
      <p:ext uri="{BB962C8B-B14F-4D97-AF65-F5344CB8AC3E}">
        <p14:creationId xmlns:p14="http://schemas.microsoft.com/office/powerpoint/2010/main" val="64487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DE9898"/>
                </a:solidFill>
              </a:rPr>
              <a:t>In France, I had almost always seen the spirit of religion and the spirit of freedom pursuing courses diametrically opposed to each other; but in America, I found that they were intimately united, and that they reigned in common over the same country… Religion was the foremost of the political institutions of the United States.                    </a:t>
            </a:r>
            <a:r>
              <a:rPr lang="en-US" smtClean="0">
                <a:solidFill>
                  <a:prstClr val="white"/>
                </a:solidFill>
              </a:rPr>
              <a:t>-- Alexis de Tocqueville, 1832</a:t>
            </a:r>
            <a:endParaRPr lang="en-US" b="1" smtClean="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wrap="none" rtlCol="0">
            <a:sp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Importance of Popular Religion in America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5298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Wilderness </a:t>
            </a:r>
            <a:r>
              <a:rPr lang="en-US" dirty="0">
                <a:latin typeface="Calibri" charset="0"/>
              </a:rPr>
              <a:t>Utopias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Utopias: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40 communities of a cooperative, communistic, or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communitarian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nature were set up: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Robert Owen founded in 1825 a communal society of a thousand people at </a:t>
            </a:r>
            <a:r>
              <a:rPr lang="en-US" b="1" dirty="0">
                <a:latin typeface="Calibri" charset="0"/>
              </a:rPr>
              <a:t>New Harmony</a:t>
            </a:r>
            <a:r>
              <a:rPr lang="en-US" dirty="0">
                <a:latin typeface="Calibri" charset="0"/>
              </a:rPr>
              <a:t>, Indiana</a:t>
            </a:r>
          </a:p>
          <a:p>
            <a:pPr lvl="2" eaLnBrk="1" hangingPunct="1"/>
            <a:r>
              <a:rPr lang="en-US" b="1" dirty="0">
                <a:latin typeface="Calibri" charset="0"/>
              </a:rPr>
              <a:t>Brook Farm</a:t>
            </a:r>
            <a:r>
              <a:rPr lang="en-US" dirty="0">
                <a:latin typeface="Calibri" charset="0"/>
              </a:rPr>
              <a:t>, Mass. 200 acres was started in 1841 with the brotherly and sisterly cooperation of about 20 intellectuals committed to the philosophy of transcendentalism </a:t>
            </a:r>
            <a:endParaRPr lang="en-US" dirty="0" smtClean="0">
              <a:latin typeface="Calibri" charset="0"/>
            </a:endParaRPr>
          </a:p>
          <a:p>
            <a:pPr lvl="3"/>
            <a:r>
              <a:rPr lang="en-US" dirty="0" smtClean="0">
                <a:latin typeface="Calibri" charset="0"/>
              </a:rPr>
              <a:t>Destroyed </a:t>
            </a:r>
            <a:r>
              <a:rPr lang="en-US" dirty="0">
                <a:latin typeface="Calibri" charset="0"/>
              </a:rPr>
              <a:t>by fire, the whole adventure in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plain living and high thinking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collapsed in debt.</a:t>
            </a: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66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Wilderness </a:t>
            </a:r>
            <a:r>
              <a:rPr lang="en-US" dirty="0">
                <a:latin typeface="Calibri" charset="0"/>
              </a:rPr>
              <a:t>Utopias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(cont.)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b="1" dirty="0">
                <a:latin typeface="Calibri" charset="0"/>
              </a:rPr>
              <a:t>Oneida Community </a:t>
            </a:r>
            <a:r>
              <a:rPr lang="en-US" dirty="0">
                <a:latin typeface="Calibri" charset="0"/>
              </a:rPr>
              <a:t>(1848), founded in New York:</a:t>
            </a:r>
          </a:p>
          <a:p>
            <a:pPr lvl="3"/>
            <a:r>
              <a:rPr lang="en-US" dirty="0">
                <a:latin typeface="Calibri" charset="0"/>
              </a:rPr>
              <a:t>It practiced free love (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complex marriage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), birth control through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male continence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and the eugenic selection of parents to produce superior offspring </a:t>
            </a:r>
          </a:p>
          <a:p>
            <a:pPr lvl="3"/>
            <a:r>
              <a:rPr lang="en-US" dirty="0">
                <a:latin typeface="Calibri" charset="0"/>
              </a:rPr>
              <a:t>Flourished for 30 years, largely because its artisans made superior steel traps and Oneida Community (silver</a:t>
            </a:r>
            <a:r>
              <a:rPr lang="en-US" dirty="0" smtClean="0">
                <a:latin typeface="Calibri" charset="0"/>
              </a:rPr>
              <a:t>).</a:t>
            </a:r>
            <a:endParaRPr lang="en-US" dirty="0">
              <a:latin typeface="Calibri" charset="0"/>
            </a:endParaRPr>
          </a:p>
          <a:p>
            <a:pPr lvl="2"/>
            <a:r>
              <a:rPr lang="en-US" b="1" dirty="0">
                <a:latin typeface="Calibri" charset="0"/>
              </a:rPr>
              <a:t>Shakers:</a:t>
            </a:r>
          </a:p>
          <a:p>
            <a:pPr lvl="3"/>
            <a:r>
              <a:rPr lang="en-US" dirty="0">
                <a:latin typeface="Calibri" charset="0"/>
              </a:rPr>
              <a:t>Longest-lived sect, founded in England (1774) by Mother Ann Lee</a:t>
            </a:r>
          </a:p>
          <a:p>
            <a:pPr lvl="3"/>
            <a:r>
              <a:rPr lang="en-US" dirty="0">
                <a:latin typeface="Calibri" charset="0"/>
              </a:rPr>
              <a:t>Attained a membership of 6000 in 1840</a:t>
            </a:r>
          </a:p>
          <a:p>
            <a:pPr lvl="3"/>
            <a:r>
              <a:rPr lang="en-US" dirty="0">
                <a:latin typeface="Calibri" charset="0"/>
              </a:rPr>
              <a:t>But since their monastic customs prohibited both marriage and sexual relations, they were virtually extinct by 1940.</a:t>
            </a:r>
          </a:p>
        </p:txBody>
      </p:sp>
    </p:spTree>
    <p:extLst>
      <p:ext uri="{BB962C8B-B14F-4D97-AF65-F5344CB8AC3E}">
        <p14:creationId xmlns:p14="http://schemas.microsoft.com/office/powerpoint/2010/main" val="409936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dirty="0" smtClean="0">
                <a:latin typeface="Calibri" charset="0"/>
              </a:rPr>
              <a:t>Artistic Achievements</a:t>
            </a:r>
            <a:endParaRPr lang="en-US" dirty="0">
              <a:latin typeface="Calibri" charset="0"/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Calibri" charset="0"/>
              </a:rPr>
              <a:t>After the War of 1812,  American painters turned from human portraits and history paintings to pastoral mirrorings of local landscapes.</a:t>
            </a:r>
          </a:p>
          <a:p>
            <a:pPr lvl="1"/>
            <a:r>
              <a:rPr lang="en-US">
                <a:latin typeface="Calibri" charset="0"/>
              </a:rPr>
              <a:t>The </a:t>
            </a:r>
            <a:r>
              <a:rPr lang="en-US" b="1">
                <a:latin typeface="Calibri" charset="0"/>
              </a:rPr>
              <a:t>Hudson River school: </a:t>
            </a:r>
            <a:r>
              <a:rPr lang="en-US">
                <a:latin typeface="Calibri" charset="0"/>
              </a:rPr>
              <a:t>1820s and 1830s</a:t>
            </a:r>
          </a:p>
          <a:p>
            <a:pPr lvl="2"/>
            <a:r>
              <a:rPr lang="en-US">
                <a:latin typeface="Calibri" charset="0"/>
              </a:rPr>
              <a:t>Thomas Cole and Asher Durand celebrated the raw sublimity and grand divinity of nature</a:t>
            </a:r>
          </a:p>
          <a:p>
            <a:pPr lvl="3"/>
            <a:r>
              <a:rPr lang="en-US">
                <a:latin typeface="Calibri" charset="0"/>
              </a:rPr>
              <a:t>Cole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</a:t>
            </a:r>
            <a:r>
              <a:rPr lang="en-US" i="1">
                <a:latin typeface="Calibri" charset="0"/>
              </a:rPr>
              <a:t>The Oxbow </a:t>
            </a:r>
            <a:r>
              <a:rPr lang="en-US">
                <a:latin typeface="Calibri" charset="0"/>
              </a:rPr>
              <a:t>(1836) portrayed the ecological threat of human encroachment on once pristine environments</a:t>
            </a:r>
          </a:p>
          <a:p>
            <a:pPr lvl="3"/>
            <a:r>
              <a:rPr lang="en-US">
                <a:latin typeface="Calibri" charset="0"/>
              </a:rPr>
              <a:t>His masterpiece five-part series </a:t>
            </a:r>
            <a:r>
              <a:rPr lang="en-US" i="1">
                <a:latin typeface="Calibri" charset="0"/>
              </a:rPr>
              <a:t>The Course of Empire</a:t>
            </a:r>
            <a:r>
              <a:rPr lang="en-US">
                <a:latin typeface="Calibri" charset="0"/>
              </a:rPr>
              <a:t> (1833-1836) depicted the cyclical rise and fall of human civilization—an analogy of industrialization and expansion.</a:t>
            </a:r>
          </a:p>
        </p:txBody>
      </p:sp>
    </p:spTree>
    <p:extLst>
      <p:ext uri="{BB962C8B-B14F-4D97-AF65-F5344CB8AC3E}">
        <p14:creationId xmlns:p14="http://schemas.microsoft.com/office/powerpoint/2010/main" val="177435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46100"/>
            <a:ext cx="8636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2"/>
          <p:cNvSpPr txBox="1">
            <a:spLocks noChangeArrowheads="1"/>
          </p:cNvSpPr>
          <p:nvPr/>
        </p:nvSpPr>
        <p:spPr bwMode="auto">
          <a:xfrm>
            <a:off x="8613775" y="66040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p326</a:t>
            </a:r>
          </a:p>
        </p:txBody>
      </p:sp>
    </p:spTree>
    <p:extLst>
      <p:ext uri="{BB962C8B-B14F-4D97-AF65-F5344CB8AC3E}">
        <p14:creationId xmlns:p14="http://schemas.microsoft.com/office/powerpoint/2010/main" val="371441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American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Calibri" charset="0"/>
              </a:rPr>
              <a:t>Henry Wadsworth Longfellow (1807-1882):</a:t>
            </a:r>
          </a:p>
          <a:p>
            <a:pPr lvl="2"/>
            <a:r>
              <a:rPr lang="en-US" dirty="0" smtClean="0">
                <a:latin typeface="Calibri" charset="0"/>
              </a:rPr>
              <a:t>One of the most popular poets produced in America</a:t>
            </a:r>
          </a:p>
          <a:p>
            <a:pPr lvl="2"/>
            <a:r>
              <a:rPr lang="en-US" dirty="0" smtClean="0">
                <a:latin typeface="Calibri" charset="0"/>
              </a:rPr>
              <a:t>Some of his most admired narrative poems—</a:t>
            </a:r>
            <a:r>
              <a:rPr lang="en-US" i="1" dirty="0" smtClean="0">
                <a:latin typeface="Calibri" charset="0"/>
              </a:rPr>
              <a:t>Evangeline</a:t>
            </a:r>
            <a:r>
              <a:rPr lang="en-US" dirty="0" smtClean="0">
                <a:latin typeface="Calibri" charset="0"/>
              </a:rPr>
              <a:t> (1847),</a:t>
            </a:r>
            <a:r>
              <a:rPr lang="en-US" i="1" dirty="0" smtClean="0">
                <a:latin typeface="Calibri" charset="0"/>
              </a:rPr>
              <a:t> The Song of Hiawatha</a:t>
            </a:r>
            <a:r>
              <a:rPr lang="en-US" dirty="0" smtClean="0">
                <a:latin typeface="Calibri" charset="0"/>
              </a:rPr>
              <a:t> (1855),</a:t>
            </a:r>
            <a:r>
              <a:rPr lang="en-US" i="1" dirty="0" smtClean="0">
                <a:latin typeface="Calibri" charset="0"/>
              </a:rPr>
              <a:t> The Courtship of Miles Standish</a:t>
            </a:r>
            <a:r>
              <a:rPr lang="en-US" dirty="0" smtClean="0">
                <a:latin typeface="Calibri" charset="0"/>
              </a:rPr>
              <a:t> (1858)</a:t>
            </a:r>
          </a:p>
          <a:p>
            <a:pPr lvl="2"/>
            <a:r>
              <a:rPr lang="en-US" dirty="0" smtClean="0">
                <a:latin typeface="Calibri" charset="0"/>
              </a:rPr>
              <a:t>He was the first American to be enshrined in the Poet</a:t>
            </a:r>
            <a:r>
              <a:rPr lang="ja-JP" altLang="en-US" dirty="0" smtClean="0">
                <a:latin typeface="Calibri" charset="0"/>
              </a:rPr>
              <a:t>’</a:t>
            </a:r>
            <a:r>
              <a:rPr lang="en-US" dirty="0" smtClean="0">
                <a:latin typeface="Calibri" charset="0"/>
              </a:rPr>
              <a:t>s Corner of Westminster Abbey.</a:t>
            </a:r>
          </a:p>
          <a:p>
            <a:pPr lvl="1"/>
            <a:r>
              <a:rPr lang="en-US" dirty="0" smtClean="0">
                <a:latin typeface="Calibri" charset="0"/>
              </a:rPr>
              <a:t>John Greenleaf Whittier (1807-1892):</a:t>
            </a:r>
          </a:p>
          <a:p>
            <a:pPr lvl="2"/>
            <a:r>
              <a:rPr lang="en-US" dirty="0" smtClean="0">
                <a:latin typeface="Calibri" charset="0"/>
              </a:rPr>
              <a:t>Was the uncrowned poet laureate of the antislavery crusade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30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American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Calibri" charset="0"/>
              </a:rPr>
              <a:t>Louisa May Alcott (1832-1888):</a:t>
            </a:r>
          </a:p>
          <a:p>
            <a:pPr lvl="2"/>
            <a:r>
              <a:rPr lang="en-US" i="1" dirty="0" smtClean="0">
                <a:latin typeface="Calibri" charset="0"/>
              </a:rPr>
              <a:t>Little Women </a:t>
            </a:r>
            <a:r>
              <a:rPr lang="en-US" dirty="0" smtClean="0">
                <a:latin typeface="Calibri" charset="0"/>
              </a:rPr>
              <a:t>(1868).</a:t>
            </a:r>
          </a:p>
          <a:p>
            <a:pPr lvl="1"/>
            <a:r>
              <a:rPr lang="en-US" dirty="0" smtClean="0">
                <a:latin typeface="Calibri" charset="0"/>
              </a:rPr>
              <a:t>Emily Dickinson (1830-1886):</a:t>
            </a:r>
          </a:p>
          <a:p>
            <a:pPr lvl="2"/>
            <a:r>
              <a:rPr lang="en-US" dirty="0" smtClean="0">
                <a:latin typeface="Calibri" charset="0"/>
              </a:rPr>
              <a:t>Lived as a recluse—an extreme example of the romantic artist</a:t>
            </a:r>
            <a:r>
              <a:rPr lang="ja-JP" altLang="en-US" dirty="0" smtClean="0">
                <a:latin typeface="Calibri" charset="0"/>
              </a:rPr>
              <a:t>’</a:t>
            </a:r>
            <a:r>
              <a:rPr lang="en-US" dirty="0" smtClean="0">
                <a:latin typeface="Calibri" charset="0"/>
              </a:rPr>
              <a:t>s desire for social remove</a:t>
            </a:r>
          </a:p>
          <a:p>
            <a:pPr lvl="2"/>
            <a:r>
              <a:rPr lang="en-US" dirty="0" smtClean="0">
                <a:latin typeface="Calibri" charset="0"/>
              </a:rPr>
              <a:t>In deceptive spare language and simple rhyme schemes she explored universal theses of nature, love, death, and immortality</a:t>
            </a:r>
          </a:p>
          <a:p>
            <a:pPr lvl="2"/>
            <a:r>
              <a:rPr lang="en-US" dirty="0" smtClean="0">
                <a:latin typeface="Calibri" charset="0"/>
              </a:rPr>
              <a:t>She hesitated to publish her poems, but after her death nearly 2000 were found and published.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3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American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Not all writers believed in human goodness and social progress.</a:t>
            </a:r>
          </a:p>
          <a:p>
            <a:pPr lvl="1"/>
            <a:r>
              <a:rPr lang="en-US" dirty="0" smtClean="0">
                <a:latin typeface="Calibri" charset="0"/>
              </a:rPr>
              <a:t>Edgar Allen Poe (1809-1849):</a:t>
            </a:r>
          </a:p>
          <a:p>
            <a:pPr lvl="2"/>
            <a:r>
              <a:rPr lang="en-US" dirty="0" smtClean="0">
                <a:latin typeface="Calibri" charset="0"/>
              </a:rPr>
              <a:t>He was a gifted poet, as the mesmerizing rhythms of </a:t>
            </a:r>
            <a:r>
              <a:rPr lang="ja-JP" altLang="en-US" dirty="0" smtClean="0">
                <a:latin typeface="Calibri" charset="0"/>
              </a:rPr>
              <a:t>“</a:t>
            </a:r>
            <a:r>
              <a:rPr lang="en-US" dirty="0" smtClean="0">
                <a:latin typeface="Calibri" charset="0"/>
              </a:rPr>
              <a:t>The Raven</a:t>
            </a:r>
            <a:r>
              <a:rPr lang="ja-JP" altLang="en-US" dirty="0" smtClean="0">
                <a:latin typeface="Calibri" charset="0"/>
              </a:rPr>
              <a:t>”</a:t>
            </a:r>
            <a:r>
              <a:rPr lang="en-US" dirty="0" smtClean="0">
                <a:latin typeface="Calibri" charset="0"/>
              </a:rPr>
              <a:t> (1845) attest</a:t>
            </a:r>
          </a:p>
          <a:p>
            <a:pPr lvl="2"/>
            <a:r>
              <a:rPr lang="en-US" dirty="0" smtClean="0">
                <a:latin typeface="Calibri" charset="0"/>
              </a:rPr>
              <a:t>He excelled in the short story, especially Gothic horror type</a:t>
            </a:r>
          </a:p>
          <a:p>
            <a:pPr lvl="2"/>
            <a:r>
              <a:rPr lang="en-US" dirty="0" smtClean="0">
                <a:latin typeface="Calibri" charset="0"/>
              </a:rPr>
              <a:t>He was fascinated by the ghostly and ghastly, as in </a:t>
            </a:r>
            <a:r>
              <a:rPr lang="ja-JP" altLang="en-US" dirty="0" smtClean="0">
                <a:latin typeface="Calibri" charset="0"/>
              </a:rPr>
              <a:t>“</a:t>
            </a:r>
            <a:r>
              <a:rPr lang="en-US" dirty="0" smtClean="0">
                <a:latin typeface="Calibri" charset="0"/>
              </a:rPr>
              <a:t>The Fall of the House of Usher.</a:t>
            </a:r>
            <a:r>
              <a:rPr lang="ja-JP" altLang="en-US" dirty="0" smtClean="0">
                <a:latin typeface="Calibri" charset="0"/>
              </a:rPr>
              <a:t>”</a:t>
            </a:r>
            <a:endParaRPr lang="en-US" dirty="0" smtClean="0">
              <a:latin typeface="Calibri" charset="0"/>
            </a:endParaRPr>
          </a:p>
          <a:p>
            <a:pPr lvl="2">
              <a:buNone/>
            </a:pP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05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124"/>
            <a:ext cx="8229600" cy="62824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Two writers reflected the continuing Calvinist obsession with original sin and with the never-ending struggle between good and evil:</a:t>
            </a:r>
          </a:p>
          <a:p>
            <a:pPr lvl="1"/>
            <a:r>
              <a:rPr lang="en-US" dirty="0" smtClean="0">
                <a:latin typeface="Calibri" charset="0"/>
              </a:rPr>
              <a:t>Nathaniel Hawthorne (1804-1864):</a:t>
            </a:r>
          </a:p>
          <a:p>
            <a:pPr lvl="2"/>
            <a:r>
              <a:rPr lang="en-US" dirty="0" smtClean="0">
                <a:latin typeface="Calibri" charset="0"/>
              </a:rPr>
              <a:t>His masterpiece was </a:t>
            </a:r>
            <a:r>
              <a:rPr lang="en-US" i="1" dirty="0" smtClean="0">
                <a:latin typeface="Calibri" charset="0"/>
              </a:rPr>
              <a:t>The Scarlet Letter</a:t>
            </a:r>
            <a:r>
              <a:rPr lang="en-US" dirty="0" smtClean="0">
                <a:latin typeface="Calibri" charset="0"/>
              </a:rPr>
              <a:t> (1850); describes the practice of forcing an adulteress to wear a scarlet </a:t>
            </a:r>
            <a:r>
              <a:rPr lang="ja-JP" altLang="en-US" dirty="0" smtClean="0">
                <a:latin typeface="Calibri" charset="0"/>
              </a:rPr>
              <a:t>“</a:t>
            </a:r>
            <a:r>
              <a:rPr lang="en-US" dirty="0" smtClean="0">
                <a:latin typeface="Calibri" charset="0"/>
              </a:rPr>
              <a:t>A</a:t>
            </a:r>
            <a:r>
              <a:rPr lang="ja-JP" altLang="en-US" dirty="0" smtClean="0">
                <a:latin typeface="Calibri" charset="0"/>
              </a:rPr>
              <a:t>”</a:t>
            </a:r>
            <a:r>
              <a:rPr lang="en-US" dirty="0" smtClean="0">
                <a:latin typeface="Calibri" charset="0"/>
              </a:rPr>
              <a:t> on her clothing</a:t>
            </a:r>
          </a:p>
          <a:p>
            <a:pPr lvl="2"/>
            <a:r>
              <a:rPr lang="en-US" dirty="0" smtClean="0">
                <a:latin typeface="Calibri" charset="0"/>
              </a:rPr>
              <a:t>In </a:t>
            </a:r>
            <a:r>
              <a:rPr lang="en-US" i="1" dirty="0" smtClean="0">
                <a:latin typeface="Calibri" charset="0"/>
              </a:rPr>
              <a:t>The Marble Faun </a:t>
            </a:r>
            <a:r>
              <a:rPr lang="en-US" dirty="0" smtClean="0">
                <a:latin typeface="Calibri" charset="0"/>
              </a:rPr>
              <a:t>he explores the concepts of the omnipresence of evil</a:t>
            </a:r>
          </a:p>
          <a:p>
            <a:pPr lvl="1"/>
            <a:r>
              <a:rPr lang="en-US" dirty="0" smtClean="0">
                <a:latin typeface="Calibri" charset="0"/>
              </a:rPr>
              <a:t>Herman Melville (1819-1891):</a:t>
            </a:r>
          </a:p>
          <a:p>
            <a:pPr lvl="2"/>
            <a:r>
              <a:rPr lang="en-US" dirty="0" smtClean="0">
                <a:latin typeface="Calibri" charset="0"/>
              </a:rPr>
              <a:t>His masterpiece, </a:t>
            </a:r>
            <a:r>
              <a:rPr lang="en-US" i="1" dirty="0" smtClean="0">
                <a:latin typeface="Calibri" charset="0"/>
              </a:rPr>
              <a:t>Moby Dick</a:t>
            </a:r>
            <a:r>
              <a:rPr lang="en-US" dirty="0" smtClean="0">
                <a:latin typeface="Calibri" charset="0"/>
              </a:rPr>
              <a:t> (1851), a complex allegory of good and evil</a:t>
            </a:r>
          </a:p>
          <a:p>
            <a:pPr lvl="2"/>
            <a:r>
              <a:rPr lang="en-US" dirty="0" smtClean="0">
                <a:latin typeface="Calibri" charset="0"/>
              </a:rPr>
              <a:t>It had to wait until the twentieth century for readers and for proper recognition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8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The Abolitionists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</a:rPr>
              <a:t>Varieties of abolition</a:t>
            </a:r>
          </a:p>
          <a:p>
            <a:pPr lvl="1" eaLnBrk="1" hangingPunct="1"/>
            <a:r>
              <a:rPr lang="en-US">
                <a:latin typeface="Rockwell" charset="0"/>
              </a:rPr>
              <a:t>Sympathy for slaves – sympathy for whites</a:t>
            </a:r>
          </a:p>
          <a:p>
            <a:pPr lvl="1" eaLnBrk="1" hangingPunct="1"/>
            <a:r>
              <a:rPr lang="en-US">
                <a:latin typeface="Rockwell" charset="0"/>
              </a:rPr>
              <a:t>Freed slaves should be incorporated as American citizens – transported away</a:t>
            </a:r>
          </a:p>
          <a:p>
            <a:pPr lvl="1" eaLnBrk="1" hangingPunct="1"/>
            <a:r>
              <a:rPr lang="en-US">
                <a:latin typeface="Rockwell" charset="0"/>
              </a:rPr>
              <a:t>Nonviolent – violent</a:t>
            </a:r>
          </a:p>
          <a:p>
            <a:pPr lvl="1" eaLnBrk="1" hangingPunct="1"/>
            <a:r>
              <a:rPr lang="en-US">
                <a:latin typeface="Rockwell" charset="0"/>
              </a:rPr>
              <a:t>Religious – rational</a:t>
            </a:r>
          </a:p>
          <a:p>
            <a:pPr lvl="1" eaLnBrk="1" hangingPunct="1"/>
            <a:r>
              <a:rPr lang="en-US">
                <a:latin typeface="Rockwell" charset="0"/>
              </a:rPr>
              <a:t>Black and white</a:t>
            </a:r>
          </a:p>
          <a:p>
            <a:pPr lvl="1" eaLnBrk="1" hangingPunct="1"/>
            <a:r>
              <a:rPr lang="en-US">
                <a:latin typeface="Rockwell" charset="0"/>
              </a:rPr>
              <a:t>Men and women</a:t>
            </a:r>
          </a:p>
          <a:p>
            <a:pPr lvl="1" eaLnBrk="1" hangingPunct="1"/>
            <a:endParaRPr lang="en-US">
              <a:latin typeface="Rockwell" charset="0"/>
            </a:endParaRPr>
          </a:p>
        </p:txBody>
      </p:sp>
      <p:pic>
        <p:nvPicPr>
          <p:cNvPr id="80899" name="Picture 4" descr="73923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581400"/>
            <a:ext cx="2693987" cy="292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Early Abolitionist Efforts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ea typeface="+mn-ea"/>
                <a:cs typeface="+mn-cs"/>
              </a:rPr>
              <a:t>1816 </a:t>
            </a:r>
            <a:r>
              <a:rPr lang="en-US" sz="2800" dirty="0"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2800" dirty="0">
                <a:ea typeface="+mn-ea"/>
                <a:cs typeface="+mn-cs"/>
              </a:rPr>
              <a:t> American Colonization Society</a:t>
            </a:r>
            <a:br>
              <a:rPr lang="en-US" sz="2800" dirty="0">
                <a:ea typeface="+mn-ea"/>
                <a:cs typeface="+mn-cs"/>
              </a:rPr>
            </a:br>
            <a:r>
              <a:rPr lang="en-US" sz="2800" dirty="0" smtClean="0">
                <a:ea typeface="+mn-ea"/>
                <a:cs typeface="+mn-cs"/>
              </a:rPr>
              <a:t>created </a:t>
            </a:r>
            <a:r>
              <a:rPr lang="en-US" sz="2800" dirty="0">
                <a:ea typeface="+mn-ea"/>
                <a:cs typeface="+mn-cs"/>
              </a:rPr>
              <a:t>(gradual, </a:t>
            </a:r>
            <a:r>
              <a:rPr lang="en-US" sz="2800" dirty="0" smtClean="0">
                <a:ea typeface="+mn-ea"/>
                <a:cs typeface="+mn-cs"/>
              </a:rPr>
              <a:t>voluntary emancipation)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ea typeface="+mn-ea"/>
              </a:rPr>
              <a:t>Freed slaves to be transported back to Africa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ea typeface="+mn-ea"/>
                <a:cs typeface="+mn-cs"/>
              </a:rPr>
              <a:t>Create </a:t>
            </a:r>
            <a:r>
              <a:rPr lang="en-US" sz="2800" dirty="0">
                <a:ea typeface="+mn-ea"/>
                <a:cs typeface="+mn-cs"/>
              </a:rPr>
              <a:t>a free slave state in Liberia, West</a:t>
            </a:r>
            <a:br>
              <a:rPr lang="en-US" sz="2800" dirty="0">
                <a:ea typeface="+mn-ea"/>
                <a:cs typeface="+mn-cs"/>
              </a:rPr>
            </a:br>
            <a:r>
              <a:rPr lang="en-US" sz="2800" dirty="0">
                <a:ea typeface="+mn-ea"/>
                <a:cs typeface="+mn-cs"/>
              </a:rPr>
              <a:t>Africa.</a:t>
            </a:r>
            <a:br>
              <a:rPr lang="en-US" sz="2800" dirty="0">
                <a:ea typeface="+mn-ea"/>
                <a:cs typeface="+mn-cs"/>
              </a:rPr>
            </a:b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ea typeface="+mn-ea"/>
                <a:cs typeface="+mn-cs"/>
              </a:rPr>
              <a:t>No real anti-slavery sentiment in the North in the 1820s &amp; 1830s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Great Awakening-reaction to Enlightenment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Awakening-reaction to Deism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 leads to </a:t>
            </a:r>
            <a:r>
              <a:rPr lang="en-US" b="1" u="sng" dirty="0" smtClean="0"/>
              <a:t>REFORM MOVEMENTS</a:t>
            </a:r>
            <a:endParaRPr lang="en-US" dirty="0"/>
          </a:p>
          <a:p>
            <a:pPr lvl="2"/>
            <a:r>
              <a:rPr lang="en-US" b="1" dirty="0" smtClean="0"/>
              <a:t>Prison</a:t>
            </a:r>
          </a:p>
          <a:p>
            <a:pPr lvl="2"/>
            <a:r>
              <a:rPr lang="en-US" b="1" dirty="0" smtClean="0"/>
              <a:t>Temperance</a:t>
            </a:r>
          </a:p>
          <a:p>
            <a:pPr lvl="2"/>
            <a:r>
              <a:rPr lang="en-US" b="1" dirty="0" smtClean="0"/>
              <a:t>Women’s Rights</a:t>
            </a:r>
          </a:p>
          <a:p>
            <a:pPr lvl="2"/>
            <a:r>
              <a:rPr lang="en-US" b="1" dirty="0" smtClean="0"/>
              <a:t>Slavery</a:t>
            </a:r>
          </a:p>
          <a:p>
            <a:pPr lvl="2"/>
            <a:r>
              <a:rPr lang="en-US" b="1" dirty="0" smtClean="0"/>
              <a:t>Abolition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51428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 descr="anti-slave_alphabet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1913"/>
            <a:ext cx="7315200" cy="4992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Abolitionist Alphabet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0598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William Lloyd Garrison </a:t>
            </a:r>
            <a:r>
              <a:rPr lang="en-US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(1801-1879)</a:t>
            </a:r>
            <a:endParaRPr lang="en-US" sz="27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1646238"/>
            <a:ext cx="4495800" cy="452596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Slavery was a moral evil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ea typeface="+mn-ea"/>
                <a:cs typeface="+mn-cs"/>
              </a:rPr>
              <a:t>It undermined the republic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ea typeface="+mn-ea"/>
                <a:cs typeface="+mn-cs"/>
              </a:rPr>
              <a:t>Constitutionality of slavery was blight on America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Immediate emancipation </a:t>
            </a:r>
            <a:r>
              <a:rPr lang="en-US" sz="2800" dirty="0" smtClean="0">
                <a:ea typeface="+mn-ea"/>
                <a:cs typeface="+mn-cs"/>
              </a:rPr>
              <a:t>w/o compensation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ea typeface="+mn-ea"/>
                <a:cs typeface="+mn-cs"/>
              </a:rPr>
              <a:t>Started newspaper, </a:t>
            </a:r>
            <a:r>
              <a:rPr lang="en-US" sz="2800" i="1" dirty="0" smtClean="0">
                <a:ea typeface="+mn-ea"/>
                <a:cs typeface="+mn-cs"/>
              </a:rPr>
              <a:t>The Liberator</a:t>
            </a:r>
            <a:endParaRPr lang="en-US" sz="2800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84995" name="Picture 6" descr="William_garriso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7975"/>
            <a:ext cx="3022600" cy="474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5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ChangeArrowheads="1"/>
          </p:cNvSpPr>
          <p:nvPr/>
        </p:nvSpPr>
        <p:spPr bwMode="auto">
          <a:xfrm>
            <a:off x="946150" y="3209925"/>
            <a:ext cx="206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Lewis Tappan</a:t>
            </a:r>
          </a:p>
        </p:txBody>
      </p:sp>
      <p:pic>
        <p:nvPicPr>
          <p:cNvPr id="88066" name="Picture 4" descr="Mr. Lewis Tappa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114425"/>
            <a:ext cx="1500187" cy="2047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5" descr="USAtappanA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3962400"/>
            <a:ext cx="1460500" cy="200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893763" y="6105525"/>
            <a:ext cx="2112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Arthur Tappan</a:t>
            </a:r>
          </a:p>
        </p:txBody>
      </p:sp>
      <p:pic>
        <p:nvPicPr>
          <p:cNvPr id="88069" name="Picture 7" descr="USASbir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84300"/>
            <a:ext cx="1571625" cy="2324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5105400" y="3724275"/>
            <a:ext cx="205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James Birney</a:t>
            </a:r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4495800" y="4432300"/>
            <a:ext cx="434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Arial" charset="0"/>
              <a:buChar char="•"/>
            </a:pPr>
            <a:r>
              <a:rPr lang="en-US"/>
              <a:t>Abolition through political means:  Liberty Party</a:t>
            </a:r>
          </a:p>
          <a:p>
            <a:pPr marL="342900" indent="-342900">
              <a:buClr>
                <a:srgbClr val="FF0000"/>
              </a:buClr>
              <a:buFont typeface="Arial" charset="0"/>
              <a:buChar char="•"/>
            </a:pPr>
            <a:r>
              <a:rPr lang="en-US"/>
              <a:t>Ran for President in </a:t>
            </a:r>
            <a:br>
              <a:rPr lang="en-US"/>
            </a:br>
            <a:r>
              <a:rPr lang="en-US"/>
              <a:t>1840 &amp; 1844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61207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Other White Abolitionists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6741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Black Abolitionists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011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>
                <a:latin typeface="Rockwell" charset="0"/>
              </a:rPr>
              <a:t>David Walker (1785-1830)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Rockwell" charset="0"/>
              </a:rPr>
              <a:t>1829 </a:t>
            </a:r>
            <a:r>
              <a:rPr lang="en-US" sz="2200" dirty="0">
                <a:latin typeface="Rockwell" charset="0"/>
                <a:sym typeface="Wingdings" charset="0"/>
              </a:rPr>
              <a:t></a:t>
            </a:r>
            <a:r>
              <a:rPr lang="en-US" sz="2200" dirty="0">
                <a:latin typeface="Rockwell" charset="0"/>
              </a:rPr>
              <a:t> </a:t>
            </a:r>
            <a:r>
              <a:rPr lang="en-US" sz="2200" i="1" dirty="0">
                <a:latin typeface="Rockwell" charset="0"/>
              </a:rPr>
              <a:t>Appeal to the </a:t>
            </a:r>
            <a:r>
              <a:rPr lang="en-US" sz="2200" i="1" dirty="0" err="1">
                <a:latin typeface="Rockwell" charset="0"/>
              </a:rPr>
              <a:t>Coloured</a:t>
            </a:r>
            <a:r>
              <a:rPr lang="en-US" sz="2200" i="1" dirty="0">
                <a:latin typeface="Rockwell" charset="0"/>
              </a:rPr>
              <a:t> Citizens of the World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Rockwell" charset="0"/>
              </a:rPr>
              <a:t>Fight for freedom rather than wait to be set free by whites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Rockwel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dirty="0">
                <a:latin typeface="Rockwell" charset="0"/>
              </a:rPr>
              <a:t>Harriet Jacobs (1813-1897)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Rockwell" charset="0"/>
              </a:rPr>
              <a:t>North Carolinian slave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Rockwell" charset="0"/>
              </a:rPr>
              <a:t>Escaped slavery and became writer and abolitionist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Rockwell" charset="0"/>
              </a:rPr>
              <a:t>Wrote account of her life as a slave, </a:t>
            </a:r>
            <a:r>
              <a:rPr lang="en-US" sz="2200" i="1" dirty="0">
                <a:latin typeface="Rockwell" charset="0"/>
              </a:rPr>
              <a:t>Incidents in the Life of a Slave Girl</a:t>
            </a:r>
            <a:r>
              <a:rPr lang="en-US" sz="2200" dirty="0">
                <a:latin typeface="Rockwell" charset="0"/>
              </a:rPr>
              <a:t>, 1861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200" dirty="0">
              <a:latin typeface="Rockwel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Rockwel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1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ChangeArrowheads="1"/>
          </p:cNvSpPr>
          <p:nvPr/>
        </p:nvSpPr>
        <p:spPr bwMode="auto">
          <a:xfrm>
            <a:off x="1676400" y="5181600"/>
            <a:ext cx="46386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1845 </a:t>
            </a:r>
            <a:r>
              <a:rPr lang="en-US">
                <a:sym typeface="Wingdings" charset="0"/>
              </a:rPr>
              <a:t></a:t>
            </a:r>
            <a:r>
              <a:rPr lang="en-US"/>
              <a:t> </a:t>
            </a:r>
            <a:r>
              <a:rPr lang="en-US" i="1"/>
              <a:t>The Narrative of the Life</a:t>
            </a:r>
            <a:br>
              <a:rPr lang="en-US" i="1"/>
            </a:br>
            <a:r>
              <a:rPr lang="en-US" i="1"/>
              <a:t>              of Frederick Douglass</a:t>
            </a:r>
          </a:p>
          <a:p>
            <a:r>
              <a:rPr lang="en-US"/>
              <a:t>1847 </a:t>
            </a:r>
            <a:r>
              <a:rPr lang="en-US">
                <a:sym typeface="Wingdings" charset="0"/>
              </a:rPr>
              <a:t></a:t>
            </a:r>
            <a:r>
              <a:rPr lang="en-US"/>
              <a:t> </a:t>
            </a:r>
            <a:r>
              <a:rPr lang="ja-JP" altLang="en-US"/>
              <a:t>“</a:t>
            </a:r>
            <a:r>
              <a:rPr lang="en-US" altLang="ja-JP"/>
              <a:t>The North Star</a:t>
            </a:r>
            <a:r>
              <a:rPr lang="ja-JP" altLang="en-US"/>
              <a:t>”</a:t>
            </a:r>
            <a:endParaRPr lang="en-US"/>
          </a:p>
        </p:txBody>
      </p:sp>
      <p:pic>
        <p:nvPicPr>
          <p:cNvPr id="91138" name="Picture 4" descr="Frederick Dougla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80352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9" name="Picture 5" descr="Photo portrait of Frederick Douglass.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671763" cy="3629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152400" y="64309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R2-12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" y="65590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Frederick Douglass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4584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/>
          <p:cNvSpPr>
            <a:spLocks noChangeArrowheads="1"/>
          </p:cNvSpPr>
          <p:nvPr/>
        </p:nvSpPr>
        <p:spPr bwMode="auto">
          <a:xfrm>
            <a:off x="1146175" y="591185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1850 </a:t>
            </a:r>
            <a:r>
              <a:rPr lang="en-US">
                <a:sym typeface="Wingdings" charset="0"/>
              </a:rPr>
              <a:t></a:t>
            </a:r>
            <a:r>
              <a:rPr lang="en-US"/>
              <a:t> </a:t>
            </a:r>
            <a:r>
              <a:rPr lang="en-US" i="1"/>
              <a:t>The Narrative of Sojourner Truth </a:t>
            </a:r>
          </a:p>
        </p:txBody>
      </p:sp>
      <p:pic>
        <p:nvPicPr>
          <p:cNvPr id="93186" name="Picture 6" descr="stamp-Sojourner Tr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0447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7" descr="Sojourner Truth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00200"/>
            <a:ext cx="2520950" cy="411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Sojourner Truth </a:t>
            </a: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(1787-1883)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2340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3"/>
          <p:cNvSpPr>
            <a:spLocks noChangeArrowheads="1"/>
          </p:cNvSpPr>
          <p:nvPr/>
        </p:nvSpPr>
        <p:spPr bwMode="auto">
          <a:xfrm>
            <a:off x="677863" y="1962150"/>
            <a:ext cx="4267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39725" indent="-339725">
              <a:buClr>
                <a:srgbClr val="FF0000"/>
              </a:buClr>
              <a:buFont typeface="PressWriter Symbols" charset="0"/>
              <a:buChar char="e"/>
            </a:pPr>
            <a:r>
              <a:rPr lang="en-US"/>
              <a:t>Helped over 300 slaves to freedom</a:t>
            </a:r>
          </a:p>
          <a:p>
            <a:pPr marL="339725" indent="-339725">
              <a:buClr>
                <a:srgbClr val="FF0000"/>
              </a:buClr>
              <a:buFont typeface="PressWriter Symbols" charset="0"/>
              <a:buChar char="e"/>
            </a:pPr>
            <a:r>
              <a:rPr lang="en-US"/>
              <a:t>Called </a:t>
            </a:r>
            <a:r>
              <a:rPr lang="ja-JP" altLang="en-US"/>
              <a:t>“</a:t>
            </a:r>
            <a:r>
              <a:rPr lang="en-US" altLang="ja-JP"/>
              <a:t>Moses</a:t>
            </a:r>
            <a:r>
              <a:rPr lang="ja-JP" altLang="en-US"/>
              <a:t>”</a:t>
            </a:r>
            <a:r>
              <a:rPr lang="en-US" altLang="ja-JP"/>
              <a:t> for her efforts to lead slaves north to </a:t>
            </a:r>
            <a:r>
              <a:rPr lang="ja-JP" altLang="en-US"/>
              <a:t>“</a:t>
            </a:r>
            <a:r>
              <a:rPr lang="en-US" altLang="ja-JP"/>
              <a:t>the promised lands</a:t>
            </a:r>
            <a:r>
              <a:rPr lang="ja-JP" altLang="en-US"/>
              <a:t>”</a:t>
            </a:r>
            <a:r>
              <a:rPr lang="en-US" altLang="ja-JP"/>
              <a:t> of northern states and Canada</a:t>
            </a:r>
          </a:p>
          <a:p>
            <a:pPr marL="339725" indent="-339725">
              <a:buClr>
                <a:srgbClr val="FF0000"/>
              </a:buClr>
              <a:buFont typeface="PressWriter Symbols" charset="0"/>
              <a:buChar char="e"/>
            </a:pPr>
            <a:r>
              <a:rPr lang="en-US"/>
              <a:t>$40,000 bounty on her head</a:t>
            </a:r>
          </a:p>
          <a:p>
            <a:pPr marL="339725" indent="-339725">
              <a:buClr>
                <a:srgbClr val="FF0000"/>
              </a:buClr>
              <a:buFont typeface="PressWriter Symbols" charset="0"/>
              <a:buChar char="e"/>
            </a:pPr>
            <a:r>
              <a:rPr lang="en-US"/>
              <a:t>Served as a Union spy during the Civil War</a:t>
            </a:r>
          </a:p>
        </p:txBody>
      </p:sp>
      <p:pic>
        <p:nvPicPr>
          <p:cNvPr id="95234" name="Picture 6" descr="Harriet Tubma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1013"/>
            <a:ext cx="2681288" cy="4576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Harriet Tubman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(1820-1913)</a:t>
            </a:r>
            <a:endParaRPr lang="en-US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83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 descr="map-Underground RR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08075"/>
            <a:ext cx="7404100" cy="5368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54857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The Underground Railroad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7043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54000"/>
            <a:ext cx="8293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Box 2"/>
          <p:cNvSpPr txBox="1">
            <a:spLocks noChangeArrowheads="1"/>
          </p:cNvSpPr>
          <p:nvPr/>
        </p:nvSpPr>
        <p:spPr bwMode="auto">
          <a:xfrm>
            <a:off x="8613775" y="66040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p335</a:t>
            </a:r>
          </a:p>
        </p:txBody>
      </p:sp>
    </p:spTree>
    <p:extLst>
      <p:ext uri="{BB962C8B-B14F-4D97-AF65-F5344CB8AC3E}">
        <p14:creationId xmlns:p14="http://schemas.microsoft.com/office/powerpoint/2010/main" val="31155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Reviving </a:t>
            </a:r>
            <a:r>
              <a:rPr lang="en-US" dirty="0">
                <a:latin typeface="Calibri" charset="0"/>
              </a:rPr>
              <a:t>Religion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Religion in the 1790-1860: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Church attendance was still a regular ritual with ¾ of the 23 million Americans in 1850</a:t>
            </a:r>
          </a:p>
          <a:p>
            <a:pPr lvl="3" eaLnBrk="1" hangingPunct="1"/>
            <a:r>
              <a:rPr lang="en-US" dirty="0">
                <a:latin typeface="Calibri" charset="0"/>
              </a:rPr>
              <a:t>Alexis de Tocqueville declared there was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no country in the world where the Christian religion retains a greater influence over the souls of men than in America.</a:t>
            </a:r>
            <a:r>
              <a:rPr lang="ja-JP" altLang="en-US" dirty="0" smtClean="0">
                <a:latin typeface="Calibri" charset="0"/>
              </a:rPr>
              <a:t>”</a:t>
            </a:r>
            <a:endParaRPr lang="en-US" altLang="ja-JP" dirty="0" smtClean="0">
              <a:latin typeface="Calibri" charset="0"/>
            </a:endParaRPr>
          </a:p>
          <a:p>
            <a:pPr lvl="3" eaLnBrk="1" hangingPunct="1"/>
            <a:r>
              <a:rPr lang="en-US" dirty="0" smtClean="0">
                <a:latin typeface="Calibri" charset="0"/>
              </a:rPr>
              <a:t>“Religion is the most important political institution in America”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Yet religion of these years was not the old-time religion of colonial days: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Austere Calvinism was seeping out of the American churches</a:t>
            </a:r>
          </a:p>
        </p:txBody>
      </p:sp>
    </p:spTree>
    <p:extLst>
      <p:ext uri="{BB962C8B-B14F-4D97-AF65-F5344CB8AC3E}">
        <p14:creationId xmlns:p14="http://schemas.microsoft.com/office/powerpoint/2010/main" val="152904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Reviving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 inspired Americans to ‘battle evils.’</a:t>
            </a:r>
          </a:p>
          <a:p>
            <a:pPr lvl="1"/>
            <a:r>
              <a:rPr lang="en-US" dirty="0" smtClean="0"/>
              <a:t>Puritan vision of a perfected society: no cruelty, war, ‘intoxicating drink,’ discrimination, and slavery</a:t>
            </a:r>
          </a:p>
          <a:p>
            <a:r>
              <a:rPr lang="en-US" dirty="0" smtClean="0"/>
              <a:t>Women played a key role in reform movements: could escape the confines of the home</a:t>
            </a:r>
          </a:p>
          <a:p>
            <a:r>
              <a:rPr lang="en-US" dirty="0" smtClean="0"/>
              <a:t>Other changes in society: </a:t>
            </a:r>
          </a:p>
          <a:p>
            <a:pPr lvl="1"/>
            <a:r>
              <a:rPr lang="en-US" dirty="0" smtClean="0"/>
              <a:t>Prison reform, imprisonment for debt, mental health reform (DOROTHEA DIX!)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9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Reviving Religion</a:t>
            </a:r>
            <a:endParaRPr lang="en-US" dirty="0">
              <a:latin typeface="Calibri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629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latin typeface="Calibri" charset="0"/>
              </a:rPr>
              <a:t>Charles </a:t>
            </a:r>
            <a:r>
              <a:rPr lang="en-US" dirty="0" err="1">
                <a:latin typeface="Calibri" charset="0"/>
              </a:rPr>
              <a:t>Grandison</a:t>
            </a:r>
            <a:r>
              <a:rPr lang="en-US" dirty="0">
                <a:latin typeface="Calibri" charset="0"/>
              </a:rPr>
              <a:t> Finney was the greatest of the revival preachers:</a:t>
            </a:r>
          </a:p>
          <a:p>
            <a:pPr lvl="2"/>
            <a:r>
              <a:rPr lang="en-US" dirty="0">
                <a:latin typeface="Calibri" charset="0"/>
              </a:rPr>
              <a:t>Had a deeply moving conversion experience</a:t>
            </a:r>
          </a:p>
          <a:p>
            <a:pPr lvl="2"/>
            <a:r>
              <a:rPr lang="en-US" dirty="0">
                <a:latin typeface="Calibri" charset="0"/>
              </a:rPr>
              <a:t>Led massive revivals in Rochester and  New York City in 1830 and 1831</a:t>
            </a:r>
          </a:p>
          <a:p>
            <a:pPr lvl="2"/>
            <a:r>
              <a:rPr lang="en-US" dirty="0">
                <a:latin typeface="Calibri" charset="0"/>
              </a:rPr>
              <a:t>He preached a version of the old-time religion, but he was also an innovator:</a:t>
            </a:r>
          </a:p>
          <a:p>
            <a:pPr lvl="3"/>
            <a:r>
              <a:rPr lang="en-US" dirty="0">
                <a:latin typeface="Calibri" charset="0"/>
              </a:rPr>
              <a:t>He devised the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anxious bench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where repentant sinners could sit in full view of the congregation</a:t>
            </a:r>
          </a:p>
          <a:p>
            <a:pPr lvl="3"/>
            <a:r>
              <a:rPr lang="en-US" dirty="0">
                <a:latin typeface="Calibri" charset="0"/>
              </a:rPr>
              <a:t>He encouraged women to pray aloud in </a:t>
            </a:r>
            <a:r>
              <a:rPr lang="en-US" dirty="0" smtClean="0">
                <a:latin typeface="Calibri" charset="0"/>
              </a:rPr>
              <a:t>public</a:t>
            </a:r>
          </a:p>
          <a:p>
            <a:pPr lvl="3"/>
            <a:r>
              <a:rPr lang="en-US" dirty="0">
                <a:latin typeface="Calibri" charset="0"/>
              </a:rPr>
              <a:t>He denounced both alcohol and slavery</a:t>
            </a:r>
          </a:p>
          <a:p>
            <a:pPr lvl="3"/>
            <a:r>
              <a:rPr lang="en-US" dirty="0">
                <a:latin typeface="Calibri" charset="0"/>
              </a:rPr>
              <a:t>He served as president of Oberlin College in Ohio, where he helped to make a hotbed of revivalist activity and </a:t>
            </a:r>
            <a:r>
              <a:rPr lang="en-US" dirty="0" smtClean="0">
                <a:latin typeface="Calibri" charset="0"/>
              </a:rPr>
              <a:t>abolitionism</a:t>
            </a:r>
            <a:r>
              <a:rPr lang="en-US" dirty="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69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Reviving Religion</a:t>
            </a:r>
            <a:endParaRPr lang="en-US" dirty="0">
              <a:latin typeface="Calibri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 </a:t>
            </a:r>
            <a:r>
              <a:rPr lang="en-US" dirty="0">
                <a:latin typeface="Calibri" charset="0"/>
              </a:rPr>
              <a:t>key feature of the Second Great Awakening was the feminization of religion, both in church membership and theology:</a:t>
            </a:r>
          </a:p>
          <a:p>
            <a:pPr lvl="1"/>
            <a:r>
              <a:rPr lang="en-US" dirty="0">
                <a:latin typeface="Calibri" charset="0"/>
              </a:rPr>
              <a:t>Middle-class women were the first and most fervent enthusiasts of religious revivalism</a:t>
            </a:r>
          </a:p>
        </p:txBody>
      </p:sp>
    </p:spTree>
    <p:extLst>
      <p:ext uri="{BB962C8B-B14F-4D97-AF65-F5344CB8AC3E}">
        <p14:creationId xmlns:p14="http://schemas.microsoft.com/office/powerpoint/2010/main" val="384164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/>
            <a:r>
              <a:rPr lang="en-US" dirty="0" smtClean="0">
                <a:latin typeface="Calibri" charset="0"/>
              </a:rPr>
              <a:t>Denominational Diversity</a:t>
            </a:r>
            <a:endParaRPr lang="en-US" dirty="0">
              <a:latin typeface="Calibri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Calibri" charset="0"/>
              </a:rPr>
              <a:t>Religious diversity reflected social cleavages facing the slavery issue:</a:t>
            </a:r>
          </a:p>
          <a:p>
            <a:pPr lvl="2"/>
            <a:r>
              <a:rPr lang="en-US">
                <a:latin typeface="Calibri" charset="0"/>
              </a:rPr>
              <a:t>By 1844-45 the southern Baptists and southern Methodists split with their northern brethren</a:t>
            </a:r>
          </a:p>
          <a:p>
            <a:pPr lvl="2"/>
            <a:r>
              <a:rPr lang="en-US">
                <a:latin typeface="Calibri" charset="0"/>
              </a:rPr>
              <a:t>In 1857 the Presbyterians, North and South parted company</a:t>
            </a:r>
          </a:p>
          <a:p>
            <a:pPr lvl="2"/>
            <a:r>
              <a:rPr lang="en-US">
                <a:latin typeface="Calibri" charset="0"/>
              </a:rPr>
              <a:t>The secession of the southern churches foreshadowed the secession of southern states</a:t>
            </a:r>
          </a:p>
          <a:p>
            <a:pPr lvl="2"/>
            <a:r>
              <a:rPr lang="en-US">
                <a:latin typeface="Calibri" charset="0"/>
              </a:rPr>
              <a:t>First the churches split, then the political parties split, and then the Union split.</a:t>
            </a:r>
          </a:p>
        </p:txBody>
      </p:sp>
    </p:spTree>
    <p:extLst>
      <p:ext uri="{BB962C8B-B14F-4D97-AF65-F5344CB8AC3E}">
        <p14:creationId xmlns:p14="http://schemas.microsoft.com/office/powerpoint/2010/main" val="113349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Reviving Religion</a:t>
            </a:r>
            <a:endParaRPr lang="en-US" dirty="0">
              <a:latin typeface="Calibri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Calibri" charset="0"/>
              </a:rPr>
              <a:t>The Second Great Awakening was spread to the masses on the frontier by huge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camp meetings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:</a:t>
            </a:r>
          </a:p>
          <a:p>
            <a:pPr lvl="2"/>
            <a:r>
              <a:rPr lang="en-US">
                <a:latin typeface="Calibri" charset="0"/>
              </a:rPr>
              <a:t>25,000 people would gather for encampment of several days</a:t>
            </a:r>
          </a:p>
          <a:p>
            <a:pPr lvl="2"/>
            <a:r>
              <a:rPr lang="en-US">
                <a:latin typeface="Calibri" charset="0"/>
              </a:rPr>
              <a:t>Served by itinerant preacher</a:t>
            </a:r>
          </a:p>
          <a:p>
            <a:pPr lvl="2"/>
            <a:r>
              <a:rPr lang="en-US">
                <a:latin typeface="Calibri" charset="0"/>
              </a:rPr>
              <a:t>Thousands of spiritually starved souls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got religion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  <a:p>
            <a:pPr lvl="2"/>
            <a:r>
              <a:rPr lang="en-US">
                <a:latin typeface="Calibri" charset="0"/>
              </a:rPr>
              <a:t>Many of the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saved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soon backslid into their former sinful ways</a:t>
            </a:r>
          </a:p>
          <a:p>
            <a:pPr lvl="2"/>
            <a:r>
              <a:rPr lang="en-US">
                <a:latin typeface="Calibri" charset="0"/>
              </a:rPr>
              <a:t>But the revivals boosted church attendance</a:t>
            </a:r>
          </a:p>
        </p:txBody>
      </p:sp>
    </p:spTree>
    <p:extLst>
      <p:ext uri="{BB962C8B-B14F-4D97-AF65-F5344CB8AC3E}">
        <p14:creationId xmlns:p14="http://schemas.microsoft.com/office/powerpoint/2010/main" val="11947969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2343</Words>
  <Application>Microsoft Macintosh PowerPoint</Application>
  <PresentationFormat>On-screen Show (4:3)</PresentationFormat>
  <Paragraphs>258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Foundry</vt:lpstr>
      <vt:lpstr>2nd Great Awakening and the Reforming of American Culture</vt:lpstr>
      <vt:lpstr>Importance of Popular Religion in America</vt:lpstr>
      <vt:lpstr>Big Picture</vt:lpstr>
      <vt:lpstr>Reviving Religion</vt:lpstr>
      <vt:lpstr>Reviving Religion</vt:lpstr>
      <vt:lpstr>Reviving Religion</vt:lpstr>
      <vt:lpstr>Reviving Religion</vt:lpstr>
      <vt:lpstr>Denominational Diversity</vt:lpstr>
      <vt:lpstr>Reviving Religion</vt:lpstr>
      <vt:lpstr>PowerPoint Presentation</vt:lpstr>
      <vt:lpstr>Mormons!</vt:lpstr>
      <vt:lpstr>Free Schools for a Free People!</vt:lpstr>
      <vt:lpstr>Temperance and Prohibition</vt:lpstr>
      <vt:lpstr>“The Drunkard’s Progress”</vt:lpstr>
      <vt:lpstr>Women in Revolt</vt:lpstr>
      <vt:lpstr>Women in Revolt</vt:lpstr>
      <vt:lpstr>Transcendentalism</vt:lpstr>
      <vt:lpstr>Transcendentalism</vt:lpstr>
      <vt:lpstr>Transcendentalism</vt:lpstr>
      <vt:lpstr>Wilderness Utopias</vt:lpstr>
      <vt:lpstr>Wilderness Utopias (cont.)</vt:lpstr>
      <vt:lpstr>Artistic Achievements</vt:lpstr>
      <vt:lpstr>PowerPoint Presentation</vt:lpstr>
      <vt:lpstr>Development of American Literature</vt:lpstr>
      <vt:lpstr>Development of American Literature</vt:lpstr>
      <vt:lpstr>Development of American Literature</vt:lpstr>
      <vt:lpstr>PowerPoint Presentation</vt:lpstr>
      <vt:lpstr>The Abolitionists</vt:lpstr>
      <vt:lpstr>Early Abolitionist Efforts</vt:lpstr>
      <vt:lpstr>Abolitionist Alphabet</vt:lpstr>
      <vt:lpstr>William Lloyd Garrison (1801-1879)</vt:lpstr>
      <vt:lpstr>Other White Abolitionists</vt:lpstr>
      <vt:lpstr>Black Abolitionists</vt:lpstr>
      <vt:lpstr>Frederick Douglass</vt:lpstr>
      <vt:lpstr>Sojourner Truth (1787-1883)</vt:lpstr>
      <vt:lpstr>Harriet Tubman (1820-1913)</vt:lpstr>
      <vt:lpstr>The Underground Railroad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Great Awakening and the Reforming of American Culture</dc:title>
  <dc:creator>Craig Winchell</dc:creator>
  <cp:lastModifiedBy>Craig Winchell</cp:lastModifiedBy>
  <cp:revision>11</cp:revision>
  <dcterms:created xsi:type="dcterms:W3CDTF">2016-10-18T23:07:19Z</dcterms:created>
  <dcterms:modified xsi:type="dcterms:W3CDTF">2016-10-21T17:51:19Z</dcterms:modified>
</cp:coreProperties>
</file>