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2"/>
  </p:notesMasterIdLst>
  <p:sldIdLst>
    <p:sldId id="278" r:id="rId2"/>
    <p:sldId id="279" r:id="rId3"/>
    <p:sldId id="280" r:id="rId4"/>
    <p:sldId id="281" r:id="rId5"/>
    <p:sldId id="256" r:id="rId6"/>
    <p:sldId id="257" r:id="rId7"/>
    <p:sldId id="28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9" d="100"/>
          <a:sy n="49" d="100"/>
        </p:scale>
        <p:origin x="-120"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66BBD-ACDE-2B42-90A5-C283647DF590}" type="datetimeFigureOut">
              <a:rPr lang="en-US" smtClean="0"/>
              <a:t>3/7/19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6D801-97C2-574C-B826-84D0AB11D9BE}" type="slidenum">
              <a:rPr lang="en-US" smtClean="0"/>
              <a:t>‹#›</a:t>
            </a:fld>
            <a:endParaRPr lang="en-US"/>
          </a:p>
        </p:txBody>
      </p:sp>
    </p:spTree>
    <p:extLst>
      <p:ext uri="{BB962C8B-B14F-4D97-AF65-F5344CB8AC3E}">
        <p14:creationId xmlns:p14="http://schemas.microsoft.com/office/powerpoint/2010/main" val="1521212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Protection from government</a:t>
            </a:r>
          </a:p>
          <a:p>
            <a:r>
              <a:rPr lang="en-US">
                <a:latin typeface="Calibri" charset="0"/>
              </a:rPr>
              <a:t>Protect people against arbitrary or discriminatory treatment by government officials.</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29057" indent="-280406">
              <a:defRPr>
                <a:solidFill>
                  <a:schemeClr val="tx1"/>
                </a:solidFill>
                <a:latin typeface="Calibri" charset="0"/>
                <a:ea typeface="Arial" charset="0"/>
                <a:cs typeface="Arial" charset="0"/>
              </a:defRPr>
            </a:lvl2pPr>
            <a:lvl3pPr marL="1121626" indent="-224325">
              <a:defRPr>
                <a:solidFill>
                  <a:schemeClr val="tx1"/>
                </a:solidFill>
                <a:latin typeface="Calibri" charset="0"/>
                <a:ea typeface="Arial" charset="0"/>
                <a:cs typeface="Arial" charset="0"/>
              </a:defRPr>
            </a:lvl3pPr>
            <a:lvl4pPr marL="1570276" indent="-224325">
              <a:defRPr>
                <a:solidFill>
                  <a:schemeClr val="tx1"/>
                </a:solidFill>
                <a:latin typeface="Calibri" charset="0"/>
                <a:ea typeface="Arial" charset="0"/>
                <a:cs typeface="Arial" charset="0"/>
              </a:defRPr>
            </a:lvl4pPr>
            <a:lvl5pPr marL="2018927" indent="-224325">
              <a:defRPr>
                <a:solidFill>
                  <a:schemeClr val="tx1"/>
                </a:solidFill>
                <a:latin typeface="Calibri" charset="0"/>
                <a:ea typeface="Arial" charset="0"/>
                <a:cs typeface="Arial" charset="0"/>
              </a:defRPr>
            </a:lvl5pPr>
            <a:lvl6pPr marL="2467577" indent="-224325" eaLnBrk="0" fontAlgn="base" hangingPunct="0">
              <a:spcBef>
                <a:spcPct val="0"/>
              </a:spcBef>
              <a:spcAft>
                <a:spcPct val="0"/>
              </a:spcAft>
              <a:defRPr>
                <a:solidFill>
                  <a:schemeClr val="tx1"/>
                </a:solidFill>
                <a:latin typeface="Calibri" charset="0"/>
                <a:ea typeface="Arial" charset="0"/>
                <a:cs typeface="Arial" charset="0"/>
              </a:defRPr>
            </a:lvl6pPr>
            <a:lvl7pPr marL="2916227" indent="-224325" eaLnBrk="0" fontAlgn="base" hangingPunct="0">
              <a:spcBef>
                <a:spcPct val="0"/>
              </a:spcBef>
              <a:spcAft>
                <a:spcPct val="0"/>
              </a:spcAft>
              <a:defRPr>
                <a:solidFill>
                  <a:schemeClr val="tx1"/>
                </a:solidFill>
                <a:latin typeface="Calibri" charset="0"/>
                <a:ea typeface="Arial" charset="0"/>
                <a:cs typeface="Arial" charset="0"/>
              </a:defRPr>
            </a:lvl7pPr>
            <a:lvl8pPr marL="3364878" indent="-224325" eaLnBrk="0" fontAlgn="base" hangingPunct="0">
              <a:spcBef>
                <a:spcPct val="0"/>
              </a:spcBef>
              <a:spcAft>
                <a:spcPct val="0"/>
              </a:spcAft>
              <a:defRPr>
                <a:solidFill>
                  <a:schemeClr val="tx1"/>
                </a:solidFill>
                <a:latin typeface="Calibri" charset="0"/>
                <a:ea typeface="Arial" charset="0"/>
                <a:cs typeface="Arial" charset="0"/>
              </a:defRPr>
            </a:lvl8pPr>
            <a:lvl9pPr marL="3813528" indent="-224325" eaLnBrk="0" fontAlgn="base" hangingPunct="0">
              <a:spcBef>
                <a:spcPct val="0"/>
              </a:spcBef>
              <a:spcAft>
                <a:spcPct val="0"/>
              </a:spcAft>
              <a:defRPr>
                <a:solidFill>
                  <a:schemeClr val="tx1"/>
                </a:solidFill>
                <a:latin typeface="Calibri" charset="0"/>
                <a:ea typeface="Arial" charset="0"/>
                <a:cs typeface="Arial" charset="0"/>
              </a:defRPr>
            </a:lvl9pPr>
          </a:lstStyle>
          <a:p>
            <a:fld id="{950F6D64-C31F-194A-8F68-F9AFF37B56D4}" type="slidenum">
              <a:rPr lang="en-US"/>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Department of Justice Is Defending America from Communist Subversion; The Department of Justice Is Violating Constitutional Freedoms</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2F1D0C72-712C-5F49-AE08-A7B08C202FFF}" type="slidenum">
              <a:rPr lang="en-US"/>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3/7/19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3/7/19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3/7/19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3/7/19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622300"/>
            <a:ext cx="7620000" cy="5600700"/>
          </a:xfrm>
          <a:prstGeom prst="rect">
            <a:avLst/>
          </a:prstGeom>
        </p:spPr>
      </p:pic>
    </p:spTree>
    <p:extLst>
      <p:ext uri="{BB962C8B-B14F-4D97-AF65-F5344CB8AC3E}">
        <p14:creationId xmlns:p14="http://schemas.microsoft.com/office/powerpoint/2010/main" val="139376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atin typeface="Rockwell"/>
                <a:cs typeface="Rockwell"/>
              </a:rPr>
              <a:t>Fourteenth Amendment</a:t>
            </a:r>
          </a:p>
        </p:txBody>
      </p:sp>
      <p:sp>
        <p:nvSpPr>
          <p:cNvPr id="11267" name="Rectangle 3"/>
          <p:cNvSpPr>
            <a:spLocks noGrp="1" noChangeArrowheads="1"/>
          </p:cNvSpPr>
          <p:nvPr>
            <p:ph type="body" idx="1"/>
          </p:nvPr>
        </p:nvSpPr>
        <p:spPr/>
        <p:txBody>
          <a:bodyPr>
            <a:normAutofit lnSpcReduction="10000"/>
          </a:bodyPr>
          <a:lstStyle/>
          <a:p>
            <a:pPr eaLnBrk="1" hangingPunct="1">
              <a:lnSpc>
                <a:spcPct val="90000"/>
              </a:lnSpc>
            </a:pPr>
            <a:r>
              <a:rPr lang="en-US" sz="2800" b="1" dirty="0">
                <a:latin typeface="Rockwell"/>
                <a:cs typeface="Rockwell"/>
              </a:rPr>
              <a:t>Citizenship Clause</a:t>
            </a:r>
          </a:p>
          <a:p>
            <a:pPr eaLnBrk="1" hangingPunct="1">
              <a:lnSpc>
                <a:spcPct val="90000"/>
              </a:lnSpc>
            </a:pPr>
            <a:r>
              <a:rPr lang="en-US" sz="2800" b="1" dirty="0">
                <a:latin typeface="Rockwell"/>
                <a:cs typeface="Rockwell"/>
              </a:rPr>
              <a:t>Privileges and Immunities Clause</a:t>
            </a:r>
          </a:p>
          <a:p>
            <a:pPr eaLnBrk="1" hangingPunct="1">
              <a:lnSpc>
                <a:spcPct val="90000"/>
              </a:lnSpc>
            </a:pPr>
            <a:r>
              <a:rPr lang="en-US" sz="2800" b="1" dirty="0">
                <a:latin typeface="Rockwell"/>
                <a:cs typeface="Rockwell"/>
              </a:rPr>
              <a:t>Due Process Clause</a:t>
            </a:r>
          </a:p>
          <a:p>
            <a:pPr eaLnBrk="1" hangingPunct="1">
              <a:lnSpc>
                <a:spcPct val="90000"/>
              </a:lnSpc>
            </a:pPr>
            <a:r>
              <a:rPr lang="en-US" sz="2800" b="1" dirty="0">
                <a:latin typeface="Rockwell"/>
                <a:cs typeface="Rockwell"/>
              </a:rPr>
              <a:t>Equal Protection Clause</a:t>
            </a:r>
          </a:p>
          <a:p>
            <a:pPr eaLnBrk="1" hangingPunct="1">
              <a:lnSpc>
                <a:spcPct val="90000"/>
              </a:lnSpc>
            </a:pPr>
            <a:r>
              <a:rPr lang="en-US" sz="2800" b="1" dirty="0">
                <a:latin typeface="Rockwell"/>
                <a:cs typeface="Rockwell"/>
              </a:rPr>
              <a:t>INCORPORATION/Selective Incorporation</a:t>
            </a:r>
          </a:p>
          <a:p>
            <a:pPr lvl="1" eaLnBrk="1" hangingPunct="1">
              <a:lnSpc>
                <a:spcPct val="90000"/>
              </a:lnSpc>
            </a:pPr>
            <a:r>
              <a:rPr lang="en-US" sz="2400" i="1" dirty="0">
                <a:latin typeface="Rockwell"/>
                <a:cs typeface="Rockwell"/>
              </a:rPr>
              <a:t>Barron v. Baltimore </a:t>
            </a:r>
            <a:r>
              <a:rPr lang="en-US" sz="2400" dirty="0">
                <a:latin typeface="Rockwell"/>
                <a:cs typeface="Rockwell"/>
              </a:rPr>
              <a:t>(1833)</a:t>
            </a:r>
          </a:p>
          <a:p>
            <a:pPr lvl="2" eaLnBrk="1" hangingPunct="1">
              <a:lnSpc>
                <a:spcPct val="90000"/>
              </a:lnSpc>
            </a:pPr>
            <a:r>
              <a:rPr lang="en-US" sz="2000" dirty="0">
                <a:latin typeface="Rockwell"/>
                <a:cs typeface="Rockwell"/>
              </a:rPr>
              <a:t>Bill of Rights only applied to federal government</a:t>
            </a:r>
          </a:p>
          <a:p>
            <a:pPr lvl="1" eaLnBrk="1" hangingPunct="1">
              <a:lnSpc>
                <a:spcPct val="90000"/>
              </a:lnSpc>
            </a:pPr>
            <a:r>
              <a:rPr lang="en-US" sz="2400" dirty="0">
                <a:latin typeface="Rockwell"/>
                <a:cs typeface="Rockwell"/>
              </a:rPr>
              <a:t>Applying the Bill of Rights to the states through the Due Process Clause</a:t>
            </a:r>
          </a:p>
          <a:p>
            <a:pPr lvl="1" eaLnBrk="1" hangingPunct="1">
              <a:lnSpc>
                <a:spcPct val="90000"/>
              </a:lnSpc>
            </a:pPr>
            <a:r>
              <a:rPr lang="en-US" sz="2400" dirty="0">
                <a:latin typeface="Rockwell"/>
                <a:cs typeface="Rockwell"/>
              </a:rPr>
              <a:t>Almost all of the Bill of Rights have been incorporated</a:t>
            </a:r>
          </a:p>
        </p:txBody>
      </p:sp>
    </p:spTree>
    <p:extLst>
      <p:ext uri="{BB962C8B-B14F-4D97-AF65-F5344CB8AC3E}">
        <p14:creationId xmlns:p14="http://schemas.microsoft.com/office/powerpoint/2010/main" val="16059636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219200"/>
          </a:xfrm>
        </p:spPr>
        <p:txBody>
          <a:bodyPr>
            <a:normAutofit fontScale="90000"/>
          </a:bodyPr>
          <a:lstStyle/>
          <a:p>
            <a:pPr eaLnBrk="1" hangingPunct="1"/>
            <a:r>
              <a:rPr lang="en-US" sz="3600">
                <a:latin typeface="Rockwell"/>
                <a:cs typeface="Rockwell"/>
              </a:rPr>
              <a:t>Civil Liberties</a:t>
            </a:r>
            <a:br>
              <a:rPr lang="en-US" sz="3600">
                <a:latin typeface="Rockwell"/>
                <a:cs typeface="Rockwell"/>
              </a:rPr>
            </a:br>
            <a:r>
              <a:rPr lang="en-US" sz="3600">
                <a:latin typeface="Rockwell"/>
                <a:cs typeface="Rockwell"/>
              </a:rPr>
              <a:t>First Amendment – Establishment Clause</a:t>
            </a:r>
          </a:p>
        </p:txBody>
      </p:sp>
      <p:sp>
        <p:nvSpPr>
          <p:cNvPr id="12291" name="Rectangle 3"/>
          <p:cNvSpPr>
            <a:spLocks noGrp="1" noChangeArrowheads="1"/>
          </p:cNvSpPr>
          <p:nvPr>
            <p:ph sz="half" idx="1"/>
          </p:nvPr>
        </p:nvSpPr>
        <p:spPr>
          <a:xfrm>
            <a:off x="0" y="1600200"/>
            <a:ext cx="4495800" cy="5257800"/>
          </a:xfrm>
        </p:spPr>
        <p:txBody>
          <a:bodyPr/>
          <a:lstStyle/>
          <a:p>
            <a:pPr eaLnBrk="1" hangingPunct="1">
              <a:lnSpc>
                <a:spcPct val="80000"/>
              </a:lnSpc>
            </a:pPr>
            <a:r>
              <a:rPr lang="ja-JP" altLang="en-US" sz="2400" dirty="0">
                <a:latin typeface="Rockwell"/>
                <a:cs typeface="Rockwell"/>
              </a:rPr>
              <a:t>“</a:t>
            </a:r>
            <a:r>
              <a:rPr lang="en-US" sz="2400" dirty="0">
                <a:latin typeface="Rockwell"/>
                <a:cs typeface="Rockwell"/>
              </a:rPr>
              <a:t>Congress shall make no law respecting an establishment of religion…</a:t>
            </a:r>
            <a:r>
              <a:rPr lang="ja-JP" altLang="en-US" sz="2400" dirty="0">
                <a:latin typeface="Rockwell"/>
                <a:cs typeface="Rockwell"/>
              </a:rPr>
              <a:t>”</a:t>
            </a:r>
            <a:endParaRPr lang="en-US" sz="2400" dirty="0">
              <a:latin typeface="Rockwell"/>
              <a:cs typeface="Rockwell"/>
            </a:endParaRPr>
          </a:p>
          <a:p>
            <a:pPr eaLnBrk="1" hangingPunct="1">
              <a:lnSpc>
                <a:spcPct val="80000"/>
              </a:lnSpc>
            </a:pPr>
            <a:r>
              <a:rPr lang="en-US" sz="2400" dirty="0">
                <a:latin typeface="Rockwell"/>
                <a:cs typeface="Rockwell"/>
              </a:rPr>
              <a:t>Prohibits government from establishing any official religion or sponsoring any religion(s) over others</a:t>
            </a:r>
          </a:p>
          <a:p>
            <a:pPr eaLnBrk="1" hangingPunct="1">
              <a:lnSpc>
                <a:spcPct val="80000"/>
              </a:lnSpc>
            </a:pPr>
            <a:r>
              <a:rPr lang="en-US" sz="2400" i="1" dirty="0">
                <a:latin typeface="Rockwell"/>
                <a:cs typeface="Rockwell"/>
              </a:rPr>
              <a:t>Everson v. Board of Education</a:t>
            </a:r>
            <a:r>
              <a:rPr lang="en-US" sz="2400" dirty="0">
                <a:latin typeface="Rockwell"/>
                <a:cs typeface="Rockwell"/>
              </a:rPr>
              <a:t> (1947)</a:t>
            </a:r>
          </a:p>
          <a:p>
            <a:pPr lvl="1" eaLnBrk="1" hangingPunct="1">
              <a:lnSpc>
                <a:spcPct val="80000"/>
              </a:lnSpc>
            </a:pPr>
            <a:r>
              <a:rPr lang="en-US" sz="2000" dirty="0">
                <a:latin typeface="Rockwell"/>
                <a:cs typeface="Rockwell"/>
              </a:rPr>
              <a:t>Incorporated Establishment Clause to states</a:t>
            </a:r>
          </a:p>
        </p:txBody>
      </p:sp>
      <p:sp>
        <p:nvSpPr>
          <p:cNvPr id="2" name="Content Placeholder 1"/>
          <p:cNvSpPr>
            <a:spLocks noGrp="1"/>
          </p:cNvSpPr>
          <p:nvPr>
            <p:ph sz="half" idx="2"/>
          </p:nvPr>
        </p:nvSpPr>
        <p:spPr>
          <a:xfrm>
            <a:off x="4648200" y="1600200"/>
            <a:ext cx="4495800" cy="5257800"/>
          </a:xfrm>
        </p:spPr>
        <p:txBody>
          <a:bodyPr/>
          <a:lstStyle/>
          <a:p>
            <a:pPr eaLnBrk="1" hangingPunct="1">
              <a:lnSpc>
                <a:spcPct val="80000"/>
              </a:lnSpc>
            </a:pPr>
            <a:r>
              <a:rPr lang="en-US" sz="2400" b="1" i="1">
                <a:latin typeface="Rockwell"/>
                <a:cs typeface="Rockwell"/>
              </a:rPr>
              <a:t>Engel v. Vitale </a:t>
            </a:r>
            <a:r>
              <a:rPr lang="en-US" sz="2400" b="1">
                <a:latin typeface="Rockwell"/>
                <a:cs typeface="Rockwell"/>
              </a:rPr>
              <a:t>(1962)</a:t>
            </a:r>
          </a:p>
          <a:p>
            <a:pPr lvl="1" eaLnBrk="1" hangingPunct="1">
              <a:lnSpc>
                <a:spcPct val="80000"/>
              </a:lnSpc>
            </a:pPr>
            <a:r>
              <a:rPr lang="en-US" sz="2000">
                <a:latin typeface="Rockwell"/>
                <a:cs typeface="Rockwell"/>
              </a:rPr>
              <a:t>School-sanctioned public prayer unconstitutional</a:t>
            </a:r>
          </a:p>
          <a:p>
            <a:pPr eaLnBrk="1" hangingPunct="1">
              <a:lnSpc>
                <a:spcPct val="80000"/>
              </a:lnSpc>
            </a:pPr>
            <a:r>
              <a:rPr lang="en-US" sz="2400" b="1" i="1">
                <a:latin typeface="Rockwell"/>
                <a:cs typeface="Rockwell"/>
              </a:rPr>
              <a:t>LEMON V. KURTZMAN </a:t>
            </a:r>
            <a:r>
              <a:rPr lang="en-US" sz="2400" b="1">
                <a:latin typeface="Rockwell"/>
                <a:cs typeface="Rockwell"/>
              </a:rPr>
              <a:t>(1971)</a:t>
            </a:r>
            <a:endParaRPr lang="en-US" sz="2400" b="1" i="1">
              <a:latin typeface="Rockwell"/>
              <a:cs typeface="Rockwell"/>
            </a:endParaRPr>
          </a:p>
          <a:p>
            <a:pPr lvl="1" eaLnBrk="1" hangingPunct="1">
              <a:lnSpc>
                <a:spcPct val="80000"/>
              </a:lnSpc>
            </a:pPr>
            <a:r>
              <a:rPr lang="en-US" sz="2000" b="1">
                <a:latin typeface="Rockwell"/>
                <a:cs typeface="Rockwell"/>
              </a:rPr>
              <a:t>LEMON TEST: a law must…</a:t>
            </a:r>
          </a:p>
          <a:p>
            <a:pPr lvl="2" eaLnBrk="1" hangingPunct="1">
              <a:lnSpc>
                <a:spcPct val="80000"/>
              </a:lnSpc>
            </a:pPr>
            <a:r>
              <a:rPr lang="en-US" sz="1800" b="1">
                <a:latin typeface="Rockwell"/>
                <a:cs typeface="Rockwell"/>
              </a:rPr>
              <a:t>Primarily secular purpose</a:t>
            </a:r>
          </a:p>
          <a:p>
            <a:pPr lvl="2" eaLnBrk="1" hangingPunct="1">
              <a:lnSpc>
                <a:spcPct val="80000"/>
              </a:lnSpc>
            </a:pPr>
            <a:r>
              <a:rPr lang="en-US" sz="1800" b="1">
                <a:latin typeface="Rockwell"/>
                <a:cs typeface="Rockwell"/>
              </a:rPr>
              <a:t>Neither aid nor inhibit religion</a:t>
            </a:r>
          </a:p>
          <a:p>
            <a:pPr lvl="2" eaLnBrk="1" hangingPunct="1">
              <a:lnSpc>
                <a:spcPct val="80000"/>
              </a:lnSpc>
            </a:pPr>
            <a:r>
              <a:rPr lang="en-US" sz="1800" b="1">
                <a:latin typeface="Rockwell"/>
                <a:cs typeface="Rockwell"/>
              </a:rPr>
              <a:t>Not create excessive government/religion entanglements</a:t>
            </a:r>
          </a:p>
          <a:p>
            <a:endParaRPr lang="en-US">
              <a:latin typeface="Rockwell"/>
              <a:cs typeface="Rockwell"/>
            </a:endParaRPr>
          </a:p>
        </p:txBody>
      </p:sp>
    </p:spTree>
    <p:extLst>
      <p:ext uri="{BB962C8B-B14F-4D97-AF65-F5344CB8AC3E}">
        <p14:creationId xmlns:p14="http://schemas.microsoft.com/office/powerpoint/2010/main" val="15136633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219200"/>
          </a:xfrm>
        </p:spPr>
        <p:txBody>
          <a:bodyPr>
            <a:normAutofit fontScale="90000"/>
          </a:bodyPr>
          <a:lstStyle/>
          <a:p>
            <a:pPr eaLnBrk="1" hangingPunct="1"/>
            <a:r>
              <a:rPr lang="en-US" sz="3600">
                <a:latin typeface="Rockwell"/>
                <a:cs typeface="Rockwell"/>
              </a:rPr>
              <a:t>Civil Liberties</a:t>
            </a:r>
            <a:br>
              <a:rPr lang="en-US" sz="3600">
                <a:latin typeface="Rockwell"/>
                <a:cs typeface="Rockwell"/>
              </a:rPr>
            </a:br>
            <a:r>
              <a:rPr lang="en-US" sz="3600">
                <a:latin typeface="Rockwell"/>
                <a:cs typeface="Rockwell"/>
              </a:rPr>
              <a:t>First Amendment – Free Exercise Clause</a:t>
            </a:r>
          </a:p>
        </p:txBody>
      </p:sp>
      <p:sp>
        <p:nvSpPr>
          <p:cNvPr id="13315" name="Rectangle 3"/>
          <p:cNvSpPr>
            <a:spLocks noGrp="1" noChangeArrowheads="1"/>
          </p:cNvSpPr>
          <p:nvPr>
            <p:ph sz="half" idx="1"/>
          </p:nvPr>
        </p:nvSpPr>
        <p:spPr>
          <a:xfrm>
            <a:off x="0" y="1371600"/>
            <a:ext cx="4495800" cy="5486400"/>
          </a:xfrm>
        </p:spPr>
        <p:txBody>
          <a:bodyPr/>
          <a:lstStyle/>
          <a:p>
            <a:pPr eaLnBrk="1" hangingPunct="1">
              <a:lnSpc>
                <a:spcPct val="80000"/>
              </a:lnSpc>
            </a:pPr>
            <a:r>
              <a:rPr lang="ja-JP" altLang="en-US" sz="2400" dirty="0">
                <a:latin typeface="Rockwell"/>
                <a:cs typeface="Rockwell"/>
              </a:rPr>
              <a:t>“</a:t>
            </a:r>
            <a:r>
              <a:rPr lang="en-US" sz="2400" dirty="0">
                <a:latin typeface="Rockwell"/>
                <a:cs typeface="Rockwell"/>
              </a:rPr>
              <a:t>Congress shall make no law…prohibiting the free exercise thereof.</a:t>
            </a:r>
            <a:r>
              <a:rPr lang="ja-JP" altLang="en-US" sz="2400" dirty="0">
                <a:latin typeface="Rockwell"/>
                <a:cs typeface="Rockwell"/>
              </a:rPr>
              <a:t>”</a:t>
            </a:r>
            <a:endParaRPr lang="en-US" sz="2400" dirty="0">
              <a:latin typeface="Rockwell"/>
              <a:cs typeface="Rockwell"/>
            </a:endParaRPr>
          </a:p>
          <a:p>
            <a:pPr eaLnBrk="1" hangingPunct="1">
              <a:lnSpc>
                <a:spcPct val="80000"/>
              </a:lnSpc>
            </a:pPr>
            <a:r>
              <a:rPr lang="en-US" sz="2400" dirty="0">
                <a:latin typeface="Rockwell"/>
                <a:cs typeface="Rockwell"/>
              </a:rPr>
              <a:t>Individuals may believe in any religion or in no religion</a:t>
            </a:r>
          </a:p>
          <a:p>
            <a:pPr eaLnBrk="1" hangingPunct="1">
              <a:lnSpc>
                <a:spcPct val="80000"/>
              </a:lnSpc>
            </a:pPr>
            <a:r>
              <a:rPr lang="en-US" sz="2400" dirty="0">
                <a:latin typeface="Rockwell"/>
                <a:cs typeface="Rockwell"/>
              </a:rPr>
              <a:t>Religious belief protected; religious practices restricted</a:t>
            </a:r>
          </a:p>
          <a:p>
            <a:pPr eaLnBrk="1" hangingPunct="1">
              <a:lnSpc>
                <a:spcPct val="80000"/>
              </a:lnSpc>
            </a:pPr>
            <a:r>
              <a:rPr lang="en-US" sz="2400" dirty="0">
                <a:latin typeface="Rockwell"/>
                <a:cs typeface="Rockwell"/>
              </a:rPr>
              <a:t>Incorporated by </a:t>
            </a:r>
            <a:r>
              <a:rPr lang="en-US" sz="2400" i="1" dirty="0">
                <a:latin typeface="Rockwell"/>
                <a:cs typeface="Rockwell"/>
              </a:rPr>
              <a:t>Cantwell v. Connecticut </a:t>
            </a:r>
            <a:r>
              <a:rPr lang="en-US" sz="2400" dirty="0">
                <a:latin typeface="Rockwell"/>
                <a:cs typeface="Rockwell"/>
              </a:rPr>
              <a:t>(1940)</a:t>
            </a:r>
          </a:p>
          <a:p>
            <a:pPr eaLnBrk="1" hangingPunct="1">
              <a:lnSpc>
                <a:spcPct val="80000"/>
              </a:lnSpc>
            </a:pPr>
            <a:r>
              <a:rPr lang="en-US" sz="2400" dirty="0">
                <a:latin typeface="Rockwell"/>
                <a:cs typeface="Rockwell"/>
              </a:rPr>
              <a:t>Religious Freedom Restoration Act (1993)</a:t>
            </a:r>
          </a:p>
        </p:txBody>
      </p:sp>
      <p:sp>
        <p:nvSpPr>
          <p:cNvPr id="2" name="Content Placeholder 1"/>
          <p:cNvSpPr>
            <a:spLocks noGrp="1"/>
          </p:cNvSpPr>
          <p:nvPr>
            <p:ph sz="half" idx="2"/>
          </p:nvPr>
        </p:nvSpPr>
        <p:spPr>
          <a:xfrm>
            <a:off x="4648200" y="1371600"/>
            <a:ext cx="4495800" cy="5486400"/>
          </a:xfrm>
        </p:spPr>
        <p:txBody>
          <a:bodyPr/>
          <a:lstStyle/>
          <a:p>
            <a:pPr eaLnBrk="1" hangingPunct="1">
              <a:lnSpc>
                <a:spcPct val="80000"/>
              </a:lnSpc>
            </a:pPr>
            <a:r>
              <a:rPr lang="en-US" sz="2400" b="1" i="1">
                <a:latin typeface="Rockwell"/>
                <a:cs typeface="Rockwell"/>
              </a:rPr>
              <a:t>Reynolds v. United States </a:t>
            </a:r>
            <a:r>
              <a:rPr lang="en-US" sz="2400" b="1">
                <a:latin typeface="Rockwell"/>
                <a:cs typeface="Rockwell"/>
              </a:rPr>
              <a:t>(1879)</a:t>
            </a:r>
            <a:endParaRPr lang="en-US" sz="2400" b="1" i="1">
              <a:latin typeface="Rockwell"/>
              <a:cs typeface="Rockwell"/>
            </a:endParaRPr>
          </a:p>
          <a:p>
            <a:pPr lvl="1" eaLnBrk="1" hangingPunct="1">
              <a:lnSpc>
                <a:spcPct val="80000"/>
              </a:lnSpc>
            </a:pPr>
            <a:r>
              <a:rPr lang="en-US" sz="2000">
                <a:latin typeface="Rockwell"/>
                <a:cs typeface="Rockwell"/>
              </a:rPr>
              <a:t>Prohibits polygamy despite Mormon practice</a:t>
            </a:r>
          </a:p>
          <a:p>
            <a:pPr eaLnBrk="1" hangingPunct="1">
              <a:lnSpc>
                <a:spcPct val="80000"/>
              </a:lnSpc>
            </a:pPr>
            <a:r>
              <a:rPr lang="en-US" sz="2400" b="1" i="1">
                <a:latin typeface="Rockwell"/>
                <a:cs typeface="Rockwell"/>
              </a:rPr>
              <a:t>Wisconsin v. Yoder </a:t>
            </a:r>
            <a:r>
              <a:rPr lang="en-US" sz="2400" b="1">
                <a:latin typeface="Rockwell"/>
                <a:cs typeface="Rockwell"/>
              </a:rPr>
              <a:t>(1972)</a:t>
            </a:r>
            <a:endParaRPr lang="en-US" sz="2400" b="1" i="1">
              <a:latin typeface="Rockwell"/>
              <a:cs typeface="Rockwell"/>
            </a:endParaRPr>
          </a:p>
          <a:p>
            <a:pPr lvl="1" eaLnBrk="1" hangingPunct="1">
              <a:lnSpc>
                <a:spcPct val="80000"/>
              </a:lnSpc>
            </a:pPr>
            <a:r>
              <a:rPr lang="en-US" sz="2000">
                <a:latin typeface="Rockwell"/>
                <a:cs typeface="Rockwell"/>
              </a:rPr>
              <a:t>Amish may not be required to send children to school beyond 8</a:t>
            </a:r>
            <a:r>
              <a:rPr lang="en-US" sz="2000" baseline="30000">
                <a:latin typeface="Rockwell"/>
                <a:cs typeface="Rockwell"/>
              </a:rPr>
              <a:t>th</a:t>
            </a:r>
            <a:r>
              <a:rPr lang="en-US" sz="2000">
                <a:latin typeface="Rockwell"/>
                <a:cs typeface="Rockwell"/>
              </a:rPr>
              <a:t> grade</a:t>
            </a:r>
            <a:endParaRPr lang="en-US" sz="2000" b="1" i="1">
              <a:latin typeface="Rockwell"/>
              <a:cs typeface="Rockwell"/>
            </a:endParaRPr>
          </a:p>
          <a:p>
            <a:pPr eaLnBrk="1" hangingPunct="1">
              <a:lnSpc>
                <a:spcPct val="80000"/>
              </a:lnSpc>
            </a:pPr>
            <a:r>
              <a:rPr lang="en-US" sz="2400" b="1" i="1">
                <a:latin typeface="Rockwell"/>
                <a:cs typeface="Rockwell"/>
              </a:rPr>
              <a:t>Oregon v. Smith </a:t>
            </a:r>
            <a:r>
              <a:rPr lang="en-US" sz="2400" b="1">
                <a:latin typeface="Rockwell"/>
                <a:cs typeface="Rockwell"/>
              </a:rPr>
              <a:t>(1990)</a:t>
            </a:r>
          </a:p>
          <a:p>
            <a:pPr lvl="1" eaLnBrk="1" hangingPunct="1">
              <a:lnSpc>
                <a:spcPct val="80000"/>
              </a:lnSpc>
            </a:pPr>
            <a:r>
              <a:rPr lang="en-US" sz="2000">
                <a:latin typeface="Rockwell"/>
                <a:cs typeface="Rockwell"/>
              </a:rPr>
              <a:t>Prohibits the use of illegal drugs for religious purposes</a:t>
            </a:r>
            <a:endParaRPr lang="en-US" sz="2000" i="1">
              <a:latin typeface="Rockwell"/>
              <a:cs typeface="Rockwell"/>
            </a:endParaRPr>
          </a:p>
          <a:p>
            <a:pPr eaLnBrk="1" hangingPunct="1">
              <a:lnSpc>
                <a:spcPct val="80000"/>
              </a:lnSpc>
            </a:pPr>
            <a:r>
              <a:rPr lang="en-US" sz="2400" b="1" i="1">
                <a:latin typeface="Rockwell"/>
                <a:cs typeface="Rockwell"/>
              </a:rPr>
              <a:t>Church of the Lukumi Babalu Aye v. City of Hialeah </a:t>
            </a:r>
            <a:r>
              <a:rPr lang="en-US" sz="2400" b="1">
                <a:latin typeface="Rockwell"/>
                <a:cs typeface="Rockwell"/>
              </a:rPr>
              <a:t>(1993)</a:t>
            </a:r>
            <a:endParaRPr lang="en-US" sz="2400" b="1" i="1">
              <a:latin typeface="Rockwell"/>
              <a:cs typeface="Rockwell"/>
            </a:endParaRPr>
          </a:p>
          <a:p>
            <a:pPr lvl="1" eaLnBrk="1" hangingPunct="1">
              <a:lnSpc>
                <a:spcPct val="80000"/>
              </a:lnSpc>
            </a:pPr>
            <a:r>
              <a:rPr lang="en-US" sz="2000">
                <a:latin typeface="Rockwell"/>
                <a:cs typeface="Rockwell"/>
              </a:rPr>
              <a:t>Animal sacrifice for Santeria is protected</a:t>
            </a:r>
          </a:p>
          <a:p>
            <a:endParaRPr lang="en-US">
              <a:latin typeface="Rockwell"/>
              <a:cs typeface="Rockwell"/>
            </a:endParaRPr>
          </a:p>
        </p:txBody>
      </p:sp>
    </p:spTree>
    <p:extLst>
      <p:ext uri="{BB962C8B-B14F-4D97-AF65-F5344CB8AC3E}">
        <p14:creationId xmlns:p14="http://schemas.microsoft.com/office/powerpoint/2010/main" val="14425880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fontScale="90000"/>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First Amendment - Speech</a:t>
            </a:r>
          </a:p>
        </p:txBody>
      </p:sp>
      <p:sp>
        <p:nvSpPr>
          <p:cNvPr id="14339" name="Rectangle 3"/>
          <p:cNvSpPr>
            <a:spLocks noGrp="1" noChangeArrowheads="1"/>
          </p:cNvSpPr>
          <p:nvPr>
            <p:ph sz="half" idx="1"/>
          </p:nvPr>
        </p:nvSpPr>
        <p:spPr>
          <a:xfrm>
            <a:off x="0" y="1295400"/>
            <a:ext cx="4495800" cy="5562600"/>
          </a:xfrm>
        </p:spPr>
        <p:txBody>
          <a:bodyPr>
            <a:normAutofit lnSpcReduction="10000"/>
          </a:bodyPr>
          <a:lstStyle/>
          <a:p>
            <a:pPr eaLnBrk="1" hangingPunct="1">
              <a:lnSpc>
                <a:spcPct val="80000"/>
              </a:lnSpc>
            </a:pPr>
            <a:r>
              <a:rPr lang="en-US" sz="2400" dirty="0">
                <a:latin typeface="Rockwell"/>
                <a:cs typeface="Rockwell"/>
              </a:rPr>
              <a:t>Pure speech is verbal</a:t>
            </a:r>
          </a:p>
          <a:p>
            <a:pPr eaLnBrk="1" hangingPunct="1">
              <a:lnSpc>
                <a:spcPct val="80000"/>
              </a:lnSpc>
            </a:pPr>
            <a:r>
              <a:rPr lang="en-US" sz="2400" dirty="0">
                <a:latin typeface="Rockwell"/>
                <a:cs typeface="Rockwell"/>
              </a:rPr>
              <a:t>Symbolic speech is actions and symbols</a:t>
            </a:r>
          </a:p>
          <a:p>
            <a:pPr eaLnBrk="1" hangingPunct="1">
              <a:lnSpc>
                <a:spcPct val="80000"/>
              </a:lnSpc>
            </a:pPr>
            <a:r>
              <a:rPr lang="en-US" sz="2400" dirty="0">
                <a:latin typeface="Rockwell"/>
                <a:cs typeface="Rockwell"/>
              </a:rPr>
              <a:t>Alien and Sedition Acts (1798)</a:t>
            </a:r>
          </a:p>
          <a:p>
            <a:pPr eaLnBrk="1" hangingPunct="1">
              <a:lnSpc>
                <a:spcPct val="80000"/>
              </a:lnSpc>
            </a:pPr>
            <a:r>
              <a:rPr lang="en-US" sz="2400" dirty="0">
                <a:latin typeface="Rockwell"/>
                <a:cs typeface="Rockwell"/>
              </a:rPr>
              <a:t>Espionage Act (1917); Sedition Act (1918)</a:t>
            </a:r>
          </a:p>
          <a:p>
            <a:pPr eaLnBrk="1" hangingPunct="1">
              <a:lnSpc>
                <a:spcPct val="80000"/>
              </a:lnSpc>
            </a:pPr>
            <a:r>
              <a:rPr lang="en-US" sz="2400" b="1" dirty="0">
                <a:latin typeface="Rockwell"/>
                <a:cs typeface="Rockwell"/>
              </a:rPr>
              <a:t>Time, place, or</a:t>
            </a:r>
            <a:r>
              <a:rPr lang="en-US" sz="2400" dirty="0">
                <a:latin typeface="Rockwell"/>
                <a:cs typeface="Rockwell"/>
              </a:rPr>
              <a:t> </a:t>
            </a:r>
            <a:r>
              <a:rPr lang="en-US" sz="2400" b="1" dirty="0">
                <a:latin typeface="Rockwell"/>
                <a:cs typeface="Rockwell"/>
              </a:rPr>
              <a:t>manner</a:t>
            </a:r>
            <a:r>
              <a:rPr lang="en-US" sz="2400" dirty="0">
                <a:latin typeface="Rockwell"/>
                <a:cs typeface="Rockwell"/>
              </a:rPr>
              <a:t>/free speech zones</a:t>
            </a:r>
          </a:p>
          <a:p>
            <a:pPr eaLnBrk="1" hangingPunct="1">
              <a:lnSpc>
                <a:spcPct val="80000"/>
              </a:lnSpc>
            </a:pPr>
            <a:r>
              <a:rPr lang="en-US" sz="2400" b="1" dirty="0">
                <a:latin typeface="Rockwell"/>
                <a:cs typeface="Rockwell"/>
              </a:rPr>
              <a:t>Slander</a:t>
            </a:r>
          </a:p>
        </p:txBody>
      </p:sp>
      <p:sp>
        <p:nvSpPr>
          <p:cNvPr id="2" name="Content Placeholder 1"/>
          <p:cNvSpPr>
            <a:spLocks noGrp="1"/>
          </p:cNvSpPr>
          <p:nvPr>
            <p:ph sz="half" idx="2"/>
          </p:nvPr>
        </p:nvSpPr>
        <p:spPr>
          <a:xfrm>
            <a:off x="4648200" y="1295400"/>
            <a:ext cx="4495800" cy="5562600"/>
          </a:xfrm>
        </p:spPr>
        <p:txBody>
          <a:bodyPr>
            <a:normAutofit lnSpcReduction="10000"/>
          </a:bodyPr>
          <a:lstStyle/>
          <a:p>
            <a:pPr eaLnBrk="1" hangingPunct="1">
              <a:lnSpc>
                <a:spcPct val="80000"/>
              </a:lnSpc>
            </a:pPr>
            <a:r>
              <a:rPr lang="en-US" sz="1600" b="1" i="1">
                <a:latin typeface="Rockwell"/>
                <a:cs typeface="Rockwell"/>
              </a:rPr>
              <a:t>Schenck v. United States </a:t>
            </a:r>
            <a:r>
              <a:rPr lang="en-US" sz="1600" b="1">
                <a:latin typeface="Rockwell"/>
                <a:cs typeface="Rockwell"/>
              </a:rPr>
              <a:t>(1919)</a:t>
            </a:r>
            <a:endParaRPr lang="en-US" sz="1600" b="1" i="1">
              <a:latin typeface="Rockwell"/>
              <a:cs typeface="Rockwell"/>
            </a:endParaRPr>
          </a:p>
          <a:p>
            <a:pPr lvl="1" eaLnBrk="1" hangingPunct="1">
              <a:lnSpc>
                <a:spcPct val="80000"/>
              </a:lnSpc>
            </a:pPr>
            <a:r>
              <a:rPr lang="en-US" sz="1400" b="1">
                <a:latin typeface="Rockwell"/>
                <a:cs typeface="Rockwell"/>
              </a:rPr>
              <a:t>Clear and present danger</a:t>
            </a:r>
          </a:p>
          <a:p>
            <a:pPr eaLnBrk="1" hangingPunct="1">
              <a:lnSpc>
                <a:spcPct val="80000"/>
              </a:lnSpc>
            </a:pPr>
            <a:r>
              <a:rPr lang="en-US" sz="1600" b="1" i="1">
                <a:latin typeface="Rockwell"/>
                <a:cs typeface="Rockwell"/>
              </a:rPr>
              <a:t>Gitlow v. New York </a:t>
            </a:r>
            <a:r>
              <a:rPr lang="en-US" sz="1600" b="1">
                <a:latin typeface="Rockwell"/>
                <a:cs typeface="Rockwell"/>
              </a:rPr>
              <a:t>(1925)</a:t>
            </a:r>
            <a:endParaRPr lang="en-US" sz="1600" i="1">
              <a:latin typeface="Rockwell"/>
              <a:cs typeface="Rockwell"/>
            </a:endParaRPr>
          </a:p>
          <a:p>
            <a:pPr lvl="1" eaLnBrk="1" hangingPunct="1">
              <a:lnSpc>
                <a:spcPct val="80000"/>
              </a:lnSpc>
            </a:pPr>
            <a:r>
              <a:rPr lang="en-US" sz="1400">
                <a:latin typeface="Rockwell"/>
                <a:cs typeface="Rockwell"/>
              </a:rPr>
              <a:t>Incorporated free speech to the states</a:t>
            </a:r>
          </a:p>
          <a:p>
            <a:pPr lvl="1" eaLnBrk="1" hangingPunct="1">
              <a:lnSpc>
                <a:spcPct val="80000"/>
              </a:lnSpc>
            </a:pPr>
            <a:r>
              <a:rPr lang="en-US" sz="1400">
                <a:latin typeface="Rockwell"/>
                <a:cs typeface="Rockwell"/>
              </a:rPr>
              <a:t>Upheld law prohibiting advocating for violent overthrow of the government</a:t>
            </a:r>
          </a:p>
          <a:p>
            <a:pPr eaLnBrk="1" hangingPunct="1">
              <a:lnSpc>
                <a:spcPct val="80000"/>
              </a:lnSpc>
            </a:pPr>
            <a:r>
              <a:rPr lang="en-US" sz="1600" b="1" i="1">
                <a:latin typeface="Rockwell"/>
                <a:cs typeface="Rockwell"/>
              </a:rPr>
              <a:t>Tinker v. Des Moines</a:t>
            </a:r>
            <a:r>
              <a:rPr lang="en-US" sz="1600" i="1">
                <a:latin typeface="Rockwell"/>
                <a:cs typeface="Rockwell"/>
              </a:rPr>
              <a:t> </a:t>
            </a:r>
            <a:r>
              <a:rPr lang="en-US" sz="1600" b="1">
                <a:latin typeface="Rockwell"/>
                <a:cs typeface="Rockwell"/>
              </a:rPr>
              <a:t>(1969)</a:t>
            </a:r>
            <a:endParaRPr lang="en-US" sz="1600" i="1">
              <a:latin typeface="Rockwell"/>
              <a:cs typeface="Rockwell"/>
            </a:endParaRPr>
          </a:p>
          <a:p>
            <a:pPr lvl="1" eaLnBrk="1" hangingPunct="1">
              <a:lnSpc>
                <a:spcPct val="80000"/>
              </a:lnSpc>
            </a:pPr>
            <a:r>
              <a:rPr lang="en-US" sz="1400">
                <a:latin typeface="Rockwell"/>
                <a:cs typeface="Rockwell"/>
              </a:rPr>
              <a:t>Black armbands worn by high school students protesting Vietnam Conflict protected</a:t>
            </a:r>
          </a:p>
          <a:p>
            <a:pPr eaLnBrk="1" hangingPunct="1">
              <a:lnSpc>
                <a:spcPct val="80000"/>
              </a:lnSpc>
            </a:pPr>
            <a:r>
              <a:rPr lang="en-US" sz="1600" b="1" i="1">
                <a:latin typeface="Rockwell"/>
                <a:cs typeface="Rockwell"/>
              </a:rPr>
              <a:t>Brandenburg v. Ohio</a:t>
            </a:r>
            <a:r>
              <a:rPr lang="en-US" sz="1600" i="1">
                <a:latin typeface="Rockwell"/>
                <a:cs typeface="Rockwell"/>
              </a:rPr>
              <a:t> </a:t>
            </a:r>
            <a:r>
              <a:rPr lang="en-US" sz="1600" b="1">
                <a:latin typeface="Rockwell"/>
                <a:cs typeface="Rockwell"/>
              </a:rPr>
              <a:t>(1969)</a:t>
            </a:r>
            <a:endParaRPr lang="en-US" sz="1600" i="1">
              <a:latin typeface="Rockwell"/>
              <a:cs typeface="Rockwell"/>
            </a:endParaRPr>
          </a:p>
          <a:p>
            <a:pPr lvl="1" eaLnBrk="1" hangingPunct="1">
              <a:lnSpc>
                <a:spcPct val="80000"/>
              </a:lnSpc>
            </a:pPr>
            <a:r>
              <a:rPr lang="en-US" sz="1400">
                <a:latin typeface="Rockwell"/>
                <a:cs typeface="Rockwell"/>
              </a:rPr>
              <a:t>Inflammatory speech protected as long as no imminent danger</a:t>
            </a:r>
          </a:p>
          <a:p>
            <a:pPr lvl="1" eaLnBrk="1" hangingPunct="1">
              <a:lnSpc>
                <a:spcPct val="80000"/>
              </a:lnSpc>
            </a:pPr>
            <a:r>
              <a:rPr lang="en-US" sz="1400">
                <a:latin typeface="Rockwell"/>
                <a:cs typeface="Rockwell"/>
              </a:rPr>
              <a:t>Mere advocacy of violent overthrow insufficient</a:t>
            </a:r>
          </a:p>
          <a:p>
            <a:pPr eaLnBrk="1" hangingPunct="1">
              <a:lnSpc>
                <a:spcPct val="80000"/>
              </a:lnSpc>
            </a:pPr>
            <a:r>
              <a:rPr lang="en-US" sz="1600" b="1" i="1">
                <a:latin typeface="Rockwell"/>
                <a:cs typeface="Rockwell"/>
              </a:rPr>
              <a:t>Miller v. California</a:t>
            </a:r>
            <a:r>
              <a:rPr lang="en-US" sz="1600" i="1">
                <a:latin typeface="Rockwell"/>
                <a:cs typeface="Rockwell"/>
              </a:rPr>
              <a:t> </a:t>
            </a:r>
            <a:r>
              <a:rPr lang="en-US" sz="1600" b="1">
                <a:latin typeface="Rockwell"/>
                <a:cs typeface="Rockwell"/>
              </a:rPr>
              <a:t>(1973)</a:t>
            </a:r>
            <a:endParaRPr lang="en-US" sz="1600" i="1">
              <a:latin typeface="Rockwell"/>
              <a:cs typeface="Rockwell"/>
            </a:endParaRPr>
          </a:p>
          <a:p>
            <a:pPr lvl="1" eaLnBrk="1" hangingPunct="1">
              <a:lnSpc>
                <a:spcPct val="80000"/>
              </a:lnSpc>
            </a:pPr>
            <a:r>
              <a:rPr lang="en-US" sz="1400" b="1">
                <a:latin typeface="Rockwell"/>
                <a:cs typeface="Rockwell"/>
              </a:rPr>
              <a:t>OBSCENITY TEST: defined obscenity as</a:t>
            </a:r>
          </a:p>
          <a:p>
            <a:pPr lvl="2" eaLnBrk="1" hangingPunct="1">
              <a:lnSpc>
                <a:spcPct val="80000"/>
              </a:lnSpc>
            </a:pPr>
            <a:r>
              <a:rPr lang="en-US" sz="1000" b="1">
                <a:latin typeface="Rockwell"/>
                <a:cs typeface="Rockwell"/>
              </a:rPr>
              <a:t>Themes appeal to indecent sexual desires based on contemporary community standards</a:t>
            </a:r>
          </a:p>
          <a:p>
            <a:pPr lvl="2" eaLnBrk="1" hangingPunct="1">
              <a:lnSpc>
                <a:spcPct val="80000"/>
              </a:lnSpc>
            </a:pPr>
            <a:r>
              <a:rPr lang="en-US" sz="1000" b="1">
                <a:latin typeface="Rockwell"/>
                <a:cs typeface="Rockwell"/>
              </a:rPr>
              <a:t>Clearly offensive sexual behavior prohibited by state law</a:t>
            </a:r>
          </a:p>
          <a:p>
            <a:pPr lvl="2" eaLnBrk="1" hangingPunct="1">
              <a:lnSpc>
                <a:spcPct val="80000"/>
              </a:lnSpc>
            </a:pPr>
            <a:r>
              <a:rPr lang="en-US" sz="1000" b="1">
                <a:latin typeface="Rockwell"/>
                <a:cs typeface="Rockwell"/>
              </a:rPr>
              <a:t>Lacks serious literary, artistic, political, or scientific value</a:t>
            </a:r>
          </a:p>
          <a:p>
            <a:pPr eaLnBrk="1" hangingPunct="1">
              <a:lnSpc>
                <a:spcPct val="80000"/>
              </a:lnSpc>
            </a:pPr>
            <a:r>
              <a:rPr lang="en-US" sz="1600" b="1" i="1">
                <a:latin typeface="Rockwell"/>
                <a:cs typeface="Rockwell"/>
              </a:rPr>
              <a:t>Texas v. Johnson</a:t>
            </a:r>
            <a:r>
              <a:rPr lang="en-US" sz="1600" i="1">
                <a:latin typeface="Rockwell"/>
                <a:cs typeface="Rockwell"/>
              </a:rPr>
              <a:t> </a:t>
            </a:r>
            <a:r>
              <a:rPr lang="en-US" sz="1600" b="1">
                <a:latin typeface="Rockwell"/>
                <a:cs typeface="Rockwell"/>
              </a:rPr>
              <a:t>(1989)</a:t>
            </a:r>
            <a:endParaRPr lang="en-US" sz="1600" i="1">
              <a:latin typeface="Rockwell"/>
              <a:cs typeface="Rockwell"/>
            </a:endParaRPr>
          </a:p>
          <a:p>
            <a:pPr lvl="1" eaLnBrk="1" hangingPunct="1">
              <a:lnSpc>
                <a:spcPct val="80000"/>
              </a:lnSpc>
            </a:pPr>
            <a:r>
              <a:rPr lang="en-US" sz="1400">
                <a:latin typeface="Rockwell"/>
                <a:cs typeface="Rockwell"/>
              </a:rPr>
              <a:t>Flag burning protected as symbolic speech</a:t>
            </a:r>
          </a:p>
          <a:p>
            <a:pPr eaLnBrk="1" hangingPunct="1">
              <a:lnSpc>
                <a:spcPct val="80000"/>
              </a:lnSpc>
            </a:pPr>
            <a:r>
              <a:rPr lang="en-US" sz="1600" b="1" i="1">
                <a:latin typeface="Rockwell"/>
                <a:cs typeface="Rockwell"/>
              </a:rPr>
              <a:t>Reno v. ACLU </a:t>
            </a:r>
            <a:r>
              <a:rPr lang="en-US" sz="1600" b="1">
                <a:latin typeface="Rockwell"/>
                <a:cs typeface="Rockwell"/>
              </a:rPr>
              <a:t>(1997)</a:t>
            </a:r>
            <a:endParaRPr lang="en-US" sz="1600" b="1" i="1">
              <a:latin typeface="Rockwell"/>
              <a:cs typeface="Rockwell"/>
            </a:endParaRPr>
          </a:p>
          <a:p>
            <a:pPr lvl="1" eaLnBrk="1" hangingPunct="1">
              <a:lnSpc>
                <a:spcPct val="80000"/>
              </a:lnSpc>
            </a:pPr>
            <a:r>
              <a:rPr lang="en-US" sz="1400">
                <a:latin typeface="Rockwell"/>
                <a:cs typeface="Rockwell"/>
              </a:rPr>
              <a:t>Regulating internet speech unconstitutional – Communications Decency Act of 1996</a:t>
            </a:r>
          </a:p>
        </p:txBody>
      </p:sp>
    </p:spTree>
    <p:extLst>
      <p:ext uri="{BB962C8B-B14F-4D97-AF65-F5344CB8AC3E}">
        <p14:creationId xmlns:p14="http://schemas.microsoft.com/office/powerpoint/2010/main" val="4131247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219200"/>
          </a:xfrm>
        </p:spPr>
        <p:txBody>
          <a:bodyPr>
            <a:normAutofit fontScale="90000"/>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First Amendment – Press</a:t>
            </a:r>
          </a:p>
        </p:txBody>
      </p:sp>
      <p:sp>
        <p:nvSpPr>
          <p:cNvPr id="15363" name="Rectangle 3"/>
          <p:cNvSpPr>
            <a:spLocks noGrp="1" noChangeArrowheads="1"/>
          </p:cNvSpPr>
          <p:nvPr>
            <p:ph sz="half" idx="1"/>
          </p:nvPr>
        </p:nvSpPr>
        <p:spPr>
          <a:xfrm>
            <a:off x="0" y="1600200"/>
            <a:ext cx="4495800" cy="5257800"/>
          </a:xfrm>
        </p:spPr>
        <p:txBody>
          <a:bodyPr>
            <a:normAutofit lnSpcReduction="10000"/>
          </a:bodyPr>
          <a:lstStyle/>
          <a:p>
            <a:pPr eaLnBrk="1" hangingPunct="1">
              <a:lnSpc>
                <a:spcPct val="90000"/>
              </a:lnSpc>
            </a:pPr>
            <a:r>
              <a:rPr lang="en-US" sz="3600" dirty="0">
                <a:latin typeface="Rockwell"/>
                <a:cs typeface="Rockwell"/>
              </a:rPr>
              <a:t>Print Media</a:t>
            </a:r>
          </a:p>
          <a:p>
            <a:pPr lvl="1" eaLnBrk="1" hangingPunct="1">
              <a:lnSpc>
                <a:spcPct val="90000"/>
              </a:lnSpc>
            </a:pPr>
            <a:r>
              <a:rPr lang="en-US" sz="3200" dirty="0">
                <a:latin typeface="Rockwell"/>
                <a:cs typeface="Rockwell"/>
              </a:rPr>
              <a:t>Newspapers, magazines</a:t>
            </a:r>
          </a:p>
          <a:p>
            <a:pPr eaLnBrk="1" hangingPunct="1">
              <a:lnSpc>
                <a:spcPct val="90000"/>
              </a:lnSpc>
            </a:pPr>
            <a:r>
              <a:rPr lang="en-US" sz="3600" dirty="0">
                <a:latin typeface="Rockwell"/>
                <a:cs typeface="Rockwell"/>
              </a:rPr>
              <a:t>Broadcast Media</a:t>
            </a:r>
          </a:p>
          <a:p>
            <a:pPr lvl="1" eaLnBrk="1" hangingPunct="1">
              <a:lnSpc>
                <a:spcPct val="90000"/>
              </a:lnSpc>
            </a:pPr>
            <a:r>
              <a:rPr lang="en-US" sz="3200" dirty="0">
                <a:latin typeface="Rockwell"/>
                <a:cs typeface="Rockwell"/>
              </a:rPr>
              <a:t>Radio, television, film</a:t>
            </a:r>
          </a:p>
          <a:p>
            <a:pPr eaLnBrk="1" hangingPunct="1">
              <a:lnSpc>
                <a:spcPct val="90000"/>
              </a:lnSpc>
            </a:pPr>
            <a:r>
              <a:rPr lang="en-US" sz="3600" b="1" dirty="0">
                <a:latin typeface="Rockwell"/>
                <a:cs typeface="Rockwell"/>
              </a:rPr>
              <a:t>Libel</a:t>
            </a:r>
          </a:p>
        </p:txBody>
      </p:sp>
      <p:sp>
        <p:nvSpPr>
          <p:cNvPr id="2" name="Content Placeholder 1"/>
          <p:cNvSpPr>
            <a:spLocks noGrp="1"/>
          </p:cNvSpPr>
          <p:nvPr>
            <p:ph sz="half" idx="2"/>
          </p:nvPr>
        </p:nvSpPr>
        <p:spPr>
          <a:xfrm>
            <a:off x="4648200" y="1600200"/>
            <a:ext cx="4495800" cy="5257800"/>
          </a:xfrm>
        </p:spPr>
        <p:txBody>
          <a:bodyPr>
            <a:normAutofit lnSpcReduction="10000"/>
          </a:bodyPr>
          <a:lstStyle/>
          <a:p>
            <a:pPr eaLnBrk="1" hangingPunct="1">
              <a:lnSpc>
                <a:spcPct val="90000"/>
              </a:lnSpc>
            </a:pPr>
            <a:r>
              <a:rPr lang="en-US" sz="2400" b="1" i="1">
                <a:latin typeface="Rockwell"/>
                <a:cs typeface="Rockwell"/>
              </a:rPr>
              <a:t>Near v. Minnesota (1931)</a:t>
            </a:r>
            <a:endParaRPr lang="en-US" sz="2400" i="1">
              <a:latin typeface="Rockwell"/>
              <a:cs typeface="Rockwell"/>
            </a:endParaRPr>
          </a:p>
          <a:p>
            <a:pPr lvl="1" eaLnBrk="1" hangingPunct="1">
              <a:lnSpc>
                <a:spcPct val="90000"/>
              </a:lnSpc>
            </a:pPr>
            <a:r>
              <a:rPr lang="en-US" sz="2000" b="1">
                <a:latin typeface="Rockwell"/>
                <a:cs typeface="Rockwell"/>
              </a:rPr>
              <a:t>PRIOR RESTRAINT</a:t>
            </a:r>
          </a:p>
          <a:p>
            <a:pPr lvl="1" eaLnBrk="1" hangingPunct="1">
              <a:lnSpc>
                <a:spcPct val="90000"/>
              </a:lnSpc>
            </a:pPr>
            <a:r>
              <a:rPr lang="en-US" sz="2000">
                <a:latin typeface="Rockwell"/>
                <a:cs typeface="Rockwell"/>
              </a:rPr>
              <a:t>Incorporated free press to the states</a:t>
            </a:r>
          </a:p>
          <a:p>
            <a:pPr eaLnBrk="1" hangingPunct="1">
              <a:lnSpc>
                <a:spcPct val="90000"/>
              </a:lnSpc>
            </a:pPr>
            <a:r>
              <a:rPr lang="en-US" sz="2400" b="1" i="1">
                <a:latin typeface="Rockwell"/>
                <a:cs typeface="Rockwell"/>
              </a:rPr>
              <a:t>New York Times v. Sullivan </a:t>
            </a:r>
            <a:r>
              <a:rPr lang="en-US" sz="2400" b="1">
                <a:latin typeface="Rockwell"/>
                <a:cs typeface="Rockwell"/>
              </a:rPr>
              <a:t>(1964)</a:t>
            </a:r>
            <a:endParaRPr lang="en-US" sz="2400" b="1" i="1">
              <a:latin typeface="Rockwell"/>
              <a:cs typeface="Rockwell"/>
            </a:endParaRPr>
          </a:p>
          <a:p>
            <a:pPr lvl="1" eaLnBrk="1" hangingPunct="1">
              <a:lnSpc>
                <a:spcPct val="90000"/>
              </a:lnSpc>
            </a:pPr>
            <a:r>
              <a:rPr lang="en-US" sz="2000">
                <a:latin typeface="Rockwell"/>
                <a:cs typeface="Rockwell"/>
              </a:rPr>
              <a:t>Criticism of public officials protected</a:t>
            </a:r>
          </a:p>
          <a:p>
            <a:pPr eaLnBrk="1" hangingPunct="1">
              <a:lnSpc>
                <a:spcPct val="90000"/>
              </a:lnSpc>
            </a:pPr>
            <a:r>
              <a:rPr lang="en-US" sz="2400" b="1" i="1">
                <a:latin typeface="Rockwell"/>
                <a:cs typeface="Rockwell"/>
              </a:rPr>
              <a:t>New York Times v. United States </a:t>
            </a:r>
            <a:r>
              <a:rPr lang="en-US" sz="2400" b="1">
                <a:latin typeface="Rockwell"/>
                <a:cs typeface="Rockwell"/>
              </a:rPr>
              <a:t>(1971)</a:t>
            </a:r>
          </a:p>
          <a:p>
            <a:pPr lvl="1" eaLnBrk="1" hangingPunct="1">
              <a:lnSpc>
                <a:spcPct val="90000"/>
              </a:lnSpc>
            </a:pPr>
            <a:r>
              <a:rPr lang="en-US" sz="2000">
                <a:latin typeface="Rockwell"/>
                <a:cs typeface="Rockwell"/>
              </a:rPr>
              <a:t>Pentagon Papers</a:t>
            </a:r>
          </a:p>
          <a:p>
            <a:pPr eaLnBrk="1" hangingPunct="1">
              <a:lnSpc>
                <a:spcPct val="90000"/>
              </a:lnSpc>
            </a:pPr>
            <a:r>
              <a:rPr lang="en-US" sz="2400" i="1">
                <a:latin typeface="Rockwell"/>
                <a:cs typeface="Rockwell"/>
              </a:rPr>
              <a:t>Hazelwood School District v. Kuhlmeier </a:t>
            </a:r>
            <a:r>
              <a:rPr lang="en-US" sz="2400">
                <a:latin typeface="Rockwell"/>
                <a:cs typeface="Rockwell"/>
              </a:rPr>
              <a:t>(1988)</a:t>
            </a:r>
            <a:endParaRPr lang="en-US" sz="2400" i="1">
              <a:latin typeface="Rockwell"/>
              <a:cs typeface="Rockwell"/>
            </a:endParaRPr>
          </a:p>
          <a:p>
            <a:pPr lvl="1" eaLnBrk="1" hangingPunct="1">
              <a:lnSpc>
                <a:spcPct val="90000"/>
              </a:lnSpc>
            </a:pPr>
            <a:r>
              <a:rPr lang="en-US" sz="2000">
                <a:latin typeface="Rockwell"/>
                <a:cs typeface="Rockwell"/>
              </a:rPr>
              <a:t>Student newspapers may be censored for school safety</a:t>
            </a:r>
          </a:p>
        </p:txBody>
      </p:sp>
    </p:spTree>
    <p:extLst>
      <p:ext uri="{BB962C8B-B14F-4D97-AF65-F5344CB8AC3E}">
        <p14:creationId xmlns:p14="http://schemas.microsoft.com/office/powerpoint/2010/main" val="17619001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295400"/>
          </a:xfrm>
        </p:spPr>
        <p:txBody>
          <a:bodyPr>
            <a:normAutofit fontScale="90000"/>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First Amendment – Assembly</a:t>
            </a:r>
          </a:p>
        </p:txBody>
      </p:sp>
      <p:sp>
        <p:nvSpPr>
          <p:cNvPr id="16387" name="Rectangle 3"/>
          <p:cNvSpPr>
            <a:spLocks noGrp="1" noChangeArrowheads="1"/>
          </p:cNvSpPr>
          <p:nvPr>
            <p:ph sz="half" idx="1"/>
          </p:nvPr>
        </p:nvSpPr>
        <p:spPr>
          <a:xfrm>
            <a:off x="0" y="1600200"/>
            <a:ext cx="4495800" cy="5257800"/>
          </a:xfrm>
        </p:spPr>
        <p:txBody>
          <a:bodyPr/>
          <a:lstStyle/>
          <a:p>
            <a:pPr eaLnBrk="1" hangingPunct="1"/>
            <a:r>
              <a:rPr lang="ja-JP" altLang="en-US" dirty="0">
                <a:latin typeface="Rockwell"/>
                <a:cs typeface="Rockwell"/>
              </a:rPr>
              <a:t>“</a:t>
            </a:r>
            <a:r>
              <a:rPr lang="en-US" dirty="0">
                <a:latin typeface="Rockwell"/>
                <a:cs typeface="Rockwell"/>
              </a:rPr>
              <a:t>…right of the people peacefully to assemble…</a:t>
            </a:r>
            <a:r>
              <a:rPr lang="ja-JP" altLang="en-US" dirty="0">
                <a:latin typeface="Rockwell"/>
                <a:cs typeface="Rockwell"/>
              </a:rPr>
              <a:t>”</a:t>
            </a:r>
            <a:endParaRPr lang="en-US" dirty="0">
              <a:latin typeface="Rockwell"/>
              <a:cs typeface="Rockwell"/>
            </a:endParaRPr>
          </a:p>
          <a:p>
            <a:pPr eaLnBrk="1" hangingPunct="1"/>
            <a:r>
              <a:rPr lang="en-US" i="1" dirty="0" err="1">
                <a:latin typeface="Rockwell"/>
                <a:cs typeface="Rockwell"/>
              </a:rPr>
              <a:t>Dejonge</a:t>
            </a:r>
            <a:r>
              <a:rPr lang="en-US" i="1" dirty="0">
                <a:latin typeface="Rockwell"/>
                <a:cs typeface="Rockwell"/>
              </a:rPr>
              <a:t> v. Oregon </a:t>
            </a:r>
            <a:r>
              <a:rPr lang="en-US" dirty="0">
                <a:latin typeface="Rockwell"/>
                <a:cs typeface="Rockwell"/>
              </a:rPr>
              <a:t>(1937)</a:t>
            </a:r>
          </a:p>
          <a:p>
            <a:pPr lvl="1" eaLnBrk="1" hangingPunct="1"/>
            <a:r>
              <a:rPr lang="en-US" dirty="0">
                <a:latin typeface="Rockwell"/>
                <a:cs typeface="Rockwell"/>
              </a:rPr>
              <a:t>Incorporated free assembly to states</a:t>
            </a:r>
          </a:p>
          <a:p>
            <a:pPr lvl="1" eaLnBrk="1" hangingPunct="1"/>
            <a:r>
              <a:rPr lang="en-US" dirty="0">
                <a:latin typeface="Rockwell"/>
                <a:cs typeface="Rockwell"/>
              </a:rPr>
              <a:t>Communist Party may be formed</a:t>
            </a:r>
          </a:p>
        </p:txBody>
      </p:sp>
      <p:sp>
        <p:nvSpPr>
          <p:cNvPr id="2" name="Content Placeholder 1"/>
          <p:cNvSpPr>
            <a:spLocks noGrp="1"/>
          </p:cNvSpPr>
          <p:nvPr>
            <p:ph sz="half" idx="2"/>
          </p:nvPr>
        </p:nvSpPr>
        <p:spPr>
          <a:xfrm>
            <a:off x="4648200" y="1600200"/>
            <a:ext cx="4495800" cy="5257800"/>
          </a:xfrm>
        </p:spPr>
        <p:txBody>
          <a:bodyPr/>
          <a:lstStyle/>
          <a:p>
            <a:pPr eaLnBrk="1" hangingPunct="1"/>
            <a:r>
              <a:rPr lang="en-US">
                <a:latin typeface="Rockwell"/>
                <a:cs typeface="Rockwell"/>
              </a:rPr>
              <a:t>Freedom of association</a:t>
            </a:r>
          </a:p>
          <a:p>
            <a:pPr lvl="1" eaLnBrk="1" hangingPunct="1"/>
            <a:r>
              <a:rPr lang="en-US" b="1" i="1">
                <a:latin typeface="Rockwell"/>
                <a:cs typeface="Rockwell"/>
              </a:rPr>
              <a:t>NAACP v. Alabama </a:t>
            </a:r>
            <a:r>
              <a:rPr lang="en-US" b="1">
                <a:latin typeface="Rockwell"/>
                <a:cs typeface="Rockwell"/>
              </a:rPr>
              <a:t>(1958)</a:t>
            </a:r>
          </a:p>
          <a:p>
            <a:pPr lvl="2" eaLnBrk="1" hangingPunct="1"/>
            <a:r>
              <a:rPr lang="en-US">
                <a:latin typeface="Rockwell"/>
                <a:cs typeface="Rockwell"/>
              </a:rPr>
              <a:t>Requirement of membership lists unconstitutional</a:t>
            </a:r>
          </a:p>
          <a:p>
            <a:pPr lvl="1" eaLnBrk="1" hangingPunct="1"/>
            <a:r>
              <a:rPr lang="en-US" b="1" i="1">
                <a:latin typeface="Rockwell"/>
                <a:cs typeface="Rockwell"/>
              </a:rPr>
              <a:t>Boy Scouts of America v. Dale </a:t>
            </a:r>
            <a:r>
              <a:rPr lang="en-US" b="1">
                <a:latin typeface="Rockwell"/>
                <a:cs typeface="Rockwell"/>
              </a:rPr>
              <a:t>(2000)</a:t>
            </a:r>
          </a:p>
          <a:p>
            <a:pPr lvl="2" eaLnBrk="1" hangingPunct="1"/>
            <a:r>
              <a:rPr lang="en-US">
                <a:latin typeface="Rockwell"/>
                <a:cs typeface="Rockwell"/>
              </a:rPr>
              <a:t>Private organization may limit membership based on expressive guidelines and despite anti-discrimination laws</a:t>
            </a:r>
          </a:p>
          <a:p>
            <a:endParaRPr lang="en-US">
              <a:latin typeface="Rockwell"/>
              <a:cs typeface="Rockwell"/>
            </a:endParaRPr>
          </a:p>
        </p:txBody>
      </p:sp>
    </p:spTree>
    <p:extLst>
      <p:ext uri="{BB962C8B-B14F-4D97-AF65-F5344CB8AC3E}">
        <p14:creationId xmlns:p14="http://schemas.microsoft.com/office/powerpoint/2010/main" val="30959631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420813"/>
          </a:xfrm>
        </p:spPr>
        <p:txBody>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First Amendment - Petition</a:t>
            </a:r>
          </a:p>
        </p:txBody>
      </p:sp>
      <p:sp>
        <p:nvSpPr>
          <p:cNvPr id="17411" name="Rectangle 3"/>
          <p:cNvSpPr>
            <a:spLocks noGrp="1" noChangeArrowheads="1"/>
          </p:cNvSpPr>
          <p:nvPr>
            <p:ph type="body" idx="1"/>
          </p:nvPr>
        </p:nvSpPr>
        <p:spPr>
          <a:xfrm>
            <a:off x="457200" y="2057400"/>
            <a:ext cx="8229600" cy="4073525"/>
          </a:xfrm>
        </p:spPr>
        <p:txBody>
          <a:bodyPr/>
          <a:lstStyle/>
          <a:p>
            <a:pPr eaLnBrk="1" hangingPunct="1"/>
            <a:r>
              <a:rPr lang="ja-JP" altLang="en-US" dirty="0">
                <a:latin typeface="Rockwell"/>
                <a:cs typeface="Rockwell"/>
              </a:rPr>
              <a:t>“</a:t>
            </a:r>
            <a:r>
              <a:rPr lang="en-US" dirty="0">
                <a:latin typeface="Rockwell"/>
                <a:cs typeface="Rockwell"/>
              </a:rPr>
              <a:t>…petition the Government for a redress of grievances.</a:t>
            </a:r>
            <a:r>
              <a:rPr lang="ja-JP" altLang="en-US" dirty="0">
                <a:latin typeface="Rockwell"/>
                <a:cs typeface="Rockwell"/>
              </a:rPr>
              <a:t>”</a:t>
            </a:r>
            <a:endParaRPr lang="en-US" dirty="0">
              <a:latin typeface="Rockwell"/>
              <a:cs typeface="Rockwell"/>
            </a:endParaRPr>
          </a:p>
          <a:p>
            <a:pPr eaLnBrk="1" hangingPunct="1"/>
            <a:r>
              <a:rPr lang="en-US" dirty="0">
                <a:latin typeface="Rockwell"/>
                <a:cs typeface="Rockwell"/>
              </a:rPr>
              <a:t>House of Representatives</a:t>
            </a:r>
            <a:r>
              <a:rPr lang="ja-JP" altLang="en-US" dirty="0">
                <a:latin typeface="Rockwell"/>
                <a:cs typeface="Rockwell"/>
              </a:rPr>
              <a:t>’</a:t>
            </a:r>
            <a:r>
              <a:rPr lang="en-US" dirty="0">
                <a:latin typeface="Rockwell"/>
                <a:cs typeface="Rockwell"/>
              </a:rPr>
              <a:t> gag rule</a:t>
            </a:r>
          </a:p>
          <a:p>
            <a:pPr eaLnBrk="1" hangingPunct="1"/>
            <a:r>
              <a:rPr lang="en-US" i="1" dirty="0">
                <a:latin typeface="Rockwell"/>
                <a:cs typeface="Rockwell"/>
              </a:rPr>
              <a:t>Edwards v. South Carolina </a:t>
            </a:r>
            <a:r>
              <a:rPr lang="en-US" dirty="0">
                <a:latin typeface="Rockwell"/>
                <a:cs typeface="Rockwell"/>
              </a:rPr>
              <a:t>(1963)</a:t>
            </a:r>
          </a:p>
          <a:p>
            <a:pPr lvl="1" eaLnBrk="1" hangingPunct="1"/>
            <a:r>
              <a:rPr lang="en-US" dirty="0">
                <a:latin typeface="Rockwell"/>
                <a:cs typeface="Rockwell"/>
              </a:rPr>
              <a:t>incorporated to states</a:t>
            </a:r>
          </a:p>
        </p:txBody>
      </p:sp>
    </p:spTree>
    <p:extLst>
      <p:ext uri="{BB962C8B-B14F-4D97-AF65-F5344CB8AC3E}">
        <p14:creationId xmlns:p14="http://schemas.microsoft.com/office/powerpoint/2010/main" val="2858238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420813"/>
          </a:xfrm>
        </p:spPr>
        <p:txBody>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Second Amendment</a:t>
            </a:r>
          </a:p>
        </p:txBody>
      </p:sp>
      <p:sp>
        <p:nvSpPr>
          <p:cNvPr id="18435" name="Rectangle 3"/>
          <p:cNvSpPr>
            <a:spLocks noGrp="1" noChangeArrowheads="1"/>
          </p:cNvSpPr>
          <p:nvPr>
            <p:ph sz="half" idx="1"/>
          </p:nvPr>
        </p:nvSpPr>
        <p:spPr>
          <a:xfrm>
            <a:off x="0" y="1600200"/>
            <a:ext cx="4495800" cy="5257800"/>
          </a:xfrm>
        </p:spPr>
        <p:txBody>
          <a:bodyPr/>
          <a:lstStyle/>
          <a:p>
            <a:pPr eaLnBrk="1" hangingPunct="1"/>
            <a:r>
              <a:rPr lang="ja-JP" altLang="en-US" dirty="0">
                <a:latin typeface="Rockwell"/>
                <a:cs typeface="Rockwell"/>
              </a:rPr>
              <a:t>“</a:t>
            </a:r>
            <a:r>
              <a:rPr lang="en-US" dirty="0">
                <a:latin typeface="Rockwell"/>
                <a:cs typeface="Rockwell"/>
              </a:rPr>
              <a:t>A well regulated militia being necessary to the security of a free state, the right of the people to keep and bear arms shall not be infringed.</a:t>
            </a:r>
            <a:r>
              <a:rPr lang="ja-JP" altLang="en-US" dirty="0">
                <a:latin typeface="Rockwell"/>
                <a:cs typeface="Rockwell"/>
              </a:rPr>
              <a:t>”</a:t>
            </a:r>
            <a:endParaRPr lang="en-US" dirty="0">
              <a:latin typeface="Rockwell"/>
              <a:cs typeface="Rockwell"/>
            </a:endParaRPr>
          </a:p>
        </p:txBody>
      </p:sp>
      <p:sp>
        <p:nvSpPr>
          <p:cNvPr id="2" name="Content Placeholder 1"/>
          <p:cNvSpPr>
            <a:spLocks noGrp="1"/>
          </p:cNvSpPr>
          <p:nvPr>
            <p:ph sz="half" idx="2"/>
          </p:nvPr>
        </p:nvSpPr>
        <p:spPr>
          <a:xfrm>
            <a:off x="4648200" y="1600200"/>
            <a:ext cx="4495800" cy="5257800"/>
          </a:xfrm>
        </p:spPr>
        <p:txBody>
          <a:bodyPr/>
          <a:lstStyle/>
          <a:p>
            <a:pPr eaLnBrk="1" hangingPunct="1"/>
            <a:r>
              <a:rPr lang="en-US" i="1">
                <a:latin typeface="Rockwell"/>
                <a:cs typeface="Rockwell"/>
              </a:rPr>
              <a:t>District of Columbia v. Heller</a:t>
            </a:r>
            <a:r>
              <a:rPr lang="en-US">
                <a:latin typeface="Rockwell"/>
                <a:cs typeface="Rockwell"/>
              </a:rPr>
              <a:t> (2008)</a:t>
            </a:r>
          </a:p>
          <a:p>
            <a:pPr lvl="1" eaLnBrk="1" hangingPunct="1"/>
            <a:r>
              <a:rPr lang="en-US">
                <a:latin typeface="Rockwell"/>
                <a:cs typeface="Rockwell"/>
              </a:rPr>
              <a:t>Firearm possession unrelated to militia protected</a:t>
            </a:r>
          </a:p>
          <a:p>
            <a:pPr lvl="1" eaLnBrk="1" hangingPunct="1"/>
            <a:r>
              <a:rPr lang="en-US">
                <a:latin typeface="Rockwell"/>
                <a:cs typeface="Rockwell"/>
              </a:rPr>
              <a:t>Overturned handgun ban</a:t>
            </a:r>
          </a:p>
          <a:p>
            <a:pPr eaLnBrk="1" hangingPunct="1"/>
            <a:r>
              <a:rPr lang="en-US" b="1" i="1">
                <a:latin typeface="Rockwell"/>
                <a:cs typeface="Rockwell"/>
              </a:rPr>
              <a:t>McDonald v. Chicago </a:t>
            </a:r>
            <a:r>
              <a:rPr lang="en-US" b="1">
                <a:latin typeface="Rockwell"/>
                <a:cs typeface="Rockwell"/>
              </a:rPr>
              <a:t>(2010)</a:t>
            </a:r>
          </a:p>
          <a:p>
            <a:pPr lvl="1" eaLnBrk="1" hangingPunct="1"/>
            <a:r>
              <a:rPr lang="en-US">
                <a:latin typeface="Rockwell"/>
                <a:cs typeface="Rockwell"/>
              </a:rPr>
              <a:t>Incorporated to the states</a:t>
            </a:r>
          </a:p>
          <a:p>
            <a:endParaRPr lang="en-US">
              <a:latin typeface="Rockwell"/>
              <a:cs typeface="Rockwell"/>
            </a:endParaRPr>
          </a:p>
        </p:txBody>
      </p:sp>
    </p:spTree>
    <p:extLst>
      <p:ext uri="{BB962C8B-B14F-4D97-AF65-F5344CB8AC3E}">
        <p14:creationId xmlns:p14="http://schemas.microsoft.com/office/powerpoint/2010/main" val="9681928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524000"/>
          </a:xfrm>
        </p:spPr>
        <p:txBody>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Third Amendment</a:t>
            </a:r>
          </a:p>
        </p:txBody>
      </p:sp>
      <p:sp>
        <p:nvSpPr>
          <p:cNvPr id="19459" name="Rectangle 3"/>
          <p:cNvSpPr>
            <a:spLocks noGrp="1" noChangeArrowheads="1"/>
          </p:cNvSpPr>
          <p:nvPr>
            <p:ph type="body" idx="1"/>
          </p:nvPr>
        </p:nvSpPr>
        <p:spPr>
          <a:xfrm>
            <a:off x="457200" y="1981200"/>
            <a:ext cx="8229600" cy="4149725"/>
          </a:xfrm>
        </p:spPr>
        <p:txBody>
          <a:bodyPr/>
          <a:lstStyle/>
          <a:p>
            <a:pPr eaLnBrk="1" hangingPunct="1"/>
            <a:r>
              <a:rPr lang="ja-JP" altLang="en-US" dirty="0">
                <a:latin typeface="Rockwell"/>
                <a:cs typeface="Rockwell"/>
              </a:rPr>
              <a:t>“</a:t>
            </a:r>
            <a:r>
              <a:rPr lang="en-US" dirty="0">
                <a:latin typeface="Rockwell"/>
                <a:cs typeface="Rockwell"/>
              </a:rPr>
              <a:t>No soldier shall, in time of peace be quartered in any house, without the consent of the owner, nor in time of war, but in a manner to be prescribed by law.</a:t>
            </a:r>
            <a:r>
              <a:rPr lang="ja-JP" altLang="en-US" dirty="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16378545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295400"/>
          </a:xfrm>
        </p:spPr>
        <p:txBody>
          <a:bodyPr>
            <a:normAutofit fontScale="90000"/>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Fourth Amendment</a:t>
            </a:r>
          </a:p>
        </p:txBody>
      </p:sp>
      <p:sp>
        <p:nvSpPr>
          <p:cNvPr id="20483" name="Rectangle 3"/>
          <p:cNvSpPr>
            <a:spLocks noGrp="1" noChangeArrowheads="1"/>
          </p:cNvSpPr>
          <p:nvPr>
            <p:ph sz="half" idx="1"/>
          </p:nvPr>
        </p:nvSpPr>
        <p:spPr>
          <a:xfrm>
            <a:off x="0" y="1600200"/>
            <a:ext cx="4495800" cy="5257800"/>
          </a:xfrm>
        </p:spPr>
        <p:txBody>
          <a:bodyPr/>
          <a:lstStyle/>
          <a:p>
            <a:pPr eaLnBrk="1" hangingPunct="1">
              <a:lnSpc>
                <a:spcPct val="80000"/>
              </a:lnSpc>
            </a:pPr>
            <a:r>
              <a:rPr lang="ja-JP" altLang="en-US" sz="2400" dirty="0">
                <a:latin typeface="Rockwell"/>
                <a:cs typeface="Rockwell"/>
              </a:rPr>
              <a:t>“</a:t>
            </a:r>
            <a:r>
              <a:rPr lang="en-US" sz="2400" dirty="0">
                <a:latin typeface="Rockwell"/>
                <a:cs typeface="Rockwell"/>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r>
              <a:rPr lang="ja-JP" altLang="en-US" sz="2400" dirty="0">
                <a:latin typeface="Rockwell"/>
                <a:cs typeface="Rockwell"/>
              </a:rPr>
              <a:t>”</a:t>
            </a:r>
            <a:endParaRPr lang="en-US" sz="2400" dirty="0">
              <a:latin typeface="Rockwell"/>
              <a:cs typeface="Rockwell"/>
            </a:endParaRPr>
          </a:p>
          <a:p>
            <a:pPr eaLnBrk="1" hangingPunct="1">
              <a:lnSpc>
                <a:spcPct val="80000"/>
              </a:lnSpc>
            </a:pPr>
            <a:r>
              <a:rPr lang="ja-JP" altLang="en-US" sz="2400" dirty="0">
                <a:latin typeface="Rockwell"/>
                <a:cs typeface="Rockwell"/>
              </a:rPr>
              <a:t>“</a:t>
            </a:r>
            <a:r>
              <a:rPr lang="en-US" sz="2400" dirty="0">
                <a:latin typeface="Rockwell"/>
                <a:cs typeface="Rockwell"/>
              </a:rPr>
              <a:t>A man</a:t>
            </a:r>
            <a:r>
              <a:rPr lang="ja-JP" altLang="en-US" sz="2400" dirty="0">
                <a:latin typeface="Rockwell"/>
                <a:cs typeface="Rockwell"/>
              </a:rPr>
              <a:t>’</a:t>
            </a:r>
            <a:r>
              <a:rPr lang="en-US" sz="2400" dirty="0">
                <a:latin typeface="Rockwell"/>
                <a:cs typeface="Rockwell"/>
              </a:rPr>
              <a:t>s home is his castle.</a:t>
            </a:r>
            <a:r>
              <a:rPr lang="ja-JP" altLang="en-US" sz="2400" dirty="0">
                <a:latin typeface="Rockwell"/>
                <a:cs typeface="Rockwell"/>
              </a:rPr>
              <a:t>”</a:t>
            </a:r>
            <a:endParaRPr lang="en-US" sz="2400" dirty="0">
              <a:latin typeface="Rockwell"/>
              <a:cs typeface="Rockwell"/>
            </a:endParaRPr>
          </a:p>
        </p:txBody>
      </p:sp>
      <p:sp>
        <p:nvSpPr>
          <p:cNvPr id="2" name="Content Placeholder 1"/>
          <p:cNvSpPr>
            <a:spLocks noGrp="1"/>
          </p:cNvSpPr>
          <p:nvPr>
            <p:ph sz="half" idx="2"/>
          </p:nvPr>
        </p:nvSpPr>
        <p:spPr>
          <a:xfrm>
            <a:off x="4648200" y="1600200"/>
            <a:ext cx="4495800" cy="5257800"/>
          </a:xfrm>
        </p:spPr>
        <p:txBody>
          <a:bodyPr/>
          <a:lstStyle/>
          <a:p>
            <a:pPr eaLnBrk="1" hangingPunct="1">
              <a:lnSpc>
                <a:spcPct val="80000"/>
              </a:lnSpc>
            </a:pPr>
            <a:r>
              <a:rPr lang="en-US" sz="2400">
                <a:latin typeface="Rockwell"/>
                <a:cs typeface="Rockwell"/>
              </a:rPr>
              <a:t>Unreasonable search and seizure</a:t>
            </a:r>
          </a:p>
          <a:p>
            <a:pPr lvl="1" eaLnBrk="1" hangingPunct="1">
              <a:lnSpc>
                <a:spcPct val="80000"/>
              </a:lnSpc>
            </a:pPr>
            <a:r>
              <a:rPr lang="en-US" sz="2000" i="1">
                <a:latin typeface="Rockwell"/>
                <a:cs typeface="Rockwell"/>
              </a:rPr>
              <a:t>Wolf v. Colorado </a:t>
            </a:r>
            <a:r>
              <a:rPr lang="en-US" sz="2000">
                <a:latin typeface="Rockwell"/>
                <a:cs typeface="Rockwell"/>
              </a:rPr>
              <a:t>(1949)</a:t>
            </a:r>
          </a:p>
          <a:p>
            <a:pPr lvl="2" eaLnBrk="1" hangingPunct="1">
              <a:lnSpc>
                <a:spcPct val="80000"/>
              </a:lnSpc>
            </a:pPr>
            <a:r>
              <a:rPr lang="en-US" sz="1800">
                <a:latin typeface="Rockwell"/>
                <a:cs typeface="Rockwell"/>
              </a:rPr>
              <a:t>Incorporated to states; exclusionary rule not applied to states</a:t>
            </a:r>
          </a:p>
          <a:p>
            <a:pPr lvl="1" eaLnBrk="1" hangingPunct="1">
              <a:lnSpc>
                <a:spcPct val="80000"/>
              </a:lnSpc>
            </a:pPr>
            <a:r>
              <a:rPr lang="en-US" sz="2000" b="1" i="1">
                <a:latin typeface="Rockwell"/>
                <a:cs typeface="Rockwell"/>
              </a:rPr>
              <a:t>Mapp v. Ohio </a:t>
            </a:r>
            <a:r>
              <a:rPr lang="en-US" sz="2000" b="1">
                <a:latin typeface="Rockwell"/>
                <a:cs typeface="Rockwell"/>
              </a:rPr>
              <a:t>(1961)</a:t>
            </a:r>
          </a:p>
          <a:p>
            <a:pPr lvl="2" eaLnBrk="1" hangingPunct="1">
              <a:lnSpc>
                <a:spcPct val="80000"/>
              </a:lnSpc>
            </a:pPr>
            <a:r>
              <a:rPr lang="en-US" sz="1800" b="1">
                <a:latin typeface="Rockwell"/>
                <a:cs typeface="Rockwell"/>
              </a:rPr>
              <a:t>EXCLUSIONARY RULE</a:t>
            </a:r>
          </a:p>
          <a:p>
            <a:pPr lvl="1" eaLnBrk="1" hangingPunct="1">
              <a:lnSpc>
                <a:spcPct val="80000"/>
              </a:lnSpc>
            </a:pPr>
            <a:r>
              <a:rPr lang="en-US" sz="2000" i="1">
                <a:latin typeface="Rockwell"/>
                <a:cs typeface="Rockwell"/>
              </a:rPr>
              <a:t>Nix v. Williams </a:t>
            </a:r>
            <a:r>
              <a:rPr lang="en-US" sz="2000">
                <a:latin typeface="Rockwell"/>
                <a:cs typeface="Rockwell"/>
              </a:rPr>
              <a:t>(1984)</a:t>
            </a:r>
          </a:p>
          <a:p>
            <a:pPr lvl="2" eaLnBrk="1" hangingPunct="1">
              <a:lnSpc>
                <a:spcPct val="80000"/>
              </a:lnSpc>
            </a:pPr>
            <a:r>
              <a:rPr lang="en-US" sz="1800" b="1">
                <a:latin typeface="Rockwell"/>
                <a:cs typeface="Rockwell"/>
              </a:rPr>
              <a:t>Inevitable Discovery OR Discovery Rule</a:t>
            </a:r>
          </a:p>
          <a:p>
            <a:pPr lvl="1" eaLnBrk="1" hangingPunct="1">
              <a:lnSpc>
                <a:spcPct val="80000"/>
              </a:lnSpc>
            </a:pPr>
            <a:r>
              <a:rPr lang="en-US" sz="2000" i="1">
                <a:latin typeface="Rockwell"/>
                <a:cs typeface="Rockwell"/>
              </a:rPr>
              <a:t>United States v. Leon </a:t>
            </a:r>
            <a:r>
              <a:rPr lang="en-US" sz="2000">
                <a:latin typeface="Rockwell"/>
                <a:cs typeface="Rockwell"/>
              </a:rPr>
              <a:t>(1984)</a:t>
            </a:r>
          </a:p>
          <a:p>
            <a:pPr lvl="2" eaLnBrk="1" hangingPunct="1">
              <a:lnSpc>
                <a:spcPct val="80000"/>
              </a:lnSpc>
            </a:pPr>
            <a:r>
              <a:rPr lang="en-US" sz="1800" b="1">
                <a:latin typeface="Rockwell"/>
                <a:cs typeface="Rockwell"/>
              </a:rPr>
              <a:t>Good Faith Exception</a:t>
            </a:r>
          </a:p>
          <a:p>
            <a:pPr lvl="1" eaLnBrk="1" hangingPunct="1">
              <a:lnSpc>
                <a:spcPct val="80000"/>
              </a:lnSpc>
            </a:pPr>
            <a:r>
              <a:rPr lang="en-US" sz="2000" i="1">
                <a:latin typeface="Rockwell"/>
                <a:cs typeface="Rockwell"/>
              </a:rPr>
              <a:t>Horton v. California </a:t>
            </a:r>
            <a:r>
              <a:rPr lang="en-US" sz="2000">
                <a:latin typeface="Rockwell"/>
                <a:cs typeface="Rockwell"/>
              </a:rPr>
              <a:t>(1990)</a:t>
            </a:r>
            <a:endParaRPr lang="en-US" sz="2000" i="1">
              <a:latin typeface="Rockwell"/>
              <a:cs typeface="Rockwell"/>
            </a:endParaRPr>
          </a:p>
          <a:p>
            <a:pPr lvl="2" eaLnBrk="1" hangingPunct="1">
              <a:lnSpc>
                <a:spcPct val="80000"/>
              </a:lnSpc>
            </a:pPr>
            <a:r>
              <a:rPr lang="en-US" sz="1800" b="1">
                <a:latin typeface="Rockwell"/>
                <a:cs typeface="Rockwell"/>
              </a:rPr>
              <a:t>Plain view exception</a:t>
            </a:r>
          </a:p>
        </p:txBody>
      </p:sp>
    </p:spTree>
    <p:extLst>
      <p:ext uri="{BB962C8B-B14F-4D97-AF65-F5344CB8AC3E}">
        <p14:creationId xmlns:p14="http://schemas.microsoft.com/office/powerpoint/2010/main" val="17464367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700" y="381000"/>
            <a:ext cx="8102600" cy="6083300"/>
          </a:xfrm>
          <a:prstGeom prst="rect">
            <a:avLst/>
          </a:prstGeom>
        </p:spPr>
      </p:pic>
    </p:spTree>
    <p:extLst>
      <p:ext uri="{BB962C8B-B14F-4D97-AF65-F5344CB8AC3E}">
        <p14:creationId xmlns:p14="http://schemas.microsoft.com/office/powerpoint/2010/main" val="135514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219200"/>
          </a:xfrm>
        </p:spPr>
        <p:txBody>
          <a:bodyPr>
            <a:normAutofit fontScale="90000"/>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Fifth Amendment – Rights of Accused</a:t>
            </a:r>
          </a:p>
        </p:txBody>
      </p:sp>
      <p:sp>
        <p:nvSpPr>
          <p:cNvPr id="21507" name="Rectangle 3"/>
          <p:cNvSpPr>
            <a:spLocks noGrp="1" noChangeArrowheads="1"/>
          </p:cNvSpPr>
          <p:nvPr>
            <p:ph sz="half" idx="1"/>
          </p:nvPr>
        </p:nvSpPr>
        <p:spPr>
          <a:xfrm>
            <a:off x="0" y="1371600"/>
            <a:ext cx="4724400" cy="5486400"/>
          </a:xfrm>
        </p:spPr>
        <p:txBody>
          <a:bodyPr>
            <a:normAutofit lnSpcReduction="10000"/>
          </a:bodyPr>
          <a:lstStyle/>
          <a:p>
            <a:pPr eaLnBrk="1" hangingPunct="1">
              <a:lnSpc>
                <a:spcPct val="90000"/>
              </a:lnSpc>
            </a:pPr>
            <a:r>
              <a:rPr lang="en-US" sz="1800" dirty="0">
                <a:latin typeface="Rockwell"/>
                <a:cs typeface="Rockwell"/>
              </a:rPr>
              <a:t>Grand Juries</a:t>
            </a:r>
          </a:p>
          <a:p>
            <a:pPr lvl="1" eaLnBrk="1" hangingPunct="1">
              <a:lnSpc>
                <a:spcPct val="90000"/>
              </a:lnSpc>
            </a:pPr>
            <a:r>
              <a:rPr lang="ja-JP" altLang="en-US" sz="1600" dirty="0">
                <a:effectLst/>
                <a:latin typeface="Rockwell"/>
                <a:cs typeface="Rockwell"/>
              </a:rPr>
              <a:t>“</a:t>
            </a:r>
            <a:r>
              <a:rPr lang="en-US" sz="1600" dirty="0">
                <a:effectLst/>
                <a:latin typeface="Rockwell"/>
                <a:cs typeface="Rockwell"/>
              </a:rPr>
              <a:t>No person shall be held to answer for a capital, or otherwise infamous crime, unless on a presentment or indictment of a grand jury, except in cases arising in the land or naval forces, or in the militia, when in actual service in time of war or public danger</a:t>
            </a:r>
            <a:r>
              <a:rPr lang="mr-IN" sz="1600" dirty="0">
                <a:effectLst/>
                <a:latin typeface="Rockwell"/>
                <a:cs typeface="Rockwell"/>
              </a:rPr>
              <a:t>…</a:t>
            </a:r>
            <a:r>
              <a:rPr lang="ja-JP" altLang="en-US" sz="1600" dirty="0">
                <a:effectLst/>
                <a:latin typeface="Rockwell"/>
                <a:cs typeface="Rockwell"/>
              </a:rPr>
              <a:t>”</a:t>
            </a:r>
            <a:endParaRPr lang="en-US" sz="1600" dirty="0">
              <a:latin typeface="Rockwell"/>
              <a:cs typeface="Rockwell"/>
            </a:endParaRPr>
          </a:p>
          <a:p>
            <a:pPr lvl="1" eaLnBrk="1" hangingPunct="1">
              <a:lnSpc>
                <a:spcPct val="90000"/>
              </a:lnSpc>
            </a:pPr>
            <a:r>
              <a:rPr lang="en-US" sz="1600" dirty="0">
                <a:latin typeface="Rockwell"/>
                <a:cs typeface="Rockwell"/>
              </a:rPr>
              <a:t>Presented evidence to either indict or not</a:t>
            </a:r>
          </a:p>
          <a:p>
            <a:pPr lvl="1" eaLnBrk="1" hangingPunct="1">
              <a:lnSpc>
                <a:spcPct val="90000"/>
              </a:lnSpc>
            </a:pPr>
            <a:r>
              <a:rPr lang="en-US" sz="1600" dirty="0">
                <a:latin typeface="Rockwell"/>
                <a:cs typeface="Rockwell"/>
              </a:rPr>
              <a:t>Closed deliberations; no attorney present</a:t>
            </a:r>
          </a:p>
          <a:p>
            <a:pPr lvl="1" eaLnBrk="1" hangingPunct="1">
              <a:lnSpc>
                <a:spcPct val="90000"/>
              </a:lnSpc>
            </a:pPr>
            <a:r>
              <a:rPr lang="en-US" sz="1600" dirty="0">
                <a:latin typeface="Rockwell"/>
                <a:cs typeface="Rockwell"/>
              </a:rPr>
              <a:t>Not incorporated</a:t>
            </a:r>
          </a:p>
          <a:p>
            <a:pPr eaLnBrk="1" hangingPunct="1">
              <a:lnSpc>
                <a:spcPct val="90000"/>
              </a:lnSpc>
            </a:pPr>
            <a:r>
              <a:rPr lang="en-US" sz="1800" dirty="0">
                <a:latin typeface="Rockwell"/>
                <a:cs typeface="Rockwell"/>
              </a:rPr>
              <a:t>Double Jeopardy</a:t>
            </a:r>
          </a:p>
          <a:p>
            <a:pPr lvl="1" eaLnBrk="1" hangingPunct="1">
              <a:lnSpc>
                <a:spcPct val="90000"/>
              </a:lnSpc>
            </a:pPr>
            <a:r>
              <a:rPr lang="ja-JP" altLang="en-US" sz="1600" dirty="0">
                <a:effectLst/>
                <a:latin typeface="Rockwell"/>
                <a:cs typeface="Rockwell"/>
              </a:rPr>
              <a:t>“</a:t>
            </a:r>
            <a:r>
              <a:rPr lang="mr-IN" sz="1600" dirty="0">
                <a:effectLst/>
                <a:latin typeface="Rockwell"/>
                <a:cs typeface="Rockwell"/>
              </a:rPr>
              <a:t>…</a:t>
            </a:r>
            <a:r>
              <a:rPr lang="en-US" sz="1600" dirty="0">
                <a:effectLst/>
                <a:latin typeface="Rockwell"/>
                <a:cs typeface="Rockwell"/>
              </a:rPr>
              <a:t>nor shall any person be subject for the same offense to be twice put in jeopardy of life or limb</a:t>
            </a:r>
            <a:r>
              <a:rPr lang="mr-IN" sz="1600" dirty="0">
                <a:effectLst/>
                <a:latin typeface="Rockwell"/>
                <a:cs typeface="Rockwell"/>
              </a:rPr>
              <a:t>…</a:t>
            </a:r>
            <a:r>
              <a:rPr lang="ja-JP" altLang="en-US" sz="1600" dirty="0">
                <a:effectLst/>
                <a:latin typeface="Rockwell"/>
                <a:cs typeface="Rockwell"/>
              </a:rPr>
              <a:t>”</a:t>
            </a:r>
            <a:endParaRPr lang="en-US" sz="1600" dirty="0">
              <a:latin typeface="Rockwell"/>
              <a:cs typeface="Rockwell"/>
            </a:endParaRPr>
          </a:p>
          <a:p>
            <a:pPr lvl="1" eaLnBrk="1" hangingPunct="1">
              <a:lnSpc>
                <a:spcPct val="90000"/>
              </a:lnSpc>
            </a:pPr>
            <a:r>
              <a:rPr lang="en-US" sz="1600" dirty="0">
                <a:latin typeface="Rockwell"/>
                <a:cs typeface="Rockwell"/>
              </a:rPr>
              <a:t>May not be tried twice for same offense</a:t>
            </a:r>
          </a:p>
          <a:p>
            <a:pPr lvl="1" eaLnBrk="1" hangingPunct="1">
              <a:lnSpc>
                <a:spcPct val="90000"/>
              </a:lnSpc>
            </a:pPr>
            <a:r>
              <a:rPr lang="en-US" sz="1600" dirty="0">
                <a:latin typeface="Rockwell"/>
                <a:cs typeface="Rockwell"/>
              </a:rPr>
              <a:t>Does not protect from other sovereign courts (state courts, federal courts, foreign courts)</a:t>
            </a:r>
          </a:p>
          <a:p>
            <a:pPr lvl="1" eaLnBrk="1" hangingPunct="1">
              <a:lnSpc>
                <a:spcPct val="90000"/>
              </a:lnSpc>
            </a:pPr>
            <a:r>
              <a:rPr lang="en-US" sz="1600" dirty="0">
                <a:latin typeface="Rockwell"/>
                <a:cs typeface="Rockwell"/>
              </a:rPr>
              <a:t>Incorporated – </a:t>
            </a:r>
            <a:r>
              <a:rPr lang="en-US" sz="1600" i="1" dirty="0">
                <a:latin typeface="Rockwell"/>
                <a:cs typeface="Rockwell"/>
              </a:rPr>
              <a:t>Benton v. Maryland</a:t>
            </a:r>
            <a:endParaRPr lang="en-US" sz="1600" dirty="0">
              <a:latin typeface="Rockwell"/>
              <a:cs typeface="Rockwell"/>
            </a:endParaRPr>
          </a:p>
        </p:txBody>
      </p:sp>
      <p:sp>
        <p:nvSpPr>
          <p:cNvPr id="2" name="Content Placeholder 1"/>
          <p:cNvSpPr>
            <a:spLocks noGrp="1"/>
          </p:cNvSpPr>
          <p:nvPr>
            <p:ph sz="half" idx="2"/>
          </p:nvPr>
        </p:nvSpPr>
        <p:spPr>
          <a:xfrm>
            <a:off x="4648200" y="1371600"/>
            <a:ext cx="4495800" cy="5486400"/>
          </a:xfrm>
        </p:spPr>
        <p:txBody>
          <a:bodyPr>
            <a:normAutofit lnSpcReduction="10000"/>
          </a:bodyPr>
          <a:lstStyle/>
          <a:p>
            <a:pPr eaLnBrk="1" hangingPunct="1">
              <a:lnSpc>
                <a:spcPct val="90000"/>
              </a:lnSpc>
            </a:pPr>
            <a:r>
              <a:rPr lang="en-US">
                <a:latin typeface="Rockwell"/>
                <a:cs typeface="Rockwell"/>
              </a:rPr>
              <a:t>Self-Incrimination</a:t>
            </a:r>
          </a:p>
          <a:p>
            <a:pPr lvl="1" eaLnBrk="1" hangingPunct="1">
              <a:lnSpc>
                <a:spcPct val="90000"/>
              </a:lnSpc>
            </a:pPr>
            <a:r>
              <a:rPr lang="ja-JP" altLang="en-US">
                <a:effectLst/>
                <a:latin typeface="Rockwell"/>
                <a:cs typeface="Rockwell"/>
              </a:rPr>
              <a:t>“</a:t>
            </a:r>
            <a:r>
              <a:rPr lang="mr-IN">
                <a:effectLst/>
                <a:latin typeface="Rockwell"/>
                <a:cs typeface="Rockwell"/>
              </a:rPr>
              <a:t>…</a:t>
            </a:r>
            <a:r>
              <a:rPr lang="en-US">
                <a:effectLst/>
                <a:latin typeface="Rockwell"/>
                <a:cs typeface="Rockwell"/>
              </a:rPr>
              <a:t>nor shall be compelled in any criminal case to be a witness against himself</a:t>
            </a:r>
            <a:r>
              <a:rPr lang="mr-IN">
                <a:effectLst/>
                <a:latin typeface="Rockwell"/>
                <a:cs typeface="Rockwell"/>
              </a:rPr>
              <a:t>…</a:t>
            </a:r>
            <a:r>
              <a:rPr lang="ja-JP" altLang="en-US">
                <a:effectLst/>
                <a:latin typeface="Rockwell"/>
                <a:cs typeface="Rockwell"/>
              </a:rPr>
              <a:t>”</a:t>
            </a:r>
            <a:endParaRPr lang="en-US">
              <a:latin typeface="Rockwell"/>
              <a:cs typeface="Rockwell"/>
            </a:endParaRPr>
          </a:p>
          <a:p>
            <a:pPr lvl="1" eaLnBrk="1" hangingPunct="1">
              <a:lnSpc>
                <a:spcPct val="90000"/>
              </a:lnSpc>
            </a:pPr>
            <a:r>
              <a:rPr lang="en-US">
                <a:latin typeface="Rockwell"/>
                <a:cs typeface="Rockwell"/>
              </a:rPr>
              <a:t>One may not be compelled to testify against oneself</a:t>
            </a:r>
          </a:p>
          <a:p>
            <a:pPr lvl="1" eaLnBrk="1" hangingPunct="1">
              <a:lnSpc>
                <a:spcPct val="90000"/>
              </a:lnSpc>
            </a:pPr>
            <a:r>
              <a:rPr lang="en-US" b="1" i="1">
                <a:latin typeface="Rockwell"/>
                <a:cs typeface="Rockwell"/>
              </a:rPr>
              <a:t>Miranda v. Arizona </a:t>
            </a:r>
            <a:r>
              <a:rPr lang="en-US" b="1">
                <a:latin typeface="Rockwell"/>
                <a:cs typeface="Rockwell"/>
              </a:rPr>
              <a:t>(1966)</a:t>
            </a:r>
            <a:endParaRPr lang="en-US">
              <a:latin typeface="Rockwell"/>
              <a:cs typeface="Rockwell"/>
            </a:endParaRPr>
          </a:p>
          <a:p>
            <a:pPr lvl="2" eaLnBrk="1" hangingPunct="1">
              <a:lnSpc>
                <a:spcPct val="90000"/>
              </a:lnSpc>
            </a:pPr>
            <a:r>
              <a:rPr lang="en-US">
                <a:latin typeface="Rockwell"/>
                <a:cs typeface="Rockwell"/>
              </a:rPr>
              <a:t>Right to remain silent, right to an attorney, provision of attorney</a:t>
            </a:r>
            <a:endParaRPr lang="en-US" sz="2400">
              <a:latin typeface="Rockwell"/>
              <a:cs typeface="Rockwell"/>
            </a:endParaRPr>
          </a:p>
          <a:p>
            <a:pPr lvl="2" eaLnBrk="1" hangingPunct="1">
              <a:lnSpc>
                <a:spcPct val="90000"/>
              </a:lnSpc>
            </a:pPr>
            <a:r>
              <a:rPr lang="en-US">
                <a:latin typeface="Rockwell"/>
                <a:cs typeface="Rockwell"/>
              </a:rPr>
              <a:t>New York v. Quarles (1984)</a:t>
            </a:r>
          </a:p>
          <a:p>
            <a:pPr lvl="3" eaLnBrk="1" hangingPunct="1">
              <a:lnSpc>
                <a:spcPct val="90000"/>
              </a:lnSpc>
            </a:pPr>
            <a:r>
              <a:rPr lang="en-US" b="1">
                <a:latin typeface="Rockwell"/>
                <a:cs typeface="Rockwell"/>
              </a:rPr>
              <a:t>Public Safety Exception</a:t>
            </a:r>
          </a:p>
        </p:txBody>
      </p:sp>
    </p:spTree>
    <p:extLst>
      <p:ext uri="{BB962C8B-B14F-4D97-AF65-F5344CB8AC3E}">
        <p14:creationId xmlns:p14="http://schemas.microsoft.com/office/powerpoint/2010/main" val="37570557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371600"/>
          </a:xfrm>
        </p:spPr>
        <p:txBody>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Fifth Amendment – Due Process</a:t>
            </a:r>
          </a:p>
        </p:txBody>
      </p:sp>
      <p:sp>
        <p:nvSpPr>
          <p:cNvPr id="24579" name="Rectangle 3"/>
          <p:cNvSpPr>
            <a:spLocks noGrp="1" noChangeArrowheads="1"/>
          </p:cNvSpPr>
          <p:nvPr>
            <p:ph type="body" idx="1"/>
          </p:nvPr>
        </p:nvSpPr>
        <p:spPr>
          <a:xfrm>
            <a:off x="457200" y="1828800"/>
            <a:ext cx="8229600" cy="4302125"/>
          </a:xfrm>
        </p:spPr>
        <p:txBody>
          <a:bodyPr>
            <a:normAutofit lnSpcReduction="10000"/>
          </a:bodyPr>
          <a:lstStyle/>
          <a:p>
            <a:pPr eaLnBrk="1" hangingPunct="1"/>
            <a:r>
              <a:rPr lang="ja-JP" altLang="en-US" dirty="0">
                <a:latin typeface="Rockwell"/>
                <a:cs typeface="Rockwell"/>
              </a:rPr>
              <a:t>“</a:t>
            </a:r>
            <a:r>
              <a:rPr lang="en-US" dirty="0">
                <a:latin typeface="Rockwell"/>
                <a:cs typeface="Rockwell"/>
              </a:rPr>
              <a:t>…nor be deprived of life, liberty, or property, without due process of law…</a:t>
            </a:r>
            <a:r>
              <a:rPr lang="ja-JP" altLang="en-US" dirty="0">
                <a:latin typeface="Rockwell"/>
                <a:cs typeface="Rockwell"/>
              </a:rPr>
              <a:t>”</a:t>
            </a:r>
            <a:endParaRPr lang="en-US" dirty="0">
              <a:latin typeface="Rockwell"/>
              <a:cs typeface="Rockwell"/>
            </a:endParaRPr>
          </a:p>
          <a:p>
            <a:pPr eaLnBrk="1" hangingPunct="1"/>
            <a:r>
              <a:rPr lang="en-US" b="1" dirty="0">
                <a:latin typeface="Rockwell"/>
                <a:cs typeface="Rockwell"/>
              </a:rPr>
              <a:t>Procedural due process</a:t>
            </a:r>
          </a:p>
          <a:p>
            <a:pPr lvl="1" eaLnBrk="1" hangingPunct="1"/>
            <a:r>
              <a:rPr lang="en-US" dirty="0">
                <a:latin typeface="Rockwell"/>
                <a:cs typeface="Rockwell"/>
              </a:rPr>
              <a:t>Laws enforced according to proper and legal procedures</a:t>
            </a:r>
            <a:endParaRPr lang="en-US" b="1" dirty="0">
              <a:latin typeface="Rockwell"/>
              <a:cs typeface="Rockwell"/>
            </a:endParaRPr>
          </a:p>
          <a:p>
            <a:pPr eaLnBrk="1" hangingPunct="1"/>
            <a:r>
              <a:rPr lang="en-US" b="1" dirty="0">
                <a:latin typeface="Rockwell"/>
                <a:cs typeface="Rockwell"/>
              </a:rPr>
              <a:t>Substantive due process</a:t>
            </a:r>
          </a:p>
          <a:p>
            <a:pPr lvl="1" eaLnBrk="1" hangingPunct="1"/>
            <a:r>
              <a:rPr lang="en-US" dirty="0">
                <a:latin typeface="Rockwell"/>
                <a:cs typeface="Rockwell"/>
              </a:rPr>
              <a:t>Determination of fairness and constitutionality of laws and policies</a:t>
            </a:r>
          </a:p>
        </p:txBody>
      </p:sp>
    </p:spTree>
    <p:extLst>
      <p:ext uri="{BB962C8B-B14F-4D97-AF65-F5344CB8AC3E}">
        <p14:creationId xmlns:p14="http://schemas.microsoft.com/office/powerpoint/2010/main" val="28612045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420813"/>
          </a:xfrm>
        </p:spPr>
        <p:txBody>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Fifth Amendment – Property Rights</a:t>
            </a:r>
          </a:p>
        </p:txBody>
      </p:sp>
      <p:sp>
        <p:nvSpPr>
          <p:cNvPr id="23555" name="Rectangle 3"/>
          <p:cNvSpPr>
            <a:spLocks noGrp="1" noChangeArrowheads="1"/>
          </p:cNvSpPr>
          <p:nvPr>
            <p:ph type="body" idx="1"/>
          </p:nvPr>
        </p:nvSpPr>
        <p:spPr>
          <a:xfrm>
            <a:off x="228600" y="1676400"/>
            <a:ext cx="8686800" cy="5029200"/>
          </a:xfrm>
        </p:spPr>
        <p:txBody>
          <a:bodyPr/>
          <a:lstStyle/>
          <a:p>
            <a:pPr eaLnBrk="1" hangingPunct="1"/>
            <a:r>
              <a:rPr lang="en-US" b="1" dirty="0">
                <a:latin typeface="Rockwell"/>
                <a:cs typeface="Rockwell"/>
              </a:rPr>
              <a:t>Eminent Domain</a:t>
            </a:r>
          </a:p>
          <a:p>
            <a:pPr lvl="1" eaLnBrk="1" hangingPunct="1"/>
            <a:r>
              <a:rPr lang="ja-JP" altLang="en-US" dirty="0">
                <a:effectLst/>
                <a:latin typeface="Rockwell"/>
                <a:cs typeface="Rockwell"/>
              </a:rPr>
              <a:t>“</a:t>
            </a:r>
            <a:r>
              <a:rPr lang="mr-IN" dirty="0">
                <a:effectLst/>
                <a:latin typeface="Rockwell"/>
                <a:cs typeface="Rockwell"/>
              </a:rPr>
              <a:t>…</a:t>
            </a:r>
            <a:r>
              <a:rPr lang="en-US" dirty="0">
                <a:effectLst/>
                <a:latin typeface="Rockwell"/>
                <a:cs typeface="Rockwell"/>
              </a:rPr>
              <a:t>nor shall private property be taken for public use, without just compensation.</a:t>
            </a:r>
            <a:r>
              <a:rPr lang="ja-JP" altLang="en-US" dirty="0">
                <a:effectLst/>
                <a:latin typeface="Rockwell"/>
                <a:cs typeface="Rockwell"/>
              </a:rPr>
              <a:t>”</a:t>
            </a:r>
            <a:endParaRPr lang="en-US" dirty="0">
              <a:latin typeface="Rockwell"/>
              <a:cs typeface="Rockwell"/>
            </a:endParaRPr>
          </a:p>
          <a:p>
            <a:pPr lvl="1" eaLnBrk="1" hangingPunct="1"/>
            <a:r>
              <a:rPr lang="en-US" dirty="0">
                <a:latin typeface="Rockwell"/>
                <a:cs typeface="Rockwell"/>
              </a:rPr>
              <a:t>Private property may be confiscated by the government solely for public use and through just compensation</a:t>
            </a:r>
          </a:p>
          <a:p>
            <a:pPr eaLnBrk="1" hangingPunct="1"/>
            <a:r>
              <a:rPr lang="en-US" dirty="0">
                <a:latin typeface="Rockwell"/>
                <a:cs typeface="Rockwell"/>
              </a:rPr>
              <a:t>Incorporated through </a:t>
            </a:r>
            <a:r>
              <a:rPr lang="en-US" i="1" dirty="0">
                <a:latin typeface="Rockwell"/>
                <a:cs typeface="Rockwell"/>
              </a:rPr>
              <a:t>Chicago, Burlington &amp; Quincy Railroad Co. v. City of Chicago </a:t>
            </a:r>
            <a:r>
              <a:rPr lang="en-US" dirty="0">
                <a:latin typeface="Rockwell"/>
                <a:cs typeface="Rockwell"/>
              </a:rPr>
              <a:t>(1897)</a:t>
            </a:r>
          </a:p>
        </p:txBody>
      </p:sp>
    </p:spTree>
    <p:extLst>
      <p:ext uri="{BB962C8B-B14F-4D97-AF65-F5344CB8AC3E}">
        <p14:creationId xmlns:p14="http://schemas.microsoft.com/office/powerpoint/2010/main" val="24276303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219200"/>
          </a:xfrm>
        </p:spPr>
        <p:txBody>
          <a:bodyPr>
            <a:normAutofit fontScale="90000"/>
          </a:bodyPr>
          <a:lstStyle/>
          <a:p>
            <a:pPr eaLnBrk="1" hangingPunct="1"/>
            <a:r>
              <a:rPr lang="en-US" sz="4000">
                <a:latin typeface="Rockwell"/>
                <a:cs typeface="Rockwell"/>
              </a:rPr>
              <a:t>Civil Liberties</a:t>
            </a:r>
            <a:br>
              <a:rPr lang="en-US" sz="4000">
                <a:latin typeface="Rockwell"/>
                <a:cs typeface="Rockwell"/>
              </a:rPr>
            </a:br>
            <a:r>
              <a:rPr lang="en-US" sz="4000">
                <a:latin typeface="Rockwell"/>
                <a:cs typeface="Rockwell"/>
              </a:rPr>
              <a:t>Sixth Amendment – Trial and Counsel</a:t>
            </a:r>
          </a:p>
        </p:txBody>
      </p:sp>
      <p:sp>
        <p:nvSpPr>
          <p:cNvPr id="22531" name="Rectangle 3"/>
          <p:cNvSpPr>
            <a:spLocks noGrp="1" noChangeArrowheads="1"/>
          </p:cNvSpPr>
          <p:nvPr>
            <p:ph sz="half" idx="1"/>
          </p:nvPr>
        </p:nvSpPr>
        <p:spPr>
          <a:xfrm>
            <a:off x="0" y="1600200"/>
            <a:ext cx="4724400" cy="5257800"/>
          </a:xfrm>
        </p:spPr>
        <p:txBody>
          <a:bodyPr>
            <a:normAutofit lnSpcReduction="10000"/>
          </a:bodyPr>
          <a:lstStyle/>
          <a:p>
            <a:pPr eaLnBrk="1" hangingPunct="1">
              <a:lnSpc>
                <a:spcPct val="80000"/>
              </a:lnSpc>
            </a:pPr>
            <a:r>
              <a:rPr lang="ja-JP" altLang="en-US" sz="2000" dirty="0">
                <a:effectLst/>
                <a:latin typeface="Rockwell"/>
                <a:cs typeface="Rockwell"/>
              </a:rPr>
              <a:t>“</a:t>
            </a:r>
            <a:r>
              <a:rPr lang="en-US" sz="2000" dirty="0">
                <a:effectLst/>
                <a:latin typeface="Rockwell"/>
                <a:cs typeface="Rockwell"/>
              </a:rPr>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r>
              <a:rPr lang="ja-JP" altLang="en-US" sz="2000" dirty="0">
                <a:effectLst/>
                <a:latin typeface="Rockwell"/>
                <a:cs typeface="Rockwell"/>
              </a:rPr>
              <a:t>”</a:t>
            </a:r>
            <a:endParaRPr lang="en-US" sz="2000" dirty="0">
              <a:latin typeface="Rockwell"/>
              <a:cs typeface="Rockwell"/>
            </a:endParaRPr>
          </a:p>
          <a:p>
            <a:pPr lvl="1" eaLnBrk="1" hangingPunct="1">
              <a:lnSpc>
                <a:spcPct val="80000"/>
              </a:lnSpc>
            </a:pPr>
            <a:r>
              <a:rPr lang="en-US" sz="1800" dirty="0">
                <a:latin typeface="Rockwell"/>
                <a:cs typeface="Rockwell"/>
              </a:rPr>
              <a:t>Speedy and Public Trial</a:t>
            </a:r>
          </a:p>
          <a:p>
            <a:pPr lvl="1" eaLnBrk="1" hangingPunct="1">
              <a:lnSpc>
                <a:spcPct val="80000"/>
              </a:lnSpc>
            </a:pPr>
            <a:r>
              <a:rPr lang="en-US" sz="1800" dirty="0">
                <a:latin typeface="Rockwell"/>
                <a:cs typeface="Rockwell"/>
              </a:rPr>
              <a:t>Trial by Impartial Jury</a:t>
            </a:r>
          </a:p>
          <a:p>
            <a:pPr lvl="1" eaLnBrk="1" hangingPunct="1">
              <a:lnSpc>
                <a:spcPct val="80000"/>
              </a:lnSpc>
            </a:pPr>
            <a:r>
              <a:rPr lang="en-US" sz="1800" dirty="0">
                <a:latin typeface="Rockwell"/>
                <a:cs typeface="Rockwell"/>
              </a:rPr>
              <a:t>Notice of Accusations</a:t>
            </a:r>
          </a:p>
          <a:p>
            <a:pPr lvl="1" eaLnBrk="1" hangingPunct="1">
              <a:lnSpc>
                <a:spcPct val="80000"/>
              </a:lnSpc>
            </a:pPr>
            <a:r>
              <a:rPr lang="en-US" sz="1800" dirty="0">
                <a:latin typeface="Rockwell"/>
                <a:cs typeface="Rockwell"/>
              </a:rPr>
              <a:t>Confront Witnesses</a:t>
            </a:r>
          </a:p>
          <a:p>
            <a:pPr lvl="1" eaLnBrk="1" hangingPunct="1">
              <a:lnSpc>
                <a:spcPct val="80000"/>
              </a:lnSpc>
            </a:pPr>
            <a:r>
              <a:rPr lang="en-US" sz="1800" dirty="0">
                <a:latin typeface="Rockwell"/>
                <a:cs typeface="Rockwell"/>
              </a:rPr>
              <a:t>Attain Witness Testimony</a:t>
            </a:r>
          </a:p>
        </p:txBody>
      </p:sp>
      <p:sp>
        <p:nvSpPr>
          <p:cNvPr id="2" name="Content Placeholder 1"/>
          <p:cNvSpPr>
            <a:spLocks noGrp="1"/>
          </p:cNvSpPr>
          <p:nvPr>
            <p:ph sz="half" idx="2"/>
          </p:nvPr>
        </p:nvSpPr>
        <p:spPr>
          <a:xfrm>
            <a:off x="4648200" y="1600200"/>
            <a:ext cx="4495800" cy="5257800"/>
          </a:xfrm>
        </p:spPr>
        <p:txBody>
          <a:bodyPr>
            <a:normAutofit lnSpcReduction="10000"/>
          </a:bodyPr>
          <a:lstStyle/>
          <a:p>
            <a:pPr eaLnBrk="1" hangingPunct="1">
              <a:lnSpc>
                <a:spcPct val="80000"/>
              </a:lnSpc>
            </a:pPr>
            <a:r>
              <a:rPr lang="en-US">
                <a:latin typeface="Rockwell"/>
                <a:cs typeface="Rockwell"/>
              </a:rPr>
              <a:t>Right to Counsel</a:t>
            </a:r>
          </a:p>
          <a:p>
            <a:pPr lvl="1" eaLnBrk="1" hangingPunct="1">
              <a:lnSpc>
                <a:spcPct val="80000"/>
              </a:lnSpc>
            </a:pPr>
            <a:r>
              <a:rPr lang="en-US" b="1" i="1">
                <a:latin typeface="Rockwell"/>
                <a:cs typeface="Rockwell"/>
              </a:rPr>
              <a:t>GIDEON V. WAINWRIGHT</a:t>
            </a:r>
            <a:r>
              <a:rPr lang="en-US" i="1">
                <a:latin typeface="Rockwell"/>
                <a:cs typeface="Rockwell"/>
              </a:rPr>
              <a:t> </a:t>
            </a:r>
            <a:r>
              <a:rPr lang="en-US" b="1">
                <a:latin typeface="Rockwell"/>
                <a:cs typeface="Rockwell"/>
              </a:rPr>
              <a:t>(1963)</a:t>
            </a:r>
          </a:p>
          <a:p>
            <a:pPr lvl="2" eaLnBrk="1" hangingPunct="1">
              <a:lnSpc>
                <a:spcPct val="80000"/>
              </a:lnSpc>
            </a:pPr>
            <a:r>
              <a:rPr lang="en-US">
                <a:latin typeface="Rockwell"/>
                <a:cs typeface="Rockwell"/>
              </a:rPr>
              <a:t>Right to attorney if cannot afford one</a:t>
            </a:r>
          </a:p>
          <a:p>
            <a:pPr lvl="2" eaLnBrk="1" hangingPunct="1">
              <a:lnSpc>
                <a:spcPct val="80000"/>
              </a:lnSpc>
            </a:pPr>
            <a:r>
              <a:rPr lang="en-US">
                <a:latin typeface="Rockwell"/>
                <a:cs typeface="Rockwell"/>
              </a:rPr>
              <a:t>Incorporated to states</a:t>
            </a:r>
          </a:p>
          <a:p>
            <a:pPr lvl="1" eaLnBrk="1" hangingPunct="1">
              <a:lnSpc>
                <a:spcPct val="80000"/>
              </a:lnSpc>
            </a:pPr>
            <a:r>
              <a:rPr lang="en-US" b="1" i="1">
                <a:latin typeface="Rockwell"/>
                <a:cs typeface="Rockwell"/>
              </a:rPr>
              <a:t>Escobedo v. Illinois</a:t>
            </a:r>
            <a:r>
              <a:rPr lang="en-US" i="1">
                <a:latin typeface="Rockwell"/>
                <a:cs typeface="Rockwell"/>
              </a:rPr>
              <a:t> </a:t>
            </a:r>
            <a:r>
              <a:rPr lang="en-US" b="1">
                <a:latin typeface="Rockwell"/>
                <a:cs typeface="Rockwell"/>
              </a:rPr>
              <a:t>(1964)</a:t>
            </a:r>
            <a:endParaRPr lang="en-US" b="1" i="1">
              <a:latin typeface="Rockwell"/>
              <a:cs typeface="Rockwell"/>
            </a:endParaRPr>
          </a:p>
          <a:p>
            <a:pPr lvl="2" eaLnBrk="1" hangingPunct="1">
              <a:lnSpc>
                <a:spcPct val="80000"/>
              </a:lnSpc>
            </a:pPr>
            <a:r>
              <a:rPr lang="en-US">
                <a:latin typeface="Rockwell"/>
                <a:cs typeface="Rockwell"/>
              </a:rPr>
              <a:t>Right to attorney during police interrogations</a:t>
            </a:r>
          </a:p>
          <a:p>
            <a:endParaRPr lang="en-US">
              <a:latin typeface="Rockwell"/>
              <a:cs typeface="Rockwell"/>
            </a:endParaRPr>
          </a:p>
        </p:txBody>
      </p:sp>
    </p:spTree>
    <p:extLst>
      <p:ext uri="{BB962C8B-B14F-4D97-AF65-F5344CB8AC3E}">
        <p14:creationId xmlns:p14="http://schemas.microsoft.com/office/powerpoint/2010/main" val="6792908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219200"/>
          </a:xfrm>
        </p:spPr>
        <p:txBody>
          <a:bodyPr>
            <a:normAutofit fontScale="90000"/>
          </a:bodyPr>
          <a:lstStyle/>
          <a:p>
            <a:pPr eaLnBrk="1" hangingPunct="1"/>
            <a:r>
              <a:rPr lang="en-US" sz="2800">
                <a:latin typeface="Rockwell"/>
                <a:cs typeface="Rockwell"/>
              </a:rPr>
              <a:t>Civil Liberties</a:t>
            </a:r>
            <a:br>
              <a:rPr lang="en-US" sz="2800">
                <a:latin typeface="Rockwell"/>
                <a:cs typeface="Rockwell"/>
              </a:rPr>
            </a:br>
            <a:r>
              <a:rPr lang="en-US" sz="2800">
                <a:latin typeface="Rockwell"/>
                <a:cs typeface="Rockwell"/>
              </a:rPr>
              <a:t>Eighth Amendment – Cruel and Unusual Punishment</a:t>
            </a:r>
          </a:p>
        </p:txBody>
      </p:sp>
      <p:sp>
        <p:nvSpPr>
          <p:cNvPr id="26627" name="Rectangle 3"/>
          <p:cNvSpPr>
            <a:spLocks noGrp="1" noChangeArrowheads="1"/>
          </p:cNvSpPr>
          <p:nvPr>
            <p:ph sz="half" idx="1"/>
          </p:nvPr>
        </p:nvSpPr>
        <p:spPr>
          <a:xfrm>
            <a:off x="0" y="1600200"/>
            <a:ext cx="4495800" cy="5257800"/>
          </a:xfrm>
        </p:spPr>
        <p:txBody>
          <a:bodyPr>
            <a:normAutofit lnSpcReduction="10000"/>
          </a:bodyPr>
          <a:lstStyle/>
          <a:p>
            <a:pPr eaLnBrk="1" hangingPunct="1"/>
            <a:r>
              <a:rPr lang="ja-JP" altLang="en-US" dirty="0">
                <a:effectLst/>
                <a:latin typeface="Rockwell"/>
                <a:cs typeface="Rockwell"/>
              </a:rPr>
              <a:t>“</a:t>
            </a:r>
            <a:r>
              <a:rPr lang="en-US" dirty="0">
                <a:effectLst/>
                <a:latin typeface="Rockwell"/>
                <a:cs typeface="Rockwell"/>
              </a:rPr>
              <a:t>Excessive bail shall not be required, nor excessive fines imposed, nor cruel and unusual punishments inflicted.</a:t>
            </a:r>
            <a:r>
              <a:rPr lang="ja-JP" altLang="en-US" dirty="0">
                <a:effectLst/>
                <a:latin typeface="Rockwell"/>
                <a:cs typeface="Rockwell"/>
              </a:rPr>
              <a:t>”</a:t>
            </a:r>
            <a:endParaRPr lang="en-US" dirty="0">
              <a:latin typeface="Rockwell"/>
              <a:cs typeface="Rockwell"/>
            </a:endParaRPr>
          </a:p>
          <a:p>
            <a:pPr lvl="1" eaLnBrk="1" hangingPunct="1"/>
            <a:r>
              <a:rPr lang="en-US" dirty="0">
                <a:latin typeface="Rockwell"/>
                <a:cs typeface="Rockwell"/>
              </a:rPr>
              <a:t>Protection against excessive bail and fines</a:t>
            </a:r>
          </a:p>
          <a:p>
            <a:pPr lvl="1" eaLnBrk="1" hangingPunct="1"/>
            <a:r>
              <a:rPr lang="en-US" dirty="0">
                <a:latin typeface="Rockwell"/>
                <a:cs typeface="Rockwell"/>
              </a:rPr>
              <a:t>No cruel and unusual punishment</a:t>
            </a:r>
          </a:p>
          <a:p>
            <a:pPr lvl="1" eaLnBrk="1" hangingPunct="1"/>
            <a:r>
              <a:rPr lang="en-US" dirty="0">
                <a:latin typeface="Rockwell"/>
                <a:cs typeface="Rockwell"/>
              </a:rPr>
              <a:t>Incorporated in 1962</a:t>
            </a:r>
          </a:p>
        </p:txBody>
      </p:sp>
      <p:sp>
        <p:nvSpPr>
          <p:cNvPr id="2" name="Content Placeholder 1"/>
          <p:cNvSpPr>
            <a:spLocks noGrp="1"/>
          </p:cNvSpPr>
          <p:nvPr>
            <p:ph sz="half" idx="2"/>
          </p:nvPr>
        </p:nvSpPr>
        <p:spPr>
          <a:xfrm>
            <a:off x="4648200" y="1600200"/>
            <a:ext cx="4495800" cy="5257800"/>
          </a:xfrm>
        </p:spPr>
        <p:txBody>
          <a:bodyPr>
            <a:normAutofit lnSpcReduction="10000"/>
          </a:bodyPr>
          <a:lstStyle/>
          <a:p>
            <a:pPr eaLnBrk="1" hangingPunct="1"/>
            <a:r>
              <a:rPr lang="en-US" b="1" i="1">
                <a:latin typeface="Rockwell"/>
                <a:cs typeface="Rockwell"/>
              </a:rPr>
              <a:t>Furman v. Georgia</a:t>
            </a:r>
            <a:r>
              <a:rPr lang="en-US" i="1">
                <a:latin typeface="Rockwell"/>
                <a:cs typeface="Rockwell"/>
              </a:rPr>
              <a:t> </a:t>
            </a:r>
            <a:r>
              <a:rPr lang="en-US">
                <a:latin typeface="Rockwell"/>
                <a:cs typeface="Rockwell"/>
              </a:rPr>
              <a:t>(1972)</a:t>
            </a:r>
          </a:p>
          <a:p>
            <a:pPr lvl="1" eaLnBrk="1" hangingPunct="1"/>
            <a:r>
              <a:rPr lang="en-US">
                <a:latin typeface="Rockwell"/>
                <a:cs typeface="Rockwell"/>
              </a:rPr>
              <a:t>Death penalty unconstitutional based on arbitrary sentencing</a:t>
            </a:r>
          </a:p>
          <a:p>
            <a:pPr eaLnBrk="1" hangingPunct="1"/>
            <a:r>
              <a:rPr lang="en-US" b="1" i="1">
                <a:latin typeface="Rockwell"/>
                <a:cs typeface="Rockwell"/>
              </a:rPr>
              <a:t>Gregg v. Georgia</a:t>
            </a:r>
            <a:r>
              <a:rPr lang="en-US" i="1">
                <a:latin typeface="Rockwell"/>
                <a:cs typeface="Rockwell"/>
              </a:rPr>
              <a:t> </a:t>
            </a:r>
            <a:r>
              <a:rPr lang="en-US">
                <a:latin typeface="Rockwell"/>
                <a:cs typeface="Rockwell"/>
              </a:rPr>
              <a:t>(1976)</a:t>
            </a:r>
          </a:p>
          <a:p>
            <a:pPr lvl="1" eaLnBrk="1" hangingPunct="1"/>
            <a:r>
              <a:rPr lang="en-US">
                <a:latin typeface="Rockwell"/>
                <a:cs typeface="Rockwell"/>
              </a:rPr>
              <a:t>Death penalty constitutional based on circumstances of case</a:t>
            </a:r>
          </a:p>
          <a:p>
            <a:endParaRPr lang="en-US">
              <a:latin typeface="Rockwell"/>
              <a:cs typeface="Rockwell"/>
            </a:endParaRPr>
          </a:p>
        </p:txBody>
      </p:sp>
    </p:spTree>
    <p:extLst>
      <p:ext uri="{BB962C8B-B14F-4D97-AF65-F5344CB8AC3E}">
        <p14:creationId xmlns:p14="http://schemas.microsoft.com/office/powerpoint/2010/main" val="42392814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43000"/>
          </a:xfrm>
        </p:spPr>
        <p:txBody>
          <a:bodyPr>
            <a:normAutofit fontScale="90000"/>
          </a:bodyPr>
          <a:lstStyle/>
          <a:p>
            <a:pPr eaLnBrk="1" hangingPunct="1"/>
            <a:r>
              <a:rPr lang="en-US" sz="3600">
                <a:latin typeface="Rockwell"/>
                <a:cs typeface="Rockwell"/>
              </a:rPr>
              <a:t>Civil Liberties</a:t>
            </a:r>
            <a:br>
              <a:rPr lang="en-US" sz="3600">
                <a:latin typeface="Rockwell"/>
                <a:cs typeface="Rockwell"/>
              </a:rPr>
            </a:br>
            <a:r>
              <a:rPr lang="en-US" sz="3600">
                <a:latin typeface="Rockwell"/>
                <a:cs typeface="Rockwell"/>
              </a:rPr>
              <a:t>Ninth Amendment – Un-enumerated Rights</a:t>
            </a:r>
            <a:endParaRPr lang="en-US" sz="4000">
              <a:latin typeface="Rockwell"/>
              <a:cs typeface="Rockwell"/>
            </a:endParaRPr>
          </a:p>
        </p:txBody>
      </p:sp>
      <p:sp>
        <p:nvSpPr>
          <p:cNvPr id="27651" name="Rectangle 3"/>
          <p:cNvSpPr>
            <a:spLocks noGrp="1" noChangeArrowheads="1"/>
          </p:cNvSpPr>
          <p:nvPr>
            <p:ph sz="half" idx="1"/>
          </p:nvPr>
        </p:nvSpPr>
        <p:spPr>
          <a:xfrm>
            <a:off x="0" y="1371600"/>
            <a:ext cx="4495800" cy="5486400"/>
          </a:xfrm>
        </p:spPr>
        <p:txBody>
          <a:bodyPr>
            <a:normAutofit lnSpcReduction="10000"/>
          </a:bodyPr>
          <a:lstStyle/>
          <a:p>
            <a:pPr eaLnBrk="1" hangingPunct="1">
              <a:lnSpc>
                <a:spcPct val="90000"/>
              </a:lnSpc>
            </a:pPr>
            <a:r>
              <a:rPr lang="ja-JP" altLang="en-US" dirty="0">
                <a:latin typeface="Rockwell"/>
                <a:cs typeface="Rockwell"/>
              </a:rPr>
              <a:t>“</a:t>
            </a:r>
            <a:r>
              <a:rPr lang="en-US" dirty="0">
                <a:latin typeface="Rockwell"/>
                <a:cs typeface="Rockwell"/>
              </a:rPr>
              <a:t>The enumeration in the Constitution, of certain rights, shall not be construed to deny or disparage others retained by the people.</a:t>
            </a:r>
            <a:r>
              <a:rPr lang="ja-JP" altLang="en-US" dirty="0">
                <a:latin typeface="Rockwell"/>
                <a:cs typeface="Rockwell"/>
              </a:rPr>
              <a:t>”</a:t>
            </a:r>
            <a:endParaRPr lang="en-US" dirty="0">
              <a:latin typeface="Rockwell"/>
              <a:cs typeface="Rockwell"/>
            </a:endParaRPr>
          </a:p>
        </p:txBody>
      </p:sp>
      <p:sp>
        <p:nvSpPr>
          <p:cNvPr id="2" name="Content Placeholder 1"/>
          <p:cNvSpPr>
            <a:spLocks noGrp="1"/>
          </p:cNvSpPr>
          <p:nvPr>
            <p:ph sz="half" idx="2"/>
          </p:nvPr>
        </p:nvSpPr>
        <p:spPr>
          <a:xfrm>
            <a:off x="4648200" y="1371600"/>
            <a:ext cx="4495800" cy="5486400"/>
          </a:xfrm>
        </p:spPr>
        <p:txBody>
          <a:bodyPr>
            <a:normAutofit lnSpcReduction="10000"/>
          </a:bodyPr>
          <a:lstStyle/>
          <a:p>
            <a:pPr eaLnBrk="1" hangingPunct="1">
              <a:lnSpc>
                <a:spcPct val="90000"/>
              </a:lnSpc>
            </a:pPr>
            <a:r>
              <a:rPr lang="en-US" sz="2400">
                <a:latin typeface="Rockwell"/>
                <a:cs typeface="Rockwell"/>
              </a:rPr>
              <a:t>Right to Privacy</a:t>
            </a:r>
          </a:p>
          <a:p>
            <a:pPr lvl="1" eaLnBrk="1" hangingPunct="1">
              <a:lnSpc>
                <a:spcPct val="90000"/>
              </a:lnSpc>
            </a:pPr>
            <a:r>
              <a:rPr lang="en-US" sz="2200" b="1" i="1">
                <a:latin typeface="Rockwell"/>
                <a:cs typeface="Rockwell"/>
              </a:rPr>
              <a:t>GRISWOLD V. CONNECTICUT</a:t>
            </a:r>
            <a:r>
              <a:rPr lang="en-US" sz="2200" i="1">
                <a:latin typeface="Rockwell"/>
                <a:cs typeface="Rockwell"/>
              </a:rPr>
              <a:t> </a:t>
            </a:r>
            <a:r>
              <a:rPr lang="en-US" sz="2200">
                <a:latin typeface="Rockwell"/>
                <a:cs typeface="Rockwell"/>
              </a:rPr>
              <a:t>(1965)</a:t>
            </a:r>
          </a:p>
          <a:p>
            <a:pPr lvl="2" eaLnBrk="1" hangingPunct="1">
              <a:lnSpc>
                <a:spcPct val="90000"/>
              </a:lnSpc>
            </a:pPr>
            <a:r>
              <a:rPr lang="en-US">
                <a:latin typeface="Rockwell"/>
                <a:cs typeface="Rockwell"/>
              </a:rPr>
              <a:t>Prohibition of contraceptives violated marital privacy</a:t>
            </a:r>
          </a:p>
          <a:p>
            <a:pPr lvl="1" eaLnBrk="1" hangingPunct="1">
              <a:lnSpc>
                <a:spcPct val="90000"/>
              </a:lnSpc>
            </a:pPr>
            <a:r>
              <a:rPr lang="en-US" sz="2200" b="1" i="1">
                <a:latin typeface="Rockwell"/>
                <a:cs typeface="Rockwell"/>
              </a:rPr>
              <a:t>ROE V. WADE</a:t>
            </a:r>
            <a:r>
              <a:rPr lang="en-US" sz="2200" i="1">
                <a:latin typeface="Rockwell"/>
                <a:cs typeface="Rockwell"/>
              </a:rPr>
              <a:t> </a:t>
            </a:r>
            <a:r>
              <a:rPr lang="en-US" sz="2200">
                <a:latin typeface="Rockwell"/>
                <a:cs typeface="Rockwell"/>
              </a:rPr>
              <a:t>(1973)</a:t>
            </a:r>
          </a:p>
          <a:p>
            <a:pPr lvl="3" eaLnBrk="1" hangingPunct="1">
              <a:lnSpc>
                <a:spcPct val="90000"/>
              </a:lnSpc>
            </a:pPr>
            <a:r>
              <a:rPr lang="en-US" sz="1600">
                <a:latin typeface="Rockwell"/>
                <a:cs typeface="Rockwell"/>
              </a:rPr>
              <a:t>Webster v. Reproductive Health Services (1989)</a:t>
            </a:r>
          </a:p>
          <a:p>
            <a:pPr lvl="4" eaLnBrk="1" hangingPunct="1">
              <a:lnSpc>
                <a:spcPct val="90000"/>
              </a:lnSpc>
            </a:pPr>
            <a:r>
              <a:rPr lang="en-US" sz="1600">
                <a:latin typeface="Rockwell"/>
                <a:cs typeface="Rockwell"/>
              </a:rPr>
              <a:t>Allows states to restrict government funding for abortion services</a:t>
            </a:r>
          </a:p>
          <a:p>
            <a:pPr lvl="1" eaLnBrk="1" hangingPunct="1">
              <a:lnSpc>
                <a:spcPct val="90000"/>
              </a:lnSpc>
            </a:pPr>
            <a:r>
              <a:rPr lang="en-US" sz="2200" b="1">
                <a:latin typeface="Rockwell"/>
                <a:cs typeface="Rockwell"/>
              </a:rPr>
              <a:t>Planned Parenthood v. Casey (1992)</a:t>
            </a:r>
          </a:p>
          <a:p>
            <a:pPr lvl="2" eaLnBrk="1" hangingPunct="1">
              <a:lnSpc>
                <a:spcPct val="90000"/>
              </a:lnSpc>
            </a:pPr>
            <a:r>
              <a:rPr lang="en-US">
                <a:latin typeface="Rockwell"/>
                <a:cs typeface="Rockwell"/>
              </a:rPr>
              <a:t>No undue burden on mothers prior to viablity of fetus</a:t>
            </a:r>
          </a:p>
          <a:p>
            <a:pPr lvl="2" eaLnBrk="1" hangingPunct="1">
              <a:lnSpc>
                <a:spcPct val="90000"/>
              </a:lnSpc>
            </a:pPr>
            <a:r>
              <a:rPr lang="en-US">
                <a:latin typeface="Rockwell"/>
                <a:cs typeface="Rockwell"/>
              </a:rPr>
              <a:t>Parental consent for minors</a:t>
            </a:r>
          </a:p>
        </p:txBody>
      </p:sp>
    </p:spTree>
    <p:extLst>
      <p:ext uri="{BB962C8B-B14F-4D97-AF65-F5344CB8AC3E}">
        <p14:creationId xmlns:p14="http://schemas.microsoft.com/office/powerpoint/2010/main" val="16948724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normAutofit fontScale="90000"/>
          </a:bodyPr>
          <a:lstStyle/>
          <a:p>
            <a:r>
              <a:rPr lang="en-US" sz="4000">
                <a:latin typeface="Rockwell"/>
                <a:cs typeface="Rockwell"/>
              </a:rPr>
              <a:t>A View on First Red Scare</a:t>
            </a:r>
          </a:p>
        </p:txBody>
      </p:sp>
      <p:sp>
        <p:nvSpPr>
          <p:cNvPr id="7" name="Text Placeholder 6"/>
          <p:cNvSpPr>
            <a:spLocks noGrp="1"/>
          </p:cNvSpPr>
          <p:nvPr>
            <p:ph type="body" idx="1"/>
          </p:nvPr>
        </p:nvSpPr>
        <p:spPr>
          <a:xfrm>
            <a:off x="0" y="685800"/>
            <a:ext cx="4498975" cy="685800"/>
          </a:xfrm>
        </p:spPr>
        <p:txBody>
          <a:bodyPr/>
          <a:lstStyle/>
          <a:p>
            <a:r>
              <a:rPr lang="en-US" sz="1600">
                <a:latin typeface="Rockwell"/>
                <a:cs typeface="Rockwell"/>
              </a:rPr>
              <a:t>A. Mitchell Palmer – </a:t>
            </a:r>
            <a:r>
              <a:rPr lang="ja-JP" altLang="en-US" sz="1600" i="1">
                <a:latin typeface="Rockwell"/>
                <a:cs typeface="Rockwell"/>
              </a:rPr>
              <a:t>“</a:t>
            </a:r>
            <a:r>
              <a:rPr lang="en-US" sz="1600" i="1">
                <a:latin typeface="Rockwell"/>
                <a:cs typeface="Rockwell"/>
              </a:rPr>
              <a:t>The Case Against the Reds</a:t>
            </a:r>
            <a:r>
              <a:rPr lang="ja-JP" altLang="en-US" sz="1600" i="1">
                <a:latin typeface="Rockwell"/>
                <a:cs typeface="Rockwell"/>
              </a:rPr>
              <a:t>”</a:t>
            </a:r>
            <a:r>
              <a:rPr lang="en-US" sz="1600">
                <a:latin typeface="Rockwell"/>
                <a:cs typeface="Rockwell"/>
              </a:rPr>
              <a:t> (1920)</a:t>
            </a:r>
          </a:p>
        </p:txBody>
      </p:sp>
      <p:sp>
        <p:nvSpPr>
          <p:cNvPr id="8" name="Content Placeholder 7"/>
          <p:cNvSpPr>
            <a:spLocks noGrp="1"/>
          </p:cNvSpPr>
          <p:nvPr>
            <p:ph sz="half" idx="2"/>
          </p:nvPr>
        </p:nvSpPr>
        <p:spPr>
          <a:xfrm>
            <a:off x="0" y="1371600"/>
            <a:ext cx="4498975" cy="5486400"/>
          </a:xfrm>
        </p:spPr>
        <p:txBody>
          <a:bodyPr>
            <a:normAutofit lnSpcReduction="10000"/>
          </a:bodyPr>
          <a:lstStyle/>
          <a:p>
            <a:r>
              <a:rPr lang="en-US" sz="1600" dirty="0">
                <a:latin typeface="Rockwell"/>
                <a:cs typeface="Rockwell"/>
              </a:rPr>
              <a:t>It has been impossible in short a space to review the entire menace of the internal revolution in this country as I know it, but this may serve to arouse the American citizen to its reality, its danger, and the great need of united effort to stamp it out, under our feet, if needs be. It is being done. The Department of Justice will pursue the attack of these </a:t>
            </a:r>
            <a:r>
              <a:rPr lang="ja-JP" altLang="en-US" sz="1600" dirty="0">
                <a:latin typeface="Rockwell"/>
                <a:cs typeface="Rockwell"/>
              </a:rPr>
              <a:t>“</a:t>
            </a:r>
            <a:r>
              <a:rPr lang="en-US" sz="1600" dirty="0">
                <a:latin typeface="Rockwell"/>
                <a:cs typeface="Rockwell"/>
              </a:rPr>
              <a:t>Reds</a:t>
            </a:r>
            <a:r>
              <a:rPr lang="ja-JP" altLang="en-US" sz="1600" dirty="0">
                <a:latin typeface="Rockwell"/>
                <a:cs typeface="Rockwell"/>
              </a:rPr>
              <a:t>”</a:t>
            </a:r>
            <a:r>
              <a:rPr lang="en-US" sz="1600" dirty="0">
                <a:latin typeface="Rockwell"/>
                <a:cs typeface="Rockwell"/>
              </a:rPr>
              <a:t> upon the Government of the United States with vigilance, and no alien, advocating the overthrow of existing law and order in this country, shall escape arrest and prompt deportation. It is my belief that while they have stirred discontent in our midst, while they have caused irritating strikes, and while they have infected our social ideas with the disease of their own minds and their unclean morals, we can get rid of them! and not until we have done so shall we have removed the menace of Bolshevism for good.</a:t>
            </a:r>
          </a:p>
        </p:txBody>
      </p:sp>
      <p:sp>
        <p:nvSpPr>
          <p:cNvPr id="9" name="Text Placeholder 8"/>
          <p:cNvSpPr>
            <a:spLocks noGrp="1"/>
          </p:cNvSpPr>
          <p:nvPr>
            <p:ph type="body" sz="quarter" idx="3"/>
          </p:nvPr>
        </p:nvSpPr>
        <p:spPr>
          <a:xfrm>
            <a:off x="4635500" y="685800"/>
            <a:ext cx="4508500" cy="990600"/>
          </a:xfrm>
        </p:spPr>
        <p:txBody>
          <a:bodyPr>
            <a:normAutofit lnSpcReduction="10000"/>
          </a:bodyPr>
          <a:lstStyle/>
          <a:p>
            <a:r>
              <a:rPr lang="en-US" sz="1600">
                <a:latin typeface="Rockwell"/>
                <a:cs typeface="Rockwell"/>
              </a:rPr>
              <a:t>National Popular Government League – </a:t>
            </a:r>
            <a:r>
              <a:rPr lang="ja-JP" altLang="en-US" sz="1600" i="1">
                <a:latin typeface="Rockwell"/>
                <a:cs typeface="Rockwell"/>
              </a:rPr>
              <a:t>“</a:t>
            </a:r>
            <a:r>
              <a:rPr lang="en-US" sz="1600" i="1">
                <a:latin typeface="Rockwell"/>
                <a:cs typeface="Rockwell"/>
              </a:rPr>
              <a:t>Report Upon the Illegal Practices of the United States Department of Justice</a:t>
            </a:r>
            <a:r>
              <a:rPr lang="ja-JP" altLang="en-US" sz="1600" i="1">
                <a:latin typeface="Rockwell"/>
                <a:cs typeface="Rockwell"/>
              </a:rPr>
              <a:t>”</a:t>
            </a:r>
            <a:r>
              <a:rPr lang="en-US" sz="1600">
                <a:latin typeface="Rockwell"/>
                <a:cs typeface="Rockwell"/>
              </a:rPr>
              <a:t> (1920)</a:t>
            </a:r>
          </a:p>
        </p:txBody>
      </p:sp>
      <p:sp>
        <p:nvSpPr>
          <p:cNvPr id="10" name="Content Placeholder 9"/>
          <p:cNvSpPr>
            <a:spLocks noGrp="1"/>
          </p:cNvSpPr>
          <p:nvPr>
            <p:ph sz="quarter" idx="4"/>
          </p:nvPr>
        </p:nvSpPr>
        <p:spPr>
          <a:xfrm>
            <a:off x="4635500" y="1676400"/>
            <a:ext cx="4508500" cy="5181600"/>
          </a:xfrm>
        </p:spPr>
        <p:txBody>
          <a:bodyPr>
            <a:normAutofit lnSpcReduction="10000"/>
          </a:bodyPr>
          <a:lstStyle/>
          <a:p>
            <a:r>
              <a:rPr lang="en-US" sz="1600">
                <a:latin typeface="Rockwell"/>
                <a:cs typeface="Rockwell"/>
              </a:rPr>
              <a:t>Under the guise of a campaign for the suppression of radical activities, the office of the Attorney General, acting by its local agents throughout the country, and giving express instructions from Washington, has committed continual illegal acts. Wholesale arrests both of aliens and citizens have been made without warrant or any process of law</a:t>
            </a:r>
            <a:r>
              <a:rPr lang="is-IS" sz="1600">
                <a:latin typeface="Rockwell"/>
                <a:cs typeface="Rockwell"/>
              </a:rPr>
              <a:t>… There is no danger of revolution so great as that created by suppression, by ruthlessness, and by deliberate violation of the simple rules of American law and American decency... It is a fallacy to suppose that, any more than in the past, any servant of the people can safely arrogate to himself unlimited authority. To proceed upon such a supposition is to deny the fundamental American theory of the consent of the governed. </a:t>
            </a:r>
            <a:endParaRPr lang="en-US" sz="1600">
              <a:latin typeface="Rockwell"/>
              <a:cs typeface="Rockwell"/>
            </a:endParaRPr>
          </a:p>
        </p:txBody>
      </p:sp>
      <p:sp>
        <p:nvSpPr>
          <p:cNvPr id="36870" name="TextBox 1"/>
          <p:cNvSpPr txBox="1">
            <a:spLocks noChangeArrowheads="1"/>
          </p:cNvSpPr>
          <p:nvPr/>
        </p:nvSpPr>
        <p:spPr bwMode="auto">
          <a:xfrm>
            <a:off x="2047875" y="103663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endParaRPr lang="en-US" sz="1800"/>
          </a:p>
        </p:txBody>
      </p:sp>
    </p:spTree>
    <p:extLst>
      <p:ext uri="{BB962C8B-B14F-4D97-AF65-F5344CB8AC3E}">
        <p14:creationId xmlns:p14="http://schemas.microsoft.com/office/powerpoint/2010/main" val="13230207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Rockwell"/>
                <a:cs typeface="Rockwell"/>
              </a:rPr>
              <a:t>USA PATRIOT ACT (2001)</a:t>
            </a:r>
          </a:p>
        </p:txBody>
      </p:sp>
      <p:sp>
        <p:nvSpPr>
          <p:cNvPr id="5" name="Text Placeholder 4"/>
          <p:cNvSpPr>
            <a:spLocks noGrp="1"/>
          </p:cNvSpPr>
          <p:nvPr>
            <p:ph type="body" idx="1"/>
          </p:nvPr>
        </p:nvSpPr>
        <p:spPr>
          <a:xfrm>
            <a:off x="0" y="1535113"/>
            <a:ext cx="4497388" cy="639762"/>
          </a:xfrm>
        </p:spPr>
        <p:txBody>
          <a:bodyPr/>
          <a:lstStyle/>
          <a:p>
            <a:r>
              <a:rPr lang="en-US">
                <a:latin typeface="Rockwell"/>
                <a:cs typeface="Rockwell"/>
              </a:rPr>
              <a:t>National Security</a:t>
            </a:r>
          </a:p>
        </p:txBody>
      </p:sp>
      <p:sp>
        <p:nvSpPr>
          <p:cNvPr id="3" name="Content Placeholder 2"/>
          <p:cNvSpPr>
            <a:spLocks noGrp="1"/>
          </p:cNvSpPr>
          <p:nvPr>
            <p:ph sz="half" idx="2"/>
          </p:nvPr>
        </p:nvSpPr>
        <p:spPr>
          <a:xfrm>
            <a:off x="0" y="2174875"/>
            <a:ext cx="4497388" cy="4683125"/>
          </a:xfrm>
        </p:spPr>
        <p:txBody>
          <a:bodyPr/>
          <a:lstStyle/>
          <a:p>
            <a:r>
              <a:rPr lang="en-US" sz="2000" dirty="0">
                <a:latin typeface="Rockwell"/>
                <a:cs typeface="Rockwell"/>
              </a:rPr>
              <a:t>9/11</a:t>
            </a:r>
          </a:p>
          <a:p>
            <a:r>
              <a:rPr lang="ja-JP" altLang="en-US" sz="2000" dirty="0">
                <a:latin typeface="Rockwell"/>
                <a:cs typeface="Rockwell"/>
              </a:rPr>
              <a:t>“</a:t>
            </a:r>
            <a:r>
              <a:rPr lang="mr-IN" sz="2000" dirty="0">
                <a:latin typeface="Rockwell"/>
                <a:cs typeface="Rockwell"/>
              </a:rPr>
              <a:t>…</a:t>
            </a:r>
            <a:r>
              <a:rPr lang="en-US" sz="2000" dirty="0">
                <a:latin typeface="Rockwell"/>
                <a:cs typeface="Rockwell"/>
              </a:rPr>
              <a:t>provide for the common defence</a:t>
            </a:r>
            <a:r>
              <a:rPr lang="mr-IN" sz="2000" dirty="0">
                <a:latin typeface="Rockwell"/>
                <a:cs typeface="Rockwell"/>
              </a:rPr>
              <a:t>…</a:t>
            </a:r>
            <a:r>
              <a:rPr lang="ja-JP" altLang="en-US" sz="2000" dirty="0">
                <a:latin typeface="Rockwell"/>
                <a:cs typeface="Rockwell"/>
              </a:rPr>
              <a:t>”</a:t>
            </a:r>
            <a:endParaRPr lang="en-US" sz="2000" dirty="0">
              <a:latin typeface="Rockwell"/>
              <a:cs typeface="Rockwell"/>
            </a:endParaRPr>
          </a:p>
          <a:p>
            <a:r>
              <a:rPr lang="en-US" sz="2000" dirty="0">
                <a:latin typeface="Rockwell"/>
                <a:cs typeface="Rockwell"/>
              </a:rPr>
              <a:t>Information Sharing</a:t>
            </a:r>
          </a:p>
          <a:p>
            <a:r>
              <a:rPr lang="en-US" sz="2000" dirty="0">
                <a:latin typeface="Rockwell"/>
                <a:cs typeface="Rockwell"/>
              </a:rPr>
              <a:t>Roving Wiretaps</a:t>
            </a:r>
          </a:p>
          <a:p>
            <a:r>
              <a:rPr lang="en-US" sz="2000" dirty="0">
                <a:latin typeface="Rockwell"/>
                <a:cs typeface="Rockwell"/>
              </a:rPr>
              <a:t>Access to Records</a:t>
            </a:r>
          </a:p>
          <a:p>
            <a:r>
              <a:rPr lang="ja-JP" altLang="en-US" sz="2000" dirty="0">
                <a:latin typeface="Rockwell"/>
                <a:cs typeface="Rockwell"/>
              </a:rPr>
              <a:t>“</a:t>
            </a:r>
            <a:r>
              <a:rPr lang="en-US" sz="2000" dirty="0">
                <a:latin typeface="Rockwell"/>
                <a:cs typeface="Rockwell"/>
              </a:rPr>
              <a:t>Sneak &amp; Peek</a:t>
            </a:r>
            <a:r>
              <a:rPr lang="ja-JP" altLang="en-US" sz="2000" dirty="0">
                <a:latin typeface="Rockwell"/>
                <a:cs typeface="Rockwell"/>
              </a:rPr>
              <a:t>”</a:t>
            </a:r>
            <a:r>
              <a:rPr lang="en-US" sz="2000" dirty="0">
                <a:latin typeface="Rockwell"/>
                <a:cs typeface="Rockwell"/>
              </a:rPr>
              <a:t> Warrants</a:t>
            </a:r>
          </a:p>
          <a:p>
            <a:r>
              <a:rPr lang="en-US" sz="2000" dirty="0">
                <a:latin typeface="Rockwell"/>
                <a:cs typeface="Rockwell"/>
              </a:rPr>
              <a:t>Material Support</a:t>
            </a:r>
          </a:p>
          <a:p>
            <a:r>
              <a:rPr lang="en-US" sz="2000" dirty="0">
                <a:latin typeface="Rockwell"/>
                <a:cs typeface="Rockwell"/>
              </a:rPr>
              <a:t>Metadata Collection*</a:t>
            </a:r>
          </a:p>
          <a:p>
            <a:r>
              <a:rPr lang="en-US" sz="2000" dirty="0">
                <a:latin typeface="Rockwell"/>
                <a:cs typeface="Rockwell"/>
              </a:rPr>
              <a:t>Detainment of Immigrants/Non-Citizens</a:t>
            </a:r>
          </a:p>
        </p:txBody>
      </p:sp>
      <p:sp>
        <p:nvSpPr>
          <p:cNvPr id="6" name="Text Placeholder 5"/>
          <p:cNvSpPr>
            <a:spLocks noGrp="1"/>
          </p:cNvSpPr>
          <p:nvPr>
            <p:ph type="body" sz="quarter" idx="3"/>
          </p:nvPr>
        </p:nvSpPr>
        <p:spPr>
          <a:xfrm>
            <a:off x="4645025" y="1535113"/>
            <a:ext cx="4498975" cy="639762"/>
          </a:xfrm>
        </p:spPr>
        <p:txBody>
          <a:bodyPr/>
          <a:lstStyle/>
          <a:p>
            <a:r>
              <a:rPr lang="en-US">
                <a:latin typeface="Rockwell"/>
                <a:cs typeface="Rockwell"/>
              </a:rPr>
              <a:t>Individual Liberties</a:t>
            </a:r>
          </a:p>
        </p:txBody>
      </p:sp>
      <p:sp>
        <p:nvSpPr>
          <p:cNvPr id="4" name="Content Placeholder 3"/>
          <p:cNvSpPr>
            <a:spLocks noGrp="1"/>
          </p:cNvSpPr>
          <p:nvPr>
            <p:ph sz="quarter" idx="4"/>
          </p:nvPr>
        </p:nvSpPr>
        <p:spPr>
          <a:xfrm>
            <a:off x="4645025" y="2174875"/>
            <a:ext cx="4498975" cy="4683125"/>
          </a:xfrm>
        </p:spPr>
        <p:txBody>
          <a:bodyPr/>
          <a:lstStyle/>
          <a:p>
            <a:r>
              <a:rPr lang="en-US">
                <a:latin typeface="Rockwell"/>
                <a:cs typeface="Rockwell"/>
              </a:rPr>
              <a:t>Habeas Corpus</a:t>
            </a:r>
          </a:p>
          <a:p>
            <a:r>
              <a:rPr lang="en-US">
                <a:latin typeface="Rockwell"/>
                <a:cs typeface="Rockwell"/>
              </a:rPr>
              <a:t>First Amendment</a:t>
            </a:r>
          </a:p>
          <a:p>
            <a:r>
              <a:rPr lang="en-US">
                <a:latin typeface="Rockwell"/>
                <a:cs typeface="Rockwell"/>
              </a:rPr>
              <a:t>Fourth Amendment</a:t>
            </a:r>
          </a:p>
          <a:p>
            <a:pPr lvl="1"/>
            <a:r>
              <a:rPr lang="ja-JP" altLang="en-US">
                <a:latin typeface="Rockwell"/>
                <a:cs typeface="Rockwell"/>
              </a:rPr>
              <a:t>“</a:t>
            </a:r>
            <a:r>
              <a:rPr lang="en-US">
                <a:latin typeface="Rockwell"/>
                <a:cs typeface="Rockwell"/>
              </a:rPr>
              <a:t>reasonable expectation of privacy</a:t>
            </a:r>
            <a:r>
              <a:rPr lang="ja-JP" altLang="en-US">
                <a:latin typeface="Rockwell"/>
                <a:cs typeface="Rockwell"/>
              </a:rPr>
              <a:t>”</a:t>
            </a:r>
            <a:r>
              <a:rPr lang="en-US">
                <a:latin typeface="Rockwell"/>
                <a:cs typeface="Rockwell"/>
              </a:rPr>
              <a:t> </a:t>
            </a:r>
            <a:r>
              <a:rPr lang="mr-IN">
                <a:latin typeface="Rockwell"/>
                <a:cs typeface="Rockwell"/>
              </a:rPr>
              <a:t>–</a:t>
            </a:r>
            <a:r>
              <a:rPr lang="en-US">
                <a:latin typeface="Rockwell"/>
                <a:cs typeface="Rockwell"/>
              </a:rPr>
              <a:t> </a:t>
            </a:r>
            <a:r>
              <a:rPr lang="en-US" i="1">
                <a:latin typeface="Rockwell"/>
                <a:cs typeface="Rockwell"/>
              </a:rPr>
              <a:t>Katz v. U.S.</a:t>
            </a:r>
            <a:r>
              <a:rPr lang="en-US">
                <a:latin typeface="Rockwell"/>
                <a:cs typeface="Rockwell"/>
              </a:rPr>
              <a:t> (1967)</a:t>
            </a:r>
          </a:p>
          <a:p>
            <a:r>
              <a:rPr lang="en-US">
                <a:latin typeface="Rockwell"/>
                <a:cs typeface="Rockwell"/>
              </a:rPr>
              <a:t>Fifth Amendment</a:t>
            </a:r>
          </a:p>
          <a:p>
            <a:r>
              <a:rPr lang="en-US">
                <a:latin typeface="Rockwell"/>
                <a:cs typeface="Rockwell"/>
              </a:rPr>
              <a:t>Sixth Amendment</a:t>
            </a:r>
          </a:p>
        </p:txBody>
      </p:sp>
    </p:spTree>
    <p:extLst>
      <p:ext uri="{BB962C8B-B14F-4D97-AF65-F5344CB8AC3E}">
        <p14:creationId xmlns:p14="http://schemas.microsoft.com/office/powerpoint/2010/main" val="1919244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atin typeface="Calibri" charset="0"/>
            </a:endParaRPr>
          </a:p>
        </p:txBody>
      </p:sp>
      <p:sp>
        <p:nvSpPr>
          <p:cNvPr id="38915" name="Content Placeholder 2"/>
          <p:cNvSpPr>
            <a:spLocks noGrp="1"/>
          </p:cNvSpPr>
          <p:nvPr>
            <p:ph idx="1"/>
          </p:nvPr>
        </p:nvSpPr>
        <p:spPr>
          <a:xfrm>
            <a:off x="0" y="1600200"/>
            <a:ext cx="1447800" cy="4525963"/>
          </a:xfrm>
        </p:spPr>
        <p:txBody>
          <a:bodyPr/>
          <a:lstStyle/>
          <a:p>
            <a:r>
              <a:rPr lang="en-US" sz="1400">
                <a:latin typeface="Calibri" charset="0"/>
              </a:rPr>
              <a:t>Source: National Journal</a:t>
            </a:r>
          </a:p>
        </p:txBody>
      </p:sp>
      <p:pic>
        <p:nvPicPr>
          <p:cNvPr id="38916" name="Content Placeholder 4" descr="Gun Laws by State and Death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7239000" cy="163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1155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atin typeface="Calibri" charset="0"/>
            </a:endParaRPr>
          </a:p>
        </p:txBody>
      </p:sp>
      <p:pic>
        <p:nvPicPr>
          <p:cNvPr id="39939" name="Content Placeholder 4" descr="Gun Laws by State and Deaths.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6858000"/>
            <a:ext cx="7239000" cy="16381413"/>
          </a:xfrm>
        </p:spPr>
      </p:pic>
      <p:sp>
        <p:nvSpPr>
          <p:cNvPr id="39940" name="AutoShape 2" descr="https://img.njdc.com/media/media/2015/09/01/wholechart.png"/>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59624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193" y="-325120"/>
            <a:ext cx="7112000" cy="7183120"/>
          </a:xfrm>
          <a:prstGeom prst="rect">
            <a:avLst/>
          </a:prstGeom>
        </p:spPr>
      </p:pic>
    </p:spTree>
    <p:extLst>
      <p:ext uri="{BB962C8B-B14F-4D97-AF65-F5344CB8AC3E}">
        <p14:creationId xmlns:p14="http://schemas.microsoft.com/office/powerpoint/2010/main" val="891086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atin typeface="Calibri" charset="0"/>
            </a:endParaRPr>
          </a:p>
        </p:txBody>
      </p:sp>
      <p:sp>
        <p:nvSpPr>
          <p:cNvPr id="40963" name="Content Placeholder 2"/>
          <p:cNvSpPr>
            <a:spLocks noGrp="1"/>
          </p:cNvSpPr>
          <p:nvPr>
            <p:ph idx="1"/>
          </p:nvPr>
        </p:nvSpPr>
        <p:spPr/>
        <p:txBody>
          <a:bodyPr/>
          <a:lstStyle/>
          <a:p>
            <a:endParaRPr lang="en-US">
              <a:latin typeface="Calibri" charset="0"/>
            </a:endParaRPr>
          </a:p>
        </p:txBody>
      </p:sp>
      <p:pic>
        <p:nvPicPr>
          <p:cNvPr id="40964" name="Content Placeholder 4" descr="Gun Laws by State and Death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523413"/>
            <a:ext cx="7239000" cy="163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0743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14960"/>
            <a:ext cx="9144000" cy="7172960"/>
          </a:xfrm>
          <a:prstGeom prst="rect">
            <a:avLst/>
          </a:prstGeom>
        </p:spPr>
      </p:pic>
    </p:spTree>
    <p:extLst>
      <p:ext uri="{BB962C8B-B14F-4D97-AF65-F5344CB8AC3E}">
        <p14:creationId xmlns:p14="http://schemas.microsoft.com/office/powerpoint/2010/main" val="97450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3.1: Civil Liberties</a:t>
            </a:r>
            <a:endParaRPr lang="en-US" dirty="0"/>
          </a:p>
        </p:txBody>
      </p:sp>
      <p:sp>
        <p:nvSpPr>
          <p:cNvPr id="3" name="Subtitle 2"/>
          <p:cNvSpPr>
            <a:spLocks noGrp="1"/>
          </p:cNvSpPr>
          <p:nvPr>
            <p:ph type="subTitle" idx="1"/>
          </p:nvPr>
        </p:nvSpPr>
        <p:spPr>
          <a:xfrm>
            <a:off x="0" y="3886200"/>
            <a:ext cx="9144000" cy="1752600"/>
          </a:xfrm>
        </p:spPr>
        <p:txBody>
          <a:bodyPr>
            <a:normAutofit/>
          </a:bodyPr>
          <a:lstStyle/>
          <a:p>
            <a:r>
              <a:rPr lang="en-US" dirty="0" smtClean="0"/>
              <a:t>Mr. Winchell</a:t>
            </a:r>
          </a:p>
          <a:p>
            <a:r>
              <a:rPr lang="en-US" dirty="0" smtClean="0"/>
              <a:t>AP </a:t>
            </a:r>
            <a:r>
              <a:rPr lang="en-US" dirty="0" err="1" smtClean="0"/>
              <a:t>GoPo</a:t>
            </a:r>
            <a:endParaRPr lang="en-US" dirty="0" smtClean="0"/>
          </a:p>
          <a:p>
            <a:r>
              <a:rPr lang="en-US" dirty="0" smtClean="0"/>
              <a:t>Unit 3: Civil Liberties and Civil Rights</a:t>
            </a:r>
            <a:endParaRPr lang="en-US" dirty="0"/>
          </a:p>
        </p:txBody>
      </p:sp>
    </p:spTree>
    <p:extLst>
      <p:ext uri="{BB962C8B-B14F-4D97-AF65-F5344CB8AC3E}">
        <p14:creationId xmlns:p14="http://schemas.microsoft.com/office/powerpoint/2010/main" val="91135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295400"/>
          </a:xfrm>
        </p:spPr>
        <p:txBody>
          <a:bodyPr>
            <a:normAutofit fontScale="90000"/>
          </a:bodyPr>
          <a:lstStyle/>
          <a:p>
            <a:pPr eaLnBrk="1" hangingPunct="1"/>
            <a:r>
              <a:rPr lang="en-US" sz="4000">
                <a:latin typeface="Rockwell"/>
                <a:cs typeface="Rockwell"/>
              </a:rPr>
              <a:t>Differences Between </a:t>
            </a:r>
            <a:br>
              <a:rPr lang="en-US" sz="4000">
                <a:latin typeface="Rockwell"/>
                <a:cs typeface="Rockwell"/>
              </a:rPr>
            </a:br>
            <a:r>
              <a:rPr lang="en-US" sz="4000">
                <a:latin typeface="Rockwell"/>
                <a:cs typeface="Rockwell"/>
              </a:rPr>
              <a:t>Civil Liberties and Civil Rights</a:t>
            </a:r>
          </a:p>
        </p:txBody>
      </p:sp>
      <p:sp>
        <p:nvSpPr>
          <p:cNvPr id="7171" name="Rectangle 3"/>
          <p:cNvSpPr>
            <a:spLocks noGrp="1" noChangeArrowheads="1"/>
          </p:cNvSpPr>
          <p:nvPr>
            <p:ph type="body" idx="1"/>
          </p:nvPr>
        </p:nvSpPr>
        <p:spPr>
          <a:xfrm>
            <a:off x="152400" y="1371600"/>
            <a:ext cx="8839200" cy="5486400"/>
          </a:xfrm>
        </p:spPr>
        <p:txBody>
          <a:bodyPr>
            <a:normAutofit fontScale="92500"/>
          </a:bodyPr>
          <a:lstStyle/>
          <a:p>
            <a:pPr eaLnBrk="1" hangingPunct="1"/>
            <a:r>
              <a:rPr lang="en-US" b="1" dirty="0">
                <a:latin typeface="Rockwell"/>
                <a:cs typeface="Rockwell"/>
              </a:rPr>
              <a:t>Civil Liberties</a:t>
            </a:r>
          </a:p>
          <a:p>
            <a:pPr lvl="1" eaLnBrk="1" hangingPunct="1"/>
            <a:r>
              <a:rPr lang="en-US" dirty="0">
                <a:latin typeface="Rockwell"/>
                <a:cs typeface="Rockwell"/>
              </a:rPr>
              <a:t>Guaranteed freedoms for individuals and protections from government action</a:t>
            </a:r>
          </a:p>
          <a:p>
            <a:pPr lvl="1" eaLnBrk="1" hangingPunct="1"/>
            <a:r>
              <a:rPr lang="en-US" dirty="0">
                <a:latin typeface="Rockwell"/>
                <a:cs typeface="Rockwell"/>
              </a:rPr>
              <a:t>Freedom of speech, press, assembly, religion, petition, trial by jury, legal representation</a:t>
            </a:r>
          </a:p>
          <a:p>
            <a:pPr lvl="1" eaLnBrk="1" hangingPunct="1"/>
            <a:r>
              <a:rPr lang="en-US" dirty="0">
                <a:latin typeface="Rockwell"/>
                <a:cs typeface="Rockwell"/>
              </a:rPr>
              <a:t>Due process (5</a:t>
            </a:r>
            <a:r>
              <a:rPr lang="en-US" baseline="30000" dirty="0">
                <a:latin typeface="Rockwell"/>
                <a:cs typeface="Rockwell"/>
              </a:rPr>
              <a:t>th</a:t>
            </a:r>
            <a:r>
              <a:rPr lang="en-US" dirty="0">
                <a:latin typeface="Rockwell"/>
                <a:cs typeface="Rockwell"/>
              </a:rPr>
              <a:t> Amendment and 14</a:t>
            </a:r>
            <a:r>
              <a:rPr lang="en-US" baseline="30000" dirty="0">
                <a:latin typeface="Rockwell"/>
                <a:cs typeface="Rockwell"/>
              </a:rPr>
              <a:t>th</a:t>
            </a:r>
            <a:r>
              <a:rPr lang="en-US" dirty="0">
                <a:latin typeface="Rockwell"/>
                <a:cs typeface="Rockwell"/>
              </a:rPr>
              <a:t> Amendment)</a:t>
            </a:r>
          </a:p>
          <a:p>
            <a:pPr eaLnBrk="1" hangingPunct="1"/>
            <a:r>
              <a:rPr lang="en-US" b="1" dirty="0">
                <a:latin typeface="Rockwell"/>
                <a:cs typeface="Rockwell"/>
              </a:rPr>
              <a:t>Civil Rights</a:t>
            </a:r>
          </a:p>
          <a:p>
            <a:pPr lvl="1" eaLnBrk="1" hangingPunct="1"/>
            <a:r>
              <a:rPr lang="en-US" dirty="0">
                <a:latin typeface="Rockwell"/>
                <a:cs typeface="Rockwell"/>
              </a:rPr>
              <a:t>Guaranteed protections of groups from discrimination, prejudice, inequality, injustice</a:t>
            </a:r>
          </a:p>
          <a:p>
            <a:pPr lvl="1" eaLnBrk="1" hangingPunct="1"/>
            <a:r>
              <a:rPr lang="en-US" dirty="0">
                <a:latin typeface="Rockwell"/>
                <a:cs typeface="Rockwell"/>
              </a:rPr>
              <a:t>Equal protection (14</a:t>
            </a:r>
            <a:r>
              <a:rPr lang="en-US" baseline="30000" dirty="0">
                <a:latin typeface="Rockwell"/>
                <a:cs typeface="Rockwell"/>
              </a:rPr>
              <a:t>th</a:t>
            </a:r>
            <a:r>
              <a:rPr lang="en-US" dirty="0">
                <a:latin typeface="Rockwell"/>
                <a:cs typeface="Rockwell"/>
              </a:rPr>
              <a:t> Amendment)</a:t>
            </a:r>
          </a:p>
        </p:txBody>
      </p:sp>
    </p:spTree>
    <p:extLst>
      <p:ext uri="{BB962C8B-B14F-4D97-AF65-F5344CB8AC3E}">
        <p14:creationId xmlns:p14="http://schemas.microsoft.com/office/powerpoint/2010/main" val="41501669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atin typeface="Rockwell"/>
                <a:cs typeface="Rockwell"/>
              </a:rPr>
              <a:t>Civil Liberties v. Civil Rights</a:t>
            </a:r>
          </a:p>
        </p:txBody>
      </p:sp>
      <p:sp>
        <p:nvSpPr>
          <p:cNvPr id="3" name="Content Placeholder 2"/>
          <p:cNvSpPr>
            <a:spLocks noGrp="1"/>
          </p:cNvSpPr>
          <p:nvPr>
            <p:ph idx="1"/>
          </p:nvPr>
        </p:nvSpPr>
        <p:spPr/>
        <p:txBody>
          <a:bodyPr>
            <a:normAutofit lnSpcReduction="10000"/>
          </a:bodyPr>
          <a:lstStyle/>
          <a:p>
            <a:pPr eaLnBrk="1" hangingPunct="1">
              <a:lnSpc>
                <a:spcPct val="80000"/>
              </a:lnSpc>
            </a:pPr>
            <a:r>
              <a:rPr lang="en-US" sz="2700" dirty="0">
                <a:latin typeface="Rockwell"/>
                <a:cs typeface="Rockwell"/>
              </a:rPr>
              <a:t>Civil Liberties:</a:t>
            </a:r>
          </a:p>
          <a:p>
            <a:pPr lvl="1" eaLnBrk="1" hangingPunct="1">
              <a:lnSpc>
                <a:spcPct val="80000"/>
              </a:lnSpc>
            </a:pPr>
            <a:r>
              <a:rPr lang="en-US" sz="2400" dirty="0">
                <a:latin typeface="Rockwell"/>
                <a:cs typeface="Rockwell"/>
              </a:rPr>
              <a:t>Basic rights and freedoms that are…</a:t>
            </a:r>
          </a:p>
          <a:p>
            <a:pPr lvl="1" eaLnBrk="1" hangingPunct="1">
              <a:lnSpc>
                <a:spcPct val="80000"/>
              </a:lnSpc>
            </a:pPr>
            <a:r>
              <a:rPr lang="en-US" sz="2400" dirty="0">
                <a:latin typeface="Rockwell"/>
                <a:cs typeface="Rockwell"/>
              </a:rPr>
              <a:t>Protected either in the </a:t>
            </a:r>
            <a:r>
              <a:rPr lang="en-US" sz="2400" b="1" dirty="0">
                <a:latin typeface="Rockwell"/>
                <a:cs typeface="Rockwell"/>
              </a:rPr>
              <a:t>Bill of Rights, Constitution</a:t>
            </a:r>
            <a:r>
              <a:rPr lang="en-US" sz="2400" dirty="0">
                <a:latin typeface="Rockwell"/>
                <a:cs typeface="Rockwell"/>
              </a:rPr>
              <a:t>, or interpreted in Courts</a:t>
            </a:r>
          </a:p>
          <a:p>
            <a:pPr lvl="2" eaLnBrk="1" hangingPunct="1">
              <a:lnSpc>
                <a:spcPct val="80000"/>
              </a:lnSpc>
            </a:pPr>
            <a:r>
              <a:rPr lang="en-US" sz="2000" dirty="0">
                <a:latin typeface="Rockwell"/>
                <a:cs typeface="Rockwell"/>
              </a:rPr>
              <a:t>Free Speech, Free Press, Free from Search &amp; Seizure, etc.</a:t>
            </a:r>
          </a:p>
          <a:p>
            <a:pPr eaLnBrk="1" hangingPunct="1">
              <a:lnSpc>
                <a:spcPct val="80000"/>
              </a:lnSpc>
            </a:pPr>
            <a:r>
              <a:rPr lang="en-US" sz="2700" dirty="0">
                <a:latin typeface="Rockwell"/>
                <a:cs typeface="Rockwell"/>
              </a:rPr>
              <a:t>Civil Rights:</a:t>
            </a:r>
          </a:p>
          <a:p>
            <a:pPr lvl="1" eaLnBrk="1" hangingPunct="1">
              <a:lnSpc>
                <a:spcPct val="80000"/>
              </a:lnSpc>
            </a:pPr>
            <a:r>
              <a:rPr lang="en-US" sz="2400" dirty="0">
                <a:latin typeface="Rockwell"/>
                <a:cs typeface="Rockwell"/>
              </a:rPr>
              <a:t>Basic right to be free from unequal treatment based on certain protected characteristics (race, gender, disability)</a:t>
            </a:r>
          </a:p>
          <a:p>
            <a:pPr lvl="1" eaLnBrk="1" hangingPunct="1">
              <a:lnSpc>
                <a:spcPct val="80000"/>
              </a:lnSpc>
            </a:pPr>
            <a:r>
              <a:rPr lang="en-US" sz="2400" dirty="0">
                <a:latin typeface="Rockwell"/>
                <a:cs typeface="Rockwell"/>
              </a:rPr>
              <a:t>What establishes these protections?</a:t>
            </a:r>
          </a:p>
          <a:p>
            <a:pPr lvl="2" eaLnBrk="1" hangingPunct="1">
              <a:lnSpc>
                <a:spcPct val="80000"/>
              </a:lnSpc>
              <a:buFont typeface="Arial" charset="0"/>
              <a:buChar char="–"/>
            </a:pPr>
            <a:r>
              <a:rPr lang="en-US" sz="2000" dirty="0">
                <a:latin typeface="Rockwell"/>
                <a:cs typeface="Rockwell"/>
              </a:rPr>
              <a:t>14</a:t>
            </a:r>
            <a:r>
              <a:rPr lang="en-US" sz="2000" baseline="30000" dirty="0">
                <a:latin typeface="Rockwell"/>
                <a:cs typeface="Rockwell"/>
              </a:rPr>
              <a:t>th</a:t>
            </a:r>
            <a:r>
              <a:rPr lang="en-US" sz="2000" dirty="0">
                <a:latin typeface="Rockwell"/>
                <a:cs typeface="Rockwell"/>
              </a:rPr>
              <a:t> Amendment: Equal Protection Clause</a:t>
            </a:r>
          </a:p>
          <a:p>
            <a:pPr eaLnBrk="1" hangingPunct="1">
              <a:lnSpc>
                <a:spcPct val="80000"/>
              </a:lnSpc>
            </a:pPr>
            <a:r>
              <a:rPr lang="en-US" sz="2700" dirty="0">
                <a:latin typeface="Rockwell"/>
                <a:cs typeface="Rockwell"/>
              </a:rPr>
              <a:t>What right</a:t>
            </a:r>
            <a:r>
              <a:rPr lang="ja-JP" altLang="en-US" sz="2700" dirty="0">
                <a:latin typeface="Rockwell"/>
                <a:cs typeface="Rockwell"/>
              </a:rPr>
              <a:t>’</a:t>
            </a:r>
            <a:r>
              <a:rPr lang="en-US" sz="2700" dirty="0">
                <a:latin typeface="Rockwell"/>
                <a:cs typeface="Rockwell"/>
              </a:rPr>
              <a:t>s affected? (Civil Lib.) v. Whose rights affected? (Civil Rights)</a:t>
            </a:r>
          </a:p>
        </p:txBody>
      </p:sp>
    </p:spTree>
    <p:extLst>
      <p:ext uri="{BB962C8B-B14F-4D97-AF65-F5344CB8AC3E}">
        <p14:creationId xmlns:p14="http://schemas.microsoft.com/office/powerpoint/2010/main" val="3481814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z="4000">
                <a:latin typeface="Rockwell"/>
                <a:cs typeface="Rockwell"/>
              </a:rPr>
              <a:t>Original Constitutional Guarantees</a:t>
            </a:r>
          </a:p>
        </p:txBody>
      </p:sp>
      <p:sp>
        <p:nvSpPr>
          <p:cNvPr id="8195" name="Rectangle 3"/>
          <p:cNvSpPr>
            <a:spLocks noGrp="1" noChangeArrowheads="1"/>
          </p:cNvSpPr>
          <p:nvPr>
            <p:ph type="body" idx="1"/>
          </p:nvPr>
        </p:nvSpPr>
        <p:spPr/>
        <p:txBody>
          <a:bodyPr>
            <a:normAutofit lnSpcReduction="10000"/>
          </a:bodyPr>
          <a:lstStyle/>
          <a:p>
            <a:pPr eaLnBrk="1" hangingPunct="1">
              <a:lnSpc>
                <a:spcPct val="80000"/>
              </a:lnSpc>
            </a:pPr>
            <a:r>
              <a:rPr lang="en-US" sz="2400" dirty="0">
                <a:latin typeface="Rockwell"/>
                <a:cs typeface="Rockwell"/>
              </a:rPr>
              <a:t>Writ of Habeas Corpus (Article I, Section 9)</a:t>
            </a:r>
          </a:p>
          <a:p>
            <a:pPr lvl="1" eaLnBrk="1" hangingPunct="1">
              <a:lnSpc>
                <a:spcPct val="80000"/>
              </a:lnSpc>
            </a:pPr>
            <a:r>
              <a:rPr lang="en-US" sz="2000" dirty="0">
                <a:latin typeface="Rockwell"/>
                <a:cs typeface="Rockwell"/>
              </a:rPr>
              <a:t>Informed of charges</a:t>
            </a:r>
          </a:p>
          <a:p>
            <a:pPr eaLnBrk="1" hangingPunct="1">
              <a:lnSpc>
                <a:spcPct val="80000"/>
              </a:lnSpc>
            </a:pPr>
            <a:r>
              <a:rPr lang="en-US" sz="2400" dirty="0">
                <a:latin typeface="Rockwell"/>
                <a:cs typeface="Rockwell"/>
              </a:rPr>
              <a:t>No Bills of Attainder (Article I, Section 9)</a:t>
            </a:r>
          </a:p>
          <a:p>
            <a:pPr lvl="1" eaLnBrk="1" hangingPunct="1">
              <a:lnSpc>
                <a:spcPct val="80000"/>
              </a:lnSpc>
            </a:pPr>
            <a:r>
              <a:rPr lang="en-US" sz="2000" dirty="0">
                <a:latin typeface="Rockwell"/>
                <a:cs typeface="Rockwell"/>
              </a:rPr>
              <a:t>Due process</a:t>
            </a:r>
          </a:p>
          <a:p>
            <a:pPr eaLnBrk="1" hangingPunct="1">
              <a:lnSpc>
                <a:spcPct val="80000"/>
              </a:lnSpc>
            </a:pPr>
            <a:r>
              <a:rPr lang="en-US" sz="2400" dirty="0">
                <a:latin typeface="Rockwell"/>
                <a:cs typeface="Rockwell"/>
              </a:rPr>
              <a:t>No Ex Post Facto (Article I, Section 9)</a:t>
            </a:r>
          </a:p>
          <a:p>
            <a:pPr lvl="1" eaLnBrk="1" hangingPunct="1">
              <a:lnSpc>
                <a:spcPct val="80000"/>
              </a:lnSpc>
            </a:pPr>
            <a:r>
              <a:rPr lang="en-US" sz="2000" dirty="0">
                <a:latin typeface="Rockwell"/>
                <a:cs typeface="Rockwell"/>
              </a:rPr>
              <a:t>After the fact</a:t>
            </a:r>
          </a:p>
          <a:p>
            <a:pPr eaLnBrk="1" hangingPunct="1">
              <a:lnSpc>
                <a:spcPct val="80000"/>
              </a:lnSpc>
            </a:pPr>
            <a:r>
              <a:rPr lang="en-US" sz="2400" dirty="0">
                <a:latin typeface="Rockwell"/>
                <a:cs typeface="Rockwell"/>
              </a:rPr>
              <a:t>Trial By Jury (Article III, Section 2)</a:t>
            </a:r>
          </a:p>
          <a:p>
            <a:pPr eaLnBrk="1" hangingPunct="1">
              <a:lnSpc>
                <a:spcPct val="80000"/>
              </a:lnSpc>
            </a:pPr>
            <a:r>
              <a:rPr lang="en-US" sz="2400" dirty="0">
                <a:latin typeface="Rockwell"/>
                <a:cs typeface="Rockwell"/>
              </a:rPr>
              <a:t>Treason (Article III, Section 3)</a:t>
            </a:r>
          </a:p>
          <a:p>
            <a:pPr lvl="1" eaLnBrk="1" hangingPunct="1">
              <a:lnSpc>
                <a:spcPct val="80000"/>
              </a:lnSpc>
            </a:pPr>
            <a:r>
              <a:rPr lang="en-US" sz="2000" dirty="0">
                <a:latin typeface="Rockwell"/>
                <a:cs typeface="Rockwell"/>
              </a:rPr>
              <a:t>Levying war or aiding the enemy; two witnesses to crime</a:t>
            </a:r>
          </a:p>
          <a:p>
            <a:pPr eaLnBrk="1" hangingPunct="1">
              <a:lnSpc>
                <a:spcPct val="80000"/>
              </a:lnSpc>
            </a:pPr>
            <a:r>
              <a:rPr lang="en-US" sz="2400" dirty="0">
                <a:latin typeface="Rockwell"/>
                <a:cs typeface="Rockwell"/>
              </a:rPr>
              <a:t>Privileges and Immunities (Article IV, Section 2)</a:t>
            </a:r>
          </a:p>
          <a:p>
            <a:pPr lvl="1" eaLnBrk="1" hangingPunct="1">
              <a:lnSpc>
                <a:spcPct val="80000"/>
              </a:lnSpc>
            </a:pPr>
            <a:r>
              <a:rPr lang="en-US" sz="2000" dirty="0">
                <a:latin typeface="Rockwell"/>
                <a:cs typeface="Rockwell"/>
              </a:rPr>
              <a:t>Guaranteed in all states</a:t>
            </a:r>
          </a:p>
          <a:p>
            <a:pPr eaLnBrk="1" hangingPunct="1">
              <a:lnSpc>
                <a:spcPct val="80000"/>
              </a:lnSpc>
            </a:pPr>
            <a:r>
              <a:rPr lang="en-US" sz="2400" dirty="0">
                <a:latin typeface="Rockwell"/>
                <a:cs typeface="Rockwell"/>
              </a:rPr>
              <a:t>No Religious Test (Article VI)</a:t>
            </a:r>
          </a:p>
          <a:p>
            <a:pPr lvl="1" eaLnBrk="1" hangingPunct="1">
              <a:lnSpc>
                <a:spcPct val="80000"/>
              </a:lnSpc>
            </a:pPr>
            <a:r>
              <a:rPr lang="en-US" sz="2000" dirty="0">
                <a:latin typeface="Rockwell"/>
                <a:cs typeface="Rockwell"/>
              </a:rPr>
              <a:t>No declaration of religion or religious oath to hold public office</a:t>
            </a:r>
          </a:p>
        </p:txBody>
      </p:sp>
    </p:spTree>
    <p:extLst>
      <p:ext uri="{BB962C8B-B14F-4D97-AF65-F5344CB8AC3E}">
        <p14:creationId xmlns:p14="http://schemas.microsoft.com/office/powerpoint/2010/main" val="13245897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Rockwell"/>
                <a:cs typeface="Rockwell"/>
              </a:rPr>
              <a:t>Bill of Rights</a:t>
            </a:r>
          </a:p>
        </p:txBody>
      </p:sp>
      <p:sp>
        <p:nvSpPr>
          <p:cNvPr id="9219" name="Rectangle 3"/>
          <p:cNvSpPr>
            <a:spLocks noGrp="1" noChangeArrowheads="1"/>
          </p:cNvSpPr>
          <p:nvPr>
            <p:ph type="body" sz="half" idx="1"/>
          </p:nvPr>
        </p:nvSpPr>
        <p:spPr/>
        <p:txBody>
          <a:bodyPr>
            <a:normAutofit lnSpcReduction="10000"/>
          </a:bodyPr>
          <a:lstStyle/>
          <a:p>
            <a:pPr eaLnBrk="1" hangingPunct="1">
              <a:lnSpc>
                <a:spcPct val="90000"/>
              </a:lnSpc>
            </a:pPr>
            <a:r>
              <a:rPr lang="en-US" sz="2000" dirty="0">
                <a:latin typeface="Rockwell"/>
                <a:cs typeface="Rockwell"/>
              </a:rPr>
              <a:t>First Amendment</a:t>
            </a:r>
          </a:p>
          <a:p>
            <a:pPr lvl="1" eaLnBrk="1" hangingPunct="1">
              <a:lnSpc>
                <a:spcPct val="90000"/>
              </a:lnSpc>
            </a:pPr>
            <a:r>
              <a:rPr lang="en-US" sz="1800" dirty="0">
                <a:latin typeface="Rockwell"/>
                <a:cs typeface="Rockwell"/>
              </a:rPr>
              <a:t>Establishment and free exercise of religion, speech, press, assembly, petition</a:t>
            </a:r>
          </a:p>
          <a:p>
            <a:pPr eaLnBrk="1" hangingPunct="1">
              <a:lnSpc>
                <a:spcPct val="90000"/>
              </a:lnSpc>
            </a:pPr>
            <a:r>
              <a:rPr lang="en-US" sz="2000" dirty="0">
                <a:latin typeface="Rockwell"/>
                <a:cs typeface="Rockwell"/>
              </a:rPr>
              <a:t>Second Amendment</a:t>
            </a:r>
          </a:p>
          <a:p>
            <a:pPr lvl="1" eaLnBrk="1" hangingPunct="1">
              <a:lnSpc>
                <a:spcPct val="90000"/>
              </a:lnSpc>
            </a:pPr>
            <a:r>
              <a:rPr lang="en-US" sz="1800" dirty="0">
                <a:latin typeface="Rockwell"/>
                <a:cs typeface="Rockwell"/>
              </a:rPr>
              <a:t>Right to bear arms</a:t>
            </a:r>
          </a:p>
          <a:p>
            <a:pPr eaLnBrk="1" hangingPunct="1">
              <a:lnSpc>
                <a:spcPct val="90000"/>
              </a:lnSpc>
            </a:pPr>
            <a:r>
              <a:rPr lang="en-US" sz="2000" dirty="0">
                <a:latin typeface="Rockwell"/>
                <a:cs typeface="Rockwell"/>
              </a:rPr>
              <a:t>Third Amendment</a:t>
            </a:r>
          </a:p>
          <a:p>
            <a:pPr lvl="1" eaLnBrk="1" hangingPunct="1">
              <a:lnSpc>
                <a:spcPct val="90000"/>
              </a:lnSpc>
            </a:pPr>
            <a:r>
              <a:rPr lang="en-US" sz="1800" dirty="0">
                <a:latin typeface="Rockwell"/>
                <a:cs typeface="Rockwell"/>
              </a:rPr>
              <a:t>Quartering soldiers</a:t>
            </a:r>
          </a:p>
          <a:p>
            <a:pPr eaLnBrk="1" hangingPunct="1">
              <a:lnSpc>
                <a:spcPct val="90000"/>
              </a:lnSpc>
            </a:pPr>
            <a:r>
              <a:rPr lang="en-US" sz="2000" dirty="0">
                <a:latin typeface="Rockwell"/>
                <a:cs typeface="Rockwell"/>
              </a:rPr>
              <a:t>Fourth Amendment</a:t>
            </a:r>
          </a:p>
          <a:p>
            <a:pPr lvl="1" eaLnBrk="1" hangingPunct="1">
              <a:lnSpc>
                <a:spcPct val="90000"/>
              </a:lnSpc>
            </a:pPr>
            <a:r>
              <a:rPr lang="en-US" sz="1800" dirty="0">
                <a:latin typeface="Rockwell"/>
                <a:cs typeface="Rockwell"/>
              </a:rPr>
              <a:t>Searches and seizures</a:t>
            </a:r>
          </a:p>
          <a:p>
            <a:pPr eaLnBrk="1" hangingPunct="1">
              <a:lnSpc>
                <a:spcPct val="90000"/>
              </a:lnSpc>
            </a:pPr>
            <a:r>
              <a:rPr lang="en-US" sz="2000" dirty="0">
                <a:latin typeface="Rockwell"/>
                <a:cs typeface="Rockwell"/>
              </a:rPr>
              <a:t>Fifth Amendment</a:t>
            </a:r>
          </a:p>
          <a:p>
            <a:pPr lvl="1" eaLnBrk="1" hangingPunct="1">
              <a:lnSpc>
                <a:spcPct val="90000"/>
              </a:lnSpc>
            </a:pPr>
            <a:r>
              <a:rPr lang="en-US" sz="1800" dirty="0">
                <a:latin typeface="Rockwell"/>
                <a:cs typeface="Rockwell"/>
              </a:rPr>
              <a:t>Grand jury, double jeopardy, self-incrimination, due process, eminent domain</a:t>
            </a:r>
          </a:p>
        </p:txBody>
      </p:sp>
      <p:sp>
        <p:nvSpPr>
          <p:cNvPr id="9220" name="Rectangle 4"/>
          <p:cNvSpPr>
            <a:spLocks noGrp="1" noChangeArrowheads="1"/>
          </p:cNvSpPr>
          <p:nvPr>
            <p:ph type="body" sz="half" idx="2"/>
          </p:nvPr>
        </p:nvSpPr>
        <p:spPr/>
        <p:txBody>
          <a:bodyPr/>
          <a:lstStyle/>
          <a:p>
            <a:pPr eaLnBrk="1" hangingPunct="1">
              <a:lnSpc>
                <a:spcPct val="90000"/>
              </a:lnSpc>
            </a:pPr>
            <a:r>
              <a:rPr lang="en-US" sz="2000">
                <a:latin typeface="Rockwell"/>
                <a:cs typeface="Rockwell"/>
              </a:rPr>
              <a:t>Sixth Amendment</a:t>
            </a:r>
          </a:p>
          <a:p>
            <a:pPr lvl="1" eaLnBrk="1" hangingPunct="1">
              <a:lnSpc>
                <a:spcPct val="90000"/>
              </a:lnSpc>
            </a:pPr>
            <a:r>
              <a:rPr lang="en-US" sz="1800">
                <a:latin typeface="Rockwell"/>
                <a:cs typeface="Rockwell"/>
              </a:rPr>
              <a:t>Speedy and fair public trial by jury, informed of charges, confrontation of witnesses, right to attorney</a:t>
            </a:r>
          </a:p>
          <a:p>
            <a:pPr eaLnBrk="1" hangingPunct="1">
              <a:lnSpc>
                <a:spcPct val="90000"/>
              </a:lnSpc>
            </a:pPr>
            <a:r>
              <a:rPr lang="en-US" sz="2000">
                <a:latin typeface="Rockwell"/>
                <a:cs typeface="Rockwell"/>
              </a:rPr>
              <a:t>Seventh Amendment</a:t>
            </a:r>
          </a:p>
          <a:p>
            <a:pPr lvl="1" eaLnBrk="1" hangingPunct="1">
              <a:lnSpc>
                <a:spcPct val="90000"/>
              </a:lnSpc>
            </a:pPr>
            <a:r>
              <a:rPr lang="en-US" sz="1800">
                <a:latin typeface="Rockwell"/>
                <a:cs typeface="Rockwell"/>
              </a:rPr>
              <a:t>Trial by jury in civil cases</a:t>
            </a:r>
          </a:p>
          <a:p>
            <a:pPr eaLnBrk="1" hangingPunct="1">
              <a:lnSpc>
                <a:spcPct val="90000"/>
              </a:lnSpc>
            </a:pPr>
            <a:r>
              <a:rPr lang="en-US" sz="2000">
                <a:latin typeface="Rockwell"/>
                <a:cs typeface="Rockwell"/>
              </a:rPr>
              <a:t>Eighth Amendment</a:t>
            </a:r>
          </a:p>
          <a:p>
            <a:pPr lvl="1" eaLnBrk="1" hangingPunct="1">
              <a:lnSpc>
                <a:spcPct val="90000"/>
              </a:lnSpc>
            </a:pPr>
            <a:r>
              <a:rPr lang="en-US" sz="1800">
                <a:latin typeface="Rockwell"/>
                <a:cs typeface="Rockwell"/>
              </a:rPr>
              <a:t>Cruel and unusual punishment</a:t>
            </a:r>
          </a:p>
          <a:p>
            <a:pPr eaLnBrk="1" hangingPunct="1">
              <a:lnSpc>
                <a:spcPct val="90000"/>
              </a:lnSpc>
            </a:pPr>
            <a:r>
              <a:rPr lang="en-US" sz="2000">
                <a:latin typeface="Rockwell"/>
                <a:cs typeface="Rockwell"/>
              </a:rPr>
              <a:t>Ninth Amendment</a:t>
            </a:r>
          </a:p>
          <a:p>
            <a:pPr lvl="1" eaLnBrk="1" hangingPunct="1">
              <a:lnSpc>
                <a:spcPct val="90000"/>
              </a:lnSpc>
            </a:pPr>
            <a:r>
              <a:rPr lang="en-US" sz="1800">
                <a:latin typeface="Rockwell"/>
                <a:cs typeface="Rockwell"/>
              </a:rPr>
              <a:t>Un-enumerated rights</a:t>
            </a:r>
          </a:p>
          <a:p>
            <a:pPr eaLnBrk="1" hangingPunct="1">
              <a:lnSpc>
                <a:spcPct val="90000"/>
              </a:lnSpc>
            </a:pPr>
            <a:r>
              <a:rPr lang="en-US" sz="2000">
                <a:latin typeface="Rockwell"/>
                <a:cs typeface="Rockwell"/>
              </a:rPr>
              <a:t>Tenth Amendment</a:t>
            </a:r>
          </a:p>
          <a:p>
            <a:pPr lvl="1" eaLnBrk="1" hangingPunct="1">
              <a:lnSpc>
                <a:spcPct val="90000"/>
              </a:lnSpc>
            </a:pPr>
            <a:r>
              <a:rPr lang="en-US" sz="1800">
                <a:latin typeface="Rockwell"/>
                <a:cs typeface="Rockwell"/>
              </a:rPr>
              <a:t>Reserved powers</a:t>
            </a:r>
          </a:p>
        </p:txBody>
      </p:sp>
    </p:spTree>
    <p:extLst>
      <p:ext uri="{BB962C8B-B14F-4D97-AF65-F5344CB8AC3E}">
        <p14:creationId xmlns:p14="http://schemas.microsoft.com/office/powerpoint/2010/main" val="14679725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4997</TotalTime>
  <Words>2312</Words>
  <Application>Microsoft Macintosh PowerPoint</Application>
  <PresentationFormat>On-screen Show (4:3)</PresentationFormat>
  <Paragraphs>263</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Theme</vt:lpstr>
      <vt:lpstr>PowerPoint Presentation</vt:lpstr>
      <vt:lpstr>PowerPoint Presentation</vt:lpstr>
      <vt:lpstr>PowerPoint Presentation</vt:lpstr>
      <vt:lpstr>PowerPoint Presentation</vt:lpstr>
      <vt:lpstr>3.1: Civil Liberties</vt:lpstr>
      <vt:lpstr>Differences Between  Civil Liberties and Civil Rights</vt:lpstr>
      <vt:lpstr>Civil Liberties v. Civil Rights</vt:lpstr>
      <vt:lpstr>Original Constitutional Guarantees</vt:lpstr>
      <vt:lpstr>Bill of Rights</vt:lpstr>
      <vt:lpstr>Fourteenth Amendment</vt:lpstr>
      <vt:lpstr>Civil Liberties First Amendment – Establishment Clause</vt:lpstr>
      <vt:lpstr>Civil Liberties First Amendment – Free Exercise Clause</vt:lpstr>
      <vt:lpstr>Civil Liberties First Amendment - Speech</vt:lpstr>
      <vt:lpstr>Civil Liberties First Amendment – Press</vt:lpstr>
      <vt:lpstr>Civil Liberties First Amendment – Assembly</vt:lpstr>
      <vt:lpstr>Civil Liberties First Amendment - Petition</vt:lpstr>
      <vt:lpstr>Civil Liberties Second Amendment</vt:lpstr>
      <vt:lpstr>Civil Liberties Third Amendment</vt:lpstr>
      <vt:lpstr>Civil Liberties Fourth Amendment</vt:lpstr>
      <vt:lpstr>Civil Liberties Fifth Amendment – Rights of Accused</vt:lpstr>
      <vt:lpstr>Civil Liberties Fifth Amendment – Due Process</vt:lpstr>
      <vt:lpstr>Civil Liberties Fifth Amendment – Property Rights</vt:lpstr>
      <vt:lpstr>Civil Liberties Sixth Amendment – Trial and Counsel</vt:lpstr>
      <vt:lpstr>Civil Liberties Eighth Amendment – Cruel and Unusual Punishment</vt:lpstr>
      <vt:lpstr>Civil Liberties Ninth Amendment – Un-enumerated Rights</vt:lpstr>
      <vt:lpstr>A View on First Red Scare</vt:lpstr>
      <vt:lpstr>USA PATRIOT ACT (2001)</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 Civil Liberties</dc:title>
  <dc:creator>Craig Winchell</dc:creator>
  <cp:lastModifiedBy>Craig Winchell</cp:lastModifiedBy>
  <cp:revision>7</cp:revision>
  <dcterms:created xsi:type="dcterms:W3CDTF">2019-03-07T17:17:46Z</dcterms:created>
  <dcterms:modified xsi:type="dcterms:W3CDTF">2019-03-11T04:35:31Z</dcterms:modified>
</cp:coreProperties>
</file>