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65" r:id="rId3"/>
    <p:sldId id="266" r:id="rId4"/>
    <p:sldId id="262" r:id="rId5"/>
    <p:sldId id="264" r:id="rId6"/>
    <p:sldId id="267" r:id="rId7"/>
    <p:sldId id="268" r:id="rId8"/>
    <p:sldId id="269" r:id="rId9"/>
    <p:sldId id="270" r:id="rId10"/>
    <p:sldId id="26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5" d="100"/>
          <a:sy n="45" d="100"/>
        </p:scale>
        <p:origin x="-3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1143681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20388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6148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D0D979-4A4B-8847-8E6A-716D7AFAF52C}"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95515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D0D979-4A4B-8847-8E6A-716D7AFAF52C}" type="datetimeFigureOut">
              <a:rPr lang="en-US" smtClean="0"/>
              <a:t>3/15/19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174822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AD0D979-4A4B-8847-8E6A-716D7AFAF52C}"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4244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AD0D979-4A4B-8847-8E6A-716D7AFAF52C}" type="datetimeFigureOut">
              <a:rPr lang="en-US" smtClean="0"/>
              <a:t>3/15/19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989536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D0D979-4A4B-8847-8E6A-716D7AFAF52C}" type="datetimeFigureOut">
              <a:rPr lang="en-US" smtClean="0"/>
              <a:t>3/15/19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252765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D0D979-4A4B-8847-8E6A-716D7AFAF52C}" type="datetimeFigureOut">
              <a:rPr lang="en-US" smtClean="0"/>
              <a:t>3/15/19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3717575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0D979-4A4B-8847-8E6A-716D7AFAF52C}"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2950225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D0D979-4A4B-8847-8E6A-716D7AFAF52C}" type="datetimeFigureOut">
              <a:rPr lang="en-US" smtClean="0"/>
              <a:t>3/15/19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02D32-2DBF-2A48-AD16-EC26B518CC5F}" type="slidenum">
              <a:rPr lang="en-US" smtClean="0"/>
              <a:t>‹#›</a:t>
            </a:fld>
            <a:endParaRPr lang="en-US"/>
          </a:p>
        </p:txBody>
      </p:sp>
    </p:spTree>
    <p:extLst>
      <p:ext uri="{BB962C8B-B14F-4D97-AF65-F5344CB8AC3E}">
        <p14:creationId xmlns:p14="http://schemas.microsoft.com/office/powerpoint/2010/main" val="18248365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0D979-4A4B-8847-8E6A-716D7AFAF52C}" type="datetimeFigureOut">
              <a:rPr lang="en-US" smtClean="0"/>
              <a:t>3/15/19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02D32-2DBF-2A48-AD16-EC26B518CC5F}" type="slidenum">
              <a:rPr lang="en-US" smtClean="0"/>
              <a:t>‹#›</a:t>
            </a:fld>
            <a:endParaRPr lang="en-US"/>
          </a:p>
        </p:txBody>
      </p:sp>
    </p:spTree>
    <p:extLst>
      <p:ext uri="{BB962C8B-B14F-4D97-AF65-F5344CB8AC3E}">
        <p14:creationId xmlns:p14="http://schemas.microsoft.com/office/powerpoint/2010/main" val="318039862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ww.c-span.org/classroom/document/?807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www.scotusblog.com/case-files/cases/mcdonald-v-city-of-chicago/" TargetMode="External"/><Relationship Id="rId3" Type="http://schemas.openxmlformats.org/officeDocument/2006/relationships/hyperlink" Target="https://www.c-span.org/classroom/document/?738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31675"/>
            <a:ext cx="7772400" cy="2568775"/>
          </a:xfrm>
        </p:spPr>
        <p:txBody>
          <a:bodyPr/>
          <a:lstStyle/>
          <a:p>
            <a:r>
              <a:rPr lang="en-US" dirty="0" smtClean="0"/>
              <a:t>3.3: The Supreme Court and Civil Liberties</a:t>
            </a:r>
            <a:endParaRPr lang="en-US" dirty="0"/>
          </a:p>
        </p:txBody>
      </p:sp>
      <p:sp>
        <p:nvSpPr>
          <p:cNvPr id="3" name="Subtitle 2"/>
          <p:cNvSpPr>
            <a:spLocks noGrp="1"/>
          </p:cNvSpPr>
          <p:nvPr>
            <p:ph type="subTitle" idx="1"/>
          </p:nvPr>
        </p:nvSpPr>
        <p:spPr>
          <a:xfrm>
            <a:off x="1371600" y="3886200"/>
            <a:ext cx="6400800" cy="2383216"/>
          </a:xfrm>
        </p:spPr>
        <p:txBody>
          <a:bodyPr>
            <a:normAutofit/>
          </a:bodyPr>
          <a:lstStyle/>
          <a:p>
            <a:r>
              <a:rPr lang="en-US" dirty="0" smtClean="0"/>
              <a:t>Mr. Winchell</a:t>
            </a:r>
          </a:p>
          <a:p>
            <a:r>
              <a:rPr lang="en-US" dirty="0" smtClean="0"/>
              <a:t>AP </a:t>
            </a:r>
            <a:r>
              <a:rPr lang="en-US" dirty="0" err="1" smtClean="0"/>
              <a:t>GoPo</a:t>
            </a:r>
            <a:endParaRPr lang="en-US" dirty="0" smtClean="0"/>
          </a:p>
          <a:p>
            <a:r>
              <a:rPr lang="en-US" dirty="0" smtClean="0"/>
              <a:t>Unit 3: Civil Liberties and Civil Rights</a:t>
            </a:r>
            <a:endParaRPr lang="en-US" dirty="0"/>
          </a:p>
        </p:txBody>
      </p:sp>
    </p:spTree>
    <p:extLst>
      <p:ext uri="{BB962C8B-B14F-4D97-AF65-F5344CB8AC3E}">
        <p14:creationId xmlns:p14="http://schemas.microsoft.com/office/powerpoint/2010/main" val="2135053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a:t>
            </a:r>
            <a:endParaRPr lang="en-US" dirty="0"/>
          </a:p>
        </p:txBody>
      </p:sp>
      <p:sp>
        <p:nvSpPr>
          <p:cNvPr id="3" name="Content Placeholder 2"/>
          <p:cNvSpPr>
            <a:spLocks noGrp="1"/>
          </p:cNvSpPr>
          <p:nvPr>
            <p:ph idx="1"/>
          </p:nvPr>
        </p:nvSpPr>
        <p:spPr/>
        <p:txBody>
          <a:bodyPr/>
          <a:lstStyle/>
          <a:p>
            <a:pPr marL="0" indent="0" algn="ctr">
              <a:buNone/>
            </a:pPr>
            <a:r>
              <a:rPr lang="en-US" dirty="0" smtClean="0"/>
              <a:t>Evaluate the extent to which the Supreme Court’s interpretation of the 1</a:t>
            </a:r>
            <a:r>
              <a:rPr lang="en-US" baseline="30000" dirty="0" smtClean="0"/>
              <a:t>st</a:t>
            </a:r>
            <a:r>
              <a:rPr lang="en-US" dirty="0" smtClean="0"/>
              <a:t> and 2</a:t>
            </a:r>
            <a:r>
              <a:rPr lang="en-US" baseline="30000" dirty="0" smtClean="0"/>
              <a:t>nd</a:t>
            </a:r>
            <a:r>
              <a:rPr lang="en-US" dirty="0" smtClean="0"/>
              <a:t> Amendments reflects a commitment to individual liberty</a:t>
            </a:r>
            <a:endParaRPr lang="en-US" dirty="0"/>
          </a:p>
        </p:txBody>
      </p:sp>
    </p:spTree>
    <p:extLst>
      <p:ext uri="{BB962C8B-B14F-4D97-AF65-F5344CB8AC3E}">
        <p14:creationId xmlns:p14="http://schemas.microsoft.com/office/powerpoint/2010/main" val="14569248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1219200"/>
          </a:xfrm>
        </p:spPr>
        <p:txBody>
          <a:bodyPr/>
          <a:lstStyle/>
          <a:p>
            <a:pPr eaLnBrk="1" hangingPunct="1">
              <a:defRPr/>
            </a:pPr>
            <a:r>
              <a:rPr lang="en-US" sz="3600" dirty="0" smtClean="0">
                <a:latin typeface="Rockwell"/>
                <a:cs typeface="Rockwell"/>
              </a:rPr>
              <a:t>First Amendment-Establishment Clause</a:t>
            </a:r>
            <a:endParaRPr lang="en-US" sz="3600" dirty="0">
              <a:latin typeface="Rockwell"/>
              <a:cs typeface="Rockwell"/>
            </a:endParaRPr>
          </a:p>
        </p:txBody>
      </p:sp>
      <p:sp>
        <p:nvSpPr>
          <p:cNvPr id="12291" name="Rectangle 3"/>
          <p:cNvSpPr>
            <a:spLocks noGrp="1" noChangeArrowheads="1"/>
          </p:cNvSpPr>
          <p:nvPr>
            <p:ph sz="half" idx="1"/>
          </p:nvPr>
        </p:nvSpPr>
        <p:spPr>
          <a:xfrm>
            <a:off x="0" y="1600200"/>
            <a:ext cx="4495800" cy="5257800"/>
          </a:xfrm>
        </p:spPr>
        <p:txBody>
          <a:bodyPr/>
          <a:lstStyle/>
          <a:p>
            <a:pPr eaLnBrk="1" hangingPunct="1">
              <a:lnSpc>
                <a:spcPct val="80000"/>
              </a:lnSpc>
              <a:defRPr/>
            </a:pPr>
            <a:r>
              <a:rPr lang="ja-JP" altLang="en-US" sz="2400">
                <a:latin typeface="Rockwell"/>
                <a:cs typeface="Rockwell"/>
              </a:rPr>
              <a:t>“</a:t>
            </a:r>
            <a:r>
              <a:rPr lang="en-US" sz="2400">
                <a:latin typeface="Rockwell"/>
                <a:cs typeface="Rockwell"/>
              </a:rPr>
              <a:t>Congress shall make no law respecting an establishment of religion…</a:t>
            </a:r>
            <a:r>
              <a:rPr lang="ja-JP" altLang="en-US" sz="2400">
                <a:latin typeface="Rockwell"/>
                <a:cs typeface="Rockwell"/>
              </a:rPr>
              <a:t>”</a:t>
            </a:r>
            <a:endParaRPr lang="en-US" sz="2400">
              <a:latin typeface="Rockwell"/>
              <a:cs typeface="Rockwell"/>
            </a:endParaRPr>
          </a:p>
          <a:p>
            <a:pPr eaLnBrk="1" hangingPunct="1">
              <a:lnSpc>
                <a:spcPct val="80000"/>
              </a:lnSpc>
              <a:defRPr/>
            </a:pPr>
            <a:r>
              <a:rPr lang="en-US" sz="2400">
                <a:latin typeface="Rockwell"/>
                <a:cs typeface="Rockwell"/>
              </a:rPr>
              <a:t>Prohibits government from establishing any official religion or sponsoring any religion(s) over others</a:t>
            </a:r>
          </a:p>
          <a:p>
            <a:pPr eaLnBrk="1" hangingPunct="1">
              <a:lnSpc>
                <a:spcPct val="80000"/>
              </a:lnSpc>
              <a:defRPr/>
            </a:pPr>
            <a:r>
              <a:rPr lang="en-US" sz="2400" i="1">
                <a:latin typeface="Rockwell"/>
                <a:cs typeface="Rockwell"/>
              </a:rPr>
              <a:t>Everson v. Board of Education</a:t>
            </a:r>
            <a:r>
              <a:rPr lang="en-US" sz="2400">
                <a:latin typeface="Rockwell"/>
                <a:cs typeface="Rockwell"/>
              </a:rPr>
              <a:t> (1947)</a:t>
            </a:r>
          </a:p>
          <a:p>
            <a:pPr lvl="1" eaLnBrk="1" hangingPunct="1">
              <a:lnSpc>
                <a:spcPct val="80000"/>
              </a:lnSpc>
              <a:defRPr/>
            </a:pPr>
            <a:r>
              <a:rPr lang="en-US" sz="2000">
                <a:latin typeface="Rockwell"/>
                <a:cs typeface="Rockwell"/>
              </a:rPr>
              <a:t>Incorporated Establishment Clause to states</a:t>
            </a:r>
          </a:p>
        </p:txBody>
      </p:sp>
      <p:sp>
        <p:nvSpPr>
          <p:cNvPr id="2" name="Content Placeholder 1"/>
          <p:cNvSpPr>
            <a:spLocks noGrp="1"/>
          </p:cNvSpPr>
          <p:nvPr>
            <p:ph sz="half" idx="2"/>
          </p:nvPr>
        </p:nvSpPr>
        <p:spPr>
          <a:xfrm>
            <a:off x="4648200" y="1600200"/>
            <a:ext cx="4495800" cy="5257800"/>
          </a:xfrm>
        </p:spPr>
        <p:txBody>
          <a:bodyPr/>
          <a:lstStyle/>
          <a:p>
            <a:pPr eaLnBrk="1" hangingPunct="1">
              <a:lnSpc>
                <a:spcPct val="80000"/>
              </a:lnSpc>
              <a:defRPr/>
            </a:pPr>
            <a:r>
              <a:rPr lang="en-US" sz="2400" b="1" i="1">
                <a:latin typeface="Rockwell"/>
                <a:cs typeface="Rockwell"/>
              </a:rPr>
              <a:t>Engel v. Vitale </a:t>
            </a:r>
            <a:r>
              <a:rPr lang="en-US" sz="2400" b="1">
                <a:latin typeface="Rockwell"/>
                <a:cs typeface="Rockwell"/>
              </a:rPr>
              <a:t>(1962)</a:t>
            </a:r>
          </a:p>
          <a:p>
            <a:pPr lvl="1" eaLnBrk="1" hangingPunct="1">
              <a:lnSpc>
                <a:spcPct val="80000"/>
              </a:lnSpc>
              <a:defRPr/>
            </a:pPr>
            <a:r>
              <a:rPr lang="en-US" sz="2000">
                <a:latin typeface="Rockwell"/>
                <a:cs typeface="Rockwell"/>
              </a:rPr>
              <a:t>School-sanctioned public prayer unconstitutional</a:t>
            </a:r>
          </a:p>
          <a:p>
            <a:pPr eaLnBrk="1" hangingPunct="1">
              <a:lnSpc>
                <a:spcPct val="80000"/>
              </a:lnSpc>
              <a:defRPr/>
            </a:pPr>
            <a:r>
              <a:rPr lang="en-US" sz="2400" b="1" i="1">
                <a:latin typeface="Rockwell"/>
                <a:cs typeface="Rockwell"/>
              </a:rPr>
              <a:t>LEMON V. KURTZMAN </a:t>
            </a:r>
            <a:r>
              <a:rPr lang="en-US" sz="2400" b="1">
                <a:latin typeface="Rockwell"/>
                <a:cs typeface="Rockwell"/>
              </a:rPr>
              <a:t>(1971)</a:t>
            </a:r>
            <a:endParaRPr lang="en-US" sz="2400" b="1" i="1">
              <a:latin typeface="Rockwell"/>
              <a:cs typeface="Rockwell"/>
            </a:endParaRPr>
          </a:p>
          <a:p>
            <a:pPr lvl="1" eaLnBrk="1" hangingPunct="1">
              <a:lnSpc>
                <a:spcPct val="80000"/>
              </a:lnSpc>
              <a:defRPr/>
            </a:pPr>
            <a:r>
              <a:rPr lang="en-US" sz="2000" b="1">
                <a:latin typeface="Rockwell"/>
                <a:cs typeface="Rockwell"/>
              </a:rPr>
              <a:t>LEMON TEST: a law must…</a:t>
            </a:r>
          </a:p>
          <a:p>
            <a:pPr lvl="2" eaLnBrk="1" hangingPunct="1">
              <a:lnSpc>
                <a:spcPct val="80000"/>
              </a:lnSpc>
              <a:defRPr/>
            </a:pPr>
            <a:r>
              <a:rPr lang="en-US" sz="1800" b="1">
                <a:latin typeface="Rockwell"/>
                <a:cs typeface="Rockwell"/>
              </a:rPr>
              <a:t>Primarily secular purpose</a:t>
            </a:r>
          </a:p>
          <a:p>
            <a:pPr lvl="2" eaLnBrk="1" hangingPunct="1">
              <a:lnSpc>
                <a:spcPct val="80000"/>
              </a:lnSpc>
              <a:defRPr/>
            </a:pPr>
            <a:r>
              <a:rPr lang="en-US" sz="1800" b="1">
                <a:latin typeface="Rockwell"/>
                <a:cs typeface="Rockwell"/>
              </a:rPr>
              <a:t>Neither aid nor inhibit religion</a:t>
            </a:r>
          </a:p>
          <a:p>
            <a:pPr lvl="2" eaLnBrk="1" hangingPunct="1">
              <a:lnSpc>
                <a:spcPct val="80000"/>
              </a:lnSpc>
              <a:defRPr/>
            </a:pPr>
            <a:r>
              <a:rPr lang="en-US" sz="1800" b="1">
                <a:latin typeface="Rockwell"/>
                <a:cs typeface="Rockwell"/>
              </a:rPr>
              <a:t>Not create excessive government/religion entanglements</a:t>
            </a:r>
          </a:p>
          <a:p>
            <a:pPr>
              <a:defRPr/>
            </a:pPr>
            <a:endParaRPr lang="en-US">
              <a:latin typeface="Rockwell"/>
              <a:cs typeface="Rockwell"/>
            </a:endParaRPr>
          </a:p>
        </p:txBody>
      </p:sp>
    </p:spTree>
    <p:extLst>
      <p:ext uri="{BB962C8B-B14F-4D97-AF65-F5344CB8AC3E}">
        <p14:creationId xmlns:p14="http://schemas.microsoft.com/office/powerpoint/2010/main" val="379991670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219200"/>
          </a:xfrm>
        </p:spPr>
        <p:txBody>
          <a:bodyPr/>
          <a:lstStyle/>
          <a:p>
            <a:pPr eaLnBrk="1" hangingPunct="1">
              <a:defRPr/>
            </a:pPr>
            <a:r>
              <a:rPr lang="en-US" sz="3600" dirty="0" smtClean="0">
                <a:latin typeface="Rockwell"/>
                <a:cs typeface="Rockwell"/>
              </a:rPr>
              <a:t>First Amendment-Free Exercise Clause</a:t>
            </a:r>
            <a:endParaRPr lang="en-US" sz="3600" dirty="0">
              <a:latin typeface="Rockwell"/>
              <a:cs typeface="Rockwell"/>
            </a:endParaRPr>
          </a:p>
        </p:txBody>
      </p:sp>
      <p:sp>
        <p:nvSpPr>
          <p:cNvPr id="13315" name="Rectangle 3"/>
          <p:cNvSpPr>
            <a:spLocks noGrp="1" noChangeArrowheads="1"/>
          </p:cNvSpPr>
          <p:nvPr>
            <p:ph sz="half" idx="1"/>
          </p:nvPr>
        </p:nvSpPr>
        <p:spPr>
          <a:xfrm>
            <a:off x="0" y="1371600"/>
            <a:ext cx="4495800" cy="5486400"/>
          </a:xfrm>
        </p:spPr>
        <p:txBody>
          <a:bodyPr/>
          <a:lstStyle/>
          <a:p>
            <a:pPr eaLnBrk="1" hangingPunct="1">
              <a:lnSpc>
                <a:spcPct val="80000"/>
              </a:lnSpc>
              <a:defRPr/>
            </a:pPr>
            <a:r>
              <a:rPr lang="ja-JP" altLang="en-US" sz="2400">
                <a:latin typeface="Rockwell"/>
                <a:cs typeface="Rockwell"/>
              </a:rPr>
              <a:t>“</a:t>
            </a:r>
            <a:r>
              <a:rPr lang="en-US" sz="2400">
                <a:latin typeface="Rockwell"/>
                <a:cs typeface="Rockwell"/>
              </a:rPr>
              <a:t>Congress shall make no law…prohibiting the free exercise thereof.</a:t>
            </a:r>
            <a:r>
              <a:rPr lang="ja-JP" altLang="en-US" sz="2400">
                <a:latin typeface="Rockwell"/>
                <a:cs typeface="Rockwell"/>
              </a:rPr>
              <a:t>”</a:t>
            </a:r>
            <a:endParaRPr lang="en-US" sz="2400">
              <a:latin typeface="Rockwell"/>
              <a:cs typeface="Rockwell"/>
            </a:endParaRPr>
          </a:p>
          <a:p>
            <a:pPr eaLnBrk="1" hangingPunct="1">
              <a:lnSpc>
                <a:spcPct val="80000"/>
              </a:lnSpc>
              <a:defRPr/>
            </a:pPr>
            <a:r>
              <a:rPr lang="en-US" sz="2400">
                <a:latin typeface="Rockwell"/>
                <a:cs typeface="Rockwell"/>
              </a:rPr>
              <a:t>Individuals may believe in any religion or in no religion</a:t>
            </a:r>
          </a:p>
          <a:p>
            <a:pPr eaLnBrk="1" hangingPunct="1">
              <a:lnSpc>
                <a:spcPct val="80000"/>
              </a:lnSpc>
              <a:defRPr/>
            </a:pPr>
            <a:r>
              <a:rPr lang="en-US" sz="2400">
                <a:latin typeface="Rockwell"/>
                <a:cs typeface="Rockwell"/>
              </a:rPr>
              <a:t>Religious belief protected; religious practices restricted</a:t>
            </a:r>
          </a:p>
          <a:p>
            <a:pPr eaLnBrk="1" hangingPunct="1">
              <a:lnSpc>
                <a:spcPct val="80000"/>
              </a:lnSpc>
              <a:defRPr/>
            </a:pPr>
            <a:r>
              <a:rPr lang="en-US" sz="2400">
                <a:latin typeface="Rockwell"/>
                <a:cs typeface="Rockwell"/>
              </a:rPr>
              <a:t>Incorporated by </a:t>
            </a:r>
            <a:r>
              <a:rPr lang="en-US" sz="2400" i="1">
                <a:latin typeface="Rockwell"/>
                <a:cs typeface="Rockwell"/>
              </a:rPr>
              <a:t>Cantwell v. Connecticut </a:t>
            </a:r>
            <a:r>
              <a:rPr lang="en-US" sz="2400">
                <a:latin typeface="Rockwell"/>
                <a:cs typeface="Rockwell"/>
              </a:rPr>
              <a:t>(1940)</a:t>
            </a:r>
          </a:p>
          <a:p>
            <a:pPr eaLnBrk="1" hangingPunct="1">
              <a:lnSpc>
                <a:spcPct val="80000"/>
              </a:lnSpc>
              <a:defRPr/>
            </a:pPr>
            <a:r>
              <a:rPr lang="en-US" sz="2400">
                <a:latin typeface="Rockwell"/>
                <a:cs typeface="Rockwell"/>
              </a:rPr>
              <a:t>Religious Freedom Restoration Act (1993)</a:t>
            </a:r>
          </a:p>
        </p:txBody>
      </p:sp>
      <p:sp>
        <p:nvSpPr>
          <p:cNvPr id="2" name="Content Placeholder 1"/>
          <p:cNvSpPr>
            <a:spLocks noGrp="1"/>
          </p:cNvSpPr>
          <p:nvPr>
            <p:ph sz="half" idx="2"/>
          </p:nvPr>
        </p:nvSpPr>
        <p:spPr>
          <a:xfrm>
            <a:off x="4648200" y="1371600"/>
            <a:ext cx="4495800" cy="5486400"/>
          </a:xfrm>
        </p:spPr>
        <p:txBody>
          <a:bodyPr/>
          <a:lstStyle/>
          <a:p>
            <a:pPr eaLnBrk="1" hangingPunct="1">
              <a:lnSpc>
                <a:spcPct val="80000"/>
              </a:lnSpc>
              <a:defRPr/>
            </a:pPr>
            <a:r>
              <a:rPr lang="en-US" sz="2400" b="1" i="1">
                <a:latin typeface="Rockwell"/>
                <a:cs typeface="Rockwell"/>
              </a:rPr>
              <a:t>Reynolds v. United States </a:t>
            </a:r>
            <a:r>
              <a:rPr lang="en-US" sz="2400" b="1">
                <a:latin typeface="Rockwell"/>
                <a:cs typeface="Rockwell"/>
              </a:rPr>
              <a:t>(1879)</a:t>
            </a:r>
            <a:endParaRPr lang="en-US" sz="2400" b="1" i="1">
              <a:latin typeface="Rockwell"/>
              <a:cs typeface="Rockwell"/>
            </a:endParaRPr>
          </a:p>
          <a:p>
            <a:pPr lvl="1" eaLnBrk="1" hangingPunct="1">
              <a:lnSpc>
                <a:spcPct val="80000"/>
              </a:lnSpc>
              <a:defRPr/>
            </a:pPr>
            <a:r>
              <a:rPr lang="en-US" sz="2000">
                <a:latin typeface="Rockwell"/>
                <a:cs typeface="Rockwell"/>
              </a:rPr>
              <a:t>Prohibits polygamy despite Mormon practice</a:t>
            </a:r>
          </a:p>
          <a:p>
            <a:pPr eaLnBrk="1" hangingPunct="1">
              <a:lnSpc>
                <a:spcPct val="80000"/>
              </a:lnSpc>
              <a:defRPr/>
            </a:pPr>
            <a:r>
              <a:rPr lang="en-US" sz="2400" b="1" i="1">
                <a:latin typeface="Rockwell"/>
                <a:cs typeface="Rockwell"/>
              </a:rPr>
              <a:t>Wisconsin v. Yoder </a:t>
            </a:r>
            <a:r>
              <a:rPr lang="en-US" sz="2400" b="1">
                <a:latin typeface="Rockwell"/>
                <a:cs typeface="Rockwell"/>
              </a:rPr>
              <a:t>(1972)</a:t>
            </a:r>
            <a:endParaRPr lang="en-US" sz="2400" b="1" i="1">
              <a:latin typeface="Rockwell"/>
              <a:cs typeface="Rockwell"/>
            </a:endParaRPr>
          </a:p>
          <a:p>
            <a:pPr lvl="1" eaLnBrk="1" hangingPunct="1">
              <a:lnSpc>
                <a:spcPct val="80000"/>
              </a:lnSpc>
              <a:defRPr/>
            </a:pPr>
            <a:r>
              <a:rPr lang="en-US" sz="2000">
                <a:latin typeface="Rockwell"/>
                <a:cs typeface="Rockwell"/>
              </a:rPr>
              <a:t>Amish may not be required to send children to school beyond 8</a:t>
            </a:r>
            <a:r>
              <a:rPr lang="en-US" sz="2000" baseline="30000">
                <a:latin typeface="Rockwell"/>
                <a:cs typeface="Rockwell"/>
              </a:rPr>
              <a:t>th</a:t>
            </a:r>
            <a:r>
              <a:rPr lang="en-US" sz="2000">
                <a:latin typeface="Rockwell"/>
                <a:cs typeface="Rockwell"/>
              </a:rPr>
              <a:t> grade</a:t>
            </a:r>
            <a:endParaRPr lang="en-US" sz="2000" b="1" i="1">
              <a:latin typeface="Rockwell"/>
              <a:cs typeface="Rockwell"/>
            </a:endParaRPr>
          </a:p>
          <a:p>
            <a:pPr eaLnBrk="1" hangingPunct="1">
              <a:lnSpc>
                <a:spcPct val="80000"/>
              </a:lnSpc>
              <a:defRPr/>
            </a:pPr>
            <a:r>
              <a:rPr lang="en-US" sz="2400" b="1" i="1">
                <a:latin typeface="Rockwell"/>
                <a:cs typeface="Rockwell"/>
              </a:rPr>
              <a:t>Oregon v. Smith </a:t>
            </a:r>
            <a:r>
              <a:rPr lang="en-US" sz="2400" b="1">
                <a:latin typeface="Rockwell"/>
                <a:cs typeface="Rockwell"/>
              </a:rPr>
              <a:t>(1990)</a:t>
            </a:r>
          </a:p>
          <a:p>
            <a:pPr lvl="1" eaLnBrk="1" hangingPunct="1">
              <a:lnSpc>
                <a:spcPct val="80000"/>
              </a:lnSpc>
              <a:defRPr/>
            </a:pPr>
            <a:r>
              <a:rPr lang="en-US" sz="2000">
                <a:latin typeface="Rockwell"/>
                <a:cs typeface="Rockwell"/>
              </a:rPr>
              <a:t>Prohibits the use of illegal drugs for religious purposes</a:t>
            </a:r>
            <a:endParaRPr lang="en-US" sz="2000" i="1">
              <a:latin typeface="Rockwell"/>
              <a:cs typeface="Rockwell"/>
            </a:endParaRPr>
          </a:p>
          <a:p>
            <a:pPr eaLnBrk="1" hangingPunct="1">
              <a:lnSpc>
                <a:spcPct val="80000"/>
              </a:lnSpc>
              <a:defRPr/>
            </a:pPr>
            <a:r>
              <a:rPr lang="en-US" sz="2400" b="1" i="1">
                <a:latin typeface="Rockwell"/>
                <a:cs typeface="Rockwell"/>
              </a:rPr>
              <a:t>Church of the Lukumi Babalu Aye v. City of Hialeah </a:t>
            </a:r>
            <a:r>
              <a:rPr lang="en-US" sz="2400" b="1">
                <a:latin typeface="Rockwell"/>
                <a:cs typeface="Rockwell"/>
              </a:rPr>
              <a:t>(1993)</a:t>
            </a:r>
            <a:endParaRPr lang="en-US" sz="2400" b="1" i="1">
              <a:latin typeface="Rockwell"/>
              <a:cs typeface="Rockwell"/>
            </a:endParaRPr>
          </a:p>
          <a:p>
            <a:pPr lvl="1" eaLnBrk="1" hangingPunct="1">
              <a:lnSpc>
                <a:spcPct val="80000"/>
              </a:lnSpc>
              <a:defRPr/>
            </a:pPr>
            <a:r>
              <a:rPr lang="en-US" sz="2000">
                <a:latin typeface="Rockwell"/>
                <a:cs typeface="Rockwell"/>
              </a:rPr>
              <a:t>Animal sacrifice for Santeria is protected</a:t>
            </a:r>
          </a:p>
          <a:p>
            <a:pPr>
              <a:defRPr/>
            </a:pPr>
            <a:endParaRPr lang="en-US">
              <a:latin typeface="Rockwell"/>
              <a:cs typeface="Rockwell"/>
            </a:endParaRPr>
          </a:p>
        </p:txBody>
      </p:sp>
    </p:spTree>
    <p:extLst>
      <p:ext uri="{BB962C8B-B14F-4D97-AF65-F5344CB8AC3E}">
        <p14:creationId xmlns:p14="http://schemas.microsoft.com/office/powerpoint/2010/main" val="34405850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Cases</a:t>
            </a:r>
            <a:endParaRPr lang="en-US" dirty="0"/>
          </a:p>
        </p:txBody>
      </p:sp>
      <p:sp>
        <p:nvSpPr>
          <p:cNvPr id="3" name="Content Placeholder 2"/>
          <p:cNvSpPr>
            <a:spLocks noGrp="1"/>
          </p:cNvSpPr>
          <p:nvPr>
            <p:ph idx="1"/>
          </p:nvPr>
        </p:nvSpPr>
        <p:spPr>
          <a:xfrm>
            <a:off x="457200" y="1600200"/>
            <a:ext cx="8229600" cy="5032022"/>
          </a:xfrm>
        </p:spPr>
        <p:txBody>
          <a:bodyPr>
            <a:normAutofit fontScale="92500" lnSpcReduction="20000"/>
          </a:bodyPr>
          <a:lstStyle/>
          <a:p>
            <a:r>
              <a:rPr lang="en-US" i="1" dirty="0" smtClean="0"/>
              <a:t>Wisconsin v. Yoder </a:t>
            </a:r>
            <a:endParaRPr lang="en-US" dirty="0"/>
          </a:p>
          <a:p>
            <a:pPr marL="457200" lvl="1" indent="0">
              <a:buNone/>
            </a:pPr>
            <a:r>
              <a:rPr lang="en-US" dirty="0" smtClean="0"/>
              <a:t>	“College </a:t>
            </a:r>
            <a:r>
              <a:rPr lang="en-US" dirty="0"/>
              <a:t>Board requires students to compare required Supreme Court cases with other cases not included on the required list. Students are asked to explain how information from the required case is relevant to that in other cases</a:t>
            </a:r>
            <a:r>
              <a:rPr lang="en-US" dirty="0" smtClean="0"/>
              <a:t>.”</a:t>
            </a:r>
          </a:p>
          <a:p>
            <a:pPr marL="457200" lvl="1" indent="0">
              <a:buNone/>
            </a:pPr>
            <a:endParaRPr lang="en-US" dirty="0"/>
          </a:p>
          <a:p>
            <a:pPr lvl="1"/>
            <a:r>
              <a:rPr lang="en-US" i="1" dirty="0" smtClean="0"/>
              <a:t>Reynolds v. United States</a:t>
            </a:r>
          </a:p>
          <a:p>
            <a:pPr lvl="1"/>
            <a:r>
              <a:rPr lang="en-US" i="1" dirty="0"/>
              <a:t>Church of </a:t>
            </a:r>
            <a:r>
              <a:rPr lang="en-US" i="1" dirty="0" err="1"/>
              <a:t>Lukumi</a:t>
            </a:r>
            <a:r>
              <a:rPr lang="en-US" i="1" dirty="0"/>
              <a:t> </a:t>
            </a:r>
            <a:r>
              <a:rPr lang="en-US" i="1" dirty="0" err="1"/>
              <a:t>Babalu</a:t>
            </a:r>
            <a:r>
              <a:rPr lang="en-US" i="1" dirty="0"/>
              <a:t> Aye, Inc. v. The City of Hialeah. </a:t>
            </a:r>
          </a:p>
          <a:p>
            <a:pPr lvl="1"/>
            <a:r>
              <a:rPr lang="en-US" i="1" dirty="0"/>
              <a:t>Masterpiece </a:t>
            </a:r>
            <a:r>
              <a:rPr lang="en-US" i="1" dirty="0" err="1"/>
              <a:t>Cakeshop</a:t>
            </a:r>
            <a:r>
              <a:rPr lang="en-US" i="1" dirty="0"/>
              <a:t>, Ltd. v. Colorado Civil Rights Commission</a:t>
            </a:r>
            <a:endParaRPr lang="en-US" i="1" dirty="0" smtClean="0"/>
          </a:p>
        </p:txBody>
      </p:sp>
    </p:spTree>
    <p:extLst>
      <p:ext uri="{BB962C8B-B14F-4D97-AF65-F5344CB8AC3E}">
        <p14:creationId xmlns:p14="http://schemas.microsoft.com/office/powerpoint/2010/main" val="2193998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143000"/>
          </a:xfrm>
        </p:spPr>
        <p:txBody>
          <a:bodyPr>
            <a:normAutofit/>
          </a:bodyPr>
          <a:lstStyle/>
          <a:p>
            <a:pPr eaLnBrk="1" hangingPunct="1">
              <a:defRPr/>
            </a:pPr>
            <a:r>
              <a:rPr lang="en-US" sz="4000" dirty="0" smtClean="0">
                <a:latin typeface="Rockwell"/>
                <a:cs typeface="Rockwell"/>
              </a:rPr>
              <a:t>First Amendment-Speech</a:t>
            </a:r>
            <a:endParaRPr lang="en-US" sz="4000" dirty="0">
              <a:latin typeface="Rockwell"/>
              <a:cs typeface="Rockwell"/>
            </a:endParaRPr>
          </a:p>
        </p:txBody>
      </p:sp>
      <p:sp>
        <p:nvSpPr>
          <p:cNvPr id="14339" name="Rectangle 3"/>
          <p:cNvSpPr>
            <a:spLocks noGrp="1" noChangeArrowheads="1"/>
          </p:cNvSpPr>
          <p:nvPr>
            <p:ph sz="half" idx="1"/>
          </p:nvPr>
        </p:nvSpPr>
        <p:spPr>
          <a:xfrm>
            <a:off x="0" y="1295400"/>
            <a:ext cx="4495800" cy="5562600"/>
          </a:xfrm>
        </p:spPr>
        <p:txBody>
          <a:bodyPr>
            <a:normAutofit lnSpcReduction="10000"/>
          </a:bodyPr>
          <a:lstStyle/>
          <a:p>
            <a:pPr eaLnBrk="1" hangingPunct="1">
              <a:lnSpc>
                <a:spcPct val="80000"/>
              </a:lnSpc>
              <a:defRPr/>
            </a:pPr>
            <a:r>
              <a:rPr lang="en-US" sz="2400">
                <a:latin typeface="Rockwell"/>
                <a:cs typeface="Rockwell"/>
              </a:rPr>
              <a:t>Pure speech is verbal</a:t>
            </a:r>
          </a:p>
          <a:p>
            <a:pPr eaLnBrk="1" hangingPunct="1">
              <a:lnSpc>
                <a:spcPct val="80000"/>
              </a:lnSpc>
              <a:defRPr/>
            </a:pPr>
            <a:r>
              <a:rPr lang="en-US" sz="2400">
                <a:latin typeface="Rockwell"/>
                <a:cs typeface="Rockwell"/>
              </a:rPr>
              <a:t>Symbolic speech is actions and symbols</a:t>
            </a:r>
          </a:p>
          <a:p>
            <a:pPr eaLnBrk="1" hangingPunct="1">
              <a:lnSpc>
                <a:spcPct val="80000"/>
              </a:lnSpc>
              <a:defRPr/>
            </a:pPr>
            <a:r>
              <a:rPr lang="en-US" sz="2400">
                <a:latin typeface="Rockwell"/>
                <a:cs typeface="Rockwell"/>
              </a:rPr>
              <a:t>Alien and Sedition Acts (1798)</a:t>
            </a:r>
          </a:p>
          <a:p>
            <a:pPr eaLnBrk="1" hangingPunct="1">
              <a:lnSpc>
                <a:spcPct val="80000"/>
              </a:lnSpc>
              <a:defRPr/>
            </a:pPr>
            <a:r>
              <a:rPr lang="en-US" sz="2400">
                <a:latin typeface="Rockwell"/>
                <a:cs typeface="Rockwell"/>
              </a:rPr>
              <a:t>Espionage Act (1917); Sedition Act (1918)</a:t>
            </a:r>
          </a:p>
          <a:p>
            <a:pPr eaLnBrk="1" hangingPunct="1">
              <a:lnSpc>
                <a:spcPct val="80000"/>
              </a:lnSpc>
              <a:defRPr/>
            </a:pPr>
            <a:r>
              <a:rPr lang="en-US" sz="2400" b="1">
                <a:latin typeface="Rockwell"/>
                <a:cs typeface="Rockwell"/>
              </a:rPr>
              <a:t>Time, place, or</a:t>
            </a:r>
            <a:r>
              <a:rPr lang="en-US" sz="2400">
                <a:latin typeface="Rockwell"/>
                <a:cs typeface="Rockwell"/>
              </a:rPr>
              <a:t> </a:t>
            </a:r>
            <a:r>
              <a:rPr lang="en-US" sz="2400" b="1">
                <a:latin typeface="Rockwell"/>
                <a:cs typeface="Rockwell"/>
              </a:rPr>
              <a:t>manner</a:t>
            </a:r>
            <a:r>
              <a:rPr lang="en-US" sz="2400">
                <a:latin typeface="Rockwell"/>
                <a:cs typeface="Rockwell"/>
              </a:rPr>
              <a:t>/free speech zones</a:t>
            </a:r>
          </a:p>
          <a:p>
            <a:pPr eaLnBrk="1" hangingPunct="1">
              <a:lnSpc>
                <a:spcPct val="80000"/>
              </a:lnSpc>
              <a:defRPr/>
            </a:pPr>
            <a:r>
              <a:rPr lang="en-US" sz="2400" b="1">
                <a:latin typeface="Rockwell"/>
                <a:cs typeface="Rockwell"/>
              </a:rPr>
              <a:t>Slander</a:t>
            </a:r>
          </a:p>
        </p:txBody>
      </p:sp>
      <p:sp>
        <p:nvSpPr>
          <p:cNvPr id="2" name="Content Placeholder 1"/>
          <p:cNvSpPr>
            <a:spLocks noGrp="1"/>
          </p:cNvSpPr>
          <p:nvPr>
            <p:ph sz="half" idx="2"/>
          </p:nvPr>
        </p:nvSpPr>
        <p:spPr>
          <a:xfrm>
            <a:off x="4648200" y="1295400"/>
            <a:ext cx="4495800" cy="5562600"/>
          </a:xfrm>
        </p:spPr>
        <p:txBody>
          <a:bodyPr>
            <a:normAutofit lnSpcReduction="10000"/>
          </a:bodyPr>
          <a:lstStyle/>
          <a:p>
            <a:pPr eaLnBrk="1" hangingPunct="1">
              <a:lnSpc>
                <a:spcPct val="80000"/>
              </a:lnSpc>
              <a:defRPr/>
            </a:pPr>
            <a:r>
              <a:rPr lang="en-US" sz="1600" b="1" i="1" dirty="0" err="1">
                <a:latin typeface="Rockwell"/>
                <a:cs typeface="Rockwell"/>
              </a:rPr>
              <a:t>Schenck</a:t>
            </a:r>
            <a:r>
              <a:rPr lang="en-US" sz="1600" b="1" i="1" dirty="0">
                <a:latin typeface="Rockwell"/>
                <a:cs typeface="Rockwell"/>
              </a:rPr>
              <a:t> v. United States </a:t>
            </a:r>
            <a:r>
              <a:rPr lang="en-US" sz="1600" b="1" dirty="0">
                <a:latin typeface="Rockwell"/>
                <a:cs typeface="Rockwell"/>
              </a:rPr>
              <a:t>(1919)</a:t>
            </a:r>
            <a:endParaRPr lang="en-US" sz="1600" b="1" i="1" dirty="0">
              <a:latin typeface="Rockwell"/>
              <a:cs typeface="Rockwell"/>
            </a:endParaRPr>
          </a:p>
          <a:p>
            <a:pPr lvl="1" eaLnBrk="1" hangingPunct="1">
              <a:lnSpc>
                <a:spcPct val="80000"/>
              </a:lnSpc>
              <a:defRPr/>
            </a:pPr>
            <a:r>
              <a:rPr lang="en-US" sz="1400" b="1" dirty="0">
                <a:latin typeface="Rockwell"/>
                <a:cs typeface="Rockwell"/>
              </a:rPr>
              <a:t>Clear and present danger</a:t>
            </a:r>
          </a:p>
          <a:p>
            <a:pPr eaLnBrk="1" hangingPunct="1">
              <a:lnSpc>
                <a:spcPct val="80000"/>
              </a:lnSpc>
              <a:defRPr/>
            </a:pPr>
            <a:r>
              <a:rPr lang="en-US" sz="1600" b="1" i="1" dirty="0">
                <a:latin typeface="Rockwell"/>
                <a:cs typeface="Rockwell"/>
              </a:rPr>
              <a:t>Gitlow v. New York </a:t>
            </a:r>
            <a:r>
              <a:rPr lang="en-US" sz="1600" b="1" dirty="0">
                <a:latin typeface="Rockwell"/>
                <a:cs typeface="Rockwell"/>
              </a:rPr>
              <a:t>(1925)</a:t>
            </a:r>
            <a:endParaRPr lang="en-US" sz="1600" i="1" dirty="0">
              <a:latin typeface="Rockwell"/>
              <a:cs typeface="Rockwell"/>
            </a:endParaRPr>
          </a:p>
          <a:p>
            <a:pPr lvl="1" eaLnBrk="1" hangingPunct="1">
              <a:lnSpc>
                <a:spcPct val="80000"/>
              </a:lnSpc>
              <a:defRPr/>
            </a:pPr>
            <a:r>
              <a:rPr lang="en-US" sz="1400" dirty="0">
                <a:latin typeface="Rockwell"/>
                <a:cs typeface="Rockwell"/>
              </a:rPr>
              <a:t>Incorporated free speech to the states</a:t>
            </a:r>
          </a:p>
          <a:p>
            <a:pPr lvl="1" eaLnBrk="1" hangingPunct="1">
              <a:lnSpc>
                <a:spcPct val="80000"/>
              </a:lnSpc>
              <a:defRPr/>
            </a:pPr>
            <a:r>
              <a:rPr lang="en-US" sz="1400" dirty="0">
                <a:latin typeface="Rockwell"/>
                <a:cs typeface="Rockwell"/>
              </a:rPr>
              <a:t>Upheld law prohibiting advocating for violent overthrow of the government</a:t>
            </a:r>
          </a:p>
          <a:p>
            <a:pPr eaLnBrk="1" hangingPunct="1">
              <a:lnSpc>
                <a:spcPct val="80000"/>
              </a:lnSpc>
              <a:defRPr/>
            </a:pPr>
            <a:r>
              <a:rPr lang="en-US" sz="1600" b="1" i="1" dirty="0">
                <a:latin typeface="Rockwell"/>
                <a:cs typeface="Rockwell"/>
              </a:rPr>
              <a:t>Tinker v. Des Moines</a:t>
            </a:r>
            <a:r>
              <a:rPr lang="en-US" sz="1600" i="1" dirty="0">
                <a:latin typeface="Rockwell"/>
                <a:cs typeface="Rockwell"/>
              </a:rPr>
              <a:t> </a:t>
            </a:r>
            <a:r>
              <a:rPr lang="en-US" sz="1600" b="1" dirty="0">
                <a:latin typeface="Rockwell"/>
                <a:cs typeface="Rockwell"/>
              </a:rPr>
              <a:t>(1969)</a:t>
            </a:r>
            <a:endParaRPr lang="en-US" sz="1600" i="1" dirty="0">
              <a:latin typeface="Rockwell"/>
              <a:cs typeface="Rockwell"/>
            </a:endParaRPr>
          </a:p>
          <a:p>
            <a:pPr lvl="1" eaLnBrk="1" hangingPunct="1">
              <a:lnSpc>
                <a:spcPct val="80000"/>
              </a:lnSpc>
              <a:defRPr/>
            </a:pPr>
            <a:r>
              <a:rPr lang="en-US" sz="1400" dirty="0">
                <a:latin typeface="Rockwell"/>
                <a:cs typeface="Rockwell"/>
              </a:rPr>
              <a:t>Black armbands worn by high school students protesting Vietnam Conflict protected</a:t>
            </a:r>
          </a:p>
          <a:p>
            <a:pPr eaLnBrk="1" hangingPunct="1">
              <a:lnSpc>
                <a:spcPct val="80000"/>
              </a:lnSpc>
              <a:defRPr/>
            </a:pPr>
            <a:r>
              <a:rPr lang="en-US" sz="1600" b="1" i="1" dirty="0">
                <a:latin typeface="Rockwell"/>
                <a:cs typeface="Rockwell"/>
              </a:rPr>
              <a:t>Brandenburg v. Ohio</a:t>
            </a:r>
            <a:r>
              <a:rPr lang="en-US" sz="1600" i="1" dirty="0">
                <a:latin typeface="Rockwell"/>
                <a:cs typeface="Rockwell"/>
              </a:rPr>
              <a:t> </a:t>
            </a:r>
            <a:r>
              <a:rPr lang="en-US" sz="1600" b="1" dirty="0">
                <a:latin typeface="Rockwell"/>
                <a:cs typeface="Rockwell"/>
              </a:rPr>
              <a:t>(1969)</a:t>
            </a:r>
            <a:endParaRPr lang="en-US" sz="1600" i="1" dirty="0">
              <a:latin typeface="Rockwell"/>
              <a:cs typeface="Rockwell"/>
            </a:endParaRPr>
          </a:p>
          <a:p>
            <a:pPr lvl="1" eaLnBrk="1" hangingPunct="1">
              <a:lnSpc>
                <a:spcPct val="80000"/>
              </a:lnSpc>
              <a:defRPr/>
            </a:pPr>
            <a:r>
              <a:rPr lang="en-US" sz="1400" dirty="0">
                <a:latin typeface="Rockwell"/>
                <a:cs typeface="Rockwell"/>
              </a:rPr>
              <a:t>Inflammatory speech protected as long as no imminent danger</a:t>
            </a:r>
          </a:p>
          <a:p>
            <a:pPr lvl="1" eaLnBrk="1" hangingPunct="1">
              <a:lnSpc>
                <a:spcPct val="80000"/>
              </a:lnSpc>
              <a:defRPr/>
            </a:pPr>
            <a:r>
              <a:rPr lang="en-US" sz="1400" dirty="0">
                <a:latin typeface="Rockwell"/>
                <a:cs typeface="Rockwell"/>
              </a:rPr>
              <a:t>Mere advocacy of violent overthrow insufficient</a:t>
            </a:r>
          </a:p>
          <a:p>
            <a:pPr eaLnBrk="1" hangingPunct="1">
              <a:lnSpc>
                <a:spcPct val="80000"/>
              </a:lnSpc>
              <a:defRPr/>
            </a:pPr>
            <a:r>
              <a:rPr lang="en-US" sz="1600" b="1" i="1" dirty="0">
                <a:latin typeface="Rockwell"/>
                <a:cs typeface="Rockwell"/>
              </a:rPr>
              <a:t>Miller v. California</a:t>
            </a:r>
            <a:r>
              <a:rPr lang="en-US" sz="1600" i="1" dirty="0">
                <a:latin typeface="Rockwell"/>
                <a:cs typeface="Rockwell"/>
              </a:rPr>
              <a:t> </a:t>
            </a:r>
            <a:r>
              <a:rPr lang="en-US" sz="1600" b="1" dirty="0">
                <a:latin typeface="Rockwell"/>
                <a:cs typeface="Rockwell"/>
              </a:rPr>
              <a:t>(1973)</a:t>
            </a:r>
            <a:endParaRPr lang="en-US" sz="1600" i="1" dirty="0">
              <a:latin typeface="Rockwell"/>
              <a:cs typeface="Rockwell"/>
            </a:endParaRPr>
          </a:p>
          <a:p>
            <a:pPr lvl="1" eaLnBrk="1" hangingPunct="1">
              <a:lnSpc>
                <a:spcPct val="80000"/>
              </a:lnSpc>
              <a:defRPr/>
            </a:pPr>
            <a:r>
              <a:rPr lang="en-US" sz="1400" b="1" dirty="0">
                <a:latin typeface="Rockwell"/>
                <a:cs typeface="Rockwell"/>
              </a:rPr>
              <a:t>OBSCENITY TEST: defined obscenity as</a:t>
            </a:r>
          </a:p>
          <a:p>
            <a:pPr lvl="2" eaLnBrk="1" hangingPunct="1">
              <a:lnSpc>
                <a:spcPct val="80000"/>
              </a:lnSpc>
              <a:defRPr/>
            </a:pPr>
            <a:r>
              <a:rPr lang="en-US" sz="1000" b="1" dirty="0">
                <a:latin typeface="Rockwell"/>
                <a:cs typeface="Rockwell"/>
              </a:rPr>
              <a:t>Themes appeal to indecent sexual desires based on contemporary community standards</a:t>
            </a:r>
          </a:p>
          <a:p>
            <a:pPr lvl="2" eaLnBrk="1" hangingPunct="1">
              <a:lnSpc>
                <a:spcPct val="80000"/>
              </a:lnSpc>
              <a:defRPr/>
            </a:pPr>
            <a:r>
              <a:rPr lang="en-US" sz="1000" b="1" dirty="0">
                <a:latin typeface="Rockwell"/>
                <a:cs typeface="Rockwell"/>
              </a:rPr>
              <a:t>Clearly offensive sexual behavior prohibited by state law</a:t>
            </a:r>
          </a:p>
          <a:p>
            <a:pPr lvl="2" eaLnBrk="1" hangingPunct="1">
              <a:lnSpc>
                <a:spcPct val="80000"/>
              </a:lnSpc>
              <a:defRPr/>
            </a:pPr>
            <a:r>
              <a:rPr lang="en-US" sz="1000" b="1" dirty="0">
                <a:latin typeface="Rockwell"/>
                <a:cs typeface="Rockwell"/>
              </a:rPr>
              <a:t>Lacks serious literary, artistic, political, or scientific value</a:t>
            </a:r>
          </a:p>
          <a:p>
            <a:pPr eaLnBrk="1" hangingPunct="1">
              <a:lnSpc>
                <a:spcPct val="80000"/>
              </a:lnSpc>
              <a:defRPr/>
            </a:pPr>
            <a:r>
              <a:rPr lang="en-US" sz="1600" b="1" i="1" dirty="0">
                <a:latin typeface="Rockwell"/>
                <a:cs typeface="Rockwell"/>
              </a:rPr>
              <a:t>Texas v. Johnson</a:t>
            </a:r>
            <a:r>
              <a:rPr lang="en-US" sz="1600" i="1" dirty="0">
                <a:latin typeface="Rockwell"/>
                <a:cs typeface="Rockwell"/>
              </a:rPr>
              <a:t> </a:t>
            </a:r>
            <a:r>
              <a:rPr lang="en-US" sz="1600" b="1" dirty="0">
                <a:latin typeface="Rockwell"/>
                <a:cs typeface="Rockwell"/>
              </a:rPr>
              <a:t>(1989)</a:t>
            </a:r>
            <a:endParaRPr lang="en-US" sz="1600" i="1" dirty="0">
              <a:latin typeface="Rockwell"/>
              <a:cs typeface="Rockwell"/>
            </a:endParaRPr>
          </a:p>
          <a:p>
            <a:pPr lvl="1" eaLnBrk="1" hangingPunct="1">
              <a:lnSpc>
                <a:spcPct val="80000"/>
              </a:lnSpc>
              <a:defRPr/>
            </a:pPr>
            <a:r>
              <a:rPr lang="en-US" sz="1400" dirty="0">
                <a:latin typeface="Rockwell"/>
                <a:cs typeface="Rockwell"/>
              </a:rPr>
              <a:t>Flag burning protected as symbolic speech</a:t>
            </a:r>
          </a:p>
          <a:p>
            <a:pPr eaLnBrk="1" hangingPunct="1">
              <a:lnSpc>
                <a:spcPct val="80000"/>
              </a:lnSpc>
              <a:defRPr/>
            </a:pPr>
            <a:r>
              <a:rPr lang="en-US" sz="1600" b="1" i="1" dirty="0">
                <a:latin typeface="Rockwell"/>
                <a:cs typeface="Rockwell"/>
              </a:rPr>
              <a:t>Reno v. ACLU </a:t>
            </a:r>
            <a:r>
              <a:rPr lang="en-US" sz="1600" b="1" dirty="0">
                <a:latin typeface="Rockwell"/>
                <a:cs typeface="Rockwell"/>
              </a:rPr>
              <a:t>(1997)</a:t>
            </a:r>
            <a:endParaRPr lang="en-US" sz="1600" b="1" i="1" dirty="0">
              <a:latin typeface="Rockwell"/>
              <a:cs typeface="Rockwell"/>
            </a:endParaRPr>
          </a:p>
          <a:p>
            <a:pPr lvl="1" eaLnBrk="1" hangingPunct="1">
              <a:lnSpc>
                <a:spcPct val="80000"/>
              </a:lnSpc>
              <a:defRPr/>
            </a:pPr>
            <a:r>
              <a:rPr lang="en-US" sz="1400" dirty="0">
                <a:latin typeface="Rockwell"/>
                <a:cs typeface="Rockwell"/>
              </a:rPr>
              <a:t>Regulating internet speech unconstitutional – Communications Decency Act of 1996</a:t>
            </a:r>
          </a:p>
        </p:txBody>
      </p:sp>
    </p:spTree>
    <p:extLst>
      <p:ext uri="{BB962C8B-B14F-4D97-AF65-F5344CB8AC3E}">
        <p14:creationId xmlns:p14="http://schemas.microsoft.com/office/powerpoint/2010/main" val="42881019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219200"/>
          </a:xfrm>
        </p:spPr>
        <p:txBody>
          <a:bodyPr>
            <a:normAutofit fontScale="90000"/>
          </a:bodyPr>
          <a:lstStyle/>
          <a:p>
            <a:pPr eaLnBrk="1" hangingPunct="1">
              <a:defRPr/>
            </a:pPr>
            <a:r>
              <a:rPr lang="en-US" sz="4000">
                <a:latin typeface="Rockwell"/>
                <a:cs typeface="Rockwell"/>
              </a:rPr>
              <a:t>Civil Liberties</a:t>
            </a:r>
            <a:br>
              <a:rPr lang="en-US" sz="4000">
                <a:latin typeface="Rockwell"/>
                <a:cs typeface="Rockwell"/>
              </a:rPr>
            </a:br>
            <a:r>
              <a:rPr lang="en-US" sz="4000">
                <a:latin typeface="Rockwell"/>
                <a:cs typeface="Rockwell"/>
              </a:rPr>
              <a:t>First Amendment – Press</a:t>
            </a:r>
          </a:p>
        </p:txBody>
      </p:sp>
      <p:sp>
        <p:nvSpPr>
          <p:cNvPr id="15363" name="Rectangle 3"/>
          <p:cNvSpPr>
            <a:spLocks noGrp="1" noChangeArrowheads="1"/>
          </p:cNvSpPr>
          <p:nvPr>
            <p:ph sz="half" idx="1"/>
          </p:nvPr>
        </p:nvSpPr>
        <p:spPr>
          <a:xfrm>
            <a:off x="0" y="1600200"/>
            <a:ext cx="4495800" cy="5257800"/>
          </a:xfrm>
        </p:spPr>
        <p:txBody>
          <a:bodyPr>
            <a:normAutofit lnSpcReduction="10000"/>
          </a:bodyPr>
          <a:lstStyle/>
          <a:p>
            <a:pPr eaLnBrk="1" hangingPunct="1">
              <a:lnSpc>
                <a:spcPct val="90000"/>
              </a:lnSpc>
              <a:defRPr/>
            </a:pPr>
            <a:r>
              <a:rPr lang="en-US" sz="3600">
                <a:latin typeface="Rockwell"/>
                <a:cs typeface="Rockwell"/>
              </a:rPr>
              <a:t>Print Media</a:t>
            </a:r>
          </a:p>
          <a:p>
            <a:pPr lvl="1" eaLnBrk="1" hangingPunct="1">
              <a:lnSpc>
                <a:spcPct val="90000"/>
              </a:lnSpc>
              <a:defRPr/>
            </a:pPr>
            <a:r>
              <a:rPr lang="en-US" sz="3200">
                <a:latin typeface="Rockwell"/>
                <a:cs typeface="Rockwell"/>
              </a:rPr>
              <a:t>Newspapers, magazines</a:t>
            </a:r>
          </a:p>
          <a:p>
            <a:pPr eaLnBrk="1" hangingPunct="1">
              <a:lnSpc>
                <a:spcPct val="90000"/>
              </a:lnSpc>
              <a:defRPr/>
            </a:pPr>
            <a:r>
              <a:rPr lang="en-US" sz="3600">
                <a:latin typeface="Rockwell"/>
                <a:cs typeface="Rockwell"/>
              </a:rPr>
              <a:t>Broadcast Media</a:t>
            </a:r>
          </a:p>
          <a:p>
            <a:pPr lvl="1" eaLnBrk="1" hangingPunct="1">
              <a:lnSpc>
                <a:spcPct val="90000"/>
              </a:lnSpc>
              <a:defRPr/>
            </a:pPr>
            <a:r>
              <a:rPr lang="en-US" sz="3200">
                <a:latin typeface="Rockwell"/>
                <a:cs typeface="Rockwell"/>
              </a:rPr>
              <a:t>Radio, television, film</a:t>
            </a:r>
          </a:p>
          <a:p>
            <a:pPr eaLnBrk="1" hangingPunct="1">
              <a:lnSpc>
                <a:spcPct val="90000"/>
              </a:lnSpc>
              <a:defRPr/>
            </a:pPr>
            <a:r>
              <a:rPr lang="en-US" sz="3600" b="1">
                <a:latin typeface="Rockwell"/>
                <a:cs typeface="Rockwell"/>
              </a:rPr>
              <a:t>Libel</a:t>
            </a:r>
          </a:p>
        </p:txBody>
      </p:sp>
      <p:sp>
        <p:nvSpPr>
          <p:cNvPr id="2" name="Content Placeholder 1"/>
          <p:cNvSpPr>
            <a:spLocks noGrp="1"/>
          </p:cNvSpPr>
          <p:nvPr>
            <p:ph sz="half" idx="2"/>
          </p:nvPr>
        </p:nvSpPr>
        <p:spPr>
          <a:xfrm>
            <a:off x="4648200" y="1600200"/>
            <a:ext cx="4495800" cy="5257800"/>
          </a:xfrm>
        </p:spPr>
        <p:txBody>
          <a:bodyPr>
            <a:normAutofit lnSpcReduction="10000"/>
          </a:bodyPr>
          <a:lstStyle/>
          <a:p>
            <a:pPr eaLnBrk="1" hangingPunct="1">
              <a:lnSpc>
                <a:spcPct val="90000"/>
              </a:lnSpc>
              <a:defRPr/>
            </a:pPr>
            <a:r>
              <a:rPr lang="en-US" sz="2400" b="1" i="1" dirty="0">
                <a:latin typeface="Rockwell"/>
                <a:cs typeface="Rockwell"/>
              </a:rPr>
              <a:t>Near v. Minnesota (1931)</a:t>
            </a:r>
            <a:endParaRPr lang="en-US" sz="2400" i="1" dirty="0">
              <a:latin typeface="Rockwell"/>
              <a:cs typeface="Rockwell"/>
            </a:endParaRPr>
          </a:p>
          <a:p>
            <a:pPr lvl="1" eaLnBrk="1" hangingPunct="1">
              <a:lnSpc>
                <a:spcPct val="90000"/>
              </a:lnSpc>
              <a:defRPr/>
            </a:pPr>
            <a:r>
              <a:rPr lang="en-US" sz="2000" b="1" dirty="0">
                <a:latin typeface="Rockwell"/>
                <a:cs typeface="Rockwell"/>
              </a:rPr>
              <a:t>PRIOR RESTRAINT</a:t>
            </a:r>
          </a:p>
          <a:p>
            <a:pPr lvl="1" eaLnBrk="1" hangingPunct="1">
              <a:lnSpc>
                <a:spcPct val="90000"/>
              </a:lnSpc>
              <a:defRPr/>
            </a:pPr>
            <a:r>
              <a:rPr lang="en-US" sz="2000" dirty="0">
                <a:latin typeface="Rockwell"/>
                <a:cs typeface="Rockwell"/>
              </a:rPr>
              <a:t>Incorporated free press to the states</a:t>
            </a:r>
          </a:p>
          <a:p>
            <a:pPr eaLnBrk="1" hangingPunct="1">
              <a:lnSpc>
                <a:spcPct val="90000"/>
              </a:lnSpc>
              <a:defRPr/>
            </a:pPr>
            <a:r>
              <a:rPr lang="en-US" sz="2400" b="1" i="1" dirty="0">
                <a:latin typeface="Rockwell"/>
                <a:cs typeface="Rockwell"/>
              </a:rPr>
              <a:t>New York Times v. Sullivan </a:t>
            </a:r>
            <a:r>
              <a:rPr lang="en-US" sz="2400" b="1" dirty="0">
                <a:latin typeface="Rockwell"/>
                <a:cs typeface="Rockwell"/>
              </a:rPr>
              <a:t>(1964)</a:t>
            </a:r>
            <a:endParaRPr lang="en-US" sz="2400" b="1" i="1" dirty="0">
              <a:latin typeface="Rockwell"/>
              <a:cs typeface="Rockwell"/>
            </a:endParaRPr>
          </a:p>
          <a:p>
            <a:pPr lvl="1" eaLnBrk="1" hangingPunct="1">
              <a:lnSpc>
                <a:spcPct val="90000"/>
              </a:lnSpc>
              <a:defRPr/>
            </a:pPr>
            <a:r>
              <a:rPr lang="en-US" sz="2000" dirty="0">
                <a:latin typeface="Rockwell"/>
                <a:cs typeface="Rockwell"/>
              </a:rPr>
              <a:t>Criticism of public officials protected</a:t>
            </a:r>
          </a:p>
          <a:p>
            <a:pPr eaLnBrk="1" hangingPunct="1">
              <a:lnSpc>
                <a:spcPct val="90000"/>
              </a:lnSpc>
              <a:defRPr/>
            </a:pPr>
            <a:r>
              <a:rPr lang="en-US" sz="2400" b="1" i="1" dirty="0" smtClean="0">
                <a:latin typeface="Rockwell"/>
                <a:cs typeface="Rockwell"/>
              </a:rPr>
              <a:t>New York Times v. United States </a:t>
            </a:r>
            <a:r>
              <a:rPr lang="en-US" sz="2400" b="1" dirty="0" smtClean="0">
                <a:latin typeface="Rockwell"/>
                <a:cs typeface="Rockwell"/>
              </a:rPr>
              <a:t>(1971)</a:t>
            </a:r>
          </a:p>
          <a:p>
            <a:pPr lvl="1">
              <a:lnSpc>
                <a:spcPct val="90000"/>
              </a:lnSpc>
              <a:defRPr/>
            </a:pPr>
            <a:r>
              <a:rPr lang="en-US" sz="2000" dirty="0">
                <a:latin typeface="Rockwell"/>
                <a:cs typeface="Rockwell"/>
                <a:hlinkClick r:id="rId2"/>
              </a:rPr>
              <a:t>The legacies and impact of The Pentagon </a:t>
            </a:r>
            <a:r>
              <a:rPr lang="en-US" sz="2000" dirty="0" smtClean="0">
                <a:latin typeface="Rockwell"/>
                <a:cs typeface="Rockwell"/>
                <a:hlinkClick r:id="rId2"/>
              </a:rPr>
              <a:t>Papers</a:t>
            </a:r>
            <a:endParaRPr lang="en-US" sz="2000" b="1" dirty="0" smtClean="0">
              <a:latin typeface="Rockwell"/>
              <a:cs typeface="Rockwell"/>
            </a:endParaRPr>
          </a:p>
          <a:p>
            <a:pPr eaLnBrk="1" hangingPunct="1">
              <a:lnSpc>
                <a:spcPct val="90000"/>
              </a:lnSpc>
              <a:defRPr/>
            </a:pPr>
            <a:r>
              <a:rPr lang="en-US" sz="2400" i="1" dirty="0" smtClean="0">
                <a:latin typeface="Rockwell"/>
                <a:cs typeface="Rockwell"/>
              </a:rPr>
              <a:t>Hazelwood </a:t>
            </a:r>
            <a:r>
              <a:rPr lang="en-US" sz="2400" i="1" dirty="0">
                <a:latin typeface="Rockwell"/>
                <a:cs typeface="Rockwell"/>
              </a:rPr>
              <a:t>School District v. </a:t>
            </a:r>
            <a:r>
              <a:rPr lang="en-US" sz="2400" i="1" dirty="0" err="1">
                <a:latin typeface="Rockwell"/>
                <a:cs typeface="Rockwell"/>
              </a:rPr>
              <a:t>Kuhlmeier</a:t>
            </a:r>
            <a:r>
              <a:rPr lang="en-US" sz="2400" i="1" dirty="0">
                <a:latin typeface="Rockwell"/>
                <a:cs typeface="Rockwell"/>
              </a:rPr>
              <a:t> </a:t>
            </a:r>
            <a:r>
              <a:rPr lang="en-US" sz="2400" dirty="0">
                <a:latin typeface="Rockwell"/>
                <a:cs typeface="Rockwell"/>
              </a:rPr>
              <a:t>(1988)</a:t>
            </a:r>
            <a:endParaRPr lang="en-US" sz="2400" i="1" dirty="0">
              <a:latin typeface="Rockwell"/>
              <a:cs typeface="Rockwell"/>
            </a:endParaRPr>
          </a:p>
          <a:p>
            <a:pPr lvl="1" eaLnBrk="1" hangingPunct="1">
              <a:lnSpc>
                <a:spcPct val="90000"/>
              </a:lnSpc>
              <a:defRPr/>
            </a:pPr>
            <a:r>
              <a:rPr lang="en-US" sz="2000" dirty="0">
                <a:latin typeface="Rockwell"/>
                <a:cs typeface="Rockwell"/>
              </a:rPr>
              <a:t>Student newspapers may be censored for school safety</a:t>
            </a:r>
          </a:p>
        </p:txBody>
      </p:sp>
    </p:spTree>
    <p:extLst>
      <p:ext uri="{BB962C8B-B14F-4D97-AF65-F5344CB8AC3E}">
        <p14:creationId xmlns:p14="http://schemas.microsoft.com/office/powerpoint/2010/main" val="42074727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1295400"/>
          </a:xfrm>
        </p:spPr>
        <p:txBody>
          <a:bodyPr>
            <a:normAutofit fontScale="90000"/>
          </a:bodyPr>
          <a:lstStyle/>
          <a:p>
            <a:pPr eaLnBrk="1" hangingPunct="1">
              <a:defRPr/>
            </a:pPr>
            <a:r>
              <a:rPr lang="en-US" sz="4000" dirty="0">
                <a:latin typeface="Rockwell"/>
                <a:cs typeface="Rockwell"/>
              </a:rPr>
              <a:t>Civil Liberties</a:t>
            </a:r>
            <a:br>
              <a:rPr lang="en-US" sz="4000" dirty="0">
                <a:latin typeface="Rockwell"/>
                <a:cs typeface="Rockwell"/>
              </a:rPr>
            </a:br>
            <a:r>
              <a:rPr lang="en-US" sz="4000" dirty="0">
                <a:latin typeface="Rockwell"/>
                <a:cs typeface="Rockwell"/>
              </a:rPr>
              <a:t>First Amendment – Assembly</a:t>
            </a:r>
          </a:p>
        </p:txBody>
      </p:sp>
      <p:sp>
        <p:nvSpPr>
          <p:cNvPr id="16387" name="Rectangle 3"/>
          <p:cNvSpPr>
            <a:spLocks noGrp="1" noChangeArrowheads="1"/>
          </p:cNvSpPr>
          <p:nvPr>
            <p:ph sz="half" idx="1"/>
          </p:nvPr>
        </p:nvSpPr>
        <p:spPr>
          <a:xfrm>
            <a:off x="0" y="1600200"/>
            <a:ext cx="4495800" cy="5257800"/>
          </a:xfrm>
        </p:spPr>
        <p:txBody>
          <a:bodyPr/>
          <a:lstStyle/>
          <a:p>
            <a:pPr eaLnBrk="1" hangingPunct="1">
              <a:defRPr/>
            </a:pPr>
            <a:r>
              <a:rPr lang="ja-JP" altLang="en-US">
                <a:latin typeface="Rockwell"/>
                <a:cs typeface="Rockwell"/>
              </a:rPr>
              <a:t>“</a:t>
            </a:r>
            <a:r>
              <a:rPr lang="en-US">
                <a:latin typeface="Rockwell"/>
                <a:cs typeface="Rockwell"/>
              </a:rPr>
              <a:t>…right of the people peacefully to assemble…</a:t>
            </a:r>
            <a:r>
              <a:rPr lang="ja-JP" altLang="en-US">
                <a:latin typeface="Rockwell"/>
                <a:cs typeface="Rockwell"/>
              </a:rPr>
              <a:t>”</a:t>
            </a:r>
            <a:endParaRPr lang="en-US">
              <a:latin typeface="Rockwell"/>
              <a:cs typeface="Rockwell"/>
            </a:endParaRPr>
          </a:p>
          <a:p>
            <a:pPr eaLnBrk="1" hangingPunct="1">
              <a:defRPr/>
            </a:pPr>
            <a:r>
              <a:rPr lang="en-US" i="1">
                <a:latin typeface="Rockwell"/>
                <a:cs typeface="Rockwell"/>
              </a:rPr>
              <a:t>Dejonge v. Oregon </a:t>
            </a:r>
            <a:r>
              <a:rPr lang="en-US">
                <a:latin typeface="Rockwell"/>
                <a:cs typeface="Rockwell"/>
              </a:rPr>
              <a:t>(1937)</a:t>
            </a:r>
          </a:p>
          <a:p>
            <a:pPr lvl="1" eaLnBrk="1" hangingPunct="1">
              <a:defRPr/>
            </a:pPr>
            <a:r>
              <a:rPr lang="en-US">
                <a:latin typeface="Rockwell"/>
                <a:cs typeface="Rockwell"/>
              </a:rPr>
              <a:t>Incorporated free assembly to states</a:t>
            </a:r>
          </a:p>
          <a:p>
            <a:pPr lvl="1" eaLnBrk="1" hangingPunct="1">
              <a:defRPr/>
            </a:pPr>
            <a:r>
              <a:rPr lang="en-US">
                <a:latin typeface="Rockwell"/>
                <a:cs typeface="Rockwell"/>
              </a:rPr>
              <a:t>Communist Party may be formed</a:t>
            </a:r>
          </a:p>
        </p:txBody>
      </p:sp>
      <p:sp>
        <p:nvSpPr>
          <p:cNvPr id="2" name="Content Placeholder 1"/>
          <p:cNvSpPr>
            <a:spLocks noGrp="1"/>
          </p:cNvSpPr>
          <p:nvPr>
            <p:ph sz="half" idx="2"/>
          </p:nvPr>
        </p:nvSpPr>
        <p:spPr>
          <a:xfrm>
            <a:off x="4648200" y="1600200"/>
            <a:ext cx="4495800" cy="5257800"/>
          </a:xfrm>
        </p:spPr>
        <p:txBody>
          <a:bodyPr/>
          <a:lstStyle/>
          <a:p>
            <a:pPr eaLnBrk="1" hangingPunct="1">
              <a:defRPr/>
            </a:pPr>
            <a:r>
              <a:rPr lang="en-US">
                <a:latin typeface="Rockwell"/>
                <a:cs typeface="Rockwell"/>
              </a:rPr>
              <a:t>Freedom of association</a:t>
            </a:r>
          </a:p>
          <a:p>
            <a:pPr lvl="1" eaLnBrk="1" hangingPunct="1">
              <a:defRPr/>
            </a:pPr>
            <a:r>
              <a:rPr lang="en-US" b="1" i="1">
                <a:latin typeface="Rockwell"/>
                <a:cs typeface="Rockwell"/>
              </a:rPr>
              <a:t>NAACP v. Alabama </a:t>
            </a:r>
            <a:r>
              <a:rPr lang="en-US" b="1">
                <a:latin typeface="Rockwell"/>
                <a:cs typeface="Rockwell"/>
              </a:rPr>
              <a:t>(1958)</a:t>
            </a:r>
          </a:p>
          <a:p>
            <a:pPr lvl="2" eaLnBrk="1" hangingPunct="1">
              <a:defRPr/>
            </a:pPr>
            <a:r>
              <a:rPr lang="en-US">
                <a:latin typeface="Rockwell"/>
                <a:cs typeface="Rockwell"/>
              </a:rPr>
              <a:t>Requirement of membership lists unconstitutional</a:t>
            </a:r>
          </a:p>
          <a:p>
            <a:pPr lvl="1" eaLnBrk="1" hangingPunct="1">
              <a:defRPr/>
            </a:pPr>
            <a:r>
              <a:rPr lang="en-US" b="1" i="1">
                <a:latin typeface="Rockwell"/>
                <a:cs typeface="Rockwell"/>
              </a:rPr>
              <a:t>Boy Scouts of America v. Dale </a:t>
            </a:r>
            <a:r>
              <a:rPr lang="en-US" b="1">
                <a:latin typeface="Rockwell"/>
                <a:cs typeface="Rockwell"/>
              </a:rPr>
              <a:t>(2000)</a:t>
            </a:r>
          </a:p>
          <a:p>
            <a:pPr lvl="2" eaLnBrk="1" hangingPunct="1">
              <a:defRPr/>
            </a:pPr>
            <a:r>
              <a:rPr lang="en-US">
                <a:latin typeface="Rockwell"/>
                <a:cs typeface="Rockwell"/>
              </a:rPr>
              <a:t>Private organization may limit membership based on expressive guidelines and despite anti-discrimination laws</a:t>
            </a:r>
          </a:p>
          <a:p>
            <a:pPr>
              <a:defRPr/>
            </a:pPr>
            <a:endParaRPr lang="en-US">
              <a:latin typeface="Rockwell"/>
              <a:cs typeface="Rockwell"/>
            </a:endParaRPr>
          </a:p>
        </p:txBody>
      </p:sp>
    </p:spTree>
    <p:extLst>
      <p:ext uri="{BB962C8B-B14F-4D97-AF65-F5344CB8AC3E}">
        <p14:creationId xmlns:p14="http://schemas.microsoft.com/office/powerpoint/2010/main" val="13080714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420813"/>
          </a:xfrm>
        </p:spPr>
        <p:txBody>
          <a:bodyPr/>
          <a:lstStyle/>
          <a:p>
            <a:pPr eaLnBrk="1" hangingPunct="1">
              <a:defRPr/>
            </a:pPr>
            <a:r>
              <a:rPr lang="en-US" sz="4000" dirty="0">
                <a:latin typeface="Rockwell"/>
                <a:cs typeface="Rockwell"/>
              </a:rPr>
              <a:t>Civil Liberties</a:t>
            </a:r>
            <a:br>
              <a:rPr lang="en-US" sz="4000" dirty="0">
                <a:latin typeface="Rockwell"/>
                <a:cs typeface="Rockwell"/>
              </a:rPr>
            </a:br>
            <a:r>
              <a:rPr lang="en-US" sz="4000" dirty="0">
                <a:latin typeface="Rockwell"/>
                <a:cs typeface="Rockwell"/>
              </a:rPr>
              <a:t>First Amendment - Petition</a:t>
            </a:r>
          </a:p>
        </p:txBody>
      </p:sp>
      <p:sp>
        <p:nvSpPr>
          <p:cNvPr id="17411" name="Rectangle 3"/>
          <p:cNvSpPr>
            <a:spLocks noGrp="1" noChangeArrowheads="1"/>
          </p:cNvSpPr>
          <p:nvPr>
            <p:ph type="body" idx="1"/>
          </p:nvPr>
        </p:nvSpPr>
        <p:spPr>
          <a:xfrm>
            <a:off x="457200" y="2057400"/>
            <a:ext cx="8229600" cy="4073525"/>
          </a:xfrm>
        </p:spPr>
        <p:txBody>
          <a:bodyPr/>
          <a:lstStyle/>
          <a:p>
            <a:pPr eaLnBrk="1" hangingPunct="1">
              <a:defRPr/>
            </a:pPr>
            <a:r>
              <a:rPr lang="ja-JP" altLang="en-US">
                <a:latin typeface="Rockwell"/>
                <a:cs typeface="Rockwell"/>
              </a:rPr>
              <a:t>“</a:t>
            </a:r>
            <a:r>
              <a:rPr lang="en-US">
                <a:latin typeface="Rockwell"/>
                <a:cs typeface="Rockwell"/>
              </a:rPr>
              <a:t>…petition the Government for a redress of grievances.</a:t>
            </a:r>
            <a:r>
              <a:rPr lang="ja-JP" altLang="en-US">
                <a:latin typeface="Rockwell"/>
                <a:cs typeface="Rockwell"/>
              </a:rPr>
              <a:t>”</a:t>
            </a:r>
            <a:endParaRPr lang="en-US">
              <a:latin typeface="Rockwell"/>
              <a:cs typeface="Rockwell"/>
            </a:endParaRPr>
          </a:p>
          <a:p>
            <a:pPr eaLnBrk="1" hangingPunct="1">
              <a:defRPr/>
            </a:pPr>
            <a:r>
              <a:rPr lang="en-US">
                <a:latin typeface="Rockwell"/>
                <a:cs typeface="Rockwell"/>
              </a:rPr>
              <a:t>House of Representatives</a:t>
            </a:r>
            <a:r>
              <a:rPr lang="ja-JP" altLang="en-US">
                <a:latin typeface="Rockwell"/>
                <a:cs typeface="Rockwell"/>
              </a:rPr>
              <a:t>’</a:t>
            </a:r>
            <a:r>
              <a:rPr lang="en-US">
                <a:latin typeface="Rockwell"/>
                <a:cs typeface="Rockwell"/>
              </a:rPr>
              <a:t> gag rule</a:t>
            </a:r>
          </a:p>
          <a:p>
            <a:pPr eaLnBrk="1" hangingPunct="1">
              <a:defRPr/>
            </a:pPr>
            <a:r>
              <a:rPr lang="en-US" i="1">
                <a:latin typeface="Rockwell"/>
                <a:cs typeface="Rockwell"/>
              </a:rPr>
              <a:t>Edwards v. South Carolina </a:t>
            </a:r>
            <a:r>
              <a:rPr lang="en-US">
                <a:latin typeface="Rockwell"/>
                <a:cs typeface="Rockwell"/>
              </a:rPr>
              <a:t>(1963)</a:t>
            </a:r>
          </a:p>
          <a:p>
            <a:pPr lvl="1" eaLnBrk="1" hangingPunct="1">
              <a:defRPr/>
            </a:pPr>
            <a:r>
              <a:rPr lang="en-US">
                <a:latin typeface="Rockwell"/>
                <a:cs typeface="Rockwell"/>
              </a:rPr>
              <a:t>incorporated to states</a:t>
            </a:r>
          </a:p>
        </p:txBody>
      </p:sp>
    </p:spTree>
    <p:extLst>
      <p:ext uri="{BB962C8B-B14F-4D97-AF65-F5344CB8AC3E}">
        <p14:creationId xmlns:p14="http://schemas.microsoft.com/office/powerpoint/2010/main" val="40105227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1420813"/>
          </a:xfrm>
        </p:spPr>
        <p:txBody>
          <a:bodyPr/>
          <a:lstStyle/>
          <a:p>
            <a:pPr eaLnBrk="1" hangingPunct="1">
              <a:defRPr/>
            </a:pPr>
            <a:r>
              <a:rPr lang="en-US" sz="4000">
                <a:latin typeface="Rockwell"/>
                <a:cs typeface="Rockwell"/>
              </a:rPr>
              <a:t>Civil Liberties</a:t>
            </a:r>
            <a:br>
              <a:rPr lang="en-US" sz="4000">
                <a:latin typeface="Rockwell"/>
                <a:cs typeface="Rockwell"/>
              </a:rPr>
            </a:br>
            <a:r>
              <a:rPr lang="en-US" sz="4000">
                <a:latin typeface="Rockwell"/>
                <a:cs typeface="Rockwell"/>
              </a:rPr>
              <a:t>Second Amendment</a:t>
            </a:r>
          </a:p>
        </p:txBody>
      </p:sp>
      <p:sp>
        <p:nvSpPr>
          <p:cNvPr id="18435" name="Rectangle 3"/>
          <p:cNvSpPr>
            <a:spLocks noGrp="1" noChangeArrowheads="1"/>
          </p:cNvSpPr>
          <p:nvPr>
            <p:ph sz="half" idx="1"/>
          </p:nvPr>
        </p:nvSpPr>
        <p:spPr>
          <a:xfrm>
            <a:off x="0" y="1600200"/>
            <a:ext cx="4495800" cy="5257800"/>
          </a:xfrm>
        </p:spPr>
        <p:txBody>
          <a:bodyPr>
            <a:normAutofit lnSpcReduction="10000"/>
          </a:bodyPr>
          <a:lstStyle/>
          <a:p>
            <a:pPr eaLnBrk="1" hangingPunct="1">
              <a:defRPr/>
            </a:pPr>
            <a:r>
              <a:rPr lang="ja-JP" altLang="en-US">
                <a:latin typeface="Rockwell"/>
                <a:cs typeface="Rockwell"/>
              </a:rPr>
              <a:t>“</a:t>
            </a:r>
            <a:r>
              <a:rPr lang="en-US">
                <a:latin typeface="Rockwell"/>
                <a:cs typeface="Rockwell"/>
              </a:rPr>
              <a:t>A well regulated militia being necessary to the security of a free state, the right of the people to keep and bear arms shall not be infringed.</a:t>
            </a:r>
            <a:r>
              <a:rPr lang="ja-JP" altLang="en-US">
                <a:latin typeface="Rockwell"/>
                <a:cs typeface="Rockwell"/>
              </a:rPr>
              <a:t>”</a:t>
            </a:r>
            <a:endParaRPr lang="en-US">
              <a:latin typeface="Rockwell"/>
              <a:cs typeface="Rockwell"/>
            </a:endParaRPr>
          </a:p>
        </p:txBody>
      </p:sp>
      <p:sp>
        <p:nvSpPr>
          <p:cNvPr id="2" name="Content Placeholder 1"/>
          <p:cNvSpPr>
            <a:spLocks noGrp="1"/>
          </p:cNvSpPr>
          <p:nvPr>
            <p:ph sz="half" idx="2"/>
          </p:nvPr>
        </p:nvSpPr>
        <p:spPr>
          <a:xfrm>
            <a:off x="4648200" y="1600200"/>
            <a:ext cx="4495800" cy="5257800"/>
          </a:xfrm>
        </p:spPr>
        <p:txBody>
          <a:bodyPr>
            <a:normAutofit lnSpcReduction="10000"/>
          </a:bodyPr>
          <a:lstStyle/>
          <a:p>
            <a:pPr eaLnBrk="1" hangingPunct="1">
              <a:defRPr/>
            </a:pPr>
            <a:r>
              <a:rPr lang="en-US" i="1" dirty="0">
                <a:latin typeface="Rockwell"/>
                <a:cs typeface="Rockwell"/>
              </a:rPr>
              <a:t>District of Columbia v. Heller</a:t>
            </a:r>
            <a:r>
              <a:rPr lang="en-US" dirty="0">
                <a:latin typeface="Rockwell"/>
                <a:cs typeface="Rockwell"/>
              </a:rPr>
              <a:t> (2008)</a:t>
            </a:r>
          </a:p>
          <a:p>
            <a:pPr lvl="1" eaLnBrk="1" hangingPunct="1">
              <a:defRPr/>
            </a:pPr>
            <a:r>
              <a:rPr lang="en-US" dirty="0">
                <a:latin typeface="Rockwell"/>
                <a:cs typeface="Rockwell"/>
              </a:rPr>
              <a:t>Firearm possession unrelated to militia protected</a:t>
            </a:r>
          </a:p>
          <a:p>
            <a:pPr lvl="1" eaLnBrk="1" hangingPunct="1">
              <a:defRPr/>
            </a:pPr>
            <a:r>
              <a:rPr lang="en-US" dirty="0">
                <a:latin typeface="Rockwell"/>
                <a:cs typeface="Rockwell"/>
              </a:rPr>
              <a:t>Overturned handgun ban</a:t>
            </a:r>
          </a:p>
          <a:p>
            <a:pPr eaLnBrk="1" hangingPunct="1">
              <a:defRPr/>
            </a:pPr>
            <a:r>
              <a:rPr lang="en-US" b="1" i="1" dirty="0">
                <a:latin typeface="Rockwell"/>
                <a:cs typeface="Rockwell"/>
                <a:hlinkClick r:id="rId2"/>
              </a:rPr>
              <a:t>McDonald v. Chicago </a:t>
            </a:r>
            <a:r>
              <a:rPr lang="en-US" b="1" dirty="0">
                <a:latin typeface="Rockwell"/>
                <a:cs typeface="Rockwell"/>
                <a:hlinkClick r:id="rId2"/>
              </a:rPr>
              <a:t>(2010)</a:t>
            </a:r>
            <a:endParaRPr lang="en-US" b="1" dirty="0">
              <a:latin typeface="Rockwell"/>
              <a:cs typeface="Rockwell"/>
            </a:endParaRPr>
          </a:p>
          <a:p>
            <a:pPr lvl="1" eaLnBrk="1" hangingPunct="1">
              <a:defRPr/>
            </a:pPr>
            <a:r>
              <a:rPr lang="en-US" dirty="0">
                <a:latin typeface="Rockwell"/>
                <a:cs typeface="Rockwell"/>
              </a:rPr>
              <a:t>Incorporated to the </a:t>
            </a:r>
            <a:r>
              <a:rPr lang="en-US" dirty="0" smtClean="0">
                <a:latin typeface="Rockwell"/>
                <a:cs typeface="Rockwell"/>
              </a:rPr>
              <a:t>states</a:t>
            </a:r>
          </a:p>
          <a:p>
            <a:pPr lvl="1">
              <a:defRPr/>
            </a:pPr>
            <a:r>
              <a:rPr lang="en-US" dirty="0">
                <a:latin typeface="Rockwell"/>
                <a:cs typeface="Rockwell"/>
                <a:hlinkClick r:id="rId3"/>
              </a:rPr>
              <a:t>Second Amendment and The Militia</a:t>
            </a:r>
            <a:endParaRPr lang="en-US" dirty="0">
              <a:latin typeface="Rockwell"/>
              <a:cs typeface="Rockwell"/>
            </a:endParaRPr>
          </a:p>
          <a:p>
            <a:pPr lvl="1" eaLnBrk="1" hangingPunct="1">
              <a:defRPr/>
            </a:pPr>
            <a:endParaRPr lang="en-US" dirty="0">
              <a:latin typeface="Rockwell"/>
              <a:cs typeface="Rockwell"/>
            </a:endParaRPr>
          </a:p>
          <a:p>
            <a:pPr>
              <a:defRPr/>
            </a:pPr>
            <a:endParaRPr lang="en-US" dirty="0">
              <a:latin typeface="Rockwell"/>
              <a:cs typeface="Rockwell"/>
            </a:endParaRPr>
          </a:p>
        </p:txBody>
      </p:sp>
    </p:spTree>
    <p:extLst>
      <p:ext uri="{BB962C8B-B14F-4D97-AF65-F5344CB8AC3E}">
        <p14:creationId xmlns:p14="http://schemas.microsoft.com/office/powerpoint/2010/main" val="227169843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117</TotalTime>
  <Words>701</Words>
  <Application>Microsoft Macintosh PowerPoint</Application>
  <PresentationFormat>On-screen Show (4:3)</PresentationFormat>
  <Paragraphs>103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Theme</vt:lpstr>
      <vt:lpstr>3.3: The Supreme Court and Civil Liberties</vt:lpstr>
      <vt:lpstr>First Amendment-Establishment Clause</vt:lpstr>
      <vt:lpstr>First Amendment-Free Exercise Clause</vt:lpstr>
      <vt:lpstr>Comparing Cases</vt:lpstr>
      <vt:lpstr>First Amendment-Speech</vt:lpstr>
      <vt:lpstr>Civil Liberties First Amendment – Press</vt:lpstr>
      <vt:lpstr>Civil Liberties First Amendment – Assembly</vt:lpstr>
      <vt:lpstr>Civil Liberties First Amendment - Petition</vt:lpstr>
      <vt:lpstr>Civil Liberties Second Amendment</vt:lpstr>
      <vt:lpstr>Response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3.3: Civil Liberties Over Time</dc:title>
  <dc:creator>Craig Winchell</dc:creator>
  <cp:lastModifiedBy>Craig Winchell</cp:lastModifiedBy>
  <cp:revision>10</cp:revision>
  <dcterms:created xsi:type="dcterms:W3CDTF">2019-03-15T16:51:33Z</dcterms:created>
  <dcterms:modified xsi:type="dcterms:W3CDTF">2019-03-15T18:48:42Z</dcterms:modified>
</cp:coreProperties>
</file>