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4"/>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78" autoAdjust="0"/>
  </p:normalViewPr>
  <p:slideViewPr>
    <p:cSldViewPr snapToGrid="0" snapToObjects="1">
      <p:cViewPr varScale="1">
        <p:scale>
          <a:sx n="49" d="100"/>
          <a:sy n="49" d="100"/>
        </p:scale>
        <p:origin x="-6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19828D-C624-4D4D-9474-6011A28CB2CD}" type="datetimeFigureOut">
              <a:rPr lang="en-US" smtClean="0"/>
              <a:t>3/19/19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E40609-F102-AB43-AB1E-FD2FC2C603B5}" type="slidenum">
              <a:rPr lang="en-US" smtClean="0"/>
              <a:t>‹#›</a:t>
            </a:fld>
            <a:endParaRPr lang="en-US"/>
          </a:p>
        </p:txBody>
      </p:sp>
    </p:spTree>
    <p:extLst>
      <p:ext uri="{BB962C8B-B14F-4D97-AF65-F5344CB8AC3E}">
        <p14:creationId xmlns:p14="http://schemas.microsoft.com/office/powerpoint/2010/main" val="11314044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Title IX</a:t>
            </a:r>
            <a:r>
              <a:rPr lang="en-US" dirty="0" smtClean="0"/>
              <a:t> of the Education Amendments Act of 1972 is a federal law that states: "No person in the United States shall, on the basis of sex, be excluded from participation in, be denied the benefits of, or be subjected to discrimination under any education program or activity receiving Federal financial assistance."</a:t>
            </a:r>
            <a:endParaRPr lang="en-US" dirty="0"/>
          </a:p>
        </p:txBody>
      </p:sp>
      <p:sp>
        <p:nvSpPr>
          <p:cNvPr id="4" name="Slide Number Placeholder 3"/>
          <p:cNvSpPr>
            <a:spLocks noGrp="1"/>
          </p:cNvSpPr>
          <p:nvPr>
            <p:ph type="sldNum" sz="quarter" idx="10"/>
          </p:nvPr>
        </p:nvSpPr>
        <p:spPr/>
        <p:txBody>
          <a:bodyPr/>
          <a:lstStyle/>
          <a:p>
            <a:fld id="{C9E40609-F102-AB43-AB1E-FD2FC2C603B5}" type="slidenum">
              <a:rPr lang="en-US" smtClean="0"/>
              <a:t>16</a:t>
            </a:fld>
            <a:endParaRPr lang="en-US"/>
          </a:p>
        </p:txBody>
      </p:sp>
    </p:spTree>
    <p:extLst>
      <p:ext uri="{BB962C8B-B14F-4D97-AF65-F5344CB8AC3E}">
        <p14:creationId xmlns:p14="http://schemas.microsoft.com/office/powerpoint/2010/main" val="1201849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B6D3935-78F5-804D-9EFE-CA380D0AECCA}" type="slidenum">
              <a:rPr lang="en-US"/>
              <a:pPr/>
              <a:t>‹#›</a:t>
            </a:fld>
            <a:endParaRPr lang="en-US"/>
          </a:p>
        </p:txBody>
      </p:sp>
    </p:spTree>
    <p:extLst>
      <p:ext uri="{BB962C8B-B14F-4D97-AF65-F5344CB8AC3E}">
        <p14:creationId xmlns:p14="http://schemas.microsoft.com/office/powerpoint/2010/main" val="1228593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a:ln/>
        </p:spPr>
        <p:txBody>
          <a:bodyPr/>
          <a:lstStyle>
            <a:lvl1pPr>
              <a:defRPr/>
            </a:lvl1pPr>
          </a:lstStyle>
          <a:p>
            <a:fld id="{8CA67523-603F-B94F-9F4B-7B788FF2077E}" type="slidenum">
              <a:rPr lang="en-US"/>
              <a:pPr/>
              <a:t>‹#›</a:t>
            </a:fld>
            <a:endParaRPr lang="en-US"/>
          </a:p>
        </p:txBody>
      </p:sp>
    </p:spTree>
    <p:extLst>
      <p:ext uri="{BB962C8B-B14F-4D97-AF65-F5344CB8AC3E}">
        <p14:creationId xmlns:p14="http://schemas.microsoft.com/office/powerpoint/2010/main" val="1355686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0D979-4A4B-8847-8E6A-716D7AFAF52C}" type="datetimeFigureOut">
              <a:rPr lang="en-US" smtClean="0"/>
              <a:t>3/19/19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0D979-4A4B-8847-8E6A-716D7AFAF52C}"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0D979-4A4B-8847-8E6A-716D7AFAF52C}" type="datetimeFigureOut">
              <a:rPr lang="en-US" smtClean="0"/>
              <a:t>3/19/19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0D979-4A4B-8847-8E6A-716D7AFAF52C}" type="datetimeFigureOut">
              <a:rPr lang="en-US" smtClean="0"/>
              <a:t>3/19/19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0D979-4A4B-8847-8E6A-716D7AFAF52C}" type="datetimeFigureOut">
              <a:rPr lang="en-US" smtClean="0"/>
              <a:t>3/19/19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D979-4A4B-8847-8E6A-716D7AFAF52C}" type="datetimeFigureOut">
              <a:rPr lang="en-US" smtClean="0"/>
              <a:t>3/19/19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2D32-2DBF-2A48-AD16-EC26B518CC5F}"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loc.gov/exhibits/treasures/images/vc006195.jp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l.gov/index.htm" TargetMode="External"/><Relationship Id="rId3" Type="http://schemas.openxmlformats.org/officeDocument/2006/relationships/hyperlink" Target="http://en.wikipedia.org/wiki/Image:Eeoc.jp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1675"/>
            <a:ext cx="7772400" cy="2568775"/>
          </a:xfrm>
        </p:spPr>
        <p:txBody>
          <a:bodyPr/>
          <a:lstStyle/>
          <a:p>
            <a:r>
              <a:rPr lang="en-US" dirty="0" smtClean="0"/>
              <a:t>3.4: Civil Rights and the US Government</a:t>
            </a:r>
            <a:endParaRPr lang="en-US" dirty="0"/>
          </a:p>
        </p:txBody>
      </p:sp>
      <p:sp>
        <p:nvSpPr>
          <p:cNvPr id="3" name="Subtitle 2"/>
          <p:cNvSpPr>
            <a:spLocks noGrp="1"/>
          </p:cNvSpPr>
          <p:nvPr>
            <p:ph type="subTitle" idx="1"/>
          </p:nvPr>
        </p:nvSpPr>
        <p:spPr>
          <a:xfrm>
            <a:off x="1371600" y="3886200"/>
            <a:ext cx="6400800" cy="2383216"/>
          </a:xfrm>
        </p:spPr>
        <p:txBody>
          <a:bodyPr>
            <a:normAutofit/>
          </a:bodyPr>
          <a:lstStyle/>
          <a:p>
            <a:r>
              <a:rPr lang="en-US" dirty="0" smtClean="0"/>
              <a:t>Mr. Winchell</a:t>
            </a:r>
          </a:p>
          <a:p>
            <a:r>
              <a:rPr lang="en-US" dirty="0" smtClean="0"/>
              <a:t>AP </a:t>
            </a:r>
            <a:r>
              <a:rPr lang="en-US" dirty="0" err="1" smtClean="0"/>
              <a:t>GoPo</a:t>
            </a:r>
            <a:endParaRPr lang="en-US" dirty="0" smtClean="0"/>
          </a:p>
          <a:p>
            <a:r>
              <a:rPr lang="en-US" dirty="0" smtClean="0"/>
              <a:t>Unit 3: Civil Liberties and Civil Rights</a:t>
            </a:r>
            <a:endParaRPr lang="en-US" dirty="0"/>
          </a:p>
        </p:txBody>
      </p:sp>
    </p:spTree>
    <p:extLst>
      <p:ext uri="{BB962C8B-B14F-4D97-AF65-F5344CB8AC3E}">
        <p14:creationId xmlns:p14="http://schemas.microsoft.com/office/powerpoint/2010/main" val="213505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a:latin typeface="Rockwell"/>
                <a:cs typeface="Rockwell"/>
              </a:rPr>
              <a:t>Challenges to Civil Rights Legislation</a:t>
            </a:r>
          </a:p>
        </p:txBody>
      </p:sp>
      <p:sp>
        <p:nvSpPr>
          <p:cNvPr id="24579" name="Rectangle 3"/>
          <p:cNvSpPr>
            <a:spLocks noGrp="1" noChangeArrowheads="1"/>
          </p:cNvSpPr>
          <p:nvPr>
            <p:ph type="body" sz="half" idx="1"/>
          </p:nvPr>
        </p:nvSpPr>
        <p:spPr>
          <a:xfrm>
            <a:off x="457200" y="1981200"/>
            <a:ext cx="7848600" cy="4495800"/>
          </a:xfrm>
        </p:spPr>
        <p:txBody>
          <a:bodyPr/>
          <a:lstStyle/>
          <a:p>
            <a:pPr lvl="1" eaLnBrk="1" hangingPunct="1"/>
            <a:r>
              <a:rPr lang="en-US" sz="2400" i="1" dirty="0">
                <a:latin typeface="Rockwell"/>
                <a:cs typeface="Rockwell"/>
              </a:rPr>
              <a:t>Plessy v. Ferguson</a:t>
            </a:r>
            <a:endParaRPr lang="en-US" sz="2400" dirty="0">
              <a:latin typeface="Rockwell"/>
              <a:cs typeface="Rockwell"/>
            </a:endParaRPr>
          </a:p>
          <a:p>
            <a:pPr lvl="2" eaLnBrk="1" hangingPunct="1"/>
            <a:r>
              <a:rPr lang="en-US" dirty="0">
                <a:latin typeface="Rockwell"/>
                <a:cs typeface="Rockwell"/>
              </a:rPr>
              <a:t>Separate-but-Equal Doctrine</a:t>
            </a:r>
          </a:p>
          <a:p>
            <a:pPr lvl="1" eaLnBrk="1" hangingPunct="1"/>
            <a:r>
              <a:rPr lang="en-US" sz="2400" dirty="0">
                <a:latin typeface="Rockwell"/>
                <a:cs typeface="Rockwell"/>
              </a:rPr>
              <a:t>Voting Barriers</a:t>
            </a:r>
          </a:p>
          <a:p>
            <a:pPr lvl="2" eaLnBrk="1" hangingPunct="1"/>
            <a:r>
              <a:rPr lang="en-US" dirty="0">
                <a:latin typeface="Rockwell"/>
                <a:cs typeface="Rockwell"/>
              </a:rPr>
              <a:t>White primary, the grandfather clause, poll taxes, literacy tests</a:t>
            </a:r>
          </a:p>
          <a:p>
            <a:pPr lvl="1" eaLnBrk="1" hangingPunct="1"/>
            <a:r>
              <a:rPr lang="en-US" sz="2400" dirty="0">
                <a:latin typeface="Rockwell"/>
                <a:cs typeface="Rockwell"/>
              </a:rPr>
              <a:t>Extralegal Methods of Enforcing White Supremacy</a:t>
            </a:r>
          </a:p>
          <a:p>
            <a:pPr lvl="1" eaLnBrk="1" hangingPunct="1"/>
            <a:endParaRPr lang="en-US" sz="2400" dirty="0">
              <a:latin typeface="Rockwell"/>
              <a:cs typeface="Rockwell"/>
            </a:endParaRPr>
          </a:p>
        </p:txBody>
      </p:sp>
    </p:spTree>
    <p:extLst>
      <p:ext uri="{BB962C8B-B14F-4D97-AF65-F5344CB8AC3E}">
        <p14:creationId xmlns:p14="http://schemas.microsoft.com/office/powerpoint/2010/main" val="29132865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3600">
                <a:latin typeface="Rockwell"/>
                <a:cs typeface="Rockwell"/>
              </a:rPr>
              <a:t>The End of the Separate-but-Equal Doctrine</a:t>
            </a:r>
          </a:p>
        </p:txBody>
      </p:sp>
      <p:sp>
        <p:nvSpPr>
          <p:cNvPr id="25603" name="Rectangle 3"/>
          <p:cNvSpPr>
            <a:spLocks noGrp="1" noChangeArrowheads="1"/>
          </p:cNvSpPr>
          <p:nvPr>
            <p:ph type="body" idx="1"/>
          </p:nvPr>
        </p:nvSpPr>
        <p:spPr/>
        <p:txBody>
          <a:bodyPr/>
          <a:lstStyle/>
          <a:p>
            <a:pPr lvl="1" eaLnBrk="1" hangingPunct="1"/>
            <a:r>
              <a:rPr lang="en-US" i="1" dirty="0">
                <a:latin typeface="Rockwell"/>
                <a:cs typeface="Rockwell"/>
              </a:rPr>
              <a:t>Brown v. Board of Education of Topeka</a:t>
            </a:r>
            <a:r>
              <a:rPr lang="en-US" dirty="0">
                <a:latin typeface="Rockwell"/>
                <a:cs typeface="Rockwell"/>
              </a:rPr>
              <a:t> </a:t>
            </a:r>
          </a:p>
          <a:p>
            <a:pPr lvl="2" eaLnBrk="1" hangingPunct="1"/>
            <a:r>
              <a:rPr lang="en-US" sz="2800" dirty="0">
                <a:latin typeface="Rockwell"/>
                <a:cs typeface="Rockwell"/>
              </a:rPr>
              <a:t>Overturned</a:t>
            </a:r>
            <a:r>
              <a:rPr lang="en-US" sz="2800" i="1" dirty="0">
                <a:latin typeface="Rockwell"/>
                <a:cs typeface="Rockwell"/>
              </a:rPr>
              <a:t> Plessy v. Ferguson</a:t>
            </a:r>
            <a:r>
              <a:rPr lang="en-US" sz="2800" dirty="0">
                <a:latin typeface="Rockwell"/>
                <a:cs typeface="Rockwell"/>
              </a:rPr>
              <a:t> </a:t>
            </a:r>
          </a:p>
          <a:p>
            <a:pPr lvl="1" eaLnBrk="1" hangingPunct="1"/>
            <a:r>
              <a:rPr lang="en-US" dirty="0">
                <a:latin typeface="Rockwell"/>
                <a:cs typeface="Rockwell"/>
              </a:rPr>
              <a:t>“With All Deliberate Speed.” </a:t>
            </a:r>
          </a:p>
          <a:p>
            <a:pPr lvl="2" eaLnBrk="1" hangingPunct="1"/>
            <a:r>
              <a:rPr lang="en-US" sz="2800" dirty="0">
                <a:latin typeface="Rockwell"/>
                <a:cs typeface="Rockwell"/>
              </a:rPr>
              <a:t>States were ordered to eliminate segregation policies with all deliberate speed. </a:t>
            </a:r>
          </a:p>
        </p:txBody>
      </p:sp>
    </p:spTree>
    <p:extLst>
      <p:ext uri="{BB962C8B-B14F-4D97-AF65-F5344CB8AC3E}">
        <p14:creationId xmlns:p14="http://schemas.microsoft.com/office/powerpoint/2010/main" val="40394407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dirty="0">
                <a:latin typeface="Rockwell"/>
                <a:cs typeface="Rockwell"/>
              </a:rPr>
              <a:t>School Integration</a:t>
            </a:r>
            <a:endParaRPr lang="en-US" dirty="0">
              <a:latin typeface="Rockwell"/>
              <a:cs typeface="Rockwell"/>
            </a:endParaRPr>
          </a:p>
        </p:txBody>
      </p:sp>
      <p:sp>
        <p:nvSpPr>
          <p:cNvPr id="26627" name="Rectangle 3"/>
          <p:cNvSpPr>
            <a:spLocks noChangeArrowheads="1"/>
          </p:cNvSpPr>
          <p:nvPr>
            <p:ph type="body" sz="half" idx="1"/>
          </p:nvPr>
        </p:nvSpPr>
        <p:spPr>
          <a:xfrm>
            <a:off x="228600" y="1905000"/>
            <a:ext cx="8534400" cy="403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lvl="1" eaLnBrk="1" hangingPunct="1"/>
            <a:r>
              <a:rPr lang="en-US" sz="2400" i="1" dirty="0">
                <a:latin typeface="Rockwell"/>
                <a:cs typeface="Rockwell"/>
              </a:rPr>
              <a:t>De facto segregation</a:t>
            </a:r>
            <a:r>
              <a:rPr lang="en-US" sz="2400" dirty="0">
                <a:latin typeface="Rockwell"/>
                <a:cs typeface="Rockwell"/>
              </a:rPr>
              <a:t>—racial segregation that occurs because of past social and economic conditions and residential racial patterns. </a:t>
            </a:r>
          </a:p>
          <a:p>
            <a:pPr lvl="1" eaLnBrk="1" hangingPunct="1"/>
            <a:r>
              <a:rPr lang="en-US" sz="2400" i="1" dirty="0">
                <a:latin typeface="Rockwell"/>
                <a:cs typeface="Rockwell"/>
              </a:rPr>
              <a:t>De jure segregation</a:t>
            </a:r>
            <a:r>
              <a:rPr lang="en-US" sz="2400" dirty="0">
                <a:latin typeface="Rockwell"/>
                <a:cs typeface="Rockwell"/>
              </a:rPr>
              <a:t>—racial segregation that occurs because of laws or administrative decisions by public agencies.</a:t>
            </a:r>
          </a:p>
          <a:p>
            <a:pPr lvl="1" eaLnBrk="1" hangingPunct="1"/>
            <a:r>
              <a:rPr lang="en-US" sz="2400" dirty="0">
                <a:latin typeface="Rockwell"/>
                <a:cs typeface="Rockwell"/>
              </a:rPr>
              <a:t>Court-Ordered Busing </a:t>
            </a:r>
          </a:p>
          <a:p>
            <a:pPr lvl="1" eaLnBrk="1" hangingPunct="1"/>
            <a:r>
              <a:rPr lang="en-US" sz="2400" dirty="0">
                <a:latin typeface="Rockwell"/>
                <a:cs typeface="Rockwell"/>
              </a:rPr>
              <a:t>The Resurgence of Minority Schools</a:t>
            </a:r>
          </a:p>
          <a:p>
            <a:pPr lvl="1" eaLnBrk="1" hangingPunct="1"/>
            <a:endParaRPr lang="en-US" sz="2400" dirty="0">
              <a:latin typeface="Rockwell"/>
              <a:cs typeface="Rockwell"/>
            </a:endParaRPr>
          </a:p>
          <a:p>
            <a:pPr lvl="2" eaLnBrk="1" hangingPunct="1"/>
            <a:endParaRPr lang="en-US" dirty="0">
              <a:latin typeface="Rockwell"/>
              <a:cs typeface="Rockwell"/>
            </a:endParaRPr>
          </a:p>
        </p:txBody>
      </p:sp>
      <p:sp>
        <p:nvSpPr>
          <p:cNvPr id="26628" name="Text Box 4"/>
          <p:cNvSpPr txBox="1">
            <a:spLocks noChangeArrowheads="1"/>
          </p:cNvSpPr>
          <p:nvPr/>
        </p:nvSpPr>
        <p:spPr bwMode="auto">
          <a:xfrm>
            <a:off x="990600" y="10668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endParaRPr lang="en-US" sz="2400"/>
          </a:p>
        </p:txBody>
      </p:sp>
      <p:sp>
        <p:nvSpPr>
          <p:cNvPr id="26629" name="Rectangle 5"/>
          <p:cNvSpPr>
            <a:spLocks noChangeArrowheads="1"/>
          </p:cNvSpPr>
          <p:nvPr/>
        </p:nvSpPr>
        <p:spPr bwMode="auto">
          <a:xfrm>
            <a:off x="228600" y="1066800"/>
            <a:ext cx="8077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eaLnBrk="1" hangingPunct="1">
              <a:spcBef>
                <a:spcPct val="20000"/>
              </a:spcBef>
              <a:buFontTx/>
              <a:buChar char="–"/>
            </a:pPr>
            <a:endParaRPr lang="en-US" sz="3200">
              <a:latin typeface="Palatino Linotype" charset="0"/>
            </a:endParaRPr>
          </a:p>
          <a:p>
            <a:pPr marL="342900" indent="-342900" eaLnBrk="1" hangingPunct="1">
              <a:lnSpc>
                <a:spcPct val="90000"/>
              </a:lnSpc>
              <a:spcBef>
                <a:spcPct val="20000"/>
              </a:spcBef>
              <a:buFontTx/>
              <a:buChar char="•"/>
            </a:pPr>
            <a:endParaRPr lang="en-US" sz="3200">
              <a:latin typeface="Palatino Linotype" charset="0"/>
            </a:endParaRPr>
          </a:p>
        </p:txBody>
      </p:sp>
    </p:spTree>
    <p:extLst>
      <p:ext uri="{BB962C8B-B14F-4D97-AF65-F5344CB8AC3E}">
        <p14:creationId xmlns:p14="http://schemas.microsoft.com/office/powerpoint/2010/main" val="27817093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dirty="0">
                <a:latin typeface="Rockwell"/>
                <a:cs typeface="Rockwell"/>
              </a:rPr>
              <a:t>The Civil Rights Movement</a:t>
            </a:r>
            <a:br>
              <a:rPr lang="en-US" dirty="0">
                <a:latin typeface="Rockwell"/>
                <a:cs typeface="Rockwell"/>
              </a:rPr>
            </a:br>
            <a:endParaRPr lang="en-US" dirty="0">
              <a:latin typeface="Rockwell"/>
              <a:cs typeface="Rockwell"/>
            </a:endParaRPr>
          </a:p>
        </p:txBody>
      </p:sp>
      <p:sp>
        <p:nvSpPr>
          <p:cNvPr id="27651" name="Rectangle 3"/>
          <p:cNvSpPr>
            <a:spLocks noGrp="1" noChangeArrowheads="1"/>
          </p:cNvSpPr>
          <p:nvPr>
            <p:ph type="body" idx="1"/>
          </p:nvPr>
        </p:nvSpPr>
        <p:spPr>
          <a:xfrm>
            <a:off x="457200" y="1600200"/>
            <a:ext cx="8229600" cy="4525963"/>
          </a:xfrm>
        </p:spPr>
        <p:txBody>
          <a:bodyPr/>
          <a:lstStyle/>
          <a:p>
            <a:pPr lvl="1" eaLnBrk="1" hangingPunct="1"/>
            <a:r>
              <a:rPr lang="en-US" dirty="0">
                <a:latin typeface="Rockwell"/>
                <a:cs typeface="Rockwell"/>
              </a:rPr>
              <a:t>Martin Luther King’s Philosophy of Nonviolence</a:t>
            </a:r>
          </a:p>
          <a:p>
            <a:pPr lvl="2" eaLnBrk="1" hangingPunct="1"/>
            <a:r>
              <a:rPr lang="en-US" dirty="0">
                <a:latin typeface="Rockwell"/>
                <a:cs typeface="Rockwell"/>
              </a:rPr>
              <a:t>Nonviolent marches and demonstrations</a:t>
            </a:r>
          </a:p>
          <a:p>
            <a:pPr lvl="1" eaLnBrk="1" hangingPunct="1"/>
            <a:r>
              <a:rPr lang="en-US" dirty="0">
                <a:latin typeface="Rockwell"/>
                <a:cs typeface="Rockwell"/>
              </a:rPr>
              <a:t>Another Approach: Black Power. </a:t>
            </a:r>
          </a:p>
          <a:p>
            <a:pPr lvl="2" eaLnBrk="1" hangingPunct="1"/>
            <a:r>
              <a:rPr lang="en-US" dirty="0">
                <a:latin typeface="Rockwell"/>
                <a:cs typeface="Rockwell"/>
              </a:rPr>
              <a:t>Leaders such as Malcolm X advocated a more forceful approach than King. They also resisted the impulse to cultural assimilation that was implied by the integrationist philosophy.</a:t>
            </a:r>
          </a:p>
          <a:p>
            <a:pPr lvl="1" eaLnBrk="1" hangingPunct="1"/>
            <a:endParaRPr lang="en-US" sz="2400" dirty="0">
              <a:latin typeface="Rockwell"/>
              <a:cs typeface="Rockwell"/>
            </a:endParaRPr>
          </a:p>
          <a:p>
            <a:pPr eaLnBrk="1" hangingPunct="1">
              <a:lnSpc>
                <a:spcPct val="90000"/>
              </a:lnSpc>
            </a:pPr>
            <a:endParaRPr lang="en-US" sz="2800" dirty="0">
              <a:latin typeface="Rockwell"/>
              <a:cs typeface="Rockwell"/>
            </a:endParaRPr>
          </a:p>
        </p:txBody>
      </p:sp>
    </p:spTree>
    <p:extLst>
      <p:ext uri="{BB962C8B-B14F-4D97-AF65-F5344CB8AC3E}">
        <p14:creationId xmlns:p14="http://schemas.microsoft.com/office/powerpoint/2010/main" val="177735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normAutofit fontScale="90000"/>
          </a:bodyPr>
          <a:lstStyle/>
          <a:p>
            <a:pPr eaLnBrk="1" hangingPunct="1"/>
            <a:r>
              <a:rPr lang="en-US" sz="3600">
                <a:latin typeface="Rockwell"/>
                <a:cs typeface="Rockwell"/>
              </a:rPr>
              <a:t>The Climax of the Civil Rights Movement: Civil Rights Legislation</a:t>
            </a:r>
          </a:p>
        </p:txBody>
      </p:sp>
      <p:sp>
        <p:nvSpPr>
          <p:cNvPr id="28675" name="Rectangle 3"/>
          <p:cNvSpPr>
            <a:spLocks noGrp="1" noChangeArrowheads="1"/>
          </p:cNvSpPr>
          <p:nvPr>
            <p:ph type="body" idx="1"/>
          </p:nvPr>
        </p:nvSpPr>
        <p:spPr>
          <a:noFill/>
        </p:spPr>
        <p:txBody>
          <a:bodyPr/>
          <a:lstStyle/>
          <a:p>
            <a:pPr lvl="1" eaLnBrk="1" hangingPunct="1"/>
            <a:r>
              <a:rPr lang="en-US" dirty="0">
                <a:latin typeface="Rockwell"/>
                <a:cs typeface="Rockwell"/>
              </a:rPr>
              <a:t>The Civil Rights Act of 1964</a:t>
            </a:r>
          </a:p>
          <a:p>
            <a:pPr lvl="2" eaLnBrk="1" hangingPunct="1"/>
            <a:r>
              <a:rPr lang="en-US" dirty="0">
                <a:latin typeface="Rockwell"/>
                <a:cs typeface="Rockwell"/>
              </a:rPr>
              <a:t>voter registration</a:t>
            </a:r>
          </a:p>
          <a:p>
            <a:pPr lvl="2" eaLnBrk="1" hangingPunct="1"/>
            <a:r>
              <a:rPr lang="en-US" dirty="0">
                <a:latin typeface="Rockwell"/>
                <a:cs typeface="Rockwell"/>
              </a:rPr>
              <a:t>public accommodations</a:t>
            </a:r>
          </a:p>
          <a:p>
            <a:pPr lvl="2" eaLnBrk="1" hangingPunct="1"/>
            <a:r>
              <a:rPr lang="en-US" dirty="0">
                <a:latin typeface="Rockwell"/>
                <a:cs typeface="Rockwell"/>
              </a:rPr>
              <a:t>public schools</a:t>
            </a:r>
          </a:p>
          <a:p>
            <a:pPr lvl="2" eaLnBrk="1" hangingPunct="1"/>
            <a:r>
              <a:rPr lang="en-US" dirty="0">
                <a:latin typeface="Rockwell"/>
                <a:cs typeface="Rockwell"/>
              </a:rPr>
              <a:t>employment</a:t>
            </a:r>
          </a:p>
          <a:p>
            <a:pPr lvl="1" eaLnBrk="1" hangingPunct="1"/>
            <a:r>
              <a:rPr lang="en-US" dirty="0">
                <a:latin typeface="Rockwell"/>
                <a:cs typeface="Rockwell"/>
              </a:rPr>
              <a:t>The Voting Rights Act of 1965</a:t>
            </a:r>
          </a:p>
          <a:p>
            <a:pPr lvl="1" eaLnBrk="1" hangingPunct="1"/>
            <a:r>
              <a:rPr lang="en-US" dirty="0">
                <a:latin typeface="Rockwell"/>
                <a:cs typeface="Rockwell"/>
              </a:rPr>
              <a:t>Urban Riots</a:t>
            </a:r>
          </a:p>
          <a:p>
            <a:pPr lvl="1" eaLnBrk="1" hangingPunct="1"/>
            <a:r>
              <a:rPr lang="en-US" dirty="0">
                <a:latin typeface="Rockwell"/>
                <a:cs typeface="Rockwell"/>
              </a:rPr>
              <a:t>The Civil Rights Act of 1968 and Other Housing Reform Legislation </a:t>
            </a:r>
            <a:endParaRPr lang="en-US" sz="2400" dirty="0">
              <a:latin typeface="Rockwell"/>
              <a:cs typeface="Rockwell"/>
            </a:endParaRPr>
          </a:p>
          <a:p>
            <a:pPr eaLnBrk="1" hangingPunct="1">
              <a:lnSpc>
                <a:spcPct val="90000"/>
              </a:lnSpc>
            </a:pPr>
            <a:endParaRPr lang="en-US" sz="2800" dirty="0">
              <a:latin typeface="Rockwell"/>
              <a:cs typeface="Rockwell"/>
            </a:endParaRPr>
          </a:p>
        </p:txBody>
      </p:sp>
    </p:spTree>
    <p:extLst>
      <p:ext uri="{BB962C8B-B14F-4D97-AF65-F5344CB8AC3E}">
        <p14:creationId xmlns:p14="http://schemas.microsoft.com/office/powerpoint/2010/main" val="27665302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eaLnBrk="1" hangingPunct="1"/>
            <a:r>
              <a:rPr lang="en-US" sz="4000" dirty="0">
                <a:latin typeface="Rockwell"/>
                <a:cs typeface="Rockwell"/>
              </a:rPr>
              <a:t>Women’s Struggle for </a:t>
            </a:r>
            <a:br>
              <a:rPr lang="en-US" sz="4000" dirty="0">
                <a:latin typeface="Rockwell"/>
                <a:cs typeface="Rockwell"/>
              </a:rPr>
            </a:br>
            <a:r>
              <a:rPr lang="en-US" sz="4000" dirty="0">
                <a:latin typeface="Rockwell"/>
                <a:cs typeface="Rockwell"/>
              </a:rPr>
              <a:t>Equal Rights</a:t>
            </a:r>
          </a:p>
        </p:txBody>
      </p:sp>
      <p:sp>
        <p:nvSpPr>
          <p:cNvPr id="30723" name="Rectangle 3"/>
          <p:cNvSpPr>
            <a:spLocks noGrp="1" noChangeArrowheads="1"/>
          </p:cNvSpPr>
          <p:nvPr>
            <p:ph type="body" sz="half" idx="1"/>
          </p:nvPr>
        </p:nvSpPr>
        <p:spPr>
          <a:xfrm>
            <a:off x="168275" y="1981200"/>
            <a:ext cx="8670925" cy="4648200"/>
          </a:xfrm>
        </p:spPr>
        <p:txBody>
          <a:bodyPr/>
          <a:lstStyle/>
          <a:p>
            <a:pPr lvl="1" eaLnBrk="1" hangingPunct="1"/>
            <a:r>
              <a:rPr lang="en-US" sz="2400" dirty="0">
                <a:latin typeface="Rockwell"/>
                <a:cs typeface="Rockwell"/>
              </a:rPr>
              <a:t>Early Women’s Political Movements</a:t>
            </a:r>
          </a:p>
          <a:p>
            <a:pPr lvl="2" eaLnBrk="1" hangingPunct="1"/>
            <a:r>
              <a:rPr lang="en-US" sz="2000" dirty="0">
                <a:latin typeface="Rockwell"/>
                <a:cs typeface="Rockwell"/>
              </a:rPr>
              <a:t>Activism for women’s rights began with the Seneca Falls convention in 1848. </a:t>
            </a:r>
          </a:p>
          <a:p>
            <a:pPr lvl="1" eaLnBrk="1" hangingPunct="1"/>
            <a:r>
              <a:rPr lang="en-US" sz="2400" dirty="0">
                <a:latin typeface="Rockwell"/>
                <a:cs typeface="Rockwell"/>
              </a:rPr>
              <a:t>Women’s Suffrage Associations</a:t>
            </a:r>
          </a:p>
          <a:p>
            <a:pPr lvl="2" eaLnBrk="1" hangingPunct="1"/>
            <a:r>
              <a:rPr lang="en-US" sz="2000" dirty="0">
                <a:latin typeface="Rockwell"/>
                <a:cs typeface="Rockwell"/>
              </a:rPr>
              <a:t>This struggle would continue until the ratification of the 19th Amendment to the Constitution that states “The right of citizens of the United States to vote shall not be denied or abridged by the United States or by any state on account of sex.”</a:t>
            </a:r>
          </a:p>
          <a:p>
            <a:pPr lvl="2" eaLnBrk="1" hangingPunct="1"/>
            <a:endParaRPr lang="en-US" sz="2000" dirty="0">
              <a:latin typeface="Rockwell"/>
              <a:cs typeface="Rockwell"/>
            </a:endParaRPr>
          </a:p>
        </p:txBody>
      </p:sp>
      <p:sp>
        <p:nvSpPr>
          <p:cNvPr id="30724" name="AutoShape 4" descr="Our roll of honor">
            <a:hlinkClick r:id="rId2"/>
          </p:cNvPr>
          <p:cNvSpPr>
            <a:spLocks noChangeAspect="1" noChangeArrowheads="1"/>
          </p:cNvSpPr>
          <p:nvPr/>
        </p:nvSpPr>
        <p:spPr bwMode="auto">
          <a:xfrm>
            <a:off x="168275" y="46038"/>
            <a:ext cx="1905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0831502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600">
                <a:latin typeface="Rockwell"/>
                <a:cs typeface="Rockwell"/>
              </a:rPr>
              <a:t>The Modern Women’s Movement</a:t>
            </a:r>
          </a:p>
        </p:txBody>
      </p:sp>
      <p:sp>
        <p:nvSpPr>
          <p:cNvPr id="32771" name="Rectangle 3"/>
          <p:cNvSpPr>
            <a:spLocks noGrp="1" noChangeArrowheads="1"/>
          </p:cNvSpPr>
          <p:nvPr>
            <p:ph type="body" idx="1"/>
          </p:nvPr>
        </p:nvSpPr>
        <p:spPr/>
        <p:txBody>
          <a:bodyPr/>
          <a:lstStyle/>
          <a:p>
            <a:pPr lvl="1" eaLnBrk="1" hangingPunct="1"/>
            <a:r>
              <a:rPr lang="en-US" dirty="0" smtClean="0">
                <a:latin typeface="Rockwell"/>
                <a:cs typeface="Rockwell"/>
              </a:rPr>
              <a:t>Title IX</a:t>
            </a:r>
          </a:p>
          <a:p>
            <a:pPr lvl="1" eaLnBrk="1" hangingPunct="1"/>
            <a:r>
              <a:rPr lang="en-US" dirty="0" smtClean="0">
                <a:latin typeface="Rockwell"/>
                <a:cs typeface="Rockwell"/>
              </a:rPr>
              <a:t>The </a:t>
            </a:r>
            <a:r>
              <a:rPr lang="en-US" dirty="0">
                <a:latin typeface="Rockwell"/>
                <a:cs typeface="Rockwell"/>
              </a:rPr>
              <a:t>Equal Rights Amendment</a:t>
            </a:r>
          </a:p>
          <a:p>
            <a:pPr lvl="1" eaLnBrk="1" hangingPunct="1"/>
            <a:r>
              <a:rPr lang="en-US" dirty="0">
                <a:latin typeface="Rockwell"/>
                <a:cs typeface="Rockwell"/>
              </a:rPr>
              <a:t>Additional Women’s Issues</a:t>
            </a:r>
          </a:p>
          <a:p>
            <a:pPr lvl="2" eaLnBrk="1" hangingPunct="1"/>
            <a:r>
              <a:rPr lang="en-US" dirty="0">
                <a:latin typeface="Rockwell"/>
                <a:cs typeface="Rockwell"/>
              </a:rPr>
              <a:t>domestic violence</a:t>
            </a:r>
          </a:p>
          <a:p>
            <a:pPr lvl="2" eaLnBrk="1" hangingPunct="1"/>
            <a:r>
              <a:rPr lang="en-US" dirty="0">
                <a:latin typeface="Rockwell"/>
                <a:cs typeface="Rockwell"/>
              </a:rPr>
              <a:t>abortion rights</a:t>
            </a:r>
          </a:p>
          <a:p>
            <a:pPr lvl="1" eaLnBrk="1" hangingPunct="1">
              <a:lnSpc>
                <a:spcPct val="90000"/>
              </a:lnSpc>
            </a:pPr>
            <a:r>
              <a:rPr lang="en-US" dirty="0" smtClean="0">
                <a:latin typeface="Rockwell"/>
                <a:cs typeface="Rockwell"/>
              </a:rPr>
              <a:t>Discrimination </a:t>
            </a:r>
            <a:r>
              <a:rPr lang="en-US" dirty="0">
                <a:latin typeface="Rockwell"/>
                <a:cs typeface="Rockwell"/>
              </a:rPr>
              <a:t>in the Courts</a:t>
            </a:r>
          </a:p>
          <a:p>
            <a:pPr lvl="1" eaLnBrk="1" hangingPunct="1">
              <a:lnSpc>
                <a:spcPct val="90000"/>
              </a:lnSpc>
            </a:pPr>
            <a:r>
              <a:rPr lang="en-US" dirty="0">
                <a:latin typeface="Rockwell"/>
                <a:cs typeface="Rockwell"/>
              </a:rPr>
              <a:t>Expanding Women’s Political Activities</a:t>
            </a:r>
          </a:p>
        </p:txBody>
      </p:sp>
    </p:spTree>
    <p:extLst>
      <p:ext uri="{BB962C8B-B14F-4D97-AF65-F5344CB8AC3E}">
        <p14:creationId xmlns:p14="http://schemas.microsoft.com/office/powerpoint/2010/main" val="1750012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r>
              <a:rPr lang="en-US" sz="4000">
                <a:latin typeface="Rockwell"/>
                <a:cs typeface="Rockwell"/>
              </a:rPr>
              <a:t>Gender-Based Discrimination in the Workplace</a:t>
            </a:r>
          </a:p>
        </p:txBody>
      </p:sp>
      <p:sp>
        <p:nvSpPr>
          <p:cNvPr id="34819" name="Rectangle 3"/>
          <p:cNvSpPr>
            <a:spLocks noGrp="1" noChangeArrowheads="1"/>
          </p:cNvSpPr>
          <p:nvPr>
            <p:ph type="body" idx="1"/>
          </p:nvPr>
        </p:nvSpPr>
        <p:spPr/>
        <p:txBody>
          <a:bodyPr/>
          <a:lstStyle/>
          <a:p>
            <a:pPr lvl="1" eaLnBrk="1" hangingPunct="1"/>
            <a:r>
              <a:rPr lang="en-US" dirty="0">
                <a:latin typeface="Rockwell"/>
                <a:cs typeface="Rockwell"/>
              </a:rPr>
              <a:t>Title VII of the Civil Rights Act of 1964</a:t>
            </a:r>
          </a:p>
          <a:p>
            <a:pPr lvl="2" eaLnBrk="1" hangingPunct="1"/>
            <a:r>
              <a:rPr lang="en-US" dirty="0">
                <a:latin typeface="Rockwell"/>
                <a:cs typeface="Rockwell"/>
              </a:rPr>
              <a:t>This title prohibits gender discrimination in employment. </a:t>
            </a:r>
          </a:p>
          <a:p>
            <a:pPr lvl="1" eaLnBrk="1" hangingPunct="1"/>
            <a:r>
              <a:rPr lang="en-US" dirty="0">
                <a:latin typeface="Rockwell"/>
                <a:cs typeface="Rockwell"/>
              </a:rPr>
              <a:t>Sexual Harassment</a:t>
            </a:r>
          </a:p>
          <a:p>
            <a:pPr lvl="2" eaLnBrk="1" hangingPunct="1"/>
            <a:r>
              <a:rPr lang="en-US" dirty="0">
                <a:latin typeface="Rockwell"/>
                <a:cs typeface="Rockwell"/>
              </a:rPr>
              <a:t>The Supreme Court also has held that Title VII includes prohibitions on sexual harassment. </a:t>
            </a:r>
          </a:p>
          <a:p>
            <a:pPr lvl="2" eaLnBrk="1" hangingPunct="1">
              <a:buFontTx/>
              <a:buNone/>
            </a:pPr>
            <a:endParaRPr lang="en-US" dirty="0">
              <a:latin typeface="Rockwell"/>
              <a:cs typeface="Rockwell"/>
            </a:endParaRPr>
          </a:p>
          <a:p>
            <a:pPr lvl="2" eaLnBrk="1" hangingPunct="1"/>
            <a:endParaRPr lang="en-US" dirty="0">
              <a:latin typeface="Rockwell"/>
              <a:cs typeface="Rockwell"/>
            </a:endParaRPr>
          </a:p>
        </p:txBody>
      </p:sp>
    </p:spTree>
    <p:extLst>
      <p:ext uri="{BB962C8B-B14F-4D97-AF65-F5344CB8AC3E}">
        <p14:creationId xmlns:p14="http://schemas.microsoft.com/office/powerpoint/2010/main" val="73871314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eaLnBrk="1" hangingPunct="1"/>
            <a:r>
              <a:rPr lang="en-US">
                <a:latin typeface="Rockwell"/>
                <a:cs typeface="Rockwell"/>
              </a:rPr>
              <a:t>Gender-Based Discrimination in the Workplace (cont.)</a:t>
            </a:r>
          </a:p>
        </p:txBody>
      </p:sp>
      <p:sp>
        <p:nvSpPr>
          <p:cNvPr id="35843" name="Rectangle 3"/>
          <p:cNvSpPr>
            <a:spLocks noGrp="1" noChangeArrowheads="1"/>
          </p:cNvSpPr>
          <p:nvPr>
            <p:ph type="body" idx="1"/>
          </p:nvPr>
        </p:nvSpPr>
        <p:spPr/>
        <p:txBody>
          <a:bodyPr/>
          <a:lstStyle/>
          <a:p>
            <a:pPr lvl="1" eaLnBrk="1" hangingPunct="1"/>
            <a:r>
              <a:rPr lang="en-US" dirty="0">
                <a:latin typeface="Rockwell"/>
                <a:cs typeface="Rockwell"/>
              </a:rPr>
              <a:t>Wage Discrimination</a:t>
            </a:r>
          </a:p>
          <a:p>
            <a:pPr lvl="2" eaLnBrk="1" hangingPunct="1"/>
            <a:r>
              <a:rPr lang="en-US" dirty="0">
                <a:latin typeface="Rockwell"/>
                <a:cs typeface="Rockwell"/>
              </a:rPr>
              <a:t>Recent figures show a woman earns 76 cents for every dollar made by a man.</a:t>
            </a:r>
          </a:p>
          <a:p>
            <a:pPr lvl="2" eaLnBrk="1" hangingPunct="1"/>
            <a:r>
              <a:rPr lang="en-US" dirty="0">
                <a:latin typeface="Rockwell"/>
                <a:cs typeface="Rockwell"/>
              </a:rPr>
              <a:t>The Equal Pay Act of 1963. </a:t>
            </a:r>
          </a:p>
          <a:p>
            <a:pPr lvl="2" eaLnBrk="1" hangingPunct="1"/>
            <a:r>
              <a:rPr lang="en-US" dirty="0">
                <a:latin typeface="Rockwell"/>
                <a:cs typeface="Rockwell"/>
              </a:rPr>
              <a:t>The Glass Ceiling. </a:t>
            </a:r>
          </a:p>
          <a:p>
            <a:pPr eaLnBrk="1" hangingPunct="1">
              <a:buFontTx/>
              <a:buNone/>
            </a:pPr>
            <a:endParaRPr lang="en-US" dirty="0">
              <a:latin typeface="Rockwell"/>
              <a:cs typeface="Rockwell"/>
            </a:endParaRPr>
          </a:p>
        </p:txBody>
      </p:sp>
    </p:spTree>
    <p:extLst>
      <p:ext uri="{BB962C8B-B14F-4D97-AF65-F5344CB8AC3E}">
        <p14:creationId xmlns:p14="http://schemas.microsoft.com/office/powerpoint/2010/main" val="3850081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eaLnBrk="1" hangingPunct="1"/>
            <a:r>
              <a:rPr lang="en-US" sz="4000" dirty="0">
                <a:latin typeface="Rockwell"/>
                <a:cs typeface="Rockwell"/>
              </a:rPr>
              <a:t>Immigration, Hispanics, </a:t>
            </a:r>
            <a:br>
              <a:rPr lang="en-US" sz="4000" dirty="0">
                <a:latin typeface="Rockwell"/>
                <a:cs typeface="Rockwell"/>
              </a:rPr>
            </a:br>
            <a:r>
              <a:rPr lang="en-US" sz="4000" dirty="0">
                <a:latin typeface="Rockwell"/>
                <a:cs typeface="Rockwell"/>
              </a:rPr>
              <a:t>and Civil Rights</a:t>
            </a:r>
          </a:p>
        </p:txBody>
      </p:sp>
      <p:sp>
        <p:nvSpPr>
          <p:cNvPr id="36867" name="Rectangle 3"/>
          <p:cNvSpPr>
            <a:spLocks noGrp="1" noChangeArrowheads="1"/>
          </p:cNvSpPr>
          <p:nvPr>
            <p:ph type="body" idx="1"/>
          </p:nvPr>
        </p:nvSpPr>
        <p:spPr/>
        <p:txBody>
          <a:bodyPr/>
          <a:lstStyle/>
          <a:p>
            <a:pPr eaLnBrk="1" hangingPunct="1"/>
            <a:r>
              <a:rPr lang="en-US">
                <a:latin typeface="Rockwell"/>
                <a:cs typeface="Rockwell"/>
              </a:rPr>
              <a:t>Immigration rates today are the highest they have been since their peak in the early twentieth century. </a:t>
            </a:r>
          </a:p>
          <a:p>
            <a:pPr eaLnBrk="1" hangingPunct="1"/>
            <a:r>
              <a:rPr lang="en-US">
                <a:latin typeface="Rockwell"/>
                <a:cs typeface="Rockwell"/>
              </a:rPr>
              <a:t>By 2050, minority groups collectively will constitute the majority of Americans.</a:t>
            </a:r>
          </a:p>
        </p:txBody>
      </p:sp>
    </p:spTree>
    <p:extLst>
      <p:ext uri="{BB962C8B-B14F-4D97-AF65-F5344CB8AC3E}">
        <p14:creationId xmlns:p14="http://schemas.microsoft.com/office/powerpoint/2010/main" val="35333586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p:txBody>
          <a:bodyPr/>
          <a:lstStyle/>
          <a:p>
            <a:r>
              <a:rPr lang="en-US" dirty="0" smtClean="0"/>
              <a:t>The protection FROM discrimination</a:t>
            </a:r>
          </a:p>
          <a:p>
            <a:pPr lvl="1"/>
            <a:r>
              <a:rPr lang="en-US" dirty="0" smtClean="0"/>
              <a:t>Due Process and Equal Protection Clauses</a:t>
            </a:r>
            <a:endParaRPr lang="en-US" dirty="0"/>
          </a:p>
        </p:txBody>
      </p:sp>
    </p:spTree>
    <p:extLst>
      <p:ext uri="{BB962C8B-B14F-4D97-AF65-F5344CB8AC3E}">
        <p14:creationId xmlns:p14="http://schemas.microsoft.com/office/powerpoint/2010/main" val="1266632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pPr eaLnBrk="1" hangingPunct="1"/>
            <a:r>
              <a:rPr lang="en-US">
                <a:latin typeface="Rockwell"/>
                <a:cs typeface="Rockwell"/>
              </a:rPr>
              <a:t>Affirmative Action</a:t>
            </a:r>
          </a:p>
        </p:txBody>
      </p:sp>
      <p:sp>
        <p:nvSpPr>
          <p:cNvPr id="39939" name="Rectangle 3"/>
          <p:cNvSpPr>
            <a:spLocks noGrp="1" noChangeArrowheads="1"/>
          </p:cNvSpPr>
          <p:nvPr>
            <p:ph type="body" idx="1"/>
          </p:nvPr>
        </p:nvSpPr>
        <p:spPr/>
        <p:txBody>
          <a:bodyPr/>
          <a:lstStyle/>
          <a:p>
            <a:pPr lvl="1" eaLnBrk="1" hangingPunct="1"/>
            <a:r>
              <a:rPr lang="en-US" dirty="0">
                <a:latin typeface="Rockwell"/>
                <a:cs typeface="Rockwell"/>
              </a:rPr>
              <a:t>Describes those policies that give special preferences in educational admissions and employment decisions to groups that have been discriminated against in the past</a:t>
            </a:r>
          </a:p>
          <a:p>
            <a:pPr lvl="1" eaLnBrk="1" hangingPunct="1"/>
            <a:r>
              <a:rPr lang="en-US" i="1" dirty="0">
                <a:latin typeface="Rockwell"/>
                <a:cs typeface="Rockwell"/>
              </a:rPr>
              <a:t>Regents of the University of California v. Bakke</a:t>
            </a:r>
            <a:r>
              <a:rPr lang="en-US" dirty="0">
                <a:latin typeface="Rockwell"/>
                <a:cs typeface="Rockwell"/>
              </a:rPr>
              <a:t> (1978) </a:t>
            </a:r>
          </a:p>
          <a:p>
            <a:pPr lvl="2" eaLnBrk="1" hangingPunct="1"/>
            <a:r>
              <a:rPr lang="en-US" dirty="0">
                <a:latin typeface="Rockwell"/>
                <a:cs typeface="Rockwell"/>
              </a:rPr>
              <a:t>Quota systems that only considered the race of an applicant were unconstitutional</a:t>
            </a:r>
          </a:p>
          <a:p>
            <a:pPr lvl="1" eaLnBrk="1" hangingPunct="1">
              <a:buFontTx/>
              <a:buNone/>
            </a:pPr>
            <a:endParaRPr lang="en-US" sz="2400" dirty="0">
              <a:latin typeface="Rockwell"/>
              <a:cs typeface="Rockwell"/>
            </a:endParaRPr>
          </a:p>
        </p:txBody>
      </p:sp>
      <p:sp>
        <p:nvSpPr>
          <p:cNvPr id="39940" name="AutoShape 4" descr="DOL Seal - Link to DOL Home Page">
            <a:hlinkClick r:id="rId2"/>
          </p:cNvPr>
          <p:cNvSpPr>
            <a:spLocks noChangeAspect="1" noChangeArrowheads="1"/>
          </p:cNvSpPr>
          <p:nvPr/>
        </p:nvSpPr>
        <p:spPr bwMode="auto">
          <a:xfrm>
            <a:off x="4214813" y="3071813"/>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9941" name="AutoShape 5" descr="DOL Seal - Link to DOL Home Page">
            <a:hlinkClick r:id="rId2"/>
          </p:cNvPr>
          <p:cNvSpPr>
            <a:spLocks noChangeAspect="1" noChangeArrowheads="1"/>
          </p:cNvSpPr>
          <p:nvPr/>
        </p:nvSpPr>
        <p:spPr bwMode="auto">
          <a:xfrm>
            <a:off x="4214813" y="3071813"/>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9942" name="AutoShape 6" descr="DOL Seal - Link to DOL Home Page">
            <a:hlinkClick r:id="rId2"/>
          </p:cNvPr>
          <p:cNvSpPr>
            <a:spLocks noChangeAspect="1" noChangeArrowheads="1"/>
          </p:cNvSpPr>
          <p:nvPr/>
        </p:nvSpPr>
        <p:spPr bwMode="auto">
          <a:xfrm>
            <a:off x="168275" y="46038"/>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9943" name="AutoShape 7" descr="DOL Seal - Link to DOL Home Page">
            <a:hlinkClick r:id="rId2"/>
          </p:cNvPr>
          <p:cNvSpPr>
            <a:spLocks noChangeAspect="1" noChangeArrowheads="1"/>
          </p:cNvSpPr>
          <p:nvPr/>
        </p:nvSpPr>
        <p:spPr bwMode="auto">
          <a:xfrm>
            <a:off x="168275" y="46038"/>
            <a:ext cx="71437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9944" name="AutoShape 8" descr="Eeoc">
            <a:hlinkClick r:id="rId3"/>
          </p:cNvPr>
          <p:cNvSpPr>
            <a:spLocks noChangeAspect="1" noChangeArrowheads="1"/>
          </p:cNvSpPr>
          <p:nvPr/>
        </p:nvSpPr>
        <p:spPr bwMode="auto">
          <a:xfrm>
            <a:off x="168275" y="46038"/>
            <a:ext cx="1924050"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63318907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eaLnBrk="1" hangingPunct="1"/>
            <a:r>
              <a:rPr lang="en-US" sz="4000" dirty="0">
                <a:latin typeface="Rockwell"/>
                <a:cs typeface="Rockwell"/>
              </a:rPr>
              <a:t>Special Protection for Older Americans</a:t>
            </a:r>
          </a:p>
        </p:txBody>
      </p:sp>
      <p:sp>
        <p:nvSpPr>
          <p:cNvPr id="40963" name="Rectangle 3"/>
          <p:cNvSpPr>
            <a:spLocks noGrp="1" noChangeArrowheads="1"/>
          </p:cNvSpPr>
          <p:nvPr>
            <p:ph type="body" sz="half" idx="1"/>
          </p:nvPr>
        </p:nvSpPr>
        <p:spPr>
          <a:xfrm>
            <a:off x="838200" y="1981200"/>
            <a:ext cx="7620000" cy="4114800"/>
          </a:xfrm>
        </p:spPr>
        <p:txBody>
          <a:bodyPr/>
          <a:lstStyle/>
          <a:p>
            <a:pPr lvl="1" eaLnBrk="1" hangingPunct="1"/>
            <a:r>
              <a:rPr lang="en-US" sz="2400" dirty="0">
                <a:latin typeface="Rockwell"/>
                <a:cs typeface="Rockwell"/>
              </a:rPr>
              <a:t>Age Discrimination in Employment</a:t>
            </a:r>
          </a:p>
          <a:p>
            <a:pPr lvl="2" eaLnBrk="1" hangingPunct="1"/>
            <a:r>
              <a:rPr lang="en-US" dirty="0">
                <a:latin typeface="Rockwell"/>
                <a:cs typeface="Rockwell"/>
              </a:rPr>
              <a:t>The Age Discrimination in Employment Act of 1967</a:t>
            </a:r>
          </a:p>
          <a:p>
            <a:pPr lvl="3" eaLnBrk="1" hangingPunct="1"/>
            <a:r>
              <a:rPr lang="en-US" dirty="0">
                <a:latin typeface="Rockwell"/>
                <a:cs typeface="Rockwell"/>
              </a:rPr>
              <a:t>prohibits discrimination by age in all but a limited number of occupations where age is considered relevant to the job. </a:t>
            </a:r>
          </a:p>
          <a:p>
            <a:pPr lvl="2" eaLnBrk="1" hangingPunct="1"/>
            <a:r>
              <a:rPr lang="en-US" dirty="0">
                <a:latin typeface="Rockwell"/>
                <a:cs typeface="Rockwell"/>
              </a:rPr>
              <a:t>Mandatory retirement has progressively been made illegal by laws passed in 1978 and 1986</a:t>
            </a:r>
            <a:r>
              <a:rPr lang="en-US" sz="2800" dirty="0">
                <a:latin typeface="Rockwell"/>
                <a:cs typeface="Rockwell"/>
              </a:rPr>
              <a:t>.</a:t>
            </a:r>
          </a:p>
        </p:txBody>
      </p:sp>
    </p:spTree>
    <p:extLst>
      <p:ext uri="{BB962C8B-B14F-4D97-AF65-F5344CB8AC3E}">
        <p14:creationId xmlns:p14="http://schemas.microsoft.com/office/powerpoint/2010/main" val="126499004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pPr eaLnBrk="1" hangingPunct="1"/>
            <a:r>
              <a:rPr lang="en-US" sz="3900">
                <a:latin typeface="Rockwell"/>
                <a:cs typeface="Rockwell"/>
              </a:rPr>
              <a:t>Securing Rights for Persons </a:t>
            </a:r>
            <a:br>
              <a:rPr lang="en-US" sz="3900">
                <a:latin typeface="Rockwell"/>
                <a:cs typeface="Rockwell"/>
              </a:rPr>
            </a:br>
            <a:r>
              <a:rPr lang="en-US" sz="3900">
                <a:latin typeface="Rockwell"/>
                <a:cs typeface="Rockwell"/>
              </a:rPr>
              <a:t>with Disabilities</a:t>
            </a:r>
          </a:p>
        </p:txBody>
      </p:sp>
      <p:sp>
        <p:nvSpPr>
          <p:cNvPr id="41987" name="Rectangle 3"/>
          <p:cNvSpPr>
            <a:spLocks noGrp="1" noChangeArrowheads="1"/>
          </p:cNvSpPr>
          <p:nvPr>
            <p:ph type="body" sz="half" idx="1"/>
          </p:nvPr>
        </p:nvSpPr>
        <p:spPr>
          <a:xfrm>
            <a:off x="457200" y="1600200"/>
            <a:ext cx="8229600" cy="4525963"/>
          </a:xfrm>
        </p:spPr>
        <p:txBody>
          <a:bodyPr>
            <a:normAutofit/>
          </a:bodyPr>
          <a:lstStyle/>
          <a:p>
            <a:pPr lvl="1" eaLnBrk="1" hangingPunct="1"/>
            <a:r>
              <a:rPr lang="en-US" dirty="0">
                <a:latin typeface="Rockwell"/>
                <a:cs typeface="Rockwell"/>
              </a:rPr>
              <a:t>The Americans with Disabilities Act of 1990</a:t>
            </a:r>
          </a:p>
          <a:p>
            <a:pPr lvl="2" eaLnBrk="1" hangingPunct="1"/>
            <a:r>
              <a:rPr lang="en-US" sz="2800" dirty="0">
                <a:latin typeface="Rockwell"/>
                <a:cs typeface="Rockwell"/>
              </a:rPr>
              <a:t>Prohibits job discrimination against individuals with physical or mental disabilities. Furthermore, it requires physical access to public buildings and public services. </a:t>
            </a:r>
          </a:p>
        </p:txBody>
      </p:sp>
    </p:spTree>
    <p:extLst>
      <p:ext uri="{BB962C8B-B14F-4D97-AF65-F5344CB8AC3E}">
        <p14:creationId xmlns:p14="http://schemas.microsoft.com/office/powerpoint/2010/main" val="28745392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atin typeface="Rockwell"/>
                <a:cs typeface="Rockwell"/>
              </a:rPr>
              <a:t>Privacy Rights</a:t>
            </a:r>
          </a:p>
        </p:txBody>
      </p:sp>
      <p:sp>
        <p:nvSpPr>
          <p:cNvPr id="12291" name="Rectangle 3"/>
          <p:cNvSpPr>
            <a:spLocks noGrp="1" noChangeArrowheads="1"/>
          </p:cNvSpPr>
          <p:nvPr>
            <p:ph type="body" idx="1"/>
          </p:nvPr>
        </p:nvSpPr>
        <p:spPr/>
        <p:txBody>
          <a:bodyPr/>
          <a:lstStyle/>
          <a:p>
            <a:pPr lvl="1" eaLnBrk="1" hangingPunct="1"/>
            <a:r>
              <a:rPr lang="en-US" sz="3200" dirty="0">
                <a:latin typeface="Rockwell"/>
                <a:cs typeface="Rockwell"/>
              </a:rPr>
              <a:t>There is no </a:t>
            </a:r>
            <a:r>
              <a:rPr lang="en-US" sz="3200" i="1" dirty="0">
                <a:latin typeface="Rockwell"/>
                <a:cs typeface="Rockwell"/>
              </a:rPr>
              <a:t>explicit</a:t>
            </a:r>
            <a:r>
              <a:rPr lang="en-US" sz="3200" dirty="0">
                <a:latin typeface="Rockwell"/>
                <a:cs typeface="Rockwell"/>
              </a:rPr>
              <a:t> Constitutional right to privacy, but rather the right to privacy is an interpretation by the Supreme Court. </a:t>
            </a:r>
          </a:p>
          <a:p>
            <a:pPr lvl="1" eaLnBrk="1" hangingPunct="1"/>
            <a:r>
              <a:rPr lang="en-US" sz="3200" dirty="0">
                <a:latin typeface="Rockwell"/>
                <a:cs typeface="Rockwell"/>
              </a:rPr>
              <a:t>From the 9</a:t>
            </a:r>
            <a:r>
              <a:rPr lang="en-US" sz="3200" baseline="30000" dirty="0">
                <a:latin typeface="Rockwell"/>
                <a:cs typeface="Rockwell"/>
              </a:rPr>
              <a:t>th</a:t>
            </a:r>
            <a:r>
              <a:rPr lang="en-US" sz="3200" dirty="0">
                <a:latin typeface="Rockwell"/>
                <a:cs typeface="Rockwell"/>
              </a:rPr>
              <a:t>, 4</a:t>
            </a:r>
            <a:r>
              <a:rPr lang="en-US" sz="3200" baseline="30000" dirty="0">
                <a:latin typeface="Rockwell"/>
                <a:cs typeface="Rockwell"/>
              </a:rPr>
              <a:t>th</a:t>
            </a:r>
            <a:r>
              <a:rPr lang="en-US" sz="3200" dirty="0">
                <a:latin typeface="Rockwell"/>
                <a:cs typeface="Rockwell"/>
              </a:rPr>
              <a:t>, 5</a:t>
            </a:r>
            <a:r>
              <a:rPr lang="en-US" sz="3200" baseline="30000" dirty="0">
                <a:latin typeface="Rockwell"/>
                <a:cs typeface="Rockwell"/>
              </a:rPr>
              <a:t>th</a:t>
            </a:r>
            <a:r>
              <a:rPr lang="en-US" sz="3200" dirty="0">
                <a:latin typeface="Rockwell"/>
                <a:cs typeface="Rockwell"/>
              </a:rPr>
              <a:t> </a:t>
            </a:r>
            <a:r>
              <a:rPr lang="en-US" sz="3200" dirty="0" smtClean="0">
                <a:latin typeface="Rockwell"/>
                <a:cs typeface="Rockwell"/>
              </a:rPr>
              <a:t>14</a:t>
            </a:r>
            <a:r>
              <a:rPr lang="en-US" sz="3200" baseline="30000" dirty="0" smtClean="0">
                <a:latin typeface="Rockwell"/>
                <a:cs typeface="Rockwell"/>
              </a:rPr>
              <a:t>th</a:t>
            </a:r>
            <a:r>
              <a:rPr lang="en-US" sz="3200" dirty="0" smtClean="0">
                <a:latin typeface="Rockwell"/>
                <a:cs typeface="Rockwell"/>
              </a:rPr>
              <a:t>(Due Process-Fair Treatment). </a:t>
            </a:r>
            <a:endParaRPr lang="en-US" sz="3200" dirty="0">
              <a:latin typeface="Rockwell"/>
              <a:cs typeface="Rockwell"/>
            </a:endParaRPr>
          </a:p>
          <a:p>
            <a:pPr lvl="1" eaLnBrk="1" hangingPunct="1"/>
            <a:r>
              <a:rPr lang="en-US" sz="3200" dirty="0">
                <a:latin typeface="Rockwell"/>
                <a:cs typeface="Rockwell"/>
              </a:rPr>
              <a:t>The right was established in 1965 in </a:t>
            </a:r>
            <a:r>
              <a:rPr lang="en-US" sz="3200" i="1" dirty="0">
                <a:latin typeface="Rockwell"/>
                <a:cs typeface="Rockwell"/>
              </a:rPr>
              <a:t>Griswold v. Connecticut.</a:t>
            </a:r>
          </a:p>
        </p:txBody>
      </p:sp>
    </p:spTree>
    <p:extLst>
      <p:ext uri="{BB962C8B-B14F-4D97-AF65-F5344CB8AC3E}">
        <p14:creationId xmlns:p14="http://schemas.microsoft.com/office/powerpoint/2010/main" val="31702409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a:latin typeface="Rockwell"/>
                <a:cs typeface="Rockwell"/>
              </a:rPr>
              <a:t>Privacy Rights and Abortion</a:t>
            </a:r>
            <a:endParaRPr lang="en-US">
              <a:latin typeface="Rockwell"/>
              <a:cs typeface="Rockwell"/>
            </a:endParaRPr>
          </a:p>
        </p:txBody>
      </p:sp>
      <p:sp>
        <p:nvSpPr>
          <p:cNvPr id="13315" name="Rectangle 3"/>
          <p:cNvSpPr>
            <a:spLocks noGrp="1" noChangeArrowheads="1"/>
          </p:cNvSpPr>
          <p:nvPr>
            <p:ph type="body" idx="1"/>
          </p:nvPr>
        </p:nvSpPr>
        <p:spPr/>
        <p:txBody>
          <a:bodyPr/>
          <a:lstStyle/>
          <a:p>
            <a:pPr eaLnBrk="1" hangingPunct="1">
              <a:buClr>
                <a:schemeClr val="tx1"/>
              </a:buClr>
              <a:buFont typeface="Times" charset="0"/>
              <a:buChar char="–"/>
            </a:pPr>
            <a:r>
              <a:rPr lang="en-US" dirty="0">
                <a:latin typeface="Rockwell"/>
                <a:cs typeface="Rockwell"/>
              </a:rPr>
              <a:t>In </a:t>
            </a:r>
            <a:r>
              <a:rPr lang="en-US" i="1" dirty="0">
                <a:latin typeface="Rockwell"/>
                <a:cs typeface="Rockwell"/>
              </a:rPr>
              <a:t>Roe v. Wade </a:t>
            </a:r>
            <a:r>
              <a:rPr lang="en-US" dirty="0">
                <a:latin typeface="Rockwell"/>
                <a:cs typeface="Rockwell"/>
              </a:rPr>
              <a:t>(1973) the court held that governments could not totally prohibit abortions because this violates a woman’s right to privacy. </a:t>
            </a:r>
          </a:p>
          <a:p>
            <a:pPr lvl="1" eaLnBrk="1" hangingPunct="1">
              <a:buClr>
                <a:schemeClr val="tx1"/>
              </a:buClr>
              <a:buFont typeface="Times" charset="0"/>
              <a:buChar char="–"/>
            </a:pPr>
            <a:r>
              <a:rPr lang="en-US" dirty="0">
                <a:latin typeface="Rockwell"/>
                <a:cs typeface="Rockwell"/>
              </a:rPr>
              <a:t>Government action was limited depending on the stage of the pregnancy.</a:t>
            </a:r>
          </a:p>
          <a:p>
            <a:pPr eaLnBrk="1" hangingPunct="1">
              <a:buClr>
                <a:schemeClr val="tx1"/>
              </a:buClr>
              <a:buFont typeface="Times" charset="0"/>
              <a:buChar char="–"/>
            </a:pPr>
            <a:r>
              <a:rPr lang="en-US" dirty="0">
                <a:latin typeface="Rockwell"/>
                <a:cs typeface="Rockwell"/>
              </a:rPr>
              <a:t>The controversy continues</a:t>
            </a:r>
          </a:p>
        </p:txBody>
      </p:sp>
    </p:spTree>
    <p:extLst>
      <p:ext uri="{BB962C8B-B14F-4D97-AF65-F5344CB8AC3E}">
        <p14:creationId xmlns:p14="http://schemas.microsoft.com/office/powerpoint/2010/main" val="8629796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7"/>
          <p:cNvSpPr>
            <a:spLocks noGrp="1" noChangeArrowheads="1"/>
          </p:cNvSpPr>
          <p:nvPr>
            <p:ph type="title"/>
          </p:nvPr>
        </p:nvSpPr>
        <p:spPr/>
        <p:txBody>
          <a:bodyPr>
            <a:normAutofit fontScale="90000"/>
          </a:bodyPr>
          <a:lstStyle/>
          <a:p>
            <a:pPr eaLnBrk="1" hangingPunct="1"/>
            <a:r>
              <a:rPr lang="en-US" sz="3900">
                <a:latin typeface="Rockwell"/>
                <a:cs typeface="Rockwell"/>
              </a:rPr>
              <a:t>Privacy Rights and The Right to Die</a:t>
            </a:r>
          </a:p>
        </p:txBody>
      </p:sp>
      <p:sp>
        <p:nvSpPr>
          <p:cNvPr id="14339" name="Rectangle 46"/>
          <p:cNvSpPr>
            <a:spLocks noGrp="1" noChangeArrowheads="1"/>
          </p:cNvSpPr>
          <p:nvPr>
            <p:ph type="body" idx="1"/>
          </p:nvPr>
        </p:nvSpPr>
        <p:spPr/>
        <p:txBody>
          <a:bodyPr>
            <a:normAutofit lnSpcReduction="10000"/>
          </a:bodyPr>
          <a:lstStyle/>
          <a:p>
            <a:pPr lvl="1" eaLnBrk="1" hangingPunct="1"/>
            <a:r>
              <a:rPr lang="en-US" i="1" dirty="0">
                <a:latin typeface="Rockwell"/>
                <a:cs typeface="Rockwell"/>
              </a:rPr>
              <a:t>Cruzan v. Director, Missouri Department of Health</a:t>
            </a:r>
            <a:r>
              <a:rPr lang="en-US" dirty="0">
                <a:latin typeface="Rockwell"/>
                <a:cs typeface="Rockwell"/>
              </a:rPr>
              <a:t>  (1997):</a:t>
            </a:r>
          </a:p>
          <a:p>
            <a:pPr lvl="2" eaLnBrk="1" hangingPunct="1"/>
            <a:r>
              <a:rPr lang="en-US" dirty="0">
                <a:latin typeface="Rockwell"/>
                <a:cs typeface="Rockwell"/>
              </a:rPr>
              <a:t> a patient’s life support could be withdrawn at the request of a family member if there was “clear and convincing evidence” that the patient did not want the treatment.</a:t>
            </a:r>
          </a:p>
          <a:p>
            <a:pPr lvl="2" eaLnBrk="1" hangingPunct="1"/>
            <a:r>
              <a:rPr lang="en-US" dirty="0">
                <a:latin typeface="Rockwell"/>
                <a:cs typeface="Rockwell"/>
              </a:rPr>
              <a:t>This has led to the popularity of “living wills.”</a:t>
            </a:r>
          </a:p>
          <a:p>
            <a:pPr lvl="2" eaLnBrk="1" hangingPunct="1"/>
            <a:r>
              <a:rPr lang="en-US" sz="2500" dirty="0">
                <a:latin typeface="Rockwell"/>
                <a:cs typeface="Rockwell"/>
              </a:rPr>
              <a:t>What If There Is No Living Will? For married persons, the spouse is the relative with authority in this matter. (this is an issue with homosexual couples)</a:t>
            </a:r>
          </a:p>
          <a:p>
            <a:pPr eaLnBrk="1" hangingPunct="1">
              <a:lnSpc>
                <a:spcPct val="90000"/>
              </a:lnSpc>
            </a:pPr>
            <a:endParaRPr lang="en-US" sz="2400" dirty="0">
              <a:latin typeface="Rockwell"/>
              <a:cs typeface="Rockwell"/>
            </a:endParaRPr>
          </a:p>
        </p:txBody>
      </p:sp>
    </p:spTree>
    <p:extLst>
      <p:ext uri="{BB962C8B-B14F-4D97-AF65-F5344CB8AC3E}">
        <p14:creationId xmlns:p14="http://schemas.microsoft.com/office/powerpoint/2010/main" val="15459646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a:noFill/>
        </p:spPr>
        <p:txBody>
          <a:bodyPr>
            <a:normAutofit fontScale="90000"/>
          </a:bodyPr>
          <a:lstStyle/>
          <a:p>
            <a:pPr eaLnBrk="1" hangingPunct="1"/>
            <a:r>
              <a:rPr lang="en-US">
                <a:latin typeface="Rockwell"/>
                <a:cs typeface="Rockwell"/>
              </a:rPr>
              <a:t>Privacy Rights and The Right to Die (cont.)</a:t>
            </a:r>
          </a:p>
        </p:txBody>
      </p:sp>
      <p:sp>
        <p:nvSpPr>
          <p:cNvPr id="15363" name="Rectangle 3"/>
          <p:cNvSpPr>
            <a:spLocks noGrp="1" noChangeArrowheads="1"/>
          </p:cNvSpPr>
          <p:nvPr>
            <p:ph type="body" idx="1"/>
          </p:nvPr>
        </p:nvSpPr>
        <p:spPr/>
        <p:txBody>
          <a:bodyPr/>
          <a:lstStyle/>
          <a:p>
            <a:pPr lvl="1" eaLnBrk="1" hangingPunct="1"/>
            <a:r>
              <a:rPr lang="en-US" dirty="0">
                <a:latin typeface="Rockwell"/>
                <a:cs typeface="Rockwell"/>
              </a:rPr>
              <a:t>Physician-Assisted Suicide. </a:t>
            </a:r>
          </a:p>
          <a:p>
            <a:pPr lvl="2" eaLnBrk="1" hangingPunct="1"/>
            <a:r>
              <a:rPr lang="en-US" dirty="0">
                <a:latin typeface="Rockwell"/>
                <a:cs typeface="Rockwell"/>
              </a:rPr>
              <a:t>The Constitution does not include a right to commit suicide. This decision has left states much leeway to legislate on this issue. </a:t>
            </a:r>
          </a:p>
          <a:p>
            <a:pPr lvl="2" eaLnBrk="1" hangingPunct="1"/>
            <a:r>
              <a:rPr lang="en-US" dirty="0">
                <a:latin typeface="Rockwell"/>
                <a:cs typeface="Rockwell"/>
              </a:rPr>
              <a:t>Since that decision in 1997, only the state of Oregon has legalized physician-assisted suicide.</a:t>
            </a:r>
            <a:r>
              <a:rPr lang="en-US" sz="1800" dirty="0">
                <a:latin typeface="Rockwell"/>
                <a:cs typeface="Rockwell"/>
              </a:rPr>
              <a:t> </a:t>
            </a:r>
          </a:p>
          <a:p>
            <a:pPr eaLnBrk="1" hangingPunct="1">
              <a:buFontTx/>
              <a:buNone/>
            </a:pPr>
            <a:endParaRPr lang="en-US" dirty="0">
              <a:latin typeface="Rockwell"/>
              <a:cs typeface="Rockwell"/>
            </a:endParaRPr>
          </a:p>
        </p:txBody>
      </p:sp>
    </p:spTree>
    <p:extLst>
      <p:ext uri="{BB962C8B-B14F-4D97-AF65-F5344CB8AC3E}">
        <p14:creationId xmlns:p14="http://schemas.microsoft.com/office/powerpoint/2010/main" val="31274040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title"/>
          </p:nvPr>
        </p:nvSpPr>
        <p:spPr>
          <a:noFill/>
        </p:spPr>
        <p:txBody>
          <a:bodyPr/>
          <a:lstStyle/>
          <a:p>
            <a:pPr eaLnBrk="1" hangingPunct="1"/>
            <a:r>
              <a:rPr lang="en-US" sz="3600">
                <a:latin typeface="Rockwell"/>
                <a:cs typeface="Rockwell"/>
              </a:rPr>
              <a:t>Privacy Rights vs. Security Issues</a:t>
            </a:r>
          </a:p>
        </p:txBody>
      </p:sp>
      <p:sp>
        <p:nvSpPr>
          <p:cNvPr id="16387" name="Rectangle 6"/>
          <p:cNvSpPr>
            <a:spLocks noGrp="1" noChangeArrowheads="1"/>
          </p:cNvSpPr>
          <p:nvPr>
            <p:ph type="body" idx="1"/>
          </p:nvPr>
        </p:nvSpPr>
        <p:spPr>
          <a:noFill/>
        </p:spPr>
        <p:txBody>
          <a:bodyPr>
            <a:normAutofit lnSpcReduction="10000"/>
          </a:bodyPr>
          <a:lstStyle/>
          <a:p>
            <a:pPr lvl="1" eaLnBrk="1" hangingPunct="1"/>
            <a:r>
              <a:rPr lang="en-US" dirty="0">
                <a:latin typeface="Rockwell"/>
                <a:cs typeface="Rockwell"/>
              </a:rPr>
              <a:t>Privacy rights have taken on particular importance since September 11, 2001. For example, legislation has been proposed that would allow for “roving” wiretaps, which would allow a person (and his or her communications) to be searched, rather than merely a place. Such rules may violate the Fourth Amendment.</a:t>
            </a:r>
          </a:p>
          <a:p>
            <a:pPr lvl="1" eaLnBrk="1" hangingPunct="1"/>
            <a:r>
              <a:rPr lang="en-US" dirty="0">
                <a:latin typeface="Rockwell"/>
                <a:cs typeface="Rockwell"/>
              </a:rPr>
              <a:t>The USA Patriot Act </a:t>
            </a:r>
          </a:p>
          <a:p>
            <a:pPr lvl="2" eaLnBrk="1" hangingPunct="1"/>
            <a:r>
              <a:rPr lang="en-US" sz="2800" dirty="0">
                <a:latin typeface="Rockwell"/>
                <a:cs typeface="Rockwell"/>
              </a:rPr>
              <a:t>Civil liberties concerns</a:t>
            </a:r>
            <a:r>
              <a:rPr lang="en-US" sz="2200" dirty="0">
                <a:latin typeface="Rockwell"/>
                <a:cs typeface="Rockwell"/>
              </a:rPr>
              <a:t> </a:t>
            </a:r>
          </a:p>
        </p:txBody>
      </p:sp>
    </p:spTree>
    <p:extLst>
      <p:ext uri="{BB962C8B-B14F-4D97-AF65-F5344CB8AC3E}">
        <p14:creationId xmlns:p14="http://schemas.microsoft.com/office/powerpoint/2010/main" val="16481735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atin typeface="Rockwell"/>
                <a:cs typeface="Rockwell"/>
              </a:rPr>
              <a:t>Slavery in the United States</a:t>
            </a:r>
          </a:p>
        </p:txBody>
      </p:sp>
      <p:sp>
        <p:nvSpPr>
          <p:cNvPr id="22531" name="Rectangle 3"/>
          <p:cNvSpPr>
            <a:spLocks noGrp="1" noChangeArrowheads="1"/>
          </p:cNvSpPr>
          <p:nvPr>
            <p:ph type="body" idx="1"/>
          </p:nvPr>
        </p:nvSpPr>
        <p:spPr/>
        <p:txBody>
          <a:bodyPr/>
          <a:lstStyle/>
          <a:p>
            <a:pPr lvl="1" eaLnBrk="1" hangingPunct="1"/>
            <a:r>
              <a:rPr lang="en-US" dirty="0">
                <a:latin typeface="Rockwell"/>
                <a:cs typeface="Rockwell"/>
              </a:rPr>
              <a:t>Ending servitude</a:t>
            </a:r>
          </a:p>
          <a:p>
            <a:pPr lvl="2" eaLnBrk="1" hangingPunct="1"/>
            <a:r>
              <a:rPr lang="en-US" dirty="0">
                <a:latin typeface="Rockwell"/>
                <a:cs typeface="Rockwell"/>
              </a:rPr>
              <a:t>The Thirteenth Amendment (1865) prohibits slavery within the United States. </a:t>
            </a:r>
          </a:p>
          <a:p>
            <a:pPr lvl="2" eaLnBrk="1" hangingPunct="1"/>
            <a:r>
              <a:rPr lang="en-US" dirty="0">
                <a:latin typeface="Rockwell"/>
                <a:cs typeface="Rockwell"/>
              </a:rPr>
              <a:t>The Fourteenth Amendment (1868) established that all persons born in the United States are citizens and no state shall deprive citizens of their rights under the Constitution.  </a:t>
            </a:r>
          </a:p>
          <a:p>
            <a:pPr lvl="2" eaLnBrk="1" hangingPunct="1"/>
            <a:r>
              <a:rPr lang="en-US" dirty="0">
                <a:latin typeface="Rockwell"/>
                <a:cs typeface="Rockwell"/>
              </a:rPr>
              <a:t>The Fifteenth Amendment (1870) established the right of citizens to vote.</a:t>
            </a:r>
          </a:p>
        </p:txBody>
      </p:sp>
    </p:spTree>
    <p:extLst>
      <p:ext uri="{BB962C8B-B14F-4D97-AF65-F5344CB8AC3E}">
        <p14:creationId xmlns:p14="http://schemas.microsoft.com/office/powerpoint/2010/main" val="383134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a:latin typeface="Rockwell"/>
                <a:cs typeface="Rockwell"/>
              </a:rPr>
              <a:t>Early Civil Rights Legislation</a:t>
            </a:r>
          </a:p>
        </p:txBody>
      </p:sp>
      <p:sp>
        <p:nvSpPr>
          <p:cNvPr id="23555" name="Rectangle 3"/>
          <p:cNvSpPr>
            <a:spLocks noGrp="1" noChangeArrowheads="1"/>
          </p:cNvSpPr>
          <p:nvPr>
            <p:ph type="body" idx="1"/>
          </p:nvPr>
        </p:nvSpPr>
        <p:spPr>
          <a:noFill/>
        </p:spPr>
        <p:txBody>
          <a:bodyPr/>
          <a:lstStyle/>
          <a:p>
            <a:pPr lvl="1" eaLnBrk="1" hangingPunct="1"/>
            <a:r>
              <a:rPr lang="en-US" dirty="0">
                <a:latin typeface="Rockwell"/>
                <a:cs typeface="Rockwell"/>
              </a:rPr>
              <a:t>The Civil Rights Acts of 1865 to 1875</a:t>
            </a:r>
          </a:p>
          <a:p>
            <a:pPr lvl="2" eaLnBrk="1" hangingPunct="1"/>
            <a:r>
              <a:rPr lang="en-US" sz="2800" dirty="0">
                <a:latin typeface="Rockwell"/>
                <a:cs typeface="Rockwell"/>
              </a:rPr>
              <a:t>Aimed at the Southern states. </a:t>
            </a:r>
          </a:p>
          <a:p>
            <a:pPr lvl="2" eaLnBrk="1" hangingPunct="1"/>
            <a:r>
              <a:rPr lang="en-US" sz="2800" dirty="0">
                <a:latin typeface="Rockwell"/>
                <a:cs typeface="Rockwell"/>
              </a:rPr>
              <a:t>Attempted to prevent states from passing laws that would circumvent the amendments</a:t>
            </a:r>
          </a:p>
          <a:p>
            <a:pPr lvl="1" eaLnBrk="1" hangingPunct="1"/>
            <a:r>
              <a:rPr lang="en-US" dirty="0">
                <a:latin typeface="Rockwell"/>
                <a:cs typeface="Rockwell"/>
              </a:rPr>
              <a:t>The Civil Rights Cases (1883) </a:t>
            </a:r>
          </a:p>
          <a:p>
            <a:pPr lvl="2" eaLnBrk="1" hangingPunct="1"/>
            <a:r>
              <a:rPr lang="en-US" sz="2800" dirty="0">
                <a:latin typeface="Rockwell"/>
                <a:cs typeface="Rockwell"/>
              </a:rPr>
              <a:t>Invalidated much of the civil rights legislation in the </a:t>
            </a:r>
            <a:r>
              <a:rPr lang="en-US" sz="2800" i="1" dirty="0">
                <a:latin typeface="Rockwell"/>
                <a:cs typeface="Rockwell"/>
              </a:rPr>
              <a:t>Civil Rights </a:t>
            </a:r>
            <a:r>
              <a:rPr lang="en-US" sz="2800" dirty="0">
                <a:latin typeface="Rockwell"/>
                <a:cs typeface="Rockwell"/>
              </a:rPr>
              <a:t>cases. </a:t>
            </a:r>
          </a:p>
          <a:p>
            <a:pPr lvl="1" eaLnBrk="1" hangingPunct="1"/>
            <a:endParaRPr lang="en-US" dirty="0">
              <a:latin typeface="Rockwell"/>
              <a:cs typeface="Rockwell"/>
            </a:endParaRPr>
          </a:p>
        </p:txBody>
      </p:sp>
    </p:spTree>
    <p:extLst>
      <p:ext uri="{BB962C8B-B14F-4D97-AF65-F5344CB8AC3E}">
        <p14:creationId xmlns:p14="http://schemas.microsoft.com/office/powerpoint/2010/main" val="2559786056"/>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516</TotalTime>
  <Words>1100</Words>
  <Application>Microsoft Macintosh PowerPoint</Application>
  <PresentationFormat>On-screen Show (4:3)</PresentationFormat>
  <Paragraphs>109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Theme</vt:lpstr>
      <vt:lpstr>3.4: Civil Rights and the US Government</vt:lpstr>
      <vt:lpstr>Civil Rights</vt:lpstr>
      <vt:lpstr>Privacy Rights</vt:lpstr>
      <vt:lpstr>Privacy Rights and Abortion</vt:lpstr>
      <vt:lpstr>Privacy Rights and The Right to Die</vt:lpstr>
      <vt:lpstr>Privacy Rights and The Right to Die (cont.)</vt:lpstr>
      <vt:lpstr>Privacy Rights vs. Security Issues</vt:lpstr>
      <vt:lpstr>Slavery in the United States</vt:lpstr>
      <vt:lpstr>Early Civil Rights Legislation</vt:lpstr>
      <vt:lpstr>Challenges to Civil Rights Legislation</vt:lpstr>
      <vt:lpstr>The End of the Separate-but-Equal Doctrine</vt:lpstr>
      <vt:lpstr>School Integration</vt:lpstr>
      <vt:lpstr>The Civil Rights Movement </vt:lpstr>
      <vt:lpstr>The Climax of the Civil Rights Movement: Civil Rights Legislation</vt:lpstr>
      <vt:lpstr>Women’s Struggle for  Equal Rights</vt:lpstr>
      <vt:lpstr>The Modern Women’s Movement</vt:lpstr>
      <vt:lpstr>Gender-Based Discrimination in the Workplace</vt:lpstr>
      <vt:lpstr>Gender-Based Discrimination in the Workplace (cont.)</vt:lpstr>
      <vt:lpstr>Immigration, Hispanics,  and Civil Rights</vt:lpstr>
      <vt:lpstr>Affirmative Action</vt:lpstr>
      <vt:lpstr>Special Protection for Older Americans</vt:lpstr>
      <vt:lpstr>Securing Rights for Persons  with Disabilities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Civil Liberties Over Time</dc:title>
  <dc:creator>Craig Winchell</dc:creator>
  <cp:lastModifiedBy>Craig Winchell</cp:lastModifiedBy>
  <cp:revision>16</cp:revision>
  <dcterms:created xsi:type="dcterms:W3CDTF">2019-03-15T16:51:33Z</dcterms:created>
  <dcterms:modified xsi:type="dcterms:W3CDTF">2019-03-20T03:58:14Z</dcterms:modified>
</cp:coreProperties>
</file>