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2.bin" ContentType="audi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7"/>
  </p:notesMasterIdLst>
  <p:sldIdLst>
    <p:sldId id="256" r:id="rId5"/>
    <p:sldId id="257" r:id="rId6"/>
    <p:sldId id="268" r:id="rId7"/>
    <p:sldId id="269" r:id="rId8"/>
    <p:sldId id="270" r:id="rId9"/>
    <p:sldId id="271" r:id="rId10"/>
    <p:sldId id="272" r:id="rId11"/>
    <p:sldId id="276" r:id="rId12"/>
    <p:sldId id="277" r:id="rId13"/>
    <p:sldId id="275" r:id="rId14"/>
    <p:sldId id="274" r:id="rId15"/>
    <p:sldId id="278" r:id="rId16"/>
    <p:sldId id="279" r:id="rId17"/>
    <p:sldId id="280" r:id="rId18"/>
    <p:sldId id="281" r:id="rId19"/>
    <p:sldId id="282" r:id="rId20"/>
    <p:sldId id="283" r:id="rId21"/>
    <p:sldId id="284" r:id="rId22"/>
    <p:sldId id="285" r:id="rId23"/>
    <p:sldId id="286" r:id="rId24"/>
    <p:sldId id="273" r:id="rId25"/>
    <p:sldId id="258" r:id="rId26"/>
    <p:sldId id="259" r:id="rId27"/>
    <p:sldId id="260" r:id="rId28"/>
    <p:sldId id="261" r:id="rId29"/>
    <p:sldId id="262" r:id="rId30"/>
    <p:sldId id="289" r:id="rId31"/>
    <p:sldId id="287" r:id="rId32"/>
    <p:sldId id="265" r:id="rId33"/>
    <p:sldId id="266" r:id="rId34"/>
    <p:sldId id="288" r:id="rId35"/>
    <p:sldId id="2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4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622BF-C6B6-7D4C-9B9D-AF99B341804F}" type="datetimeFigureOut">
              <a:rPr lang="en-US" smtClean="0"/>
              <a:t>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1B73F-6502-7E42-8C52-432F78EEE63B}" type="slidenum">
              <a:rPr lang="en-US" smtClean="0"/>
              <a:t>‹#›</a:t>
            </a:fld>
            <a:endParaRPr lang="en-US"/>
          </a:p>
        </p:txBody>
      </p:sp>
    </p:spTree>
    <p:extLst>
      <p:ext uri="{BB962C8B-B14F-4D97-AF65-F5344CB8AC3E}">
        <p14:creationId xmlns:p14="http://schemas.microsoft.com/office/powerpoint/2010/main" val="7291669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tourolaw.edu/PATCH/Schenc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B73F-6502-7E42-8C52-432F78EEE63B}" type="slidenum">
              <a:rPr lang="en-US" smtClean="0"/>
              <a:t>1</a:t>
            </a:fld>
            <a:endParaRPr lang="en-US"/>
          </a:p>
        </p:txBody>
      </p:sp>
    </p:spTree>
    <p:extLst>
      <p:ext uri="{BB962C8B-B14F-4D97-AF65-F5344CB8AC3E}">
        <p14:creationId xmlns:p14="http://schemas.microsoft.com/office/powerpoint/2010/main" val="14841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19</a:t>
            </a:r>
          </a:p>
        </p:txBody>
      </p:sp>
      <p:sp>
        <p:nvSpPr>
          <p:cNvPr id="419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1991"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20</a:t>
            </a:r>
          </a:p>
        </p:txBody>
      </p:sp>
      <p:sp>
        <p:nvSpPr>
          <p:cNvPr id="430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4"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3015"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21</a:t>
            </a:r>
          </a:p>
        </p:txBody>
      </p:sp>
      <p:sp>
        <p:nvSpPr>
          <p:cNvPr id="460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6" name="Rectangle 6"/>
          <p:cNvSpPr>
            <a:spLocks noGrp="1" noChangeArrowheads="1"/>
          </p:cNvSpPr>
          <p:nvPr>
            <p:ph type="body" idx="1"/>
          </p:nvPr>
        </p:nvSpPr>
        <p:spPr>
          <a:ln/>
        </p:spPr>
        <p:txBody>
          <a:bodyPr/>
          <a:lstStyle/>
          <a:p>
            <a:endParaRPr lang="en-US"/>
          </a:p>
        </p:txBody>
      </p:sp>
      <p:sp>
        <p:nvSpPr>
          <p:cNvPr id="46087" name="Rectangle 7"/>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endParaRPr lang="en-US">
              <a:latin typeface="Times New Roman" charset="0"/>
            </a:endParaRPr>
          </a:p>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4CD2A-C58F-2343-A25F-05B3B47350FE}" type="slidenum">
              <a:rPr lang="en-US">
                <a:solidFill>
                  <a:prstClr val="black"/>
                </a:solidFill>
                <a:latin typeface="Calibri"/>
              </a:rPr>
              <a:pPr/>
              <a:t>32</a:t>
            </a:fld>
            <a:endParaRPr lang="en-US">
              <a:solidFill>
                <a:prstClr val="black"/>
              </a:solidFill>
              <a:latin typeface="Calibri"/>
            </a:endParaRPr>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30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10</a:t>
            </a:r>
          </a:p>
        </p:txBody>
      </p:sp>
      <p:sp>
        <p:nvSpPr>
          <p:cNvPr id="430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30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3014"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301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11</a:t>
            </a:r>
          </a:p>
        </p:txBody>
      </p:sp>
      <p:sp>
        <p:nvSpPr>
          <p:cNvPr id="440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8"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403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13</a:t>
            </a:r>
          </a:p>
        </p:txBody>
      </p:sp>
      <p:sp>
        <p:nvSpPr>
          <p:cNvPr id="460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6"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6087"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710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14</a:t>
            </a:r>
          </a:p>
        </p:txBody>
      </p:sp>
      <p:sp>
        <p:nvSpPr>
          <p:cNvPr id="4710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710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711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711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5120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15</a:t>
            </a:r>
          </a:p>
        </p:txBody>
      </p:sp>
      <p:sp>
        <p:nvSpPr>
          <p:cNvPr id="5120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5120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51206"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Bad sign—US military</a:t>
            </a:r>
            <a:r>
              <a:rPr lang="ja-JP" altLang="en-US">
                <a:latin typeface="Times New Roman" charset="0"/>
              </a:rPr>
              <a:t>’</a:t>
            </a:r>
            <a:r>
              <a:rPr lang="en-US">
                <a:latin typeface="Times New Roman" charset="0"/>
              </a:rPr>
              <a:t>s most recent battle experience was chasing Pancho Villa in Mexico but did not catch him. </a:t>
            </a:r>
          </a:p>
          <a:p>
            <a:r>
              <a:rPr lang="en-US">
                <a:latin typeface="Times New Roman" charset="0"/>
              </a:rPr>
              <a:t>Selective Service Act called for all men aged 21-30 then raised to 18-45</a:t>
            </a:r>
          </a:p>
        </p:txBody>
      </p:sp>
      <p:sp>
        <p:nvSpPr>
          <p:cNvPr id="51207"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17</a:t>
            </a:r>
          </a:p>
        </p:txBody>
      </p:sp>
      <p:sp>
        <p:nvSpPr>
          <p:cNvPr id="3686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7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6871"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pPr>
            <a:r>
              <a:rPr lang="en-US" sz="800" b="1">
                <a:latin typeface="Times New Roman" charset="0"/>
                <a:hlinkClick r:id="rId3"/>
              </a:rPr>
              <a:t>Schenck v. United States</a:t>
            </a:r>
            <a:endParaRPr lang="en-US" sz="800" b="1">
              <a:latin typeface="Times New Roman" charset="0"/>
            </a:endParaRPr>
          </a:p>
          <a:p>
            <a:pPr>
              <a:lnSpc>
                <a:spcPct val="80000"/>
              </a:lnSpc>
            </a:pPr>
            <a:r>
              <a:rPr lang="en-US" sz="800" b="1">
                <a:latin typeface="Times New Roman" charset="0"/>
              </a:rPr>
              <a:t>Citation:</a:t>
            </a:r>
            <a:r>
              <a:rPr lang="en-US" sz="800">
                <a:latin typeface="Times New Roman" charset="0"/>
              </a:rPr>
              <a:t> 249 U.S. 47 (1919)	</a:t>
            </a:r>
            <a:r>
              <a:rPr lang="en-US" sz="800" b="1">
                <a:latin typeface="Times New Roman" charset="0"/>
              </a:rPr>
              <a:t>Concepts:</a:t>
            </a:r>
            <a:r>
              <a:rPr lang="en-US" sz="800">
                <a:latin typeface="Times New Roman" charset="0"/>
              </a:rPr>
              <a:t> Clear &amp; Present Danger/Free Speech v. Congressional War Powers </a:t>
            </a:r>
            <a:endParaRPr lang="en-US" sz="800" b="1">
              <a:latin typeface="Times New Roman" charset="0"/>
            </a:endParaRPr>
          </a:p>
          <a:p>
            <a:pPr>
              <a:lnSpc>
                <a:spcPct val="80000"/>
              </a:lnSpc>
            </a:pPr>
            <a:r>
              <a:rPr lang="en-US" sz="800" b="1">
                <a:latin typeface="Times New Roman" charset="0"/>
              </a:rPr>
              <a:t>Facts</a:t>
            </a:r>
            <a:r>
              <a:rPr lang="en-US" sz="800">
                <a:latin typeface="Times New Roman" charset="0"/>
              </a:rPr>
              <a:t> </a:t>
            </a:r>
          </a:p>
          <a:p>
            <a:pPr>
              <a:lnSpc>
                <a:spcPct val="80000"/>
              </a:lnSpc>
            </a:pPr>
            <a:r>
              <a:rPr lang="en-US" sz="800">
                <a:latin typeface="Times New Roman" charset="0"/>
              </a:rPr>
              <a:t>Charles T. Schenck and Elizabeth Baer, charged with conspiring to print and circulate documents intended to cause insubordination within the military, were convicted of violating the Espionage Act of 1917. The act made it a crime to </a:t>
            </a:r>
            <a:r>
              <a:rPr lang="ja-JP" altLang="en-US" sz="800">
                <a:latin typeface="Times New Roman" charset="0"/>
              </a:rPr>
              <a:t>“</a:t>
            </a:r>
            <a:r>
              <a:rPr lang="en-US" sz="800">
                <a:latin typeface="Times New Roman" charset="0"/>
              </a:rPr>
              <a:t>willfully cause or attempt to cause insubordination, disloyalty, mutiny, or refusal of duty in the military ... or to willfully obstruct the recruiting service of the United States.</a:t>
            </a:r>
            <a:r>
              <a:rPr lang="ja-JP" altLang="en-US" sz="800">
                <a:latin typeface="Times New Roman" charset="0"/>
              </a:rPr>
              <a:t>”</a:t>
            </a:r>
            <a:r>
              <a:rPr lang="en-US" sz="800">
                <a:latin typeface="Times New Roman" charset="0"/>
              </a:rPr>
              <a:t> Schenck appealed the conviction to the Supreme Court of the United States, claiming all his actions were protected by the First Amendment. </a:t>
            </a:r>
            <a:endParaRPr lang="en-US" sz="800" b="1">
              <a:latin typeface="Times New Roman" charset="0"/>
            </a:endParaRPr>
          </a:p>
          <a:p>
            <a:pPr>
              <a:lnSpc>
                <a:spcPct val="80000"/>
              </a:lnSpc>
            </a:pPr>
            <a:r>
              <a:rPr lang="en-US" sz="800" b="1">
                <a:latin typeface="Times New Roman" charset="0"/>
              </a:rPr>
              <a:t>Issue</a:t>
            </a:r>
            <a:r>
              <a:rPr lang="en-US" sz="800">
                <a:latin typeface="Times New Roman" charset="0"/>
              </a:rPr>
              <a:t> </a:t>
            </a:r>
          </a:p>
          <a:p>
            <a:pPr>
              <a:lnSpc>
                <a:spcPct val="80000"/>
              </a:lnSpc>
            </a:pPr>
            <a:r>
              <a:rPr lang="en-US" sz="800">
                <a:latin typeface="Times New Roman" charset="0"/>
              </a:rPr>
              <a:t>Whether Schenck</a:t>
            </a:r>
            <a:r>
              <a:rPr lang="ja-JP" altLang="en-US" sz="800">
                <a:latin typeface="Times New Roman" charset="0"/>
              </a:rPr>
              <a:t>’</a:t>
            </a:r>
            <a:r>
              <a:rPr lang="en-US" sz="800">
                <a:latin typeface="Times New Roman" charset="0"/>
              </a:rPr>
              <a:t>s and Baer</a:t>
            </a:r>
            <a:r>
              <a:rPr lang="ja-JP" altLang="en-US" sz="800">
                <a:latin typeface="Times New Roman" charset="0"/>
              </a:rPr>
              <a:t>’</a:t>
            </a:r>
            <a:r>
              <a:rPr lang="en-US" sz="800">
                <a:latin typeface="Times New Roman" charset="0"/>
              </a:rPr>
              <a:t>s First Amendment right to freedom of speech were violated when they were convicted of conspiring to obstruct the recruitment and enlistment of service. </a:t>
            </a:r>
            <a:endParaRPr lang="en-US" sz="800" b="1">
              <a:latin typeface="Times New Roman" charset="0"/>
            </a:endParaRPr>
          </a:p>
          <a:p>
            <a:pPr>
              <a:lnSpc>
                <a:spcPct val="80000"/>
              </a:lnSpc>
            </a:pPr>
            <a:r>
              <a:rPr lang="en-US" sz="800" b="1">
                <a:latin typeface="Times New Roman" charset="0"/>
              </a:rPr>
              <a:t>Opinion</a:t>
            </a:r>
            <a:r>
              <a:rPr lang="en-US" sz="800">
                <a:latin typeface="Times New Roman" charset="0"/>
              </a:rPr>
              <a:t> </a:t>
            </a:r>
          </a:p>
          <a:p>
            <a:pPr>
              <a:lnSpc>
                <a:spcPct val="80000"/>
              </a:lnSpc>
            </a:pPr>
            <a:r>
              <a:rPr lang="en-US" sz="800">
                <a:latin typeface="Times New Roman" charset="0"/>
              </a:rPr>
              <a:t>The Court unanimously upheld the conviction of Schenck, not for violation of the Espionage Act, but rather for conspiracy to violate it. The Court found that the First Amendment did not apply in this case, and that Schenck</a:t>
            </a:r>
            <a:r>
              <a:rPr lang="ja-JP" altLang="en-US" sz="800">
                <a:latin typeface="Times New Roman" charset="0"/>
              </a:rPr>
              <a:t>’</a:t>
            </a:r>
            <a:r>
              <a:rPr lang="en-US" sz="800">
                <a:latin typeface="Times New Roman" charset="0"/>
              </a:rPr>
              <a:t>s speech was not constitutionally protected because it posed a </a:t>
            </a:r>
            <a:r>
              <a:rPr lang="ja-JP" altLang="en-US" sz="800">
                <a:latin typeface="Times New Roman" charset="0"/>
              </a:rPr>
              <a:t>“</a:t>
            </a:r>
            <a:r>
              <a:rPr lang="en-US" sz="800">
                <a:latin typeface="Times New Roman" charset="0"/>
              </a:rPr>
              <a:t>clear and present danger</a:t>
            </a:r>
            <a:r>
              <a:rPr lang="ja-JP" altLang="en-US" sz="800">
                <a:latin typeface="Times New Roman" charset="0"/>
              </a:rPr>
              <a:t>”</a:t>
            </a:r>
            <a:r>
              <a:rPr lang="en-US" sz="800">
                <a:latin typeface="Times New Roman" charset="0"/>
              </a:rPr>
              <a:t> to the country. The nation was involved in World War I, and the Court saw Schenck</a:t>
            </a:r>
            <a:r>
              <a:rPr lang="ja-JP" altLang="en-US" sz="800">
                <a:latin typeface="Times New Roman" charset="0"/>
              </a:rPr>
              <a:t>’</a:t>
            </a:r>
            <a:r>
              <a:rPr lang="en-US" sz="800">
                <a:latin typeface="Times New Roman" charset="0"/>
              </a:rPr>
              <a:t>s speech and action as counter-productive to the national war effort. The Court reasoned that certain speech could be curtailed, using the example of a situation where one cannot yell </a:t>
            </a:r>
            <a:r>
              <a:rPr lang="ja-JP" altLang="en-US" sz="800">
                <a:latin typeface="Times New Roman" charset="0"/>
              </a:rPr>
              <a:t>“</a:t>
            </a:r>
            <a:r>
              <a:rPr lang="en-US" sz="800">
                <a:latin typeface="Times New Roman" charset="0"/>
              </a:rPr>
              <a:t>fire</a:t>
            </a:r>
            <a:r>
              <a:rPr lang="ja-JP" altLang="en-US" sz="800">
                <a:latin typeface="Times New Roman" charset="0"/>
              </a:rPr>
              <a:t>”</a:t>
            </a:r>
            <a:r>
              <a:rPr lang="en-US" sz="800">
                <a:latin typeface="Times New Roman" charset="0"/>
              </a:rPr>
              <a:t> in a crowded theatre. </a:t>
            </a:r>
          </a:p>
          <a:p>
            <a:pPr>
              <a:lnSpc>
                <a:spcPct val="80000"/>
              </a:lnSpc>
            </a:pPr>
            <a:r>
              <a:rPr lang="en-US" sz="800">
                <a:latin typeface="Times New Roman" charset="0"/>
              </a:rPr>
              <a:t>  </a:t>
            </a:r>
            <a:endParaRPr lang="en-US" sz="800" b="1">
              <a:latin typeface="Times New Roman" charset="0"/>
              <a:hlinkClick r:id=""/>
            </a:endParaRPr>
          </a:p>
          <a:p>
            <a:pPr>
              <a:lnSpc>
                <a:spcPct val="80000"/>
              </a:lnSpc>
            </a:pPr>
            <a:r>
              <a:rPr lang="en-US" sz="800" b="1">
                <a:latin typeface="Times New Roman" charset="0"/>
                <a:hlinkClick r:id=""/>
              </a:rPr>
              <a:t>Debs v. United States</a:t>
            </a:r>
            <a:endParaRPr lang="en-US" sz="800" b="1">
              <a:latin typeface="Times New Roman" charset="0"/>
            </a:endParaRPr>
          </a:p>
          <a:p>
            <a:pPr>
              <a:lnSpc>
                <a:spcPct val="80000"/>
              </a:lnSpc>
            </a:pPr>
            <a:r>
              <a:rPr lang="en-US" sz="800" b="1">
                <a:latin typeface="Times New Roman" charset="0"/>
              </a:rPr>
              <a:t>Citation:</a:t>
            </a:r>
            <a:r>
              <a:rPr lang="en-US" sz="800">
                <a:latin typeface="Times New Roman" charset="0"/>
              </a:rPr>
              <a:t> 249 U.S. 211 (1919)	</a:t>
            </a:r>
            <a:r>
              <a:rPr lang="en-US" sz="800" b="1">
                <a:latin typeface="Times New Roman" charset="0"/>
              </a:rPr>
              <a:t>Concepts:</a:t>
            </a:r>
            <a:r>
              <a:rPr lang="en-US" sz="800">
                <a:latin typeface="Times New Roman" charset="0"/>
              </a:rPr>
              <a:t> Free Speech v. Congressional War Powers </a:t>
            </a:r>
            <a:endParaRPr lang="en-US" sz="800" b="1">
              <a:latin typeface="Times New Roman" charset="0"/>
            </a:endParaRPr>
          </a:p>
          <a:p>
            <a:pPr>
              <a:lnSpc>
                <a:spcPct val="80000"/>
              </a:lnSpc>
            </a:pPr>
            <a:r>
              <a:rPr lang="en-US" sz="800" b="1">
                <a:latin typeface="Times New Roman" charset="0"/>
              </a:rPr>
              <a:t>Facts</a:t>
            </a:r>
            <a:r>
              <a:rPr lang="en-US" sz="800">
                <a:latin typeface="Times New Roman" charset="0"/>
              </a:rPr>
              <a:t> </a:t>
            </a:r>
          </a:p>
          <a:p>
            <a:pPr>
              <a:lnSpc>
                <a:spcPct val="80000"/>
              </a:lnSpc>
            </a:pPr>
            <a:r>
              <a:rPr lang="en-US" sz="800">
                <a:latin typeface="Times New Roman" charset="0"/>
              </a:rPr>
              <a:t>Eugene V. Debs, a well-known socialist, gave a public speech to an assembly of people in Canton, Ohio. The speech was about the growth of socialism and contained statements which were intended to interfere with recruiting and advocated insubordination, disloyalty, and mutiny in the armed forces. Debs was arrested and charged with violating the Espionage Act of 1917. </a:t>
            </a:r>
            <a:endParaRPr lang="en-US" sz="800" b="1">
              <a:latin typeface="Times New Roman" charset="0"/>
            </a:endParaRPr>
          </a:p>
          <a:p>
            <a:pPr>
              <a:lnSpc>
                <a:spcPct val="80000"/>
              </a:lnSpc>
            </a:pPr>
            <a:r>
              <a:rPr lang="en-US" sz="800" b="1">
                <a:latin typeface="Times New Roman" charset="0"/>
              </a:rPr>
              <a:t>Issue</a:t>
            </a:r>
            <a:r>
              <a:rPr lang="en-US" sz="800">
                <a:latin typeface="Times New Roman" charset="0"/>
              </a:rPr>
              <a:t> </a:t>
            </a:r>
          </a:p>
          <a:p>
            <a:pPr>
              <a:lnSpc>
                <a:spcPct val="80000"/>
              </a:lnSpc>
            </a:pPr>
            <a:r>
              <a:rPr lang="en-US" sz="800">
                <a:latin typeface="Times New Roman" charset="0"/>
              </a:rPr>
              <a:t>Whether the United States violated the right of freedom of speech given to Debs in the First Amendment of the United States Constitution. </a:t>
            </a:r>
            <a:endParaRPr lang="en-US" sz="800" b="1">
              <a:latin typeface="Times New Roman" charset="0"/>
            </a:endParaRPr>
          </a:p>
          <a:p>
            <a:pPr>
              <a:lnSpc>
                <a:spcPct val="80000"/>
              </a:lnSpc>
            </a:pPr>
            <a:r>
              <a:rPr lang="en-US" sz="800" b="1">
                <a:latin typeface="Times New Roman" charset="0"/>
              </a:rPr>
              <a:t>Opinion</a:t>
            </a:r>
            <a:r>
              <a:rPr lang="en-US" sz="800">
                <a:latin typeface="Times New Roman" charset="0"/>
              </a:rPr>
              <a:t> </a:t>
            </a:r>
          </a:p>
          <a:p>
            <a:pPr>
              <a:lnSpc>
                <a:spcPct val="80000"/>
              </a:lnSpc>
            </a:pPr>
            <a:r>
              <a:rPr lang="en-US" sz="800">
                <a:latin typeface="Times New Roman" charset="0"/>
              </a:rPr>
              <a:t>The Supreme Court of the United States upheld the lower court</a:t>
            </a:r>
            <a:r>
              <a:rPr lang="ja-JP" altLang="en-US" sz="800">
                <a:latin typeface="Times New Roman" charset="0"/>
              </a:rPr>
              <a:t>’</a:t>
            </a:r>
            <a:r>
              <a:rPr lang="en-US" sz="800">
                <a:latin typeface="Times New Roman" charset="0"/>
              </a:rPr>
              <a:t>s decision in favor of the United States. The Court said that Debs had actually planned to discourage people from enlisting in the Armed Forces. The Court refused to grant him protection under the First Amendment freedom of speech clause, stating that Debs </a:t>
            </a:r>
            <a:r>
              <a:rPr lang="ja-JP" altLang="en-US" sz="800">
                <a:latin typeface="Times New Roman" charset="0"/>
              </a:rPr>
              <a:t>“</a:t>
            </a:r>
            <a:r>
              <a:rPr lang="en-US" sz="800">
                <a:latin typeface="Times New Roman" charset="0"/>
              </a:rPr>
              <a:t>used words [in his speech] with the purpose of obstructing the recruiting service.</a:t>
            </a:r>
            <a:r>
              <a:rPr lang="ja-JP" altLang="en-US" sz="800">
                <a:latin typeface="Times New Roman" charset="0"/>
              </a:rPr>
              <a:t>”</a:t>
            </a:r>
            <a:r>
              <a:rPr lang="en-US" sz="800">
                <a:latin typeface="Times New Roman" charset="0"/>
              </a:rPr>
              <a:t> Debs</a:t>
            </a:r>
            <a:r>
              <a:rPr lang="ja-JP" altLang="en-US" sz="800">
                <a:latin typeface="Times New Roman" charset="0"/>
              </a:rPr>
              <a:t>’</a:t>
            </a:r>
            <a:r>
              <a:rPr lang="en-US" sz="800">
                <a:latin typeface="Times New Roman" charset="0"/>
              </a:rPr>
              <a:t> conviction under the Espionage Act would stand, because his speech represented a danger to the safety of the United States. </a:t>
            </a:r>
          </a:p>
          <a:p>
            <a:pPr>
              <a:lnSpc>
                <a:spcPct val="80000"/>
              </a:lnSpc>
            </a:pPr>
            <a:endParaRPr lang="en-US" sz="800">
              <a:latin typeface="Times New Roman" charset="0"/>
            </a:endParaRPr>
          </a:p>
          <a:p>
            <a:pPr>
              <a:lnSpc>
                <a:spcPct val="80000"/>
              </a:lnSpc>
            </a:pPr>
            <a:r>
              <a:rPr lang="en-US" sz="800">
                <a:latin typeface="Times New Roman" charset="0"/>
              </a:rPr>
              <a:t>Abrams v US</a:t>
            </a:r>
          </a:p>
          <a:p>
            <a:pPr>
              <a:lnSpc>
                <a:spcPct val="80000"/>
              </a:lnSpc>
            </a:pPr>
            <a:r>
              <a:rPr lang="en-US" sz="800" b="1">
                <a:latin typeface="Times New Roman" charset="0"/>
              </a:rPr>
              <a:t>Facts of the Case</a:t>
            </a:r>
            <a:endParaRPr lang="en-US" sz="800">
              <a:latin typeface="Times New Roman" charset="0"/>
            </a:endParaRPr>
          </a:p>
          <a:p>
            <a:pPr>
              <a:lnSpc>
                <a:spcPct val="80000"/>
              </a:lnSpc>
            </a:pPr>
            <a:r>
              <a:rPr lang="en-US" sz="800">
                <a:latin typeface="Times New Roman" charset="0"/>
              </a:rPr>
              <a:t>The defendants were convicted on the basis of two leaflets they printed and threw from windows of a building. One leaflet signed "revolutionists" denounced the sending of American troops to Russia. The second leaflet, written in Yiddish, denounced the war and US efforts to impede the Russian Revolution. The defendants were charged and convicted for inciting resistance to the war effort and for urging curtailment of production of essential war material. They were sentenced to 20 years in prison.</a:t>
            </a:r>
            <a:endParaRPr lang="en-US" sz="800" b="1">
              <a:latin typeface="Times New Roman" charset="0"/>
            </a:endParaRPr>
          </a:p>
          <a:p>
            <a:pPr>
              <a:lnSpc>
                <a:spcPct val="80000"/>
              </a:lnSpc>
            </a:pPr>
            <a:r>
              <a:rPr lang="en-US" sz="800" b="1">
                <a:latin typeface="Times New Roman" charset="0"/>
              </a:rPr>
              <a:t>Question</a:t>
            </a:r>
            <a:endParaRPr lang="en-US" sz="800">
              <a:latin typeface="Times New Roman" charset="0"/>
            </a:endParaRPr>
          </a:p>
          <a:p>
            <a:pPr>
              <a:lnSpc>
                <a:spcPct val="80000"/>
              </a:lnSpc>
            </a:pPr>
            <a:r>
              <a:rPr lang="en-US" sz="800">
                <a:latin typeface="Times New Roman" charset="0"/>
              </a:rPr>
              <a:t>Do the amendments to the Espionage Act or the application of those amendments in this case violate the free speech clause of the First Amendment?</a:t>
            </a:r>
            <a:endParaRPr lang="en-US" sz="800" b="1">
              <a:latin typeface="Times New Roman" charset="0"/>
            </a:endParaRPr>
          </a:p>
          <a:p>
            <a:pPr>
              <a:lnSpc>
                <a:spcPct val="80000"/>
              </a:lnSpc>
            </a:pPr>
            <a:r>
              <a:rPr lang="en-US" sz="800" b="1">
                <a:latin typeface="Times New Roman" charset="0"/>
              </a:rPr>
              <a:t>Conclusion</a:t>
            </a:r>
            <a:endParaRPr lang="en-US" sz="800">
              <a:latin typeface="Times New Roman" charset="0"/>
            </a:endParaRPr>
          </a:p>
          <a:p>
            <a:pPr>
              <a:lnSpc>
                <a:spcPct val="80000"/>
              </a:lnSpc>
            </a:pPr>
            <a:r>
              <a:rPr lang="en-US" sz="800">
                <a:latin typeface="Times New Roman" charset="0"/>
              </a:rPr>
              <a:t>No and no. The act's amendments are constitutional and the defendants' convictions are affirmed. In Clarke's majority opinion, the leaflets are an appeal to violent revolution, a call for a general strike, and an attempt to curtail production of munitions. The leaflets had a tendency to encourage war resistance and to curtail war production. Holmes and Brandeis dissented on narrow ground: the necessary intent had not been shown. These views were to become a classic libertarian pronouncement.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18</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2"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9943" name="Rectangle 7"/>
          <p:cNvSpPr>
            <a:spLocks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B9EBE3-D00A-2B4E-B3AD-A50FAE4DF659}"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313594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9EBE3-D00A-2B4E-B3AD-A50FAE4DF659}"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292451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9EBE3-D00A-2B4E-B3AD-A50FAE4DF659}"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394557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7042" name="Group 2"/>
          <p:cNvGrpSpPr>
            <a:grpSpLocks/>
          </p:cNvGrpSpPr>
          <p:nvPr/>
        </p:nvGrpSpPr>
        <p:grpSpPr bwMode="auto">
          <a:xfrm>
            <a:off x="-3175" y="2438400"/>
            <a:ext cx="9147175" cy="1063625"/>
            <a:chOff x="-2" y="1536"/>
            <a:chExt cx="5762" cy="670"/>
          </a:xfrm>
        </p:grpSpPr>
        <p:grpSp>
          <p:nvGrpSpPr>
            <p:cNvPr id="87043" name="Group 3"/>
            <p:cNvGrpSpPr>
              <a:grpSpLocks/>
            </p:cNvGrpSpPr>
            <p:nvPr/>
          </p:nvGrpSpPr>
          <p:grpSpPr bwMode="auto">
            <a:xfrm flipH="1">
              <a:off x="-2" y="1562"/>
              <a:ext cx="5762" cy="638"/>
              <a:chOff x="-2" y="1562"/>
              <a:chExt cx="5762" cy="638"/>
            </a:xfrm>
          </p:grpSpPr>
          <p:sp>
            <p:nvSpPr>
              <p:cNvPr id="8704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4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4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4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4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4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5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6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6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6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87063"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7064"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87065"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8706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191871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315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1030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095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738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0215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43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895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9EBE3-D00A-2B4E-B3AD-A50FAE4DF659}"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394829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912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218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897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45840 h 720"/>
                  <a:gd name="T4" fmla="*/ 389 w 1000"/>
                  <a:gd name="T5" fmla="*/ 45840 h 720"/>
                  <a:gd name="T6" fmla="*/ 38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1" name="Freeform 7"/>
              <p:cNvSpPr>
                <a:spLocks/>
              </p:cNvSpPr>
              <p:nvPr/>
            </p:nvSpPr>
            <p:spPr bwMode="ltGray">
              <a:xfrm rot="-5400000">
                <a:off x="-57" y="1752"/>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482 h 272"/>
                  <a:gd name="T4" fmla="*/ 240 w 624"/>
                  <a:gd name="T5" fmla="*/ 425 h 272"/>
                  <a:gd name="T6" fmla="*/ 624 w 624"/>
                  <a:gd name="T7" fmla="*/ 4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4" name="Freeform 10"/>
              <p:cNvSpPr>
                <a:spLocks/>
              </p:cNvSpPr>
              <p:nvPr/>
            </p:nvSpPr>
            <p:spPr bwMode="ltGray">
              <a:xfrm rot="-5400000">
                <a:off x="156" y="1726"/>
                <a:ext cx="632" cy="315"/>
              </a:xfrm>
              <a:custGeom>
                <a:avLst/>
                <a:gdLst>
                  <a:gd name="T0" fmla="*/ 8 w 632"/>
                  <a:gd name="T1" fmla="*/ 34 h 362"/>
                  <a:gd name="T2" fmla="*/ 8 w 632"/>
                  <a:gd name="T3" fmla="*/ 240 h 362"/>
                  <a:gd name="T4" fmla="*/ 248 w 632"/>
                  <a:gd name="T5" fmla="*/ 240 h 362"/>
                  <a:gd name="T6" fmla="*/ 632 w 632"/>
                  <a:gd name="T7" fmla="*/ 240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7" name="Freeform 13"/>
              <p:cNvSpPr>
                <a:spLocks/>
              </p:cNvSpPr>
              <p:nvPr/>
            </p:nvSpPr>
            <p:spPr bwMode="ltGray">
              <a:xfrm rot="-5400000">
                <a:off x="1830"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20" name="Freeform 16"/>
              <p:cNvSpPr>
                <a:spLocks/>
              </p:cNvSpPr>
              <p:nvPr/>
            </p:nvSpPr>
            <p:spPr bwMode="ltGray">
              <a:xfrm rot="-5400000">
                <a:off x="2043"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23" name="Freeform 19"/>
              <p:cNvSpPr>
                <a:spLocks/>
              </p:cNvSpPr>
              <p:nvPr/>
            </p:nvSpPr>
            <p:spPr bwMode="ltGray">
              <a:xfrm rot="-5400000">
                <a:off x="4584"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26" name="Freeform 22"/>
              <p:cNvSpPr>
                <a:spLocks/>
              </p:cNvSpPr>
              <p:nvPr/>
            </p:nvSpPr>
            <p:spPr bwMode="ltGray">
              <a:xfrm rot="-5400000">
                <a:off x="4797"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grpSp>
        <p:sp>
          <p:nvSpPr>
            <p:cNvPr id="6" name="Freeform 23"/>
            <p:cNvSpPr>
              <a:spLocks/>
            </p:cNvSpPr>
            <p:nvPr/>
          </p:nvSpPr>
          <p:spPr bwMode="ltGray">
            <a:xfrm flipH="1">
              <a:off x="-2" y="1536"/>
              <a:ext cx="5762" cy="412"/>
            </a:xfrm>
            <a:custGeom>
              <a:avLst/>
              <a:gdLst>
                <a:gd name="T0" fmla="*/ 0 w 5762"/>
                <a:gd name="T1" fmla="*/ 225 h 385"/>
                <a:gd name="T2" fmla="*/ 5762 w 5762"/>
                <a:gd name="T3" fmla="*/ 215 h 385"/>
                <a:gd name="T4" fmla="*/ 5762 w 5762"/>
                <a:gd name="T5" fmla="*/ 4 h 385"/>
                <a:gd name="T6" fmla="*/ 0 w 5762"/>
                <a:gd name="T7" fmla="*/ 0 h 385"/>
                <a:gd name="T8" fmla="*/ 0 w 5762"/>
                <a:gd name="T9" fmla="*/ 22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grpSp>
      <p:sp>
        <p:nvSpPr>
          <p:cNvPr id="87065"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87066" name="Rectangle 26"/>
          <p:cNvSpPr>
            <a:spLocks noGrp="1" noChangeArrowheads="1"/>
          </p:cNvSpPr>
          <p:nvPr>
            <p:ph type="subTitle" idx="1"/>
          </p:nvPr>
        </p:nvSpPr>
        <p:spPr>
          <a:xfrm>
            <a:off x="1166813" y="3886200"/>
            <a:ext cx="7291387" cy="1752600"/>
          </a:xfrm>
        </p:spPr>
        <p:txBody>
          <a:bodyPr/>
          <a:lstStyle>
            <a:lvl1pPr marL="0" indent="0" algn="ctr">
              <a:buFont typeface="Times New Roman" pitchFamily="18"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2752932101"/>
      </p:ext>
    </p:extLst>
  </p:cSld>
  <p:clrMapOvr>
    <a:masterClrMapping/>
  </p:clrMapOvr>
  <p:transition xmlns:p14="http://schemas.microsoft.com/office/powerpoint/2010/main">
    <p:sndAc>
      <p:end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055821"/>
      </p:ext>
    </p:extLst>
  </p:cSld>
  <p:clrMapOvr>
    <a:masterClrMapping/>
  </p:clrMapOvr>
  <p:transition xmlns:p14="http://schemas.microsoft.com/office/powerpoint/2010/main">
    <p:sndAc>
      <p:end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9886714"/>
      </p:ext>
    </p:extLst>
  </p:cSld>
  <p:clrMapOvr>
    <a:masterClrMapping/>
  </p:clrMapOvr>
  <p:transition xmlns:p14="http://schemas.microsoft.com/office/powerpoint/2010/main">
    <p:sndAc>
      <p:end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8160590"/>
      </p:ext>
    </p:extLst>
  </p:cSld>
  <p:clrMapOvr>
    <a:masterClrMapping/>
  </p:clrMapOvr>
  <p:transition xmlns:p14="http://schemas.microsoft.com/office/powerpoint/2010/main">
    <p:sndAc>
      <p:end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141828"/>
      </p:ext>
    </p:extLst>
  </p:cSld>
  <p:clrMapOvr>
    <a:masterClrMapping/>
  </p:clrMapOvr>
  <p:transition xmlns:p14="http://schemas.microsoft.com/office/powerpoint/2010/main">
    <p:sndAc>
      <p:end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6373995"/>
      </p:ext>
    </p:extLst>
  </p:cSld>
  <p:clrMapOvr>
    <a:masterClrMapping/>
  </p:clrMapOvr>
  <p:transition xmlns:p14="http://schemas.microsoft.com/office/powerpoint/2010/main">
    <p:sndAc>
      <p:end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931797"/>
      </p:ext>
    </p:extLst>
  </p:cSld>
  <p:clrMapOvr>
    <a:masterClrMapping/>
  </p:clrMapOvr>
  <p:transition xmlns:p14="http://schemas.microsoft.com/office/powerpoint/2010/main">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9EBE3-D00A-2B4E-B3AD-A50FAE4DF659}"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2564261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2207639"/>
      </p:ext>
    </p:extLst>
  </p:cSld>
  <p:clrMapOvr>
    <a:masterClrMapping/>
  </p:clrMapOvr>
  <p:transition xmlns:p14="http://schemas.microsoft.com/office/powerpoint/2010/main">
    <p:sndAc>
      <p:end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3476996"/>
      </p:ext>
    </p:extLst>
  </p:cSld>
  <p:clrMapOvr>
    <a:masterClrMapping/>
  </p:clrMapOvr>
  <p:transition xmlns:p14="http://schemas.microsoft.com/office/powerpoint/2010/main">
    <p:sndAc>
      <p:end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3536423"/>
      </p:ext>
    </p:extLst>
  </p:cSld>
  <p:clrMapOvr>
    <a:masterClrMapping/>
  </p:clrMapOvr>
  <p:transition xmlns:p14="http://schemas.microsoft.com/office/powerpoint/2010/main">
    <p:sndAc>
      <p:end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661223"/>
      </p:ext>
    </p:extLst>
  </p:cSld>
  <p:clrMapOvr>
    <a:masterClrMapping/>
  </p:clrMapOvr>
  <p:transition xmlns:p14="http://schemas.microsoft.com/office/powerpoint/2010/main">
    <p:sndAc>
      <p:end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970A7D-BBF8-0149-8F28-07AFE2D42BFE}" type="datetimeFigureOut">
              <a:rPr lang="en-US" smtClean="0">
                <a:latin typeface="Tw Cen MT"/>
              </a:rPr>
              <a:pPr/>
              <a:t>2/7/17</a:t>
            </a:fld>
            <a:endParaRPr lang="en-US">
              <a:latin typeface="Tw Cen MT"/>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latin typeface="Tw Cen MT"/>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4697118-F9F2-8E4D-8E86-A785776B64F9}" type="slidenum">
              <a:rPr lang="en-US" smtClean="0">
                <a:solidFill>
                  <a:srgbClr val="EBDDC3"/>
                </a:solidFill>
                <a:latin typeface="Tw Cen MT"/>
              </a:rPr>
              <a:pPr/>
              <a:t>‹#›</a:t>
            </a:fld>
            <a:endParaRPr lang="en-US">
              <a:solidFill>
                <a:srgbClr val="EBDDC3"/>
              </a:solidFill>
              <a:latin typeface="Tw Cen MT"/>
            </a:endParaRPr>
          </a:p>
        </p:txBody>
      </p:sp>
    </p:spTree>
    <p:extLst>
      <p:ext uri="{BB962C8B-B14F-4D97-AF65-F5344CB8AC3E}">
        <p14:creationId xmlns:p14="http://schemas.microsoft.com/office/powerpoint/2010/main" val="103103212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a:solidFill>
                <a:srgbClr val="775F55"/>
              </a:solidFill>
              <a:latin typeface="Tw Cen MT"/>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697118-F9F2-8E4D-8E86-A785776B64F9}" type="slidenum">
              <a:rPr lang="en-US" smtClean="0">
                <a:latin typeface="Tw Cen MT"/>
              </a:rPr>
              <a:pPr/>
              <a:t>‹#›</a:t>
            </a:fld>
            <a:endParaRPr lang="en-US">
              <a:latin typeface="Tw Cen MT"/>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53000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4697118-F9F2-8E4D-8E86-A785776B64F9}"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p:txBody>
          <a:bodyPr/>
          <a:lstStyle/>
          <a:p>
            <a:endParaRPr lang="en-US">
              <a:solidFill>
                <a:srgbClr val="775F55"/>
              </a:solidFill>
              <a:latin typeface="Tw Cen MT"/>
            </a:endParaRPr>
          </a:p>
        </p:txBody>
      </p:sp>
    </p:spTree>
    <p:extLst>
      <p:ext uri="{BB962C8B-B14F-4D97-AF65-F5344CB8AC3E}">
        <p14:creationId xmlns:p14="http://schemas.microsoft.com/office/powerpoint/2010/main" val="1357070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10" name="Slide Number Placeholder 9"/>
          <p:cNvSpPr>
            <a:spLocks noGrp="1"/>
          </p:cNvSpPr>
          <p:nvPr>
            <p:ph type="sldNum" sz="quarter" idx="16"/>
          </p:nvPr>
        </p:nvSpPr>
        <p:spPr/>
        <p:txBody>
          <a:bodyPr rtlCol="0"/>
          <a:lstStyle/>
          <a:p>
            <a:fld id="{04697118-F9F2-8E4D-8E86-A785776B64F9}" type="slidenum">
              <a:rPr lang="en-US" smtClean="0">
                <a:latin typeface="Tw Cen MT"/>
              </a:rPr>
              <a:pPr/>
              <a:t>‹#›</a:t>
            </a:fld>
            <a:endParaRPr lang="en-US">
              <a:latin typeface="Tw Cen MT"/>
            </a:endParaRPr>
          </a:p>
        </p:txBody>
      </p:sp>
      <p:sp>
        <p:nvSpPr>
          <p:cNvPr id="12" name="Footer Placeholder 11"/>
          <p:cNvSpPr>
            <a:spLocks noGrp="1"/>
          </p:cNvSpPr>
          <p:nvPr>
            <p:ph type="ftr" sz="quarter" idx="17"/>
          </p:nvPr>
        </p:nvSpPr>
        <p:spPr/>
        <p:txBody>
          <a:bodyPr rtlCol="0"/>
          <a:lstStyle/>
          <a:p>
            <a:endParaRPr lang="en-US">
              <a:solidFill>
                <a:srgbClr val="775F55"/>
              </a:solidFill>
              <a:latin typeface="Tw Cen MT"/>
            </a:endParaRPr>
          </a:p>
        </p:txBody>
      </p:sp>
    </p:spTree>
    <p:extLst>
      <p:ext uri="{BB962C8B-B14F-4D97-AF65-F5344CB8AC3E}">
        <p14:creationId xmlns:p14="http://schemas.microsoft.com/office/powerpoint/2010/main" val="3410981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12" name="Slide Number Placeholder 11"/>
          <p:cNvSpPr>
            <a:spLocks noGrp="1"/>
          </p:cNvSpPr>
          <p:nvPr>
            <p:ph type="sldNum" sz="quarter" idx="16"/>
          </p:nvPr>
        </p:nvSpPr>
        <p:spPr/>
        <p:txBody>
          <a:bodyPr rtlCol="0"/>
          <a:lstStyle/>
          <a:p>
            <a:fld id="{04697118-F9F2-8E4D-8E86-A785776B64F9}" type="slidenum">
              <a:rPr lang="en-US" smtClean="0">
                <a:latin typeface="Tw Cen MT"/>
              </a:rPr>
              <a:pPr/>
              <a:t>‹#›</a:t>
            </a:fld>
            <a:endParaRPr lang="en-US">
              <a:latin typeface="Tw Cen MT"/>
            </a:endParaRPr>
          </a:p>
        </p:txBody>
      </p:sp>
      <p:sp>
        <p:nvSpPr>
          <p:cNvPr id="14" name="Footer Placeholder 13"/>
          <p:cNvSpPr>
            <a:spLocks noGrp="1"/>
          </p:cNvSpPr>
          <p:nvPr>
            <p:ph type="ftr" sz="quarter" idx="17"/>
          </p:nvPr>
        </p:nvSpPr>
        <p:spPr/>
        <p:txBody>
          <a:bodyPr rtlCol="0"/>
          <a:lstStyle/>
          <a:p>
            <a:endParaRPr lang="en-US">
              <a:solidFill>
                <a:srgbClr val="775F55"/>
              </a:solidFill>
              <a:latin typeface="Tw Cen MT"/>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69247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4" name="Footer Placeholder 3"/>
          <p:cNvSpPr>
            <a:spLocks noGrp="1"/>
          </p:cNvSpPr>
          <p:nvPr>
            <p:ph type="ftr" sz="quarter" idx="11"/>
          </p:nvPr>
        </p:nvSpPr>
        <p:spPr/>
        <p:txBody>
          <a:bodyPr/>
          <a:lstStyle/>
          <a:p>
            <a:endParaRPr lang="en-US">
              <a:solidFill>
                <a:srgbClr val="775F55"/>
              </a:solidFill>
              <a:latin typeface="Tw Cen MT"/>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4697118-F9F2-8E4D-8E86-A785776B64F9}"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425714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B9EBE3-D00A-2B4E-B3AD-A50FAE4DF659}"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3899441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3" name="Footer Placeholder 2"/>
          <p:cNvSpPr>
            <a:spLocks noGrp="1"/>
          </p:cNvSpPr>
          <p:nvPr>
            <p:ph type="ftr" sz="quarter" idx="11"/>
          </p:nvPr>
        </p:nvSpPr>
        <p:spPr/>
        <p:txBody>
          <a:bodyPr/>
          <a:lstStyle/>
          <a:p>
            <a:endParaRPr lang="en-US">
              <a:solidFill>
                <a:srgbClr val="775F55"/>
              </a:solidFill>
              <a:latin typeface="Tw Cen MT"/>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4697118-F9F2-8E4D-8E86-A785776B64F9}" type="slidenum">
              <a:rPr lang="en-US" smtClean="0">
                <a:solidFill>
                  <a:srgbClr val="775F55"/>
                </a:solidFill>
                <a:latin typeface="Tw Cen MT"/>
              </a:rPr>
              <a:pPr/>
              <a:t>‹#›</a:t>
            </a:fld>
            <a:endParaRPr lang="en-US">
              <a:solidFill>
                <a:srgbClr val="775F55"/>
              </a:solidFill>
              <a:latin typeface="Tw Cen MT"/>
            </a:endParaRPr>
          </a:p>
        </p:txBody>
      </p:sp>
    </p:spTree>
    <p:extLst>
      <p:ext uri="{BB962C8B-B14F-4D97-AF65-F5344CB8AC3E}">
        <p14:creationId xmlns:p14="http://schemas.microsoft.com/office/powerpoint/2010/main" val="2948956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6" name="Footer Placeholder 5"/>
          <p:cNvSpPr>
            <a:spLocks noGrp="1"/>
          </p:cNvSpPr>
          <p:nvPr>
            <p:ph type="ftr" sz="quarter" idx="11"/>
          </p:nvPr>
        </p:nvSpPr>
        <p:spPr/>
        <p:txBody>
          <a:bodyPr/>
          <a:lstStyle/>
          <a:p>
            <a:endParaRPr lang="en-US">
              <a:solidFill>
                <a:srgbClr val="775F55"/>
              </a:solidFill>
              <a:latin typeface="Tw Cen MT"/>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4697118-F9F2-8E4D-8E86-A785776B64F9}" type="slidenum">
              <a:rPr lang="en-US" smtClean="0">
                <a:latin typeface="Tw Cen MT"/>
              </a:rPr>
              <a:pPr/>
              <a:t>‹#›</a:t>
            </a:fld>
            <a:endParaRPr lang="en-US">
              <a:latin typeface="Tw Cen MT"/>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10544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4697118-F9F2-8E4D-8E86-A785776B64F9}"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latin typeface="Tw Cen MT"/>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extLst>
      <p:ext uri="{BB962C8B-B14F-4D97-AF65-F5344CB8AC3E}">
        <p14:creationId xmlns:p14="http://schemas.microsoft.com/office/powerpoint/2010/main" val="363071126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a:solidFill>
                <a:srgbClr val="775F55"/>
              </a:solidFill>
              <a:latin typeface="Tw Cen MT"/>
            </a:endParaRPr>
          </a:p>
        </p:txBody>
      </p:sp>
      <p:sp>
        <p:nvSpPr>
          <p:cNvPr id="6" name="Slide Number Placeholder 5"/>
          <p:cNvSpPr>
            <a:spLocks noGrp="1"/>
          </p:cNvSpPr>
          <p:nvPr>
            <p:ph type="sldNum" sz="quarter" idx="12"/>
          </p:nvPr>
        </p:nvSpPr>
        <p:spPr/>
        <p:txBody>
          <a:bodyPr/>
          <a:lstStyle/>
          <a:p>
            <a:fld id="{04697118-F9F2-8E4D-8E86-A785776B64F9}"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965743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latin typeface="Tw Cen MT"/>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04697118-F9F2-8E4D-8E86-A785776B64F9}"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248746736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775F55"/>
              </a:solidFill>
              <a:latin typeface="Tw Cen MT"/>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775F55"/>
              </a:solidFill>
              <a:latin typeface="Tw Cen MT"/>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FEF4E77-31ED-8641-BDBB-0F3B20C6531C}" type="slidenum">
              <a:rPr lang="en-US">
                <a:latin typeface="Tw Cen MT"/>
              </a:rPr>
              <a:pPr/>
              <a:t>‹#›</a:t>
            </a:fld>
            <a:endParaRPr lang="en-US">
              <a:latin typeface="Tw Cen MT"/>
            </a:endParaRPr>
          </a:p>
        </p:txBody>
      </p:sp>
    </p:spTree>
    <p:extLst>
      <p:ext uri="{BB962C8B-B14F-4D97-AF65-F5344CB8AC3E}">
        <p14:creationId xmlns:p14="http://schemas.microsoft.com/office/powerpoint/2010/main" val="96681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775F55"/>
              </a:solidFill>
              <a:latin typeface="Tw Cen MT"/>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775F55"/>
              </a:solidFill>
              <a:latin typeface="Tw Cen MT"/>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635E2-B4D9-4F46-A885-8A2F950B4480}" type="slidenum">
              <a:rPr lang="en-US">
                <a:latin typeface="Tw Cen MT"/>
              </a:rPr>
              <a:pPr/>
              <a:t>‹#›</a:t>
            </a:fld>
            <a:endParaRPr lang="en-US">
              <a:latin typeface="Tw Cen MT"/>
            </a:endParaRPr>
          </a:p>
        </p:txBody>
      </p:sp>
    </p:spTree>
    <p:extLst>
      <p:ext uri="{BB962C8B-B14F-4D97-AF65-F5344CB8AC3E}">
        <p14:creationId xmlns:p14="http://schemas.microsoft.com/office/powerpoint/2010/main" val="146340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B9EBE3-D00A-2B4E-B3AD-A50FAE4DF659}" type="datetimeFigureOut">
              <a:rPr lang="en-US" smtClean="0"/>
              <a:t>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210981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9EBE3-D00A-2B4E-B3AD-A50FAE4DF659}" type="datetimeFigureOut">
              <a:rPr lang="en-US" smtClean="0"/>
              <a:t>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183214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9EBE3-D00A-2B4E-B3AD-A50FAE4DF659}" type="datetimeFigureOut">
              <a:rPr lang="en-US" smtClean="0"/>
              <a:t>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158656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9EBE3-D00A-2B4E-B3AD-A50FAE4DF659}"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332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9EBE3-D00A-2B4E-B3AD-A50FAE4DF659}"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E7427-75BA-C94E-A793-8E4BFAC3D763}" type="slidenum">
              <a:rPr lang="en-US" smtClean="0"/>
              <a:t>‹#›</a:t>
            </a:fld>
            <a:endParaRPr lang="en-US"/>
          </a:p>
        </p:txBody>
      </p:sp>
    </p:spTree>
    <p:extLst>
      <p:ext uri="{BB962C8B-B14F-4D97-AF65-F5344CB8AC3E}">
        <p14:creationId xmlns:p14="http://schemas.microsoft.com/office/powerpoint/2010/main" val="1487822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9EBE3-D00A-2B4E-B3AD-A50FAE4DF659}" type="datetimeFigureOut">
              <a:rPr lang="en-US" smtClean="0"/>
              <a:t>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E7427-75BA-C94E-A793-8E4BFAC3D763}" type="slidenum">
              <a:rPr lang="en-US" smtClean="0"/>
              <a:t>‹#›</a:t>
            </a:fld>
            <a:endParaRPr lang="en-US"/>
          </a:p>
        </p:txBody>
      </p:sp>
    </p:spTree>
    <p:extLst>
      <p:ext uri="{BB962C8B-B14F-4D97-AF65-F5344CB8AC3E}">
        <p14:creationId xmlns:p14="http://schemas.microsoft.com/office/powerpoint/2010/main" val="321063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0" y="-4763"/>
            <a:ext cx="1063625" cy="6858001"/>
            <a:chOff x="0" y="-3"/>
            <a:chExt cx="670" cy="4320"/>
          </a:xfrm>
        </p:grpSpPr>
        <p:grpSp>
          <p:nvGrpSpPr>
            <p:cNvPr id="86019" name="Group 3"/>
            <p:cNvGrpSpPr>
              <a:grpSpLocks/>
            </p:cNvGrpSpPr>
            <p:nvPr/>
          </p:nvGrpSpPr>
          <p:grpSpPr bwMode="auto">
            <a:xfrm rot="16200000" flipH="1">
              <a:off x="-1815" y="1838"/>
              <a:ext cx="4320" cy="638"/>
              <a:chOff x="-2" y="1562"/>
              <a:chExt cx="5762" cy="638"/>
            </a:xfrm>
          </p:grpSpPr>
          <p:sp>
            <p:nvSpPr>
              <p:cNvPr id="8602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2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3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8603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86040"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86041"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42"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5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9" y="-993"/>
                <a:ext cx="624" cy="5745"/>
              </a:xfrm>
              <a:custGeom>
                <a:avLst/>
                <a:gdLst>
                  <a:gd name="T0" fmla="*/ 0 w 1000"/>
                  <a:gd name="T1" fmla="*/ 0 h 720"/>
                  <a:gd name="T2" fmla="*/ 0 w 1000"/>
                  <a:gd name="T3" fmla="*/ 45840 h 720"/>
                  <a:gd name="T4" fmla="*/ 389 w 1000"/>
                  <a:gd name="T5" fmla="*/ 45840 h 720"/>
                  <a:gd name="T6" fmla="*/ 38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34" name="Freeform 6"/>
              <p:cNvSpPr>
                <a:spLocks/>
              </p:cNvSpPr>
              <p:nvPr/>
            </p:nvSpPr>
            <p:spPr bwMode="ltGray">
              <a:xfrm rot="-5400000">
                <a:off x="982"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35" name="Freeform 7"/>
              <p:cNvSpPr>
                <a:spLocks/>
              </p:cNvSpPr>
              <p:nvPr/>
            </p:nvSpPr>
            <p:spPr bwMode="ltGray">
              <a:xfrm rot="-5400000">
                <a:off x="-57" y="1752"/>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36" name="Freeform 8"/>
              <p:cNvSpPr>
                <a:spLocks/>
              </p:cNvSpPr>
              <p:nvPr/>
            </p:nvSpPr>
            <p:spPr bwMode="ltGray">
              <a:xfrm rot="-5400000">
                <a:off x="664" y="1733"/>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37" name="Freeform 9"/>
              <p:cNvSpPr>
                <a:spLocks/>
              </p:cNvSpPr>
              <p:nvPr/>
            </p:nvSpPr>
            <p:spPr bwMode="ltGray">
              <a:xfrm rot="-5400000">
                <a:off x="442" y="1699"/>
                <a:ext cx="624" cy="362"/>
              </a:xfrm>
              <a:custGeom>
                <a:avLst/>
                <a:gdLst>
                  <a:gd name="T0" fmla="*/ 0 w 624"/>
                  <a:gd name="T1" fmla="*/ 0 h 272"/>
                  <a:gd name="T2" fmla="*/ 0 w 624"/>
                  <a:gd name="T3" fmla="*/ 482 h 272"/>
                  <a:gd name="T4" fmla="*/ 240 w 624"/>
                  <a:gd name="T5" fmla="*/ 425 h 272"/>
                  <a:gd name="T6" fmla="*/ 624 w 624"/>
                  <a:gd name="T7" fmla="*/ 4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38" name="Freeform 10"/>
              <p:cNvSpPr>
                <a:spLocks/>
              </p:cNvSpPr>
              <p:nvPr/>
            </p:nvSpPr>
            <p:spPr bwMode="ltGray">
              <a:xfrm rot="-5400000">
                <a:off x="156" y="1726"/>
                <a:ext cx="632" cy="315"/>
              </a:xfrm>
              <a:custGeom>
                <a:avLst/>
                <a:gdLst>
                  <a:gd name="T0" fmla="*/ 8 w 632"/>
                  <a:gd name="T1" fmla="*/ 34 h 362"/>
                  <a:gd name="T2" fmla="*/ 8 w 632"/>
                  <a:gd name="T3" fmla="*/ 240 h 362"/>
                  <a:gd name="T4" fmla="*/ 248 w 632"/>
                  <a:gd name="T5" fmla="*/ 240 h 362"/>
                  <a:gd name="T6" fmla="*/ 632 w 632"/>
                  <a:gd name="T7" fmla="*/ 240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39" name="Freeform 11"/>
              <p:cNvSpPr>
                <a:spLocks/>
              </p:cNvSpPr>
              <p:nvPr/>
            </p:nvSpPr>
            <p:spPr bwMode="ltGray">
              <a:xfrm rot="-5400000">
                <a:off x="3211" y="1664"/>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0" name="Freeform 12"/>
              <p:cNvSpPr>
                <a:spLocks/>
              </p:cNvSpPr>
              <p:nvPr/>
            </p:nvSpPr>
            <p:spPr bwMode="ltGray">
              <a:xfrm rot="-5400000">
                <a:off x="2870" y="1664"/>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1" name="Freeform 13"/>
              <p:cNvSpPr>
                <a:spLocks/>
              </p:cNvSpPr>
              <p:nvPr/>
            </p:nvSpPr>
            <p:spPr bwMode="ltGray">
              <a:xfrm rot="-5400000">
                <a:off x="1830"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2" name="Freeform 14"/>
              <p:cNvSpPr>
                <a:spLocks/>
              </p:cNvSpPr>
              <p:nvPr/>
            </p:nvSpPr>
            <p:spPr bwMode="ltGray">
              <a:xfrm rot="-5400000">
                <a:off x="2551" y="1728"/>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3" name="Freeform 15"/>
              <p:cNvSpPr>
                <a:spLocks/>
              </p:cNvSpPr>
              <p:nvPr/>
            </p:nvSpPr>
            <p:spPr bwMode="ltGray">
              <a:xfrm rot="-5400000">
                <a:off x="2330"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4" name="Freeform 16"/>
              <p:cNvSpPr>
                <a:spLocks/>
              </p:cNvSpPr>
              <p:nvPr/>
            </p:nvSpPr>
            <p:spPr bwMode="ltGray">
              <a:xfrm rot="-5400000">
                <a:off x="2043"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5" name="Freeform 17"/>
              <p:cNvSpPr>
                <a:spLocks/>
              </p:cNvSpPr>
              <p:nvPr/>
            </p:nvSpPr>
            <p:spPr bwMode="ltGray">
              <a:xfrm rot="-5400000">
                <a:off x="4077"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6" name="Freeform 18"/>
              <p:cNvSpPr>
                <a:spLocks/>
              </p:cNvSpPr>
              <p:nvPr/>
            </p:nvSpPr>
            <p:spPr bwMode="ltGray">
              <a:xfrm rot="-5400000">
                <a:off x="3736"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7" name="Freeform 19"/>
              <p:cNvSpPr>
                <a:spLocks/>
              </p:cNvSpPr>
              <p:nvPr/>
            </p:nvSpPr>
            <p:spPr bwMode="ltGray">
              <a:xfrm rot="-5400000">
                <a:off x="4584"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49" name="Freeform 21"/>
              <p:cNvSpPr>
                <a:spLocks/>
              </p:cNvSpPr>
              <p:nvPr/>
            </p:nvSpPr>
            <p:spPr bwMode="ltGray">
              <a:xfrm rot="-5400000">
                <a:off x="5084"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50" name="Freeform 22"/>
              <p:cNvSpPr>
                <a:spLocks/>
              </p:cNvSpPr>
              <p:nvPr/>
            </p:nvSpPr>
            <p:spPr bwMode="ltGray">
              <a:xfrm rot="-5400000">
                <a:off x="4797"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grpSp>
        <p:sp>
          <p:nvSpPr>
            <p:cNvPr id="1030" name="Freeform 23"/>
            <p:cNvSpPr>
              <a:spLocks/>
            </p:cNvSpPr>
            <p:nvPr/>
          </p:nvSpPr>
          <p:spPr bwMode="ltGray">
            <a:xfrm rot="16200000" flipH="1">
              <a:off x="-1954" y="1951"/>
              <a:ext cx="4320" cy="412"/>
            </a:xfrm>
            <a:custGeom>
              <a:avLst/>
              <a:gdLst>
                <a:gd name="T0" fmla="*/ 0 w 5762"/>
                <a:gd name="T1" fmla="*/ 225 h 385"/>
                <a:gd name="T2" fmla="*/ 3239 w 5762"/>
                <a:gd name="T3" fmla="*/ 215 h 385"/>
                <a:gd name="T4" fmla="*/ 3239 w 5762"/>
                <a:gd name="T5" fmla="*/ 4 h 385"/>
                <a:gd name="T6" fmla="*/ 0 w 5762"/>
                <a:gd name="T7" fmla="*/ 0 h 385"/>
                <a:gd name="T8" fmla="*/ 0 w 5762"/>
                <a:gd name="T9" fmla="*/ 22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3238 w 5761"/>
                <a:gd name="T3" fmla="*/ 0 h 189"/>
                <a:gd name="T4" fmla="*/ 3238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Times New Roman" charset="0"/>
                <a:ea typeface="ＭＳ Ｐゴシック" charset="0"/>
                <a:cs typeface="Arial"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267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sndAc>
      <p:endSnd/>
    </p:sndAc>
  </p:transition>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Times New Roman" charset="0"/>
        <a:buChar char="■"/>
        <a:defRPr kumimoji="1" sz="4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Times New Roman"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970A7D-BBF8-0149-8F28-07AFE2D42BFE}" type="datetimeFigureOut">
              <a:rPr lang="en-US" smtClean="0">
                <a:solidFill>
                  <a:srgbClr val="775F55"/>
                </a:solidFill>
                <a:latin typeface="Tw Cen MT"/>
              </a:rPr>
              <a:pPr/>
              <a:t>2/7/17</a:t>
            </a:fld>
            <a:endParaRPr lang="en-US">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4697118-F9F2-8E4D-8E86-A785776B64F9}"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2312863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eg"/><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audio" Target="../media/audio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 in WWI</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7</a:t>
            </a:r>
            <a:endParaRPr lang="en-US" dirty="0"/>
          </a:p>
        </p:txBody>
      </p:sp>
    </p:spTree>
    <p:extLst>
      <p:ext uri="{BB962C8B-B14F-4D97-AF65-F5344CB8AC3E}">
        <p14:creationId xmlns:p14="http://schemas.microsoft.com/office/powerpoint/2010/main" val="1726720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a:xfrm>
            <a:off x="0" y="0"/>
            <a:ext cx="8915400" cy="1143000"/>
          </a:xfrm>
          <a:solidFill>
            <a:schemeClr val="bg1"/>
          </a:solidFill>
        </p:spPr>
        <p:txBody>
          <a:bodyPr/>
          <a:lstStyle/>
          <a:p>
            <a:pPr>
              <a:lnSpc>
                <a:spcPct val="80000"/>
              </a:lnSpc>
            </a:pPr>
            <a:r>
              <a:rPr lang="en-US" sz="4000" u="sng">
                <a:effectLst>
                  <a:outerShdw blurRad="38100" dist="38100" dir="2700000" algn="tl">
                    <a:srgbClr val="DDDDDD"/>
                  </a:outerShdw>
                </a:effectLst>
                <a:latin typeface="Times New Roman" charset="0"/>
              </a:rPr>
              <a:t>American Propaganda</a:t>
            </a:r>
            <a:r>
              <a:rPr lang="en-US" sz="4000">
                <a:latin typeface="Times New Roman" charset="0"/>
              </a:rPr>
              <a:t>: George Creel</a:t>
            </a:r>
            <a:r>
              <a:rPr lang="ja-JP" altLang="en-US" sz="4000">
                <a:latin typeface="Times New Roman" charset="0"/>
              </a:rPr>
              <a:t>’</a:t>
            </a:r>
            <a:r>
              <a:rPr lang="en-US" sz="4000">
                <a:latin typeface="Times New Roman" charset="0"/>
              </a:rPr>
              <a:t>s Committee on Public Information (CPI)</a:t>
            </a:r>
          </a:p>
        </p:txBody>
      </p:sp>
      <p:pic>
        <p:nvPicPr>
          <p:cNvPr id="27651" name="Picture 2" descr="i_want_you_2"/>
          <p:cNvPicPr>
            <a:picLocks noGrp="1" noChangeAspect="1" noChangeArrowheads="1"/>
          </p:cNvPicPr>
          <p:nvPr>
            <p:ph idx="4294967295"/>
          </p:nvPr>
        </p:nvPicPr>
        <p:blipFill>
          <a:blip r:embed="rId2">
            <a:lum bright="-12000" contrast="30000"/>
            <a:extLst>
              <a:ext uri="{28A0092B-C50C-407E-A947-70E740481C1C}">
                <a14:useLocalDpi xmlns:a14="http://schemas.microsoft.com/office/drawing/2010/main" val="0"/>
              </a:ext>
            </a:extLst>
          </a:blip>
          <a:srcRect/>
          <a:stretch>
            <a:fillRect/>
          </a:stretch>
        </p:blipFill>
        <p:spPr>
          <a:xfrm>
            <a:off x="0" y="1143000"/>
            <a:ext cx="4572000" cy="5715000"/>
          </a:xfrm>
          <a:ln w="19050">
            <a:solidFill>
              <a:srgbClr val="CC0000"/>
            </a:solidFill>
            <a:miter lim="800000"/>
            <a:headEnd/>
            <a:tailEnd/>
          </a:ln>
        </p:spPr>
      </p:pic>
      <p:pic>
        <p:nvPicPr>
          <p:cNvPr id="27652" name="Picture 3" descr="WW1poster-Defend Your Country"/>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4724400" y="1143000"/>
            <a:ext cx="4419600" cy="571500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4587943"/>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W1poster-The Navy is Call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691063" cy="6858000"/>
          </a:xfrm>
          <a:ln w="19050">
            <a:solidFill>
              <a:srgbClr val="CC0000"/>
            </a:solidFill>
            <a:miter lim="800000"/>
            <a:headEnd/>
            <a:tailEnd/>
          </a:ln>
        </p:spPr>
      </p:pic>
      <p:pic>
        <p:nvPicPr>
          <p:cNvPr id="28675" name="Picture 3" descr="WW1poster-Tell That to the Marines"/>
          <p:cNvPicPr>
            <a:picLocks noChangeAspect="1" noChangeArrowheads="1"/>
          </p:cNvPicPr>
          <p:nvPr/>
        </p:nvPicPr>
        <p:blipFill>
          <a:blip r:embed="rId3">
            <a:lum contrast="12000"/>
            <a:extLst>
              <a:ext uri="{28A0092B-C50C-407E-A947-70E740481C1C}">
                <a14:useLocalDpi xmlns:a14="http://schemas.microsoft.com/office/drawing/2010/main" val="0"/>
              </a:ext>
            </a:extLst>
          </a:blip>
          <a:srcRect l="5426" r="6201"/>
          <a:stretch>
            <a:fillRect/>
          </a:stretch>
        </p:blipFill>
        <p:spPr bwMode="auto">
          <a:xfrm>
            <a:off x="4598988" y="0"/>
            <a:ext cx="4545012" cy="685800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5634334"/>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9"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0" name="Rectangle 6"/>
          <p:cNvSpPr>
            <a:spLocks noGrp="1" noChangeArrowheads="1"/>
          </p:cNvSpPr>
          <p:nvPr>
            <p:ph type="title"/>
          </p:nvPr>
        </p:nvSpPr>
        <p:spPr>
          <a:xfrm>
            <a:off x="1143000" y="0"/>
            <a:ext cx="7772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Homefront Propaganda</a:t>
            </a:r>
          </a:p>
        </p:txBody>
      </p:sp>
      <p:sp>
        <p:nvSpPr>
          <p:cNvPr id="36871" name="Rectangle 7"/>
          <p:cNvSpPr>
            <a:spLocks noGrp="1" noChangeArrowheads="1"/>
          </p:cNvSpPr>
          <p:nvPr>
            <p:ph type="body" idx="1"/>
          </p:nvPr>
        </p:nvSpPr>
        <p:spPr>
          <a:xfrm>
            <a:off x="914400" y="762000"/>
            <a:ext cx="8229600" cy="6096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Arial" charset="0"/>
              </a:rPr>
              <a:t>Wilson formed the Committee on Public Information (CPI) &amp; hired muckraker George Creel to publicize the U.S. war effort:</a:t>
            </a:r>
          </a:p>
          <a:p>
            <a:pPr lvl="1">
              <a:lnSpc>
                <a:spcPct val="90000"/>
              </a:lnSpc>
            </a:pPr>
            <a:r>
              <a:rPr lang="en-US">
                <a:latin typeface="Arial" charset="0"/>
              </a:rPr>
              <a:t>Voluntary censorship in press</a:t>
            </a:r>
          </a:p>
          <a:p>
            <a:pPr lvl="1">
              <a:lnSpc>
                <a:spcPct val="90000"/>
              </a:lnSpc>
            </a:pPr>
            <a:r>
              <a:rPr lang="en-US">
                <a:latin typeface="Arial" charset="0"/>
              </a:rPr>
              <a:t>75,000 </a:t>
            </a:r>
            <a:r>
              <a:rPr lang="ja-JP" altLang="en-US">
                <a:latin typeface="Arial" charset="0"/>
              </a:rPr>
              <a:t>“</a:t>
            </a:r>
            <a:r>
              <a:rPr lang="en-US">
                <a:latin typeface="Arial" charset="0"/>
              </a:rPr>
              <a:t>4-minute men</a:t>
            </a:r>
            <a:r>
              <a:rPr lang="ja-JP" altLang="en-US">
                <a:latin typeface="Arial" charset="0"/>
              </a:rPr>
              <a:t>”</a:t>
            </a:r>
            <a:r>
              <a:rPr lang="en-US">
                <a:latin typeface="Arial" charset="0"/>
              </a:rPr>
              <a:t> gave speeches (</a:t>
            </a:r>
            <a:r>
              <a:rPr lang="en-US" u="sng">
                <a:solidFill>
                  <a:srgbClr val="FF0000"/>
                </a:solidFill>
                <a:effectLst>
                  <a:outerShdw blurRad="38100" dist="38100" dir="2700000" algn="tl">
                    <a:srgbClr val="DDDDDD"/>
                  </a:outerShdw>
                </a:effectLst>
                <a:latin typeface="Arial" charset="0"/>
              </a:rPr>
              <a:t>facts</a:t>
            </a:r>
            <a:r>
              <a:rPr lang="en-US">
                <a:latin typeface="Arial" charset="0"/>
              </a:rPr>
              <a:t> or </a:t>
            </a:r>
            <a:r>
              <a:rPr lang="en-US" u="sng">
                <a:solidFill>
                  <a:srgbClr val="FF0000"/>
                </a:solidFill>
                <a:effectLst>
                  <a:outerShdw blurRad="38100" dist="38100" dir="2700000" algn="tl">
                    <a:srgbClr val="DDDDDD"/>
                  </a:outerShdw>
                </a:effectLst>
                <a:latin typeface="Arial" charset="0"/>
              </a:rPr>
              <a:t>emotions</a:t>
            </a:r>
            <a:r>
              <a:rPr lang="en-US">
                <a:latin typeface="Arial" charset="0"/>
              </a:rPr>
              <a:t>?)</a:t>
            </a:r>
          </a:p>
          <a:p>
            <a:pPr lvl="1">
              <a:lnSpc>
                <a:spcPct val="90000"/>
              </a:lnSpc>
            </a:pPr>
            <a:r>
              <a:rPr lang="en-US">
                <a:latin typeface="Arial" charset="0"/>
              </a:rPr>
              <a:t>Propaganda motion picture films</a:t>
            </a:r>
          </a:p>
          <a:p>
            <a:pPr>
              <a:lnSpc>
                <a:spcPct val="90000"/>
              </a:lnSpc>
            </a:pPr>
            <a:r>
              <a:rPr lang="en-US">
                <a:latin typeface="Arial" charset="0"/>
              </a:rPr>
              <a:t>Led to sweeping anti-German sentiment &amp; some vigilantism </a:t>
            </a:r>
          </a:p>
        </p:txBody>
      </p:sp>
      <p:sp>
        <p:nvSpPr>
          <p:cNvPr id="36872" name="AutoShape 8"/>
          <p:cNvSpPr>
            <a:spLocks noChangeArrowheads="1"/>
          </p:cNvSpPr>
          <p:nvPr/>
        </p:nvSpPr>
        <p:spPr bwMode="auto">
          <a:xfrm>
            <a:off x="2286000" y="1371600"/>
            <a:ext cx="6019800" cy="1066800"/>
          </a:xfrm>
          <a:prstGeom prst="wedgeRectCallout">
            <a:avLst>
              <a:gd name="adj1" fmla="val -32963"/>
              <a:gd name="adj2" fmla="val 21770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600"/>
              <a:t>“</a:t>
            </a:r>
            <a:r>
              <a:rPr lang="en-US" sz="3600"/>
              <a:t>Why We Are Fighting</a:t>
            </a:r>
            <a:r>
              <a:rPr lang="ja-JP" altLang="en-US" sz="3600"/>
              <a:t>”</a:t>
            </a:r>
            <a:r>
              <a:rPr lang="en-US" sz="3600"/>
              <a:t> &amp;   </a:t>
            </a:r>
            <a:r>
              <a:rPr lang="ja-JP" altLang="en-US" sz="3600"/>
              <a:t>“</a:t>
            </a:r>
            <a:r>
              <a:rPr lang="en-US" sz="3600"/>
              <a:t>The Meaning of America</a:t>
            </a:r>
            <a:r>
              <a:rPr lang="ja-JP" altLang="en-US" sz="3600"/>
              <a:t>”</a:t>
            </a:r>
            <a:endParaRPr lang="en-US" sz="3600"/>
          </a:p>
        </p:txBody>
      </p:sp>
      <p:sp>
        <p:nvSpPr>
          <p:cNvPr id="36873" name="AutoShape 9"/>
          <p:cNvSpPr>
            <a:spLocks noChangeArrowheads="1"/>
          </p:cNvSpPr>
          <p:nvPr/>
        </p:nvSpPr>
        <p:spPr bwMode="auto">
          <a:xfrm>
            <a:off x="2225675" y="2209800"/>
            <a:ext cx="6096000" cy="1066800"/>
          </a:xfrm>
          <a:prstGeom prst="wedgeRectCallout">
            <a:avLst>
              <a:gd name="adj1" fmla="val 22630"/>
              <a:gd name="adj2" fmla="val 218898"/>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i="1"/>
              <a:t>The Prussian Curse</a:t>
            </a:r>
            <a:r>
              <a:rPr lang="en-US" sz="3600"/>
              <a:t> &amp; </a:t>
            </a:r>
          </a:p>
          <a:p>
            <a:pPr algn="ctr">
              <a:lnSpc>
                <a:spcPct val="80000"/>
              </a:lnSpc>
            </a:pPr>
            <a:r>
              <a:rPr lang="en-US" sz="3600" i="1"/>
              <a:t>The Kaiser, the Beast of Berlin</a:t>
            </a:r>
          </a:p>
        </p:txBody>
      </p:sp>
      <p:sp>
        <p:nvSpPr>
          <p:cNvPr id="36874" name="AutoShape 10"/>
          <p:cNvSpPr>
            <a:spLocks noChangeArrowheads="1"/>
          </p:cNvSpPr>
          <p:nvPr/>
        </p:nvSpPr>
        <p:spPr bwMode="auto">
          <a:xfrm>
            <a:off x="228600" y="1981200"/>
            <a:ext cx="8610600" cy="990600"/>
          </a:xfrm>
          <a:prstGeom prst="wedgeRectCallout">
            <a:avLst>
              <a:gd name="adj1" fmla="val 14898"/>
              <a:gd name="adj2" fmla="val 33125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Sauerkraut was renamed </a:t>
            </a:r>
            <a:r>
              <a:rPr lang="ja-JP" altLang="en-US" sz="3600"/>
              <a:t>“</a:t>
            </a:r>
            <a:r>
              <a:rPr lang="en-US" sz="3600"/>
              <a:t>Liberty Cabbage</a:t>
            </a:r>
            <a:r>
              <a:rPr lang="ja-JP" altLang="en-US" sz="3600"/>
              <a:t>”</a:t>
            </a:r>
            <a:r>
              <a:rPr lang="en-US" sz="3600"/>
              <a:t> &amp; pretzels were no longer served in bars</a:t>
            </a:r>
          </a:p>
        </p:txBody>
      </p:sp>
      <p:sp>
        <p:nvSpPr>
          <p:cNvPr id="36875" name="AutoShape 11"/>
          <p:cNvSpPr>
            <a:spLocks noChangeArrowheads="1"/>
          </p:cNvSpPr>
          <p:nvPr/>
        </p:nvSpPr>
        <p:spPr bwMode="auto">
          <a:xfrm>
            <a:off x="2057400" y="3124200"/>
            <a:ext cx="6172200" cy="990600"/>
          </a:xfrm>
          <a:prstGeom prst="wedgeRectCallout">
            <a:avLst>
              <a:gd name="adj1" fmla="val 19032"/>
              <a:gd name="adj2" fmla="val 212019"/>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Bach, Beethoven, &amp; Brahms were not played in symphonies </a:t>
            </a:r>
          </a:p>
        </p:txBody>
      </p:sp>
    </p:spTree>
    <p:extLst>
      <p:ext uri="{BB962C8B-B14F-4D97-AF65-F5344CB8AC3E}">
        <p14:creationId xmlns:p14="http://schemas.microsoft.com/office/powerpoint/2010/main" val="2495302624"/>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p:cTn id="7" dur="500" fill="hold"/>
                                        <p:tgtEl>
                                          <p:spTgt spid="36872"/>
                                        </p:tgtEl>
                                        <p:attrNameLst>
                                          <p:attrName>ppt_w</p:attrName>
                                        </p:attrNameLst>
                                      </p:cBhvr>
                                      <p:tavLst>
                                        <p:tav tm="0">
                                          <p:val>
                                            <p:fltVal val="0"/>
                                          </p:val>
                                        </p:tav>
                                        <p:tav tm="100000">
                                          <p:val>
                                            <p:strVal val="#ppt_w"/>
                                          </p:val>
                                        </p:tav>
                                      </p:tavLst>
                                    </p:anim>
                                    <p:anim calcmode="lin" valueType="num">
                                      <p:cBhvr>
                                        <p:cTn id="8" dur="500" fill="hold"/>
                                        <p:tgtEl>
                                          <p:spTgt spid="36872"/>
                                        </p:tgtEl>
                                        <p:attrNameLst>
                                          <p:attrName>ppt_h</p:attrName>
                                        </p:attrNameLst>
                                      </p:cBhvr>
                                      <p:tavLst>
                                        <p:tav tm="0">
                                          <p:val>
                                            <p:fltVal val="0"/>
                                          </p:val>
                                        </p:tav>
                                        <p:tav tm="100000">
                                          <p:val>
                                            <p:strVal val="#ppt_h"/>
                                          </p:val>
                                        </p:tav>
                                      </p:tavLst>
                                    </p:anim>
                                    <p:animEffect transition="in" filter="fade">
                                      <p:cBhvr>
                                        <p:cTn id="9" dur="500"/>
                                        <p:tgtEl>
                                          <p:spTgt spid="368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6872"/>
                                        </p:tgtEl>
                                        <p:attrNameLst>
                                          <p:attrName>ppt_w</p:attrName>
                                        </p:attrNameLst>
                                      </p:cBhvr>
                                      <p:tavLst>
                                        <p:tav tm="0">
                                          <p:val>
                                            <p:strVal val="ppt_w"/>
                                          </p:val>
                                        </p:tav>
                                        <p:tav tm="100000">
                                          <p:val>
                                            <p:fltVal val="0"/>
                                          </p:val>
                                        </p:tav>
                                      </p:tavLst>
                                    </p:anim>
                                    <p:anim calcmode="lin" valueType="num">
                                      <p:cBhvr>
                                        <p:cTn id="14" dur="500"/>
                                        <p:tgtEl>
                                          <p:spTgt spid="36872"/>
                                        </p:tgtEl>
                                        <p:attrNameLst>
                                          <p:attrName>ppt_h</p:attrName>
                                        </p:attrNameLst>
                                      </p:cBhvr>
                                      <p:tavLst>
                                        <p:tav tm="0">
                                          <p:val>
                                            <p:strVal val="ppt_h"/>
                                          </p:val>
                                        </p:tav>
                                        <p:tav tm="100000">
                                          <p:val>
                                            <p:fltVal val="0"/>
                                          </p:val>
                                        </p:tav>
                                      </p:tavLst>
                                    </p:anim>
                                    <p:animEffect transition="out" filter="fade">
                                      <p:cBhvr>
                                        <p:cTn id="15" dur="500"/>
                                        <p:tgtEl>
                                          <p:spTgt spid="36872"/>
                                        </p:tgtEl>
                                      </p:cBhvr>
                                    </p:animEffect>
                                    <p:set>
                                      <p:cBhvr>
                                        <p:cTn id="16" dur="1" fill="hold">
                                          <p:stCondLst>
                                            <p:cond delay="499"/>
                                          </p:stCondLst>
                                        </p:cTn>
                                        <p:tgtEl>
                                          <p:spTgt spid="3687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6873"/>
                                        </p:tgtEl>
                                        <p:attrNameLst>
                                          <p:attrName>style.visibility</p:attrName>
                                        </p:attrNameLst>
                                      </p:cBhvr>
                                      <p:to>
                                        <p:strVal val="visible"/>
                                      </p:to>
                                    </p:set>
                                    <p:anim calcmode="lin" valueType="num">
                                      <p:cBhvr>
                                        <p:cTn id="19" dur="500" fill="hold"/>
                                        <p:tgtEl>
                                          <p:spTgt spid="36873"/>
                                        </p:tgtEl>
                                        <p:attrNameLst>
                                          <p:attrName>ppt_w</p:attrName>
                                        </p:attrNameLst>
                                      </p:cBhvr>
                                      <p:tavLst>
                                        <p:tav tm="0">
                                          <p:val>
                                            <p:fltVal val="0"/>
                                          </p:val>
                                        </p:tav>
                                        <p:tav tm="100000">
                                          <p:val>
                                            <p:strVal val="#ppt_w"/>
                                          </p:val>
                                        </p:tav>
                                      </p:tavLst>
                                    </p:anim>
                                    <p:anim calcmode="lin" valueType="num">
                                      <p:cBhvr>
                                        <p:cTn id="20" dur="500" fill="hold"/>
                                        <p:tgtEl>
                                          <p:spTgt spid="36873"/>
                                        </p:tgtEl>
                                        <p:attrNameLst>
                                          <p:attrName>ppt_h</p:attrName>
                                        </p:attrNameLst>
                                      </p:cBhvr>
                                      <p:tavLst>
                                        <p:tav tm="0">
                                          <p:val>
                                            <p:fltVal val="0"/>
                                          </p:val>
                                        </p:tav>
                                        <p:tav tm="100000">
                                          <p:val>
                                            <p:strVal val="#ppt_h"/>
                                          </p:val>
                                        </p:tav>
                                      </p:tavLst>
                                    </p:anim>
                                    <p:animEffect transition="in" filter="fade">
                                      <p:cBhvr>
                                        <p:cTn id="21" dur="500"/>
                                        <p:tgtEl>
                                          <p:spTgt spid="368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36873"/>
                                        </p:tgtEl>
                                        <p:attrNameLst>
                                          <p:attrName>ppt_w</p:attrName>
                                        </p:attrNameLst>
                                      </p:cBhvr>
                                      <p:tavLst>
                                        <p:tav tm="0">
                                          <p:val>
                                            <p:strVal val="ppt_w"/>
                                          </p:val>
                                        </p:tav>
                                        <p:tav tm="100000">
                                          <p:val>
                                            <p:fltVal val="0"/>
                                          </p:val>
                                        </p:tav>
                                      </p:tavLst>
                                    </p:anim>
                                    <p:anim calcmode="lin" valueType="num">
                                      <p:cBhvr>
                                        <p:cTn id="26" dur="500"/>
                                        <p:tgtEl>
                                          <p:spTgt spid="36873"/>
                                        </p:tgtEl>
                                        <p:attrNameLst>
                                          <p:attrName>ppt_h</p:attrName>
                                        </p:attrNameLst>
                                      </p:cBhvr>
                                      <p:tavLst>
                                        <p:tav tm="0">
                                          <p:val>
                                            <p:strVal val="ppt_h"/>
                                          </p:val>
                                        </p:tav>
                                        <p:tav tm="100000">
                                          <p:val>
                                            <p:fltVal val="0"/>
                                          </p:val>
                                        </p:tav>
                                      </p:tavLst>
                                    </p:anim>
                                    <p:animEffect transition="out" filter="fade">
                                      <p:cBhvr>
                                        <p:cTn id="27" dur="500"/>
                                        <p:tgtEl>
                                          <p:spTgt spid="36873"/>
                                        </p:tgtEl>
                                      </p:cBhvr>
                                    </p:animEffect>
                                    <p:set>
                                      <p:cBhvr>
                                        <p:cTn id="28" dur="1" fill="hold">
                                          <p:stCondLst>
                                            <p:cond delay="499"/>
                                          </p:stCondLst>
                                        </p:cTn>
                                        <p:tgtEl>
                                          <p:spTgt spid="36873"/>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36874"/>
                                        </p:tgtEl>
                                        <p:attrNameLst>
                                          <p:attrName>style.visibility</p:attrName>
                                        </p:attrNameLst>
                                      </p:cBhvr>
                                      <p:to>
                                        <p:strVal val="visible"/>
                                      </p:to>
                                    </p:set>
                                    <p:anim calcmode="lin" valueType="num">
                                      <p:cBhvr>
                                        <p:cTn id="31" dur="500" fill="hold"/>
                                        <p:tgtEl>
                                          <p:spTgt spid="36874"/>
                                        </p:tgtEl>
                                        <p:attrNameLst>
                                          <p:attrName>ppt_w</p:attrName>
                                        </p:attrNameLst>
                                      </p:cBhvr>
                                      <p:tavLst>
                                        <p:tav tm="0">
                                          <p:val>
                                            <p:fltVal val="0"/>
                                          </p:val>
                                        </p:tav>
                                        <p:tav tm="100000">
                                          <p:val>
                                            <p:strVal val="#ppt_w"/>
                                          </p:val>
                                        </p:tav>
                                      </p:tavLst>
                                    </p:anim>
                                    <p:anim calcmode="lin" valueType="num">
                                      <p:cBhvr>
                                        <p:cTn id="32" dur="500" fill="hold"/>
                                        <p:tgtEl>
                                          <p:spTgt spid="36874"/>
                                        </p:tgtEl>
                                        <p:attrNameLst>
                                          <p:attrName>ppt_h</p:attrName>
                                        </p:attrNameLst>
                                      </p:cBhvr>
                                      <p:tavLst>
                                        <p:tav tm="0">
                                          <p:val>
                                            <p:fltVal val="0"/>
                                          </p:val>
                                        </p:tav>
                                        <p:tav tm="100000">
                                          <p:val>
                                            <p:strVal val="#ppt_h"/>
                                          </p:val>
                                        </p:tav>
                                      </p:tavLst>
                                    </p:anim>
                                    <p:animEffect transition="in" filter="fade">
                                      <p:cBhvr>
                                        <p:cTn id="33" dur="500"/>
                                        <p:tgtEl>
                                          <p:spTgt spid="36874"/>
                                        </p:tgtEl>
                                      </p:cBhvr>
                                    </p:animEffect>
                                  </p:childTnLst>
                                </p:cTn>
                              </p:par>
                            </p:childTnLst>
                          </p:cTn>
                        </p:par>
                        <p:par>
                          <p:cTn id="34" fill="hold" nodeType="afterGroup">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36875"/>
                                        </p:tgtEl>
                                        <p:attrNameLst>
                                          <p:attrName>style.visibility</p:attrName>
                                        </p:attrNameLst>
                                      </p:cBhvr>
                                      <p:to>
                                        <p:strVal val="visible"/>
                                      </p:to>
                                    </p:set>
                                    <p:anim calcmode="lin" valueType="num">
                                      <p:cBhvr>
                                        <p:cTn id="37" dur="500" fill="hold"/>
                                        <p:tgtEl>
                                          <p:spTgt spid="36875"/>
                                        </p:tgtEl>
                                        <p:attrNameLst>
                                          <p:attrName>ppt_w</p:attrName>
                                        </p:attrNameLst>
                                      </p:cBhvr>
                                      <p:tavLst>
                                        <p:tav tm="0">
                                          <p:val>
                                            <p:fltVal val="0"/>
                                          </p:val>
                                        </p:tav>
                                        <p:tav tm="100000">
                                          <p:val>
                                            <p:strVal val="#ppt_w"/>
                                          </p:val>
                                        </p:tav>
                                      </p:tavLst>
                                    </p:anim>
                                    <p:anim calcmode="lin" valueType="num">
                                      <p:cBhvr>
                                        <p:cTn id="38" dur="500" fill="hold"/>
                                        <p:tgtEl>
                                          <p:spTgt spid="36875"/>
                                        </p:tgtEl>
                                        <p:attrNameLst>
                                          <p:attrName>ppt_h</p:attrName>
                                        </p:attrNameLst>
                                      </p:cBhvr>
                                      <p:tavLst>
                                        <p:tav tm="0">
                                          <p:val>
                                            <p:fltVal val="0"/>
                                          </p:val>
                                        </p:tav>
                                        <p:tav tm="100000">
                                          <p:val>
                                            <p:strVal val="#ppt_h"/>
                                          </p:val>
                                        </p:tav>
                                      </p:tavLst>
                                    </p:anim>
                                    <p:animEffect transition="in" filter="fade">
                                      <p:cBhvr>
                                        <p:cTn id="39" dur="500"/>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2" grpId="1" animBg="1"/>
      <p:bldP spid="36873" grpId="0" animBg="1"/>
      <p:bldP spid="36873" grpId="1" animBg="1"/>
      <p:bldP spid="36874" grpId="0" animBg="1"/>
      <p:bldP spid="368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7772400" cy="914400"/>
          </a:xfrm>
        </p:spPr>
        <p:txBody>
          <a:bodyPr/>
          <a:lstStyle/>
          <a:p>
            <a:r>
              <a:rPr lang="en-US">
                <a:latin typeface="Times New Roman" charset="0"/>
              </a:rPr>
              <a:t>Homefront Censorship </a:t>
            </a:r>
          </a:p>
        </p:txBody>
      </p:sp>
      <p:sp>
        <p:nvSpPr>
          <p:cNvPr id="109571" name="Rectangle 3"/>
          <p:cNvSpPr>
            <a:spLocks noGrp="1" noChangeArrowheads="1"/>
          </p:cNvSpPr>
          <p:nvPr>
            <p:ph type="body" idx="1"/>
          </p:nvPr>
        </p:nvSpPr>
        <p:spPr>
          <a:xfrm>
            <a:off x="762000" y="762000"/>
            <a:ext cx="8382000" cy="6096000"/>
          </a:xfrm>
        </p:spPr>
        <p:txBody>
          <a:bodyPr/>
          <a:lstStyle/>
          <a:p>
            <a:pPr>
              <a:lnSpc>
                <a:spcPct val="95000"/>
              </a:lnSpc>
              <a:spcBef>
                <a:spcPct val="10000"/>
              </a:spcBef>
            </a:pPr>
            <a:r>
              <a:rPr lang="en-US" sz="3300" dirty="0">
                <a:latin typeface="Arial" charset="0"/>
              </a:rPr>
              <a:t>Wilson encouraged censorship:</a:t>
            </a:r>
          </a:p>
          <a:p>
            <a:pPr lvl="1">
              <a:lnSpc>
                <a:spcPct val="95000"/>
              </a:lnSpc>
              <a:spcBef>
                <a:spcPct val="10000"/>
              </a:spcBef>
            </a:pPr>
            <a:r>
              <a:rPr lang="en-US" sz="3300" u="sng" dirty="0">
                <a:effectLst>
                  <a:outerShdw blurRad="38100" dist="38100" dir="2700000" algn="tl">
                    <a:srgbClr val="DDDDDD"/>
                  </a:outerShdw>
                </a:effectLst>
                <a:latin typeface="Arial" charset="0"/>
              </a:rPr>
              <a:t>Espionage Act</a:t>
            </a:r>
            <a:r>
              <a:rPr lang="en-US" sz="3300" dirty="0">
                <a:latin typeface="Arial" charset="0"/>
              </a:rPr>
              <a:t>—aiding the enemy, obstructing troop recruitment, or encouraging </a:t>
            </a:r>
            <a:r>
              <a:rPr lang="ja-JP" altLang="en-US" sz="3300" dirty="0">
                <a:latin typeface="Arial" charset="0"/>
              </a:rPr>
              <a:t>“</a:t>
            </a:r>
            <a:r>
              <a:rPr lang="en-US" sz="3300" dirty="0">
                <a:latin typeface="Arial" charset="0"/>
              </a:rPr>
              <a:t>disloyalty</a:t>
            </a:r>
            <a:r>
              <a:rPr lang="ja-JP" altLang="en-US" sz="3300" dirty="0">
                <a:latin typeface="Arial" charset="0"/>
              </a:rPr>
              <a:t>”</a:t>
            </a:r>
            <a:r>
              <a:rPr lang="en-US" sz="3300" dirty="0">
                <a:latin typeface="Arial" charset="0"/>
              </a:rPr>
              <a:t> were declared illegal</a:t>
            </a:r>
          </a:p>
          <a:p>
            <a:pPr lvl="1">
              <a:lnSpc>
                <a:spcPct val="95000"/>
              </a:lnSpc>
              <a:spcBef>
                <a:spcPct val="10000"/>
              </a:spcBef>
            </a:pPr>
            <a:r>
              <a:rPr lang="en-US" sz="3300" u="sng" dirty="0">
                <a:effectLst>
                  <a:outerShdw blurRad="38100" dist="38100" dir="2700000" algn="tl">
                    <a:srgbClr val="DDDDDD"/>
                  </a:outerShdw>
                </a:effectLst>
                <a:latin typeface="Arial" charset="0"/>
              </a:rPr>
              <a:t>Trading-with-the-Enemy Act</a:t>
            </a:r>
            <a:r>
              <a:rPr lang="en-US" sz="3300" dirty="0">
                <a:latin typeface="Arial" charset="0"/>
              </a:rPr>
              <a:t>—censored the foreign press</a:t>
            </a:r>
          </a:p>
          <a:p>
            <a:pPr lvl="1">
              <a:lnSpc>
                <a:spcPct val="95000"/>
              </a:lnSpc>
              <a:spcBef>
                <a:spcPct val="10000"/>
              </a:spcBef>
            </a:pPr>
            <a:r>
              <a:rPr lang="en-US" sz="3300" u="sng" dirty="0">
                <a:effectLst>
                  <a:outerShdw blurRad="38100" dist="38100" dir="2700000" algn="tl">
                    <a:srgbClr val="DDDDDD"/>
                  </a:outerShdw>
                </a:effectLst>
                <a:latin typeface="Arial" charset="0"/>
              </a:rPr>
              <a:t>Sedition Act</a:t>
            </a:r>
            <a:r>
              <a:rPr lang="en-US" sz="3300" dirty="0">
                <a:latin typeface="Arial" charset="0"/>
              </a:rPr>
              <a:t>—made it illegal to speak </a:t>
            </a:r>
            <a:r>
              <a:rPr lang="ja-JP" altLang="en-US" sz="3300" dirty="0">
                <a:latin typeface="Arial" charset="0"/>
              </a:rPr>
              <a:t>“</a:t>
            </a:r>
            <a:r>
              <a:rPr lang="en-US" sz="3300" dirty="0">
                <a:latin typeface="Arial" charset="0"/>
              </a:rPr>
              <a:t>disloyally</a:t>
            </a:r>
            <a:r>
              <a:rPr lang="ja-JP" altLang="en-US" sz="3300" dirty="0">
                <a:latin typeface="Arial" charset="0"/>
              </a:rPr>
              <a:t>”</a:t>
            </a:r>
            <a:r>
              <a:rPr lang="en-US" sz="3300" dirty="0">
                <a:latin typeface="Arial" charset="0"/>
              </a:rPr>
              <a:t> towards the U.S. </a:t>
            </a:r>
            <a:r>
              <a:rPr lang="en-US" sz="3300" dirty="0" err="1">
                <a:latin typeface="Arial" charset="0"/>
              </a:rPr>
              <a:t>gov</a:t>
            </a:r>
            <a:r>
              <a:rPr lang="ja-JP" altLang="en-US" sz="3300" dirty="0">
                <a:latin typeface="Arial" charset="0"/>
              </a:rPr>
              <a:t>’</a:t>
            </a:r>
            <a:r>
              <a:rPr lang="en-US" sz="3300" dirty="0">
                <a:latin typeface="Arial" charset="0"/>
              </a:rPr>
              <a:t>t, the flag, or U.S. troops</a:t>
            </a:r>
          </a:p>
        </p:txBody>
      </p:sp>
      <p:sp>
        <p:nvSpPr>
          <p:cNvPr id="109573" name="AutoShape 5"/>
          <p:cNvSpPr>
            <a:spLocks noChangeArrowheads="1"/>
          </p:cNvSpPr>
          <p:nvPr/>
        </p:nvSpPr>
        <p:spPr bwMode="auto">
          <a:xfrm>
            <a:off x="838200" y="3048000"/>
            <a:ext cx="8077200" cy="1447800"/>
          </a:xfrm>
          <a:prstGeom prst="wedgeRectCallout">
            <a:avLst>
              <a:gd name="adj1" fmla="val 14505"/>
              <a:gd name="adj2" fmla="val -16765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Clr>
                <a:schemeClr val="accent1"/>
              </a:buClr>
              <a:buFont typeface="Arial" charset="0"/>
              <a:buNone/>
            </a:pPr>
            <a:r>
              <a:rPr kumimoji="1" lang="en-US" sz="3600"/>
              <a:t>Wilson set out to encourage U.S. unity (like Lincoln during the Civil War, Wilson was willing to use force if needed)</a:t>
            </a:r>
          </a:p>
        </p:txBody>
      </p:sp>
    </p:spTree>
    <p:extLst>
      <p:ext uri="{BB962C8B-B14F-4D97-AF65-F5344CB8AC3E}">
        <p14:creationId xmlns:p14="http://schemas.microsoft.com/office/powerpoint/2010/main" val="3839756099"/>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ppt_w</p:attrName>
                                        </p:attrNameLst>
                                      </p:cBhvr>
                                      <p:tavLst>
                                        <p:tav tm="0">
                                          <p:val>
                                            <p:fltVal val="0"/>
                                          </p:val>
                                        </p:tav>
                                        <p:tav tm="100000">
                                          <p:val>
                                            <p:strVal val="#ppt_w"/>
                                          </p:val>
                                        </p:tav>
                                      </p:tavLst>
                                    </p:anim>
                                    <p:anim calcmode="lin" valueType="num">
                                      <p:cBhvr>
                                        <p:cTn id="8" dur="500" fill="hold"/>
                                        <p:tgtEl>
                                          <p:spTgt spid="109573"/>
                                        </p:tgtEl>
                                        <p:attrNameLst>
                                          <p:attrName>ppt_h</p:attrName>
                                        </p:attrNameLst>
                                      </p:cBhvr>
                                      <p:tavLst>
                                        <p:tav tm="0">
                                          <p:val>
                                            <p:fltVal val="0"/>
                                          </p:val>
                                        </p:tav>
                                        <p:tav tm="100000">
                                          <p:val>
                                            <p:strVal val="#ppt_h"/>
                                          </p:val>
                                        </p:tav>
                                      </p:tavLst>
                                    </p:anim>
                                    <p:animEffect transition="in" filter="fade">
                                      <p:cBhvr>
                                        <p:cTn id="9"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0"/>
            <a:ext cx="8305800" cy="762000"/>
          </a:xfrm>
        </p:spPr>
        <p:txBody>
          <a:bodyPr/>
          <a:lstStyle/>
          <a:p>
            <a:r>
              <a:rPr lang="en-US" sz="4000">
                <a:latin typeface="Times New Roman" charset="0"/>
              </a:rPr>
              <a:t>Homefront Censorship</a:t>
            </a:r>
          </a:p>
        </p:txBody>
      </p:sp>
      <p:sp>
        <p:nvSpPr>
          <p:cNvPr id="12291" name="Rectangle 3"/>
          <p:cNvSpPr>
            <a:spLocks noGrp="1" noChangeArrowheads="1"/>
          </p:cNvSpPr>
          <p:nvPr>
            <p:ph type="body" idx="1"/>
          </p:nvPr>
        </p:nvSpPr>
        <p:spPr>
          <a:xfrm>
            <a:off x="838200" y="762000"/>
            <a:ext cx="8305800" cy="6096000"/>
          </a:xfrm>
        </p:spPr>
        <p:txBody>
          <a:bodyPr/>
          <a:lstStyle/>
          <a:p>
            <a:pPr>
              <a:lnSpc>
                <a:spcPct val="95000"/>
              </a:lnSpc>
              <a:spcBef>
                <a:spcPct val="15000"/>
              </a:spcBef>
            </a:pPr>
            <a:r>
              <a:rPr lang="en-US">
                <a:latin typeface="Arial" charset="0"/>
              </a:rPr>
              <a:t>First Amendment restrictions were upheld by the Supreme Court:</a:t>
            </a:r>
          </a:p>
          <a:p>
            <a:pPr lvl="1">
              <a:lnSpc>
                <a:spcPct val="95000"/>
              </a:lnSpc>
              <a:spcBef>
                <a:spcPct val="15000"/>
              </a:spcBef>
            </a:pPr>
            <a:r>
              <a:rPr lang="en-US">
                <a:latin typeface="Arial" charset="0"/>
              </a:rPr>
              <a:t>3 cases were decided in 1919: </a:t>
            </a:r>
            <a:r>
              <a:rPr lang="en-US" i="1" u="sng">
                <a:solidFill>
                  <a:srgbClr val="0000FF"/>
                </a:solidFill>
                <a:latin typeface="Arial" charset="0"/>
              </a:rPr>
              <a:t>Schenk v US</a:t>
            </a:r>
            <a:r>
              <a:rPr lang="en-US">
                <a:latin typeface="Arial" charset="0"/>
              </a:rPr>
              <a:t>, </a:t>
            </a:r>
            <a:r>
              <a:rPr lang="en-US" i="1" u="sng">
                <a:solidFill>
                  <a:srgbClr val="CC0000"/>
                </a:solidFill>
                <a:latin typeface="Arial" charset="0"/>
              </a:rPr>
              <a:t>Debs v US</a:t>
            </a:r>
            <a:r>
              <a:rPr lang="en-US">
                <a:latin typeface="Arial" charset="0"/>
              </a:rPr>
              <a:t>, </a:t>
            </a:r>
            <a:r>
              <a:rPr lang="en-US" i="1" u="sng">
                <a:solidFill>
                  <a:srgbClr val="006600"/>
                </a:solidFill>
                <a:latin typeface="Arial" charset="0"/>
              </a:rPr>
              <a:t>Abrams v US</a:t>
            </a:r>
            <a:r>
              <a:rPr lang="en-US" i="1">
                <a:latin typeface="Arial" charset="0"/>
              </a:rPr>
              <a:t> </a:t>
            </a:r>
            <a:r>
              <a:rPr lang="en-US">
                <a:latin typeface="Arial" charset="0"/>
              </a:rPr>
              <a:t>that supported gov</a:t>
            </a:r>
            <a:r>
              <a:rPr lang="ja-JP" altLang="en-US">
                <a:latin typeface="Arial" charset="0"/>
              </a:rPr>
              <a:t>’</a:t>
            </a:r>
            <a:r>
              <a:rPr lang="en-US">
                <a:latin typeface="Arial" charset="0"/>
              </a:rPr>
              <a:t>t convictions under the Espionage Act of 1917</a:t>
            </a:r>
          </a:p>
          <a:p>
            <a:pPr lvl="1">
              <a:lnSpc>
                <a:spcPct val="95000"/>
              </a:lnSpc>
              <a:spcBef>
                <a:spcPct val="15000"/>
              </a:spcBef>
            </a:pPr>
            <a:r>
              <a:rPr lang="en-US">
                <a:latin typeface="Arial" charset="0"/>
              </a:rPr>
              <a:t>The gov</a:t>
            </a:r>
            <a:r>
              <a:rPr lang="ja-JP" altLang="en-US">
                <a:latin typeface="Arial" charset="0"/>
              </a:rPr>
              <a:t>’</a:t>
            </a:r>
            <a:r>
              <a:rPr lang="en-US">
                <a:latin typeface="Arial" charset="0"/>
              </a:rPr>
              <a:t>t used the wartime climate to undermine radical labor unions (IWW) &amp; socialism </a:t>
            </a:r>
          </a:p>
        </p:txBody>
      </p:sp>
      <p:sp>
        <p:nvSpPr>
          <p:cNvPr id="330756" name="AutoShape 4"/>
          <p:cNvSpPr>
            <a:spLocks noChangeArrowheads="1"/>
          </p:cNvSpPr>
          <p:nvPr/>
        </p:nvSpPr>
        <p:spPr bwMode="auto">
          <a:xfrm>
            <a:off x="152400" y="152400"/>
            <a:ext cx="8763000" cy="1066800"/>
          </a:xfrm>
          <a:prstGeom prst="wedgeRectCallout">
            <a:avLst>
              <a:gd name="adj1" fmla="val -16847"/>
              <a:gd name="adj2" fmla="val 186162"/>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400"/>
              <a:t>Schenk was sentenced for conspiracy to circulate pamphlets encouraging soldiers to mutiny</a:t>
            </a:r>
          </a:p>
        </p:txBody>
      </p:sp>
      <p:sp>
        <p:nvSpPr>
          <p:cNvPr id="330757" name="AutoShape 5"/>
          <p:cNvSpPr>
            <a:spLocks noChangeArrowheads="1"/>
          </p:cNvSpPr>
          <p:nvPr/>
        </p:nvSpPr>
        <p:spPr bwMode="auto">
          <a:xfrm>
            <a:off x="609600" y="4953000"/>
            <a:ext cx="7772400" cy="1447800"/>
          </a:xfrm>
          <a:prstGeom prst="wedgeRectCallout">
            <a:avLst>
              <a:gd name="adj1" fmla="val -19343"/>
              <a:gd name="adj2" fmla="val -175218"/>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400"/>
              <a:t>1</a:t>
            </a:r>
            <a:r>
              <a:rPr lang="en-US" sz="3400" baseline="30000"/>
              <a:t>st</a:t>
            </a:r>
            <a:r>
              <a:rPr lang="en-US" sz="3400"/>
              <a:t> Amendment rights can be restricted when it presents a </a:t>
            </a:r>
            <a:r>
              <a:rPr lang="ja-JP" altLang="en-US" sz="3400"/>
              <a:t>“</a:t>
            </a:r>
            <a:r>
              <a:rPr lang="en-US" sz="3400"/>
              <a:t>clear &amp; present danger</a:t>
            </a:r>
            <a:r>
              <a:rPr lang="ja-JP" altLang="en-US" sz="3400"/>
              <a:t>”</a:t>
            </a:r>
            <a:endParaRPr lang="en-US" sz="3400"/>
          </a:p>
          <a:p>
            <a:pPr algn="ctr">
              <a:lnSpc>
                <a:spcPct val="85000"/>
              </a:lnSpc>
            </a:pPr>
            <a:r>
              <a:rPr lang="en-US" sz="3400"/>
              <a:t>(Like </a:t>
            </a:r>
            <a:r>
              <a:rPr lang="ja-JP" altLang="en-US" sz="3400"/>
              <a:t>“</a:t>
            </a:r>
            <a:r>
              <a:rPr lang="en-US" sz="3400"/>
              <a:t>yelling </a:t>
            </a:r>
            <a:r>
              <a:rPr lang="ja-JP" altLang="en-US" sz="3400"/>
              <a:t>‘</a:t>
            </a:r>
            <a:r>
              <a:rPr lang="en-US" sz="3400"/>
              <a:t>fire</a:t>
            </a:r>
            <a:r>
              <a:rPr lang="ja-JP" altLang="en-US" sz="3400"/>
              <a:t>’</a:t>
            </a:r>
            <a:r>
              <a:rPr lang="en-US" sz="3400"/>
              <a:t> in a crowded theater</a:t>
            </a:r>
            <a:r>
              <a:rPr lang="ja-JP" altLang="en-US" sz="3400"/>
              <a:t>”</a:t>
            </a:r>
            <a:r>
              <a:rPr lang="en-US" sz="3400"/>
              <a:t>) </a:t>
            </a:r>
          </a:p>
        </p:txBody>
      </p:sp>
      <p:sp>
        <p:nvSpPr>
          <p:cNvPr id="330758" name="AutoShape 6"/>
          <p:cNvSpPr>
            <a:spLocks noChangeArrowheads="1"/>
          </p:cNvSpPr>
          <p:nvPr/>
        </p:nvSpPr>
        <p:spPr bwMode="auto">
          <a:xfrm>
            <a:off x="914400" y="304800"/>
            <a:ext cx="7696200" cy="1752600"/>
          </a:xfrm>
          <a:prstGeom prst="wedgeRectCallout">
            <a:avLst>
              <a:gd name="adj1" fmla="val 9551"/>
              <a:gd name="adj2" fmla="val 85144"/>
            </a:avLst>
          </a:prstGeom>
          <a:solidFill>
            <a:srgbClr val="FF7C8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400"/>
              <a:t>Eugene V. Debs was jailed when his Socialist newsletter </a:t>
            </a:r>
            <a:r>
              <a:rPr lang="en-US" sz="3400" i="1"/>
              <a:t>Appeal to Reason</a:t>
            </a:r>
            <a:r>
              <a:rPr lang="en-US" sz="3400"/>
              <a:t> encouraged Americans to resist enlisting in the military to fight a </a:t>
            </a:r>
            <a:r>
              <a:rPr lang="ja-JP" altLang="en-US" sz="3400"/>
              <a:t>“</a:t>
            </a:r>
            <a:r>
              <a:rPr lang="en-US" sz="3400"/>
              <a:t>capitalists</a:t>
            </a:r>
            <a:r>
              <a:rPr lang="ja-JP" altLang="en-US" sz="3400"/>
              <a:t>’</a:t>
            </a:r>
            <a:r>
              <a:rPr lang="en-US" sz="3400"/>
              <a:t> war</a:t>
            </a:r>
            <a:r>
              <a:rPr lang="ja-JP" altLang="en-US" sz="3400"/>
              <a:t>”</a:t>
            </a:r>
            <a:endParaRPr lang="en-US" sz="3400"/>
          </a:p>
        </p:txBody>
      </p:sp>
      <p:sp>
        <p:nvSpPr>
          <p:cNvPr id="330759" name="AutoShape 7"/>
          <p:cNvSpPr>
            <a:spLocks noChangeArrowheads="1"/>
          </p:cNvSpPr>
          <p:nvPr/>
        </p:nvSpPr>
        <p:spPr bwMode="auto">
          <a:xfrm>
            <a:off x="152400" y="4800600"/>
            <a:ext cx="8915400" cy="1828800"/>
          </a:xfrm>
          <a:prstGeom prst="wedgeRectCallout">
            <a:avLst>
              <a:gd name="adj1" fmla="val -7282"/>
              <a:gd name="adj2" fmla="val -103819"/>
            </a:avLst>
          </a:prstGeom>
          <a:solidFill>
            <a:srgbClr val="99FF66"/>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400"/>
              <a:t>Defendants passed out documents that denounced the sending of U.S. troops to Russia (to resist the Bolshevik Revolution) &amp; that called for a   general strike &amp; other </a:t>
            </a:r>
            <a:r>
              <a:rPr lang="ja-JP" altLang="en-US" sz="3400"/>
              <a:t>“</a:t>
            </a:r>
            <a:r>
              <a:rPr lang="en-US" sz="3400"/>
              <a:t>revolutionary actions</a:t>
            </a:r>
            <a:r>
              <a:rPr lang="ja-JP" altLang="en-US" sz="3400"/>
              <a:t>”</a:t>
            </a:r>
            <a:r>
              <a:rPr lang="en-US" sz="3400"/>
              <a:t> </a:t>
            </a:r>
          </a:p>
        </p:txBody>
      </p:sp>
      <p:sp>
        <p:nvSpPr>
          <p:cNvPr id="330760" name="AutoShape 8"/>
          <p:cNvSpPr>
            <a:spLocks noChangeArrowheads="1"/>
          </p:cNvSpPr>
          <p:nvPr/>
        </p:nvSpPr>
        <p:spPr bwMode="auto">
          <a:xfrm>
            <a:off x="457200" y="3200400"/>
            <a:ext cx="5715000" cy="1066800"/>
          </a:xfrm>
          <a:prstGeom prst="wedgeRectCallout">
            <a:avLst>
              <a:gd name="adj1" fmla="val 81944"/>
              <a:gd name="adj2" fmla="val 23273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600"/>
              <a:t>Socialism in the U.S. never recovered from WWI attacks</a:t>
            </a:r>
          </a:p>
          <a:p>
            <a:pPr algn="ctr">
              <a:lnSpc>
                <a:spcPct val="85000"/>
              </a:lnSpc>
            </a:pPr>
            <a:endParaRPr lang="en-US" sz="5600"/>
          </a:p>
        </p:txBody>
      </p:sp>
    </p:spTree>
    <p:extLst>
      <p:ext uri="{BB962C8B-B14F-4D97-AF65-F5344CB8AC3E}">
        <p14:creationId xmlns:p14="http://schemas.microsoft.com/office/powerpoint/2010/main" val="3920544574"/>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 calcmode="lin" valueType="num">
                                      <p:cBhvr>
                                        <p:cTn id="7" dur="500" fill="hold"/>
                                        <p:tgtEl>
                                          <p:spTgt spid="330756"/>
                                        </p:tgtEl>
                                        <p:attrNameLst>
                                          <p:attrName>ppt_w</p:attrName>
                                        </p:attrNameLst>
                                      </p:cBhvr>
                                      <p:tavLst>
                                        <p:tav tm="0">
                                          <p:val>
                                            <p:fltVal val="0"/>
                                          </p:val>
                                        </p:tav>
                                        <p:tav tm="100000">
                                          <p:val>
                                            <p:strVal val="#ppt_w"/>
                                          </p:val>
                                        </p:tav>
                                      </p:tavLst>
                                    </p:anim>
                                    <p:anim calcmode="lin" valueType="num">
                                      <p:cBhvr>
                                        <p:cTn id="8" dur="500" fill="hold"/>
                                        <p:tgtEl>
                                          <p:spTgt spid="330756"/>
                                        </p:tgtEl>
                                        <p:attrNameLst>
                                          <p:attrName>ppt_h</p:attrName>
                                        </p:attrNameLst>
                                      </p:cBhvr>
                                      <p:tavLst>
                                        <p:tav tm="0">
                                          <p:val>
                                            <p:fltVal val="0"/>
                                          </p:val>
                                        </p:tav>
                                        <p:tav tm="100000">
                                          <p:val>
                                            <p:strVal val="#ppt_h"/>
                                          </p:val>
                                        </p:tav>
                                      </p:tavLst>
                                    </p:anim>
                                    <p:animEffect transition="in" filter="fade">
                                      <p:cBhvr>
                                        <p:cTn id="9" dur="500"/>
                                        <p:tgtEl>
                                          <p:spTgt spid="3307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0757"/>
                                        </p:tgtEl>
                                        <p:attrNameLst>
                                          <p:attrName>style.visibility</p:attrName>
                                        </p:attrNameLst>
                                      </p:cBhvr>
                                      <p:to>
                                        <p:strVal val="visible"/>
                                      </p:to>
                                    </p:set>
                                    <p:anim calcmode="lin" valueType="num">
                                      <p:cBhvr>
                                        <p:cTn id="14" dur="500" fill="hold"/>
                                        <p:tgtEl>
                                          <p:spTgt spid="330757"/>
                                        </p:tgtEl>
                                        <p:attrNameLst>
                                          <p:attrName>ppt_w</p:attrName>
                                        </p:attrNameLst>
                                      </p:cBhvr>
                                      <p:tavLst>
                                        <p:tav tm="0">
                                          <p:val>
                                            <p:fltVal val="0"/>
                                          </p:val>
                                        </p:tav>
                                        <p:tav tm="100000">
                                          <p:val>
                                            <p:strVal val="#ppt_w"/>
                                          </p:val>
                                        </p:tav>
                                      </p:tavLst>
                                    </p:anim>
                                    <p:anim calcmode="lin" valueType="num">
                                      <p:cBhvr>
                                        <p:cTn id="15" dur="500" fill="hold"/>
                                        <p:tgtEl>
                                          <p:spTgt spid="330757"/>
                                        </p:tgtEl>
                                        <p:attrNameLst>
                                          <p:attrName>ppt_h</p:attrName>
                                        </p:attrNameLst>
                                      </p:cBhvr>
                                      <p:tavLst>
                                        <p:tav tm="0">
                                          <p:val>
                                            <p:fltVal val="0"/>
                                          </p:val>
                                        </p:tav>
                                        <p:tav tm="100000">
                                          <p:val>
                                            <p:strVal val="#ppt_h"/>
                                          </p:val>
                                        </p:tav>
                                      </p:tavLst>
                                    </p:anim>
                                    <p:animEffect transition="in" filter="fade">
                                      <p:cBhvr>
                                        <p:cTn id="16" dur="500"/>
                                        <p:tgtEl>
                                          <p:spTgt spid="3307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330756"/>
                                        </p:tgtEl>
                                        <p:attrNameLst>
                                          <p:attrName>ppt_w</p:attrName>
                                        </p:attrNameLst>
                                      </p:cBhvr>
                                      <p:tavLst>
                                        <p:tav tm="0">
                                          <p:val>
                                            <p:strVal val="ppt_w"/>
                                          </p:val>
                                        </p:tav>
                                        <p:tav tm="100000">
                                          <p:val>
                                            <p:fltVal val="0"/>
                                          </p:val>
                                        </p:tav>
                                      </p:tavLst>
                                    </p:anim>
                                    <p:anim calcmode="lin" valueType="num">
                                      <p:cBhvr>
                                        <p:cTn id="21" dur="500"/>
                                        <p:tgtEl>
                                          <p:spTgt spid="330756"/>
                                        </p:tgtEl>
                                        <p:attrNameLst>
                                          <p:attrName>ppt_h</p:attrName>
                                        </p:attrNameLst>
                                      </p:cBhvr>
                                      <p:tavLst>
                                        <p:tav tm="0">
                                          <p:val>
                                            <p:strVal val="ppt_h"/>
                                          </p:val>
                                        </p:tav>
                                        <p:tav tm="100000">
                                          <p:val>
                                            <p:fltVal val="0"/>
                                          </p:val>
                                        </p:tav>
                                      </p:tavLst>
                                    </p:anim>
                                    <p:animEffect transition="out" filter="fade">
                                      <p:cBhvr>
                                        <p:cTn id="22" dur="500"/>
                                        <p:tgtEl>
                                          <p:spTgt spid="330756"/>
                                        </p:tgtEl>
                                      </p:cBhvr>
                                    </p:animEffect>
                                    <p:set>
                                      <p:cBhvr>
                                        <p:cTn id="23" dur="1" fill="hold">
                                          <p:stCondLst>
                                            <p:cond delay="499"/>
                                          </p:stCondLst>
                                        </p:cTn>
                                        <p:tgtEl>
                                          <p:spTgt spid="330756"/>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330757"/>
                                        </p:tgtEl>
                                        <p:attrNameLst>
                                          <p:attrName>ppt_w</p:attrName>
                                        </p:attrNameLst>
                                      </p:cBhvr>
                                      <p:tavLst>
                                        <p:tav tm="0">
                                          <p:val>
                                            <p:strVal val="ppt_w"/>
                                          </p:val>
                                        </p:tav>
                                        <p:tav tm="100000">
                                          <p:val>
                                            <p:fltVal val="0"/>
                                          </p:val>
                                        </p:tav>
                                      </p:tavLst>
                                    </p:anim>
                                    <p:anim calcmode="lin" valueType="num">
                                      <p:cBhvr>
                                        <p:cTn id="26" dur="500"/>
                                        <p:tgtEl>
                                          <p:spTgt spid="330757"/>
                                        </p:tgtEl>
                                        <p:attrNameLst>
                                          <p:attrName>ppt_h</p:attrName>
                                        </p:attrNameLst>
                                      </p:cBhvr>
                                      <p:tavLst>
                                        <p:tav tm="0">
                                          <p:val>
                                            <p:strVal val="ppt_h"/>
                                          </p:val>
                                        </p:tav>
                                        <p:tav tm="100000">
                                          <p:val>
                                            <p:fltVal val="0"/>
                                          </p:val>
                                        </p:tav>
                                      </p:tavLst>
                                    </p:anim>
                                    <p:animEffect transition="out" filter="fade">
                                      <p:cBhvr>
                                        <p:cTn id="27" dur="500"/>
                                        <p:tgtEl>
                                          <p:spTgt spid="330757"/>
                                        </p:tgtEl>
                                      </p:cBhvr>
                                    </p:animEffect>
                                    <p:set>
                                      <p:cBhvr>
                                        <p:cTn id="28" dur="1" fill="hold">
                                          <p:stCondLst>
                                            <p:cond delay="499"/>
                                          </p:stCondLst>
                                        </p:cTn>
                                        <p:tgtEl>
                                          <p:spTgt spid="330757"/>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330758"/>
                                        </p:tgtEl>
                                        <p:attrNameLst>
                                          <p:attrName>style.visibility</p:attrName>
                                        </p:attrNameLst>
                                      </p:cBhvr>
                                      <p:to>
                                        <p:strVal val="visible"/>
                                      </p:to>
                                    </p:set>
                                    <p:anim calcmode="lin" valueType="num">
                                      <p:cBhvr>
                                        <p:cTn id="31" dur="500" fill="hold"/>
                                        <p:tgtEl>
                                          <p:spTgt spid="330758"/>
                                        </p:tgtEl>
                                        <p:attrNameLst>
                                          <p:attrName>ppt_w</p:attrName>
                                        </p:attrNameLst>
                                      </p:cBhvr>
                                      <p:tavLst>
                                        <p:tav tm="0">
                                          <p:val>
                                            <p:fltVal val="0"/>
                                          </p:val>
                                        </p:tav>
                                        <p:tav tm="100000">
                                          <p:val>
                                            <p:strVal val="#ppt_w"/>
                                          </p:val>
                                        </p:tav>
                                      </p:tavLst>
                                    </p:anim>
                                    <p:anim calcmode="lin" valueType="num">
                                      <p:cBhvr>
                                        <p:cTn id="32" dur="500" fill="hold"/>
                                        <p:tgtEl>
                                          <p:spTgt spid="330758"/>
                                        </p:tgtEl>
                                        <p:attrNameLst>
                                          <p:attrName>ppt_h</p:attrName>
                                        </p:attrNameLst>
                                      </p:cBhvr>
                                      <p:tavLst>
                                        <p:tav tm="0">
                                          <p:val>
                                            <p:fltVal val="0"/>
                                          </p:val>
                                        </p:tav>
                                        <p:tav tm="100000">
                                          <p:val>
                                            <p:strVal val="#ppt_h"/>
                                          </p:val>
                                        </p:tav>
                                      </p:tavLst>
                                    </p:anim>
                                    <p:animEffect transition="in" filter="fade">
                                      <p:cBhvr>
                                        <p:cTn id="33" dur="500"/>
                                        <p:tgtEl>
                                          <p:spTgt spid="3307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0" fill="hold" grpId="1" nodeType="clickEffect">
                                  <p:stCondLst>
                                    <p:cond delay="0"/>
                                  </p:stCondLst>
                                  <p:childTnLst>
                                    <p:anim calcmode="lin" valueType="num">
                                      <p:cBhvr>
                                        <p:cTn id="37" dur="500"/>
                                        <p:tgtEl>
                                          <p:spTgt spid="330758"/>
                                        </p:tgtEl>
                                        <p:attrNameLst>
                                          <p:attrName>ppt_w</p:attrName>
                                        </p:attrNameLst>
                                      </p:cBhvr>
                                      <p:tavLst>
                                        <p:tav tm="0">
                                          <p:val>
                                            <p:strVal val="ppt_w"/>
                                          </p:val>
                                        </p:tav>
                                        <p:tav tm="100000">
                                          <p:val>
                                            <p:fltVal val="0"/>
                                          </p:val>
                                        </p:tav>
                                      </p:tavLst>
                                    </p:anim>
                                    <p:anim calcmode="lin" valueType="num">
                                      <p:cBhvr>
                                        <p:cTn id="38" dur="500"/>
                                        <p:tgtEl>
                                          <p:spTgt spid="330758"/>
                                        </p:tgtEl>
                                        <p:attrNameLst>
                                          <p:attrName>ppt_h</p:attrName>
                                        </p:attrNameLst>
                                      </p:cBhvr>
                                      <p:tavLst>
                                        <p:tav tm="0">
                                          <p:val>
                                            <p:strVal val="ppt_h"/>
                                          </p:val>
                                        </p:tav>
                                        <p:tav tm="100000">
                                          <p:val>
                                            <p:fltVal val="0"/>
                                          </p:val>
                                        </p:tav>
                                      </p:tavLst>
                                    </p:anim>
                                    <p:animEffect transition="out" filter="fade">
                                      <p:cBhvr>
                                        <p:cTn id="39" dur="500"/>
                                        <p:tgtEl>
                                          <p:spTgt spid="330758"/>
                                        </p:tgtEl>
                                      </p:cBhvr>
                                    </p:animEffect>
                                    <p:set>
                                      <p:cBhvr>
                                        <p:cTn id="40" dur="1" fill="hold">
                                          <p:stCondLst>
                                            <p:cond delay="499"/>
                                          </p:stCondLst>
                                        </p:cTn>
                                        <p:tgtEl>
                                          <p:spTgt spid="330758"/>
                                        </p:tgtEl>
                                        <p:attrNameLst>
                                          <p:attrName>style.visibility</p:attrName>
                                        </p:attrNameLst>
                                      </p:cBhvr>
                                      <p:to>
                                        <p:strVal val="hidden"/>
                                      </p:to>
                                    </p:set>
                                  </p:childTnLst>
                                </p:cTn>
                              </p:par>
                              <p:par>
                                <p:cTn id="41" presetID="53" presetClass="entr" presetSubtype="0" fill="hold" grpId="0" nodeType="withEffect">
                                  <p:stCondLst>
                                    <p:cond delay="0"/>
                                  </p:stCondLst>
                                  <p:childTnLst>
                                    <p:set>
                                      <p:cBhvr>
                                        <p:cTn id="42" dur="1" fill="hold">
                                          <p:stCondLst>
                                            <p:cond delay="0"/>
                                          </p:stCondLst>
                                        </p:cTn>
                                        <p:tgtEl>
                                          <p:spTgt spid="330759"/>
                                        </p:tgtEl>
                                        <p:attrNameLst>
                                          <p:attrName>style.visibility</p:attrName>
                                        </p:attrNameLst>
                                      </p:cBhvr>
                                      <p:to>
                                        <p:strVal val="visible"/>
                                      </p:to>
                                    </p:set>
                                    <p:anim calcmode="lin" valueType="num">
                                      <p:cBhvr>
                                        <p:cTn id="43" dur="500" fill="hold"/>
                                        <p:tgtEl>
                                          <p:spTgt spid="330759"/>
                                        </p:tgtEl>
                                        <p:attrNameLst>
                                          <p:attrName>ppt_w</p:attrName>
                                        </p:attrNameLst>
                                      </p:cBhvr>
                                      <p:tavLst>
                                        <p:tav tm="0">
                                          <p:val>
                                            <p:fltVal val="0"/>
                                          </p:val>
                                        </p:tav>
                                        <p:tav tm="100000">
                                          <p:val>
                                            <p:strVal val="#ppt_w"/>
                                          </p:val>
                                        </p:tav>
                                      </p:tavLst>
                                    </p:anim>
                                    <p:anim calcmode="lin" valueType="num">
                                      <p:cBhvr>
                                        <p:cTn id="44" dur="500" fill="hold"/>
                                        <p:tgtEl>
                                          <p:spTgt spid="330759"/>
                                        </p:tgtEl>
                                        <p:attrNameLst>
                                          <p:attrName>ppt_h</p:attrName>
                                        </p:attrNameLst>
                                      </p:cBhvr>
                                      <p:tavLst>
                                        <p:tav tm="0">
                                          <p:val>
                                            <p:fltVal val="0"/>
                                          </p:val>
                                        </p:tav>
                                        <p:tav tm="100000">
                                          <p:val>
                                            <p:strVal val="#ppt_h"/>
                                          </p:val>
                                        </p:tav>
                                      </p:tavLst>
                                    </p:anim>
                                    <p:animEffect transition="in" filter="fade">
                                      <p:cBhvr>
                                        <p:cTn id="45" dur="500"/>
                                        <p:tgtEl>
                                          <p:spTgt spid="33075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0" fill="hold" grpId="1" nodeType="clickEffect">
                                  <p:stCondLst>
                                    <p:cond delay="0"/>
                                  </p:stCondLst>
                                  <p:childTnLst>
                                    <p:anim calcmode="lin" valueType="num">
                                      <p:cBhvr>
                                        <p:cTn id="49" dur="500"/>
                                        <p:tgtEl>
                                          <p:spTgt spid="330759"/>
                                        </p:tgtEl>
                                        <p:attrNameLst>
                                          <p:attrName>ppt_w</p:attrName>
                                        </p:attrNameLst>
                                      </p:cBhvr>
                                      <p:tavLst>
                                        <p:tav tm="0">
                                          <p:val>
                                            <p:strVal val="ppt_w"/>
                                          </p:val>
                                        </p:tav>
                                        <p:tav tm="100000">
                                          <p:val>
                                            <p:fltVal val="0"/>
                                          </p:val>
                                        </p:tav>
                                      </p:tavLst>
                                    </p:anim>
                                    <p:anim calcmode="lin" valueType="num">
                                      <p:cBhvr>
                                        <p:cTn id="50" dur="500"/>
                                        <p:tgtEl>
                                          <p:spTgt spid="330759"/>
                                        </p:tgtEl>
                                        <p:attrNameLst>
                                          <p:attrName>ppt_h</p:attrName>
                                        </p:attrNameLst>
                                      </p:cBhvr>
                                      <p:tavLst>
                                        <p:tav tm="0">
                                          <p:val>
                                            <p:strVal val="ppt_h"/>
                                          </p:val>
                                        </p:tav>
                                        <p:tav tm="100000">
                                          <p:val>
                                            <p:fltVal val="0"/>
                                          </p:val>
                                        </p:tav>
                                      </p:tavLst>
                                    </p:anim>
                                    <p:animEffect transition="out" filter="fade">
                                      <p:cBhvr>
                                        <p:cTn id="51" dur="500"/>
                                        <p:tgtEl>
                                          <p:spTgt spid="330759"/>
                                        </p:tgtEl>
                                      </p:cBhvr>
                                    </p:animEffect>
                                    <p:set>
                                      <p:cBhvr>
                                        <p:cTn id="52" dur="1" fill="hold">
                                          <p:stCondLst>
                                            <p:cond delay="499"/>
                                          </p:stCondLst>
                                        </p:cTn>
                                        <p:tgtEl>
                                          <p:spTgt spid="33075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330760"/>
                                        </p:tgtEl>
                                        <p:attrNameLst>
                                          <p:attrName>style.visibility</p:attrName>
                                        </p:attrNameLst>
                                      </p:cBhvr>
                                      <p:to>
                                        <p:strVal val="visible"/>
                                      </p:to>
                                    </p:set>
                                    <p:anim calcmode="lin" valueType="num">
                                      <p:cBhvr>
                                        <p:cTn id="57" dur="500" fill="hold"/>
                                        <p:tgtEl>
                                          <p:spTgt spid="330760"/>
                                        </p:tgtEl>
                                        <p:attrNameLst>
                                          <p:attrName>ppt_w</p:attrName>
                                        </p:attrNameLst>
                                      </p:cBhvr>
                                      <p:tavLst>
                                        <p:tav tm="0">
                                          <p:val>
                                            <p:fltVal val="0"/>
                                          </p:val>
                                        </p:tav>
                                        <p:tav tm="100000">
                                          <p:val>
                                            <p:strVal val="#ppt_w"/>
                                          </p:val>
                                        </p:tav>
                                      </p:tavLst>
                                    </p:anim>
                                    <p:anim calcmode="lin" valueType="num">
                                      <p:cBhvr>
                                        <p:cTn id="58" dur="500" fill="hold"/>
                                        <p:tgtEl>
                                          <p:spTgt spid="330760"/>
                                        </p:tgtEl>
                                        <p:attrNameLst>
                                          <p:attrName>ppt_h</p:attrName>
                                        </p:attrNameLst>
                                      </p:cBhvr>
                                      <p:tavLst>
                                        <p:tav tm="0">
                                          <p:val>
                                            <p:fltVal val="0"/>
                                          </p:val>
                                        </p:tav>
                                        <p:tav tm="100000">
                                          <p:val>
                                            <p:strVal val="#ppt_h"/>
                                          </p:val>
                                        </p:tav>
                                      </p:tavLst>
                                    </p:anim>
                                    <p:animEffect transition="in" filter="fade">
                                      <p:cBhvr>
                                        <p:cTn id="59" dur="500"/>
                                        <p:tgtEl>
                                          <p:spTgt spid="330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nimBg="1"/>
      <p:bldP spid="330756" grpId="1" animBg="1"/>
      <p:bldP spid="330757" grpId="0" animBg="1"/>
      <p:bldP spid="330757" grpId="1" animBg="1"/>
      <p:bldP spid="330758" grpId="0" animBg="1"/>
      <p:bldP spid="330758" grpId="1" animBg="1"/>
      <p:bldP spid="330759" grpId="0" animBg="1"/>
      <p:bldP spid="330759" grpId="1" animBg="1"/>
      <p:bldP spid="3307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7772400" cy="838200"/>
          </a:xfrm>
        </p:spPr>
        <p:txBody>
          <a:bodyPr/>
          <a:lstStyle/>
          <a:p>
            <a:r>
              <a:rPr lang="en-US">
                <a:latin typeface="Times New Roman" charset="0"/>
              </a:rPr>
              <a:t>Homefront: The Red Scare </a:t>
            </a:r>
          </a:p>
        </p:txBody>
      </p:sp>
      <p:sp>
        <p:nvSpPr>
          <p:cNvPr id="13315" name="Rectangle 3"/>
          <p:cNvSpPr>
            <a:spLocks noGrp="1" noChangeArrowheads="1"/>
          </p:cNvSpPr>
          <p:nvPr>
            <p:ph type="body" idx="1"/>
          </p:nvPr>
        </p:nvSpPr>
        <p:spPr>
          <a:xfrm>
            <a:off x="838200" y="762000"/>
            <a:ext cx="8305800" cy="6096000"/>
          </a:xfrm>
        </p:spPr>
        <p:txBody>
          <a:bodyPr/>
          <a:lstStyle/>
          <a:p>
            <a:pPr>
              <a:lnSpc>
                <a:spcPct val="95000"/>
              </a:lnSpc>
              <a:spcBef>
                <a:spcPct val="15000"/>
              </a:spcBef>
            </a:pPr>
            <a:r>
              <a:rPr lang="en-US">
                <a:latin typeface="Arial" charset="0"/>
              </a:rPr>
              <a:t>A </a:t>
            </a:r>
            <a:r>
              <a:rPr lang="ja-JP" altLang="en-US">
                <a:latin typeface="Arial" charset="0"/>
              </a:rPr>
              <a:t>“</a:t>
            </a:r>
            <a:r>
              <a:rPr lang="en-US">
                <a:latin typeface="Arial" charset="0"/>
              </a:rPr>
              <a:t>red scare</a:t>
            </a:r>
            <a:r>
              <a:rPr lang="ja-JP" altLang="en-US">
                <a:latin typeface="Arial" charset="0"/>
              </a:rPr>
              <a:t>”</a:t>
            </a:r>
            <a:r>
              <a:rPr lang="en-US">
                <a:latin typeface="Arial" charset="0"/>
              </a:rPr>
              <a:t> hit America as a result of the Russian Revolution</a:t>
            </a:r>
          </a:p>
          <a:p>
            <a:pPr lvl="1">
              <a:lnSpc>
                <a:spcPct val="95000"/>
              </a:lnSpc>
              <a:spcBef>
                <a:spcPct val="15000"/>
              </a:spcBef>
            </a:pPr>
            <a:r>
              <a:rPr lang="en-US">
                <a:latin typeface="Arial" charset="0"/>
              </a:rPr>
              <a:t>Americans feared Lenin</a:t>
            </a:r>
            <a:r>
              <a:rPr lang="ja-JP" altLang="en-US">
                <a:latin typeface="Arial" charset="0"/>
              </a:rPr>
              <a:t>’</a:t>
            </a:r>
            <a:r>
              <a:rPr lang="en-US">
                <a:latin typeface="Arial" charset="0"/>
              </a:rPr>
              <a:t>s anti-capitalist revolution &amp; were angry over Russia</a:t>
            </a:r>
            <a:r>
              <a:rPr lang="ja-JP" altLang="en-US">
                <a:latin typeface="Arial" charset="0"/>
              </a:rPr>
              <a:t>’</a:t>
            </a:r>
            <a:r>
              <a:rPr lang="en-US">
                <a:latin typeface="Arial" charset="0"/>
              </a:rPr>
              <a:t>s pullout on the Eastern Front </a:t>
            </a:r>
          </a:p>
          <a:p>
            <a:pPr lvl="1">
              <a:lnSpc>
                <a:spcPct val="95000"/>
              </a:lnSpc>
              <a:spcBef>
                <a:spcPct val="15000"/>
              </a:spcBef>
            </a:pPr>
            <a:r>
              <a:rPr lang="en-US">
                <a:latin typeface="Arial" charset="0"/>
              </a:rPr>
              <a:t>Wilson sent troops to the USSR, refused to recognize the new gov</a:t>
            </a:r>
            <a:r>
              <a:rPr lang="ja-JP" altLang="en-US">
                <a:latin typeface="Arial" charset="0"/>
              </a:rPr>
              <a:t>’</a:t>
            </a:r>
            <a:r>
              <a:rPr lang="en-US">
                <a:latin typeface="Arial" charset="0"/>
              </a:rPr>
              <a:t>t, &amp; did not allow Russia to attend the post-war conference </a:t>
            </a:r>
          </a:p>
        </p:txBody>
      </p:sp>
    </p:spTree>
    <p:extLst>
      <p:ext uri="{BB962C8B-B14F-4D97-AF65-F5344CB8AC3E}">
        <p14:creationId xmlns:p14="http://schemas.microsoft.com/office/powerpoint/2010/main" val="1899289924"/>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6172200" y="0"/>
            <a:ext cx="2971800" cy="3200400"/>
          </a:xfrm>
        </p:spPr>
        <p:txBody>
          <a:bodyPr/>
          <a:lstStyle/>
          <a:p>
            <a:r>
              <a:rPr lang="en-US">
                <a:solidFill>
                  <a:srgbClr val="FF0000"/>
                </a:solidFill>
                <a:effectLst>
                  <a:outerShdw blurRad="38100" dist="38100" dir="2700000" algn="tl">
                    <a:srgbClr val="DDDDDD"/>
                  </a:outerShdw>
                </a:effectLst>
                <a:latin typeface="Times New Roman" charset="0"/>
              </a:rPr>
              <a:t>The    </a:t>
            </a:r>
            <a:br>
              <a:rPr lang="en-US">
                <a:solidFill>
                  <a:srgbClr val="FF0000"/>
                </a:solidFill>
                <a:effectLst>
                  <a:outerShdw blurRad="38100" dist="38100" dir="2700000" algn="tl">
                    <a:srgbClr val="DDDDDD"/>
                  </a:outerShdw>
                </a:effectLst>
                <a:latin typeface="Times New Roman" charset="0"/>
              </a:rPr>
            </a:br>
            <a:r>
              <a:rPr lang="en-US">
                <a:solidFill>
                  <a:srgbClr val="FF0000"/>
                </a:solidFill>
                <a:effectLst>
                  <a:outerShdw blurRad="38100" dist="38100" dir="2700000" algn="tl">
                    <a:srgbClr val="DDDDDD"/>
                  </a:outerShdw>
                </a:effectLst>
                <a:latin typeface="Times New Roman" charset="0"/>
              </a:rPr>
              <a:t> Red Scare: Palmer Raids</a:t>
            </a:r>
          </a:p>
        </p:txBody>
      </p:sp>
      <p:pic>
        <p:nvPicPr>
          <p:cNvPr id="16387" name="Picture 6" descr="photo-Palmer's Home Bombed"/>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b="11594"/>
          <a:stretch>
            <a:fillRect/>
          </a:stretch>
        </p:blipFill>
        <p:spPr bwMode="auto">
          <a:xfrm>
            <a:off x="685800" y="0"/>
            <a:ext cx="4899025" cy="685800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
        <p:nvSpPr>
          <p:cNvPr id="16388" name="Text Box 7"/>
          <p:cNvSpPr txBox="1">
            <a:spLocks noChangeArrowheads="1"/>
          </p:cNvSpPr>
          <p:nvPr/>
        </p:nvSpPr>
        <p:spPr bwMode="auto">
          <a:xfrm>
            <a:off x="6172200" y="3124200"/>
            <a:ext cx="2971800" cy="2768600"/>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50000"/>
              </a:spcBef>
            </a:pPr>
            <a:r>
              <a:rPr lang="en-US" sz="3600"/>
              <a:t>U.S. Attorney General Mitchell Palmer</a:t>
            </a:r>
            <a:r>
              <a:rPr lang="ja-JP" altLang="en-US" sz="3600"/>
              <a:t>’</a:t>
            </a:r>
            <a:r>
              <a:rPr lang="en-US" sz="3600"/>
              <a:t>s home was bombed</a:t>
            </a:r>
          </a:p>
        </p:txBody>
      </p:sp>
      <p:pic>
        <p:nvPicPr>
          <p:cNvPr id="285704" name="Picture 8" descr="photo-Reds Arrested in Chicago-1920"/>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l="6172" b="5528"/>
          <a:stretch>
            <a:fillRect/>
          </a:stretch>
        </p:blipFill>
        <p:spPr bwMode="auto">
          <a:xfrm>
            <a:off x="0" y="1466850"/>
            <a:ext cx="6324600" cy="539115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
        <p:nvSpPr>
          <p:cNvPr id="285705" name="Text Box 9"/>
          <p:cNvSpPr txBox="1">
            <a:spLocks noChangeArrowheads="1"/>
          </p:cNvSpPr>
          <p:nvPr/>
        </p:nvSpPr>
        <p:spPr bwMode="auto">
          <a:xfrm>
            <a:off x="6248400" y="3352800"/>
            <a:ext cx="2895600" cy="2328863"/>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lnSpc>
                <a:spcPct val="80000"/>
              </a:lnSpc>
              <a:spcBef>
                <a:spcPct val="50000"/>
              </a:spcBef>
            </a:pPr>
            <a:r>
              <a:rPr lang="en-US" sz="3600"/>
              <a:t>Police arrested </a:t>
            </a:r>
            <a:r>
              <a:rPr lang="ja-JP" altLang="en-US" sz="3600"/>
              <a:t>“</a:t>
            </a:r>
            <a:r>
              <a:rPr lang="en-US" sz="3600"/>
              <a:t>suspected Reds</a:t>
            </a:r>
            <a:r>
              <a:rPr lang="ja-JP" altLang="en-US" sz="3600"/>
              <a:t>’</a:t>
            </a:r>
            <a:r>
              <a:rPr lang="en-US" sz="3600"/>
              <a:t> in Chicago, 1920</a:t>
            </a:r>
          </a:p>
        </p:txBody>
      </p:sp>
      <p:sp>
        <p:nvSpPr>
          <p:cNvPr id="285707" name="Text Box 11"/>
          <p:cNvSpPr txBox="1">
            <a:spLocks noChangeArrowheads="1"/>
          </p:cNvSpPr>
          <p:nvPr/>
        </p:nvSpPr>
        <p:spPr bwMode="auto">
          <a:xfrm>
            <a:off x="152400" y="92075"/>
            <a:ext cx="8839200" cy="1889125"/>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50000"/>
              </a:spcBef>
            </a:pPr>
            <a:r>
              <a:rPr lang="en-US" sz="3600"/>
              <a:t>Palmer used this act of violence as an opportunity to invoke the Alien Act of 1918 &amp; arrested or deported ~6,000 suspected radicals (some were innocent U.S. citizens)</a:t>
            </a:r>
          </a:p>
        </p:txBody>
      </p:sp>
    </p:spTree>
    <p:extLst>
      <p:ext uri="{BB962C8B-B14F-4D97-AF65-F5344CB8AC3E}">
        <p14:creationId xmlns:p14="http://schemas.microsoft.com/office/powerpoint/2010/main" val="3871941308"/>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5705"/>
                                        </p:tgtEl>
                                        <p:attrNameLst>
                                          <p:attrName>style.visibility</p:attrName>
                                        </p:attrNameLst>
                                      </p:cBhvr>
                                      <p:to>
                                        <p:strVal val="visible"/>
                                      </p:to>
                                    </p:set>
                                    <p:anim calcmode="lin" valueType="num">
                                      <p:cBhvr>
                                        <p:cTn id="7" dur="500" fill="hold"/>
                                        <p:tgtEl>
                                          <p:spTgt spid="285705"/>
                                        </p:tgtEl>
                                        <p:attrNameLst>
                                          <p:attrName>ppt_w</p:attrName>
                                        </p:attrNameLst>
                                      </p:cBhvr>
                                      <p:tavLst>
                                        <p:tav tm="0">
                                          <p:val>
                                            <p:fltVal val="0"/>
                                          </p:val>
                                        </p:tav>
                                        <p:tav tm="100000">
                                          <p:val>
                                            <p:strVal val="#ppt_w"/>
                                          </p:val>
                                        </p:tav>
                                      </p:tavLst>
                                    </p:anim>
                                    <p:anim calcmode="lin" valueType="num">
                                      <p:cBhvr>
                                        <p:cTn id="8" dur="500" fill="hold"/>
                                        <p:tgtEl>
                                          <p:spTgt spid="285705"/>
                                        </p:tgtEl>
                                        <p:attrNameLst>
                                          <p:attrName>ppt_h</p:attrName>
                                        </p:attrNameLst>
                                      </p:cBhvr>
                                      <p:tavLst>
                                        <p:tav tm="0">
                                          <p:val>
                                            <p:fltVal val="0"/>
                                          </p:val>
                                        </p:tav>
                                        <p:tav tm="100000">
                                          <p:val>
                                            <p:strVal val="#ppt_h"/>
                                          </p:val>
                                        </p:tav>
                                      </p:tavLst>
                                    </p:anim>
                                    <p:animEffect transition="in" filter="fade">
                                      <p:cBhvr>
                                        <p:cTn id="9" dur="500"/>
                                        <p:tgtEl>
                                          <p:spTgt spid="285705"/>
                                        </p:tgtEl>
                                      </p:cBhvr>
                                    </p:animEffect>
                                  </p:childTnLst>
                                </p:cTn>
                              </p:par>
                              <p:par>
                                <p:cTn id="10" presetID="53" presetClass="entr" presetSubtype="0" fill="hold" nodeType="withEffect">
                                  <p:stCondLst>
                                    <p:cond delay="0"/>
                                  </p:stCondLst>
                                  <p:childTnLst>
                                    <p:set>
                                      <p:cBhvr>
                                        <p:cTn id="11" dur="1" fill="hold">
                                          <p:stCondLst>
                                            <p:cond delay="0"/>
                                          </p:stCondLst>
                                        </p:cTn>
                                        <p:tgtEl>
                                          <p:spTgt spid="285704"/>
                                        </p:tgtEl>
                                        <p:attrNameLst>
                                          <p:attrName>style.visibility</p:attrName>
                                        </p:attrNameLst>
                                      </p:cBhvr>
                                      <p:to>
                                        <p:strVal val="visible"/>
                                      </p:to>
                                    </p:set>
                                    <p:anim calcmode="lin" valueType="num">
                                      <p:cBhvr>
                                        <p:cTn id="12" dur="500" fill="hold"/>
                                        <p:tgtEl>
                                          <p:spTgt spid="285704"/>
                                        </p:tgtEl>
                                        <p:attrNameLst>
                                          <p:attrName>ppt_w</p:attrName>
                                        </p:attrNameLst>
                                      </p:cBhvr>
                                      <p:tavLst>
                                        <p:tav tm="0">
                                          <p:val>
                                            <p:fltVal val="0"/>
                                          </p:val>
                                        </p:tav>
                                        <p:tav tm="100000">
                                          <p:val>
                                            <p:strVal val="#ppt_w"/>
                                          </p:val>
                                        </p:tav>
                                      </p:tavLst>
                                    </p:anim>
                                    <p:anim calcmode="lin" valueType="num">
                                      <p:cBhvr>
                                        <p:cTn id="13" dur="500" fill="hold"/>
                                        <p:tgtEl>
                                          <p:spTgt spid="285704"/>
                                        </p:tgtEl>
                                        <p:attrNameLst>
                                          <p:attrName>ppt_h</p:attrName>
                                        </p:attrNameLst>
                                      </p:cBhvr>
                                      <p:tavLst>
                                        <p:tav tm="0">
                                          <p:val>
                                            <p:fltVal val="0"/>
                                          </p:val>
                                        </p:tav>
                                        <p:tav tm="100000">
                                          <p:val>
                                            <p:strVal val="#ppt_h"/>
                                          </p:val>
                                        </p:tav>
                                      </p:tavLst>
                                    </p:anim>
                                    <p:animEffect transition="in" filter="fade">
                                      <p:cBhvr>
                                        <p:cTn id="14" dur="500"/>
                                        <p:tgtEl>
                                          <p:spTgt spid="2857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85707"/>
                                        </p:tgtEl>
                                        <p:attrNameLst>
                                          <p:attrName>style.visibility</p:attrName>
                                        </p:attrNameLst>
                                      </p:cBhvr>
                                      <p:to>
                                        <p:strVal val="visible"/>
                                      </p:to>
                                    </p:set>
                                    <p:anim calcmode="lin" valueType="num">
                                      <p:cBhvr>
                                        <p:cTn id="19" dur="500" fill="hold"/>
                                        <p:tgtEl>
                                          <p:spTgt spid="285707"/>
                                        </p:tgtEl>
                                        <p:attrNameLst>
                                          <p:attrName>ppt_w</p:attrName>
                                        </p:attrNameLst>
                                      </p:cBhvr>
                                      <p:tavLst>
                                        <p:tav tm="0">
                                          <p:val>
                                            <p:fltVal val="0"/>
                                          </p:val>
                                        </p:tav>
                                        <p:tav tm="100000">
                                          <p:val>
                                            <p:strVal val="#ppt_w"/>
                                          </p:val>
                                        </p:tav>
                                      </p:tavLst>
                                    </p:anim>
                                    <p:anim calcmode="lin" valueType="num">
                                      <p:cBhvr>
                                        <p:cTn id="20" dur="500" fill="hold"/>
                                        <p:tgtEl>
                                          <p:spTgt spid="285707"/>
                                        </p:tgtEl>
                                        <p:attrNameLst>
                                          <p:attrName>ppt_h</p:attrName>
                                        </p:attrNameLst>
                                      </p:cBhvr>
                                      <p:tavLst>
                                        <p:tav tm="0">
                                          <p:val>
                                            <p:fltVal val="0"/>
                                          </p:val>
                                        </p:tav>
                                        <p:tav tm="100000">
                                          <p:val>
                                            <p:strVal val="#ppt_h"/>
                                          </p:val>
                                        </p:tav>
                                      </p:tavLst>
                                    </p:anim>
                                    <p:animEffect transition="in" filter="fade">
                                      <p:cBhvr>
                                        <p:cTn id="21" dur="500"/>
                                        <p:tgtEl>
                                          <p:spTgt spid="285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5" grpId="0" animBg="1"/>
      <p:bldP spid="28570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6"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7"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8" name="Rectangle 6"/>
          <p:cNvSpPr>
            <a:spLocks noGrp="1" noChangeArrowheads="1"/>
          </p:cNvSpPr>
          <p:nvPr>
            <p:ph type="title"/>
          </p:nvPr>
        </p:nvSpPr>
        <p:spPr>
          <a:xfrm>
            <a:off x="1143000" y="0"/>
            <a:ext cx="7772400" cy="609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A Bureaucratic War</a:t>
            </a:r>
          </a:p>
        </p:txBody>
      </p:sp>
      <p:sp>
        <p:nvSpPr>
          <p:cNvPr id="38919" name="Rectangle 7"/>
          <p:cNvSpPr>
            <a:spLocks noGrp="1" noChangeArrowheads="1"/>
          </p:cNvSpPr>
          <p:nvPr>
            <p:ph type="body" idx="1"/>
          </p:nvPr>
        </p:nvSpPr>
        <p:spPr>
          <a:xfrm>
            <a:off x="762000" y="533400"/>
            <a:ext cx="8382000" cy="6324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0000"/>
              </a:spcBef>
            </a:pPr>
            <a:r>
              <a:rPr lang="en-US">
                <a:latin typeface="Arial" charset="0"/>
              </a:rPr>
              <a:t>To coordinate the war effort, 5,000 new gov</a:t>
            </a:r>
            <a:r>
              <a:rPr lang="ja-JP" altLang="en-US">
                <a:latin typeface="Arial" charset="0"/>
              </a:rPr>
              <a:t>’</a:t>
            </a:r>
            <a:r>
              <a:rPr lang="en-US">
                <a:latin typeface="Arial" charset="0"/>
              </a:rPr>
              <a:t>t agencies were created:</a:t>
            </a:r>
          </a:p>
          <a:p>
            <a:pPr lvl="1">
              <a:lnSpc>
                <a:spcPct val="90000"/>
              </a:lnSpc>
              <a:spcBef>
                <a:spcPct val="10000"/>
              </a:spcBef>
            </a:pPr>
            <a:r>
              <a:rPr lang="en-US" u="sng">
                <a:latin typeface="Arial" charset="0"/>
              </a:rPr>
              <a:t>War Industries </a:t>
            </a:r>
            <a:r>
              <a:rPr lang="en-US" u="sng">
                <a:effectLst>
                  <a:outerShdw blurRad="38100" dist="38100" dir="2700000" algn="tl">
                    <a:srgbClr val="DDDDDD"/>
                  </a:outerShdw>
                </a:effectLst>
                <a:latin typeface="Arial" charset="0"/>
              </a:rPr>
              <a:t>Board (WIB)</a:t>
            </a:r>
            <a:r>
              <a:rPr lang="en-US">
                <a:latin typeface="Arial" charset="0"/>
              </a:rPr>
              <a:t> oversaw all factories, determined priorities, fixed consumer prices</a:t>
            </a:r>
          </a:p>
          <a:p>
            <a:pPr lvl="1">
              <a:lnSpc>
                <a:spcPct val="90000"/>
              </a:lnSpc>
              <a:spcBef>
                <a:spcPct val="10000"/>
              </a:spcBef>
            </a:pPr>
            <a:r>
              <a:rPr lang="en-US" u="sng">
                <a:latin typeface="Arial" charset="0"/>
              </a:rPr>
              <a:t>Food Admin</a:t>
            </a:r>
            <a:r>
              <a:rPr lang="en-US">
                <a:latin typeface="Arial" charset="0"/>
              </a:rPr>
              <a:t> supplied food to soldiers by appealing to civilians </a:t>
            </a:r>
          </a:p>
          <a:p>
            <a:pPr lvl="1">
              <a:lnSpc>
                <a:spcPct val="90000"/>
              </a:lnSpc>
              <a:spcBef>
                <a:spcPct val="10000"/>
              </a:spcBef>
            </a:pPr>
            <a:r>
              <a:rPr lang="en-US" u="sng">
                <a:latin typeface="Arial" charset="0"/>
              </a:rPr>
              <a:t>Fuel Admin</a:t>
            </a:r>
            <a:r>
              <a:rPr lang="en-US">
                <a:latin typeface="Arial" charset="0"/>
              </a:rPr>
              <a:t> rationed coal &amp; oil</a:t>
            </a:r>
          </a:p>
          <a:p>
            <a:pPr lvl="1">
              <a:lnSpc>
                <a:spcPct val="90000"/>
              </a:lnSpc>
              <a:spcBef>
                <a:spcPct val="10000"/>
              </a:spcBef>
            </a:pPr>
            <a:r>
              <a:rPr lang="en-US" u="sng">
                <a:latin typeface="Arial" charset="0"/>
              </a:rPr>
              <a:t>RR Admin</a:t>
            </a:r>
            <a:r>
              <a:rPr lang="en-US">
                <a:latin typeface="Arial" charset="0"/>
              </a:rPr>
              <a:t>, </a:t>
            </a:r>
            <a:r>
              <a:rPr lang="en-US" u="sng">
                <a:latin typeface="Arial" charset="0"/>
              </a:rPr>
              <a:t>War Shipping Board</a:t>
            </a:r>
            <a:r>
              <a:rPr lang="en-US">
                <a:latin typeface="Arial" charset="0"/>
              </a:rPr>
              <a:t>,  &amp; </a:t>
            </a:r>
            <a:r>
              <a:rPr lang="en-US" u="sng">
                <a:latin typeface="Arial" charset="0"/>
              </a:rPr>
              <a:t>War Trade Board</a:t>
            </a:r>
            <a:r>
              <a:rPr lang="en-US">
                <a:latin typeface="Arial" charset="0"/>
              </a:rPr>
              <a:t> helped move resources to troops</a:t>
            </a:r>
          </a:p>
        </p:txBody>
      </p:sp>
      <p:sp>
        <p:nvSpPr>
          <p:cNvPr id="38920" name="AutoShape 8"/>
          <p:cNvSpPr>
            <a:spLocks noChangeArrowheads="1"/>
          </p:cNvSpPr>
          <p:nvPr/>
        </p:nvSpPr>
        <p:spPr bwMode="auto">
          <a:xfrm>
            <a:off x="609600" y="2133600"/>
            <a:ext cx="8305800" cy="990600"/>
          </a:xfrm>
          <a:prstGeom prst="wedgeRectCallout">
            <a:avLst>
              <a:gd name="adj1" fmla="val -13801"/>
              <a:gd name="adj2" fmla="val 2004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600"/>
              <a:t>Imposed </a:t>
            </a:r>
            <a:r>
              <a:rPr kumimoji="1" lang="ja-JP" altLang="en-US" sz="3600"/>
              <a:t>“</a:t>
            </a:r>
            <a:r>
              <a:rPr kumimoji="1" lang="en-US" sz="3600"/>
              <a:t>gasless</a:t>
            </a:r>
            <a:r>
              <a:rPr kumimoji="1" lang="ja-JP" altLang="en-US" sz="3600"/>
              <a:t>”</a:t>
            </a:r>
            <a:r>
              <a:rPr kumimoji="1" lang="en-US" sz="3600"/>
              <a:t> days &amp; shut down factories for days to divert or conserve fuel </a:t>
            </a:r>
            <a:endParaRPr lang="en-US" sz="3600"/>
          </a:p>
        </p:txBody>
      </p:sp>
      <p:sp>
        <p:nvSpPr>
          <p:cNvPr id="38921" name="AutoShape 9"/>
          <p:cNvSpPr>
            <a:spLocks noChangeArrowheads="1"/>
          </p:cNvSpPr>
          <p:nvPr/>
        </p:nvSpPr>
        <p:spPr bwMode="auto">
          <a:xfrm>
            <a:off x="76200" y="4876800"/>
            <a:ext cx="8915400" cy="1447800"/>
          </a:xfrm>
          <a:prstGeom prst="wedgeRectCallout">
            <a:avLst>
              <a:gd name="adj1" fmla="val -25144"/>
              <a:gd name="adj2" fmla="val -10931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600"/>
              <a:t>Asked for a spirit of self-sacrifice, imposed </a:t>
            </a:r>
            <a:r>
              <a:rPr kumimoji="1" lang="ja-JP" altLang="en-US" sz="3600"/>
              <a:t>“</a:t>
            </a:r>
            <a:r>
              <a:rPr kumimoji="1" lang="en-US" sz="3600"/>
              <a:t>meatless</a:t>
            </a:r>
            <a:r>
              <a:rPr kumimoji="1" lang="ja-JP" altLang="en-US" sz="3600"/>
              <a:t>”</a:t>
            </a:r>
            <a:r>
              <a:rPr kumimoji="1" lang="en-US" sz="3600"/>
              <a:t> &amp; </a:t>
            </a:r>
            <a:r>
              <a:rPr kumimoji="1" lang="ja-JP" altLang="en-US" sz="3600"/>
              <a:t>“</a:t>
            </a:r>
            <a:r>
              <a:rPr kumimoji="1" lang="en-US" sz="3600"/>
              <a:t>wheat-less</a:t>
            </a:r>
            <a:r>
              <a:rPr kumimoji="1" lang="ja-JP" altLang="en-US" sz="3600"/>
              <a:t>”</a:t>
            </a:r>
            <a:r>
              <a:rPr kumimoji="1" lang="en-US" sz="3600"/>
              <a:t> days &amp; encouraged Americans to plant </a:t>
            </a:r>
            <a:r>
              <a:rPr kumimoji="1" lang="ja-JP" altLang="en-US" sz="3600"/>
              <a:t>“</a:t>
            </a:r>
            <a:r>
              <a:rPr kumimoji="1" lang="en-US" sz="3600"/>
              <a:t>victory gardens</a:t>
            </a:r>
            <a:r>
              <a:rPr kumimoji="1" lang="ja-JP" altLang="en-US" sz="3600"/>
              <a:t>”</a:t>
            </a:r>
            <a:endParaRPr lang="en-US" sz="3600"/>
          </a:p>
        </p:txBody>
      </p:sp>
      <p:sp>
        <p:nvSpPr>
          <p:cNvPr id="38922" name="AutoShape 10"/>
          <p:cNvSpPr>
            <a:spLocks noChangeArrowheads="1"/>
          </p:cNvSpPr>
          <p:nvPr/>
        </p:nvSpPr>
        <p:spPr bwMode="auto">
          <a:xfrm>
            <a:off x="1143000" y="3810000"/>
            <a:ext cx="7620000" cy="990600"/>
          </a:xfrm>
          <a:prstGeom prst="wedgeRectCallout">
            <a:avLst>
              <a:gd name="adj1" fmla="val -42519"/>
              <a:gd name="adj2" fmla="val -184935"/>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Font typeface="Arial" charset="0"/>
              <a:buNone/>
            </a:pPr>
            <a:r>
              <a:rPr kumimoji="1" lang="en-US" sz="3600"/>
              <a:t>WIB director Bernard Baruch became the </a:t>
            </a:r>
            <a:r>
              <a:rPr kumimoji="1" lang="ja-JP" altLang="en-US" sz="3600"/>
              <a:t>“</a:t>
            </a:r>
            <a:r>
              <a:rPr kumimoji="1" lang="en-US" sz="3600" u="sng">
                <a:effectLst>
                  <a:outerShdw blurRad="38100" dist="38100" dir="2700000" algn="tl">
                    <a:srgbClr val="FFFFFF"/>
                  </a:outerShdw>
                </a:effectLst>
              </a:rPr>
              <a:t>dictator</a:t>
            </a:r>
            <a:r>
              <a:rPr kumimoji="1" lang="en-US" sz="3600"/>
              <a:t> of the American economy</a:t>
            </a:r>
            <a:r>
              <a:rPr kumimoji="1" lang="ja-JP" altLang="en-US" sz="3600"/>
              <a:t>”</a:t>
            </a:r>
            <a:endParaRPr lang="en-US" sz="3600"/>
          </a:p>
        </p:txBody>
      </p:sp>
    </p:spTree>
    <p:extLst>
      <p:ext uri="{BB962C8B-B14F-4D97-AF65-F5344CB8AC3E}">
        <p14:creationId xmlns:p14="http://schemas.microsoft.com/office/powerpoint/2010/main" val="2719185946"/>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p:cTn id="7" dur="500" fill="hold"/>
                                        <p:tgtEl>
                                          <p:spTgt spid="38922"/>
                                        </p:tgtEl>
                                        <p:attrNameLst>
                                          <p:attrName>ppt_w</p:attrName>
                                        </p:attrNameLst>
                                      </p:cBhvr>
                                      <p:tavLst>
                                        <p:tav tm="0">
                                          <p:val>
                                            <p:fltVal val="0"/>
                                          </p:val>
                                        </p:tav>
                                        <p:tav tm="100000">
                                          <p:val>
                                            <p:strVal val="#ppt_w"/>
                                          </p:val>
                                        </p:tav>
                                      </p:tavLst>
                                    </p:anim>
                                    <p:anim calcmode="lin" valueType="num">
                                      <p:cBhvr>
                                        <p:cTn id="8" dur="500" fill="hold"/>
                                        <p:tgtEl>
                                          <p:spTgt spid="38922"/>
                                        </p:tgtEl>
                                        <p:attrNameLst>
                                          <p:attrName>ppt_h</p:attrName>
                                        </p:attrNameLst>
                                      </p:cBhvr>
                                      <p:tavLst>
                                        <p:tav tm="0">
                                          <p:val>
                                            <p:fltVal val="0"/>
                                          </p:val>
                                        </p:tav>
                                        <p:tav tm="100000">
                                          <p:val>
                                            <p:strVal val="#ppt_h"/>
                                          </p:val>
                                        </p:tav>
                                      </p:tavLst>
                                    </p:anim>
                                    <p:animEffect transition="in" filter="fade">
                                      <p:cBhvr>
                                        <p:cTn id="9" dur="500"/>
                                        <p:tgtEl>
                                          <p:spTgt spid="38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8922"/>
                                        </p:tgtEl>
                                        <p:attrNameLst>
                                          <p:attrName>ppt_w</p:attrName>
                                        </p:attrNameLst>
                                      </p:cBhvr>
                                      <p:tavLst>
                                        <p:tav tm="0">
                                          <p:val>
                                            <p:strVal val="ppt_w"/>
                                          </p:val>
                                        </p:tav>
                                        <p:tav tm="100000">
                                          <p:val>
                                            <p:fltVal val="0"/>
                                          </p:val>
                                        </p:tav>
                                      </p:tavLst>
                                    </p:anim>
                                    <p:anim calcmode="lin" valueType="num">
                                      <p:cBhvr>
                                        <p:cTn id="14" dur="500"/>
                                        <p:tgtEl>
                                          <p:spTgt spid="38922"/>
                                        </p:tgtEl>
                                        <p:attrNameLst>
                                          <p:attrName>ppt_h</p:attrName>
                                        </p:attrNameLst>
                                      </p:cBhvr>
                                      <p:tavLst>
                                        <p:tav tm="0">
                                          <p:val>
                                            <p:strVal val="ppt_h"/>
                                          </p:val>
                                        </p:tav>
                                        <p:tav tm="100000">
                                          <p:val>
                                            <p:fltVal val="0"/>
                                          </p:val>
                                        </p:tav>
                                      </p:tavLst>
                                    </p:anim>
                                    <p:animEffect transition="out" filter="fade">
                                      <p:cBhvr>
                                        <p:cTn id="15" dur="500"/>
                                        <p:tgtEl>
                                          <p:spTgt spid="38922"/>
                                        </p:tgtEl>
                                      </p:cBhvr>
                                    </p:animEffect>
                                    <p:set>
                                      <p:cBhvr>
                                        <p:cTn id="16" dur="1" fill="hold">
                                          <p:stCondLst>
                                            <p:cond delay="499"/>
                                          </p:stCondLst>
                                        </p:cTn>
                                        <p:tgtEl>
                                          <p:spTgt spid="3892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p:cTn id="19" dur="500" fill="hold"/>
                                        <p:tgtEl>
                                          <p:spTgt spid="38921"/>
                                        </p:tgtEl>
                                        <p:attrNameLst>
                                          <p:attrName>ppt_w</p:attrName>
                                        </p:attrNameLst>
                                      </p:cBhvr>
                                      <p:tavLst>
                                        <p:tav tm="0">
                                          <p:val>
                                            <p:fltVal val="0"/>
                                          </p:val>
                                        </p:tav>
                                        <p:tav tm="100000">
                                          <p:val>
                                            <p:strVal val="#ppt_w"/>
                                          </p:val>
                                        </p:tav>
                                      </p:tavLst>
                                    </p:anim>
                                    <p:anim calcmode="lin" valueType="num">
                                      <p:cBhvr>
                                        <p:cTn id="20" dur="500" fill="hold"/>
                                        <p:tgtEl>
                                          <p:spTgt spid="38921"/>
                                        </p:tgtEl>
                                        <p:attrNameLst>
                                          <p:attrName>ppt_h</p:attrName>
                                        </p:attrNameLst>
                                      </p:cBhvr>
                                      <p:tavLst>
                                        <p:tav tm="0">
                                          <p:val>
                                            <p:fltVal val="0"/>
                                          </p:val>
                                        </p:tav>
                                        <p:tav tm="100000">
                                          <p:val>
                                            <p:strVal val="#ppt_h"/>
                                          </p:val>
                                        </p:tav>
                                      </p:tavLst>
                                    </p:anim>
                                    <p:animEffect transition="in" filter="fade">
                                      <p:cBhvr>
                                        <p:cTn id="21" dur="500"/>
                                        <p:tgtEl>
                                          <p:spTgt spid="389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38921"/>
                                        </p:tgtEl>
                                        <p:attrNameLst>
                                          <p:attrName>ppt_w</p:attrName>
                                        </p:attrNameLst>
                                      </p:cBhvr>
                                      <p:tavLst>
                                        <p:tav tm="0">
                                          <p:val>
                                            <p:strVal val="ppt_w"/>
                                          </p:val>
                                        </p:tav>
                                        <p:tav tm="100000">
                                          <p:val>
                                            <p:fltVal val="0"/>
                                          </p:val>
                                        </p:tav>
                                      </p:tavLst>
                                    </p:anim>
                                    <p:anim calcmode="lin" valueType="num">
                                      <p:cBhvr>
                                        <p:cTn id="26" dur="500"/>
                                        <p:tgtEl>
                                          <p:spTgt spid="38921"/>
                                        </p:tgtEl>
                                        <p:attrNameLst>
                                          <p:attrName>ppt_h</p:attrName>
                                        </p:attrNameLst>
                                      </p:cBhvr>
                                      <p:tavLst>
                                        <p:tav tm="0">
                                          <p:val>
                                            <p:strVal val="ppt_h"/>
                                          </p:val>
                                        </p:tav>
                                        <p:tav tm="100000">
                                          <p:val>
                                            <p:fltVal val="0"/>
                                          </p:val>
                                        </p:tav>
                                      </p:tavLst>
                                    </p:anim>
                                    <p:animEffect transition="out" filter="fade">
                                      <p:cBhvr>
                                        <p:cTn id="27" dur="500"/>
                                        <p:tgtEl>
                                          <p:spTgt spid="38921"/>
                                        </p:tgtEl>
                                      </p:cBhvr>
                                    </p:animEffect>
                                    <p:set>
                                      <p:cBhvr>
                                        <p:cTn id="28" dur="1" fill="hold">
                                          <p:stCondLst>
                                            <p:cond delay="499"/>
                                          </p:stCondLst>
                                        </p:cTn>
                                        <p:tgtEl>
                                          <p:spTgt spid="38921"/>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38920"/>
                                        </p:tgtEl>
                                        <p:attrNameLst>
                                          <p:attrName>style.visibility</p:attrName>
                                        </p:attrNameLst>
                                      </p:cBhvr>
                                      <p:to>
                                        <p:strVal val="visible"/>
                                      </p:to>
                                    </p:set>
                                    <p:anim calcmode="lin" valueType="num">
                                      <p:cBhvr>
                                        <p:cTn id="31" dur="500" fill="hold"/>
                                        <p:tgtEl>
                                          <p:spTgt spid="38920"/>
                                        </p:tgtEl>
                                        <p:attrNameLst>
                                          <p:attrName>ppt_w</p:attrName>
                                        </p:attrNameLst>
                                      </p:cBhvr>
                                      <p:tavLst>
                                        <p:tav tm="0">
                                          <p:val>
                                            <p:fltVal val="0"/>
                                          </p:val>
                                        </p:tav>
                                        <p:tav tm="100000">
                                          <p:val>
                                            <p:strVal val="#ppt_w"/>
                                          </p:val>
                                        </p:tav>
                                      </p:tavLst>
                                    </p:anim>
                                    <p:anim calcmode="lin" valueType="num">
                                      <p:cBhvr>
                                        <p:cTn id="32" dur="500" fill="hold"/>
                                        <p:tgtEl>
                                          <p:spTgt spid="38920"/>
                                        </p:tgtEl>
                                        <p:attrNameLst>
                                          <p:attrName>ppt_h</p:attrName>
                                        </p:attrNameLst>
                                      </p:cBhvr>
                                      <p:tavLst>
                                        <p:tav tm="0">
                                          <p:val>
                                            <p:fltVal val="0"/>
                                          </p:val>
                                        </p:tav>
                                        <p:tav tm="100000">
                                          <p:val>
                                            <p:strVal val="#ppt_h"/>
                                          </p:val>
                                        </p:tav>
                                      </p:tavLst>
                                    </p:anim>
                                    <p:animEffect transition="in" filter="fade">
                                      <p:cBhvr>
                                        <p:cTn id="33"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P spid="38921" grpId="0" animBg="1"/>
      <p:bldP spid="38921" grpId="1" animBg="1"/>
      <p:bldP spid="38922" grpId="0" animBg="1"/>
      <p:bldP spid="38922"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6" name="Rectangle 6"/>
          <p:cNvSpPr>
            <a:spLocks noGrp="1" noChangeArrowheads="1"/>
          </p:cNvSpPr>
          <p:nvPr>
            <p:ph type="title"/>
          </p:nvPr>
        </p:nvSpPr>
        <p:spPr>
          <a:xfrm>
            <a:off x="1143000" y="0"/>
            <a:ext cx="7772400" cy="990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Workers in the War</a:t>
            </a:r>
          </a:p>
        </p:txBody>
      </p:sp>
      <p:sp>
        <p:nvSpPr>
          <p:cNvPr id="40967" name="Rectangle 7"/>
          <p:cNvSpPr>
            <a:spLocks noGrp="1" noChangeArrowheads="1"/>
          </p:cNvSpPr>
          <p:nvPr>
            <p:ph type="body" idx="1"/>
          </p:nvPr>
        </p:nvSpPr>
        <p:spPr>
          <a:xfrm>
            <a:off x="914400" y="838200"/>
            <a:ext cx="82296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a:latin typeface="Arial" charset="0"/>
              </a:rPr>
              <a:t>WWI led to a new alliance between the gov</a:t>
            </a:r>
            <a:r>
              <a:rPr lang="ja-JP" altLang="en-US">
                <a:latin typeface="Arial" charset="0"/>
              </a:rPr>
              <a:t>’</a:t>
            </a:r>
            <a:r>
              <a:rPr lang="en-US">
                <a:latin typeface="Arial" charset="0"/>
              </a:rPr>
              <a:t>t &amp; labor unions:</a:t>
            </a:r>
          </a:p>
          <a:p>
            <a:pPr lvl="1">
              <a:lnSpc>
                <a:spcPct val="95000"/>
              </a:lnSpc>
              <a:spcBef>
                <a:spcPct val="10000"/>
              </a:spcBef>
            </a:pPr>
            <a:r>
              <a:rPr lang="en-US">
                <a:latin typeface="Arial" charset="0"/>
              </a:rPr>
              <a:t>AFL headman Gompers was named to the </a:t>
            </a:r>
            <a:r>
              <a:rPr lang="en-US" u="sng">
                <a:effectLst>
                  <a:outerShdw blurRad="38100" dist="38100" dir="2700000" algn="tl">
                    <a:srgbClr val="DDDDDD"/>
                  </a:outerShdw>
                </a:effectLst>
                <a:latin typeface="Arial" charset="0"/>
              </a:rPr>
              <a:t>Council of Nat</a:t>
            </a:r>
            <a:r>
              <a:rPr lang="ja-JP" altLang="en-US" u="sng">
                <a:effectLst>
                  <a:outerShdw blurRad="38100" dist="38100" dir="2700000" algn="tl">
                    <a:srgbClr val="DDDDDD"/>
                  </a:outerShdw>
                </a:effectLst>
                <a:latin typeface="Arial" charset="0"/>
              </a:rPr>
              <a:t>’</a:t>
            </a:r>
            <a:r>
              <a:rPr lang="en-US" u="sng">
                <a:effectLst>
                  <a:outerShdw blurRad="38100" dist="38100" dir="2700000" algn="tl">
                    <a:srgbClr val="DDDDDD"/>
                  </a:outerShdw>
                </a:effectLst>
                <a:latin typeface="Arial" charset="0"/>
              </a:rPr>
              <a:t>l Defense</a:t>
            </a:r>
            <a:r>
              <a:rPr lang="en-US">
                <a:latin typeface="Arial" charset="0"/>
              </a:rPr>
              <a:t> to help enlist union support for the war effort</a:t>
            </a:r>
          </a:p>
          <a:p>
            <a:pPr lvl="1">
              <a:lnSpc>
                <a:spcPct val="95000"/>
              </a:lnSpc>
              <a:spcBef>
                <a:spcPct val="10000"/>
              </a:spcBef>
            </a:pPr>
            <a:r>
              <a:rPr lang="en-US" u="sng">
                <a:effectLst>
                  <a:outerShdw blurRad="38100" dist="38100" dir="2700000" algn="tl">
                    <a:srgbClr val="DDDDDD"/>
                  </a:outerShdw>
                </a:effectLst>
                <a:latin typeface="Arial" charset="0"/>
              </a:rPr>
              <a:t>War Labor Board (WLB)</a:t>
            </a:r>
            <a:r>
              <a:rPr lang="en-US">
                <a:latin typeface="Arial" charset="0"/>
              </a:rPr>
              <a:t> was formed to standardize wages &amp; hours, protect union rights, &amp; give equal pay for women</a:t>
            </a:r>
          </a:p>
        </p:txBody>
      </p:sp>
    </p:spTree>
    <p:extLst>
      <p:ext uri="{BB962C8B-B14F-4D97-AF65-F5344CB8AC3E}">
        <p14:creationId xmlns:p14="http://schemas.microsoft.com/office/powerpoint/2010/main" val="235047806"/>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5943600" y="3505200"/>
            <a:ext cx="3200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spcBef>
                <a:spcPct val="50000"/>
              </a:spcBef>
            </a:pPr>
            <a:r>
              <a:rPr lang="ja-JP" altLang="en-US" sz="4000" b="1">
                <a:solidFill>
                  <a:srgbClr val="CC3300"/>
                </a:solidFill>
                <a:effectLst>
                  <a:outerShdw blurRad="38100" dist="38100" dir="2700000" algn="tl">
                    <a:srgbClr val="DDDDDD"/>
                  </a:outerShdw>
                </a:effectLst>
              </a:rPr>
              <a:t>“</a:t>
            </a:r>
            <a:r>
              <a:rPr lang="en-US" sz="4000" b="1">
                <a:solidFill>
                  <a:srgbClr val="CC3300"/>
                </a:solidFill>
                <a:effectLst>
                  <a:outerShdw blurRad="38100" dist="38100" dir="2700000" algn="tl">
                    <a:srgbClr val="DDDDDD"/>
                  </a:outerShdw>
                </a:effectLst>
              </a:rPr>
              <a:t>Keeping Warm</a:t>
            </a:r>
            <a:r>
              <a:rPr lang="ja-JP" altLang="en-US" sz="4000" b="1">
                <a:solidFill>
                  <a:srgbClr val="CC3300"/>
                </a:solidFill>
                <a:effectLst>
                  <a:outerShdw blurRad="38100" dist="38100" dir="2700000" algn="tl">
                    <a:srgbClr val="DDDDDD"/>
                  </a:outerShdw>
                </a:effectLst>
              </a:rPr>
              <a:t>”</a:t>
            </a:r>
            <a:r>
              <a:rPr lang="en-US" sz="4000" b="1">
                <a:solidFill>
                  <a:srgbClr val="CC3300"/>
                </a:solidFill>
                <a:effectLst>
                  <a:outerShdw blurRad="38100" dist="38100" dir="2700000" algn="tl">
                    <a:srgbClr val="DDDDDD"/>
                  </a:outerShdw>
                </a:effectLst>
              </a:rPr>
              <a:t>     </a:t>
            </a:r>
            <a:r>
              <a:rPr lang="en-US" sz="4000" b="1" i="1">
                <a:solidFill>
                  <a:srgbClr val="CC3300"/>
                </a:solidFill>
                <a:effectLst>
                  <a:outerShdw blurRad="38100" dist="38100" dir="2700000" algn="tl">
                    <a:srgbClr val="DDDDDD"/>
                  </a:outerShdw>
                </a:effectLst>
              </a:rPr>
              <a:t>Los Angeles Times</a:t>
            </a:r>
          </a:p>
        </p:txBody>
      </p:sp>
      <p:sp>
        <p:nvSpPr>
          <p:cNvPr id="277508" name="Rectangle 4"/>
          <p:cNvSpPr>
            <a:spLocks noGrp="1" noChangeArrowheads="1"/>
          </p:cNvSpPr>
          <p:nvPr>
            <p:ph type="title"/>
          </p:nvPr>
        </p:nvSpPr>
        <p:spPr>
          <a:xfrm>
            <a:off x="6172200" y="762000"/>
            <a:ext cx="2971800" cy="2133600"/>
          </a:xfrm>
        </p:spPr>
        <p:txBody>
          <a:bodyPr/>
          <a:lstStyle/>
          <a:p>
            <a:r>
              <a:rPr lang="en-US">
                <a:effectLst>
                  <a:outerShdw blurRad="38100" dist="38100" dir="2700000" algn="tl">
                    <a:srgbClr val="DDDDDD"/>
                  </a:outerShdw>
                </a:effectLst>
                <a:latin typeface="Times New Roman" charset="0"/>
              </a:rPr>
              <a:t>Coal Miner</a:t>
            </a:r>
            <a:r>
              <a:rPr lang="ja-JP" altLang="en-US">
                <a:effectLst>
                  <a:outerShdw blurRad="38100" dist="38100" dir="2700000" algn="tl">
                    <a:srgbClr val="DDDDDD"/>
                  </a:outerShdw>
                </a:effectLst>
                <a:latin typeface="Times New Roman" charset="0"/>
              </a:rPr>
              <a:t>’</a:t>
            </a:r>
            <a:r>
              <a:rPr lang="en-US">
                <a:effectLst>
                  <a:outerShdw blurRad="38100" dist="38100" dir="2700000" algn="tl">
                    <a:srgbClr val="DDDDDD"/>
                  </a:outerShdw>
                </a:effectLst>
                <a:latin typeface="Times New Roman" charset="0"/>
              </a:rPr>
              <a:t>s Strike 1919</a:t>
            </a:r>
            <a:r>
              <a:rPr lang="en-US">
                <a:latin typeface="Times New Roman" charset="0"/>
              </a:rPr>
              <a:t> </a:t>
            </a:r>
          </a:p>
        </p:txBody>
      </p:sp>
      <p:pic>
        <p:nvPicPr>
          <p:cNvPr id="26628" name="Picture 5" descr="Pol_Cartoon-Coak Strike - 1919"/>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b="8696"/>
          <a:stretch>
            <a:fillRect/>
          </a:stretch>
        </p:blipFill>
        <p:spPr bwMode="auto">
          <a:xfrm>
            <a:off x="0" y="0"/>
            <a:ext cx="6096000" cy="685800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
        <p:nvSpPr>
          <p:cNvPr id="277510" name="AutoShape 6"/>
          <p:cNvSpPr>
            <a:spLocks noChangeArrowheads="1"/>
          </p:cNvSpPr>
          <p:nvPr/>
        </p:nvSpPr>
        <p:spPr bwMode="auto">
          <a:xfrm>
            <a:off x="1066800" y="228600"/>
            <a:ext cx="7391400" cy="990600"/>
          </a:xfrm>
          <a:prstGeom prst="wedgeRectCallout">
            <a:avLst>
              <a:gd name="adj1" fmla="val 3481"/>
              <a:gd name="adj2" fmla="val 43781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600"/>
              <a:t>But the WLB seized companies during strikes (</a:t>
            </a:r>
            <a:r>
              <a:rPr kumimoji="1" lang="en-US" sz="3600" i="1"/>
              <a:t>national interests come first!</a:t>
            </a:r>
            <a:r>
              <a:rPr kumimoji="1" lang="en-US" sz="3600"/>
              <a:t>)</a:t>
            </a:r>
          </a:p>
        </p:txBody>
      </p:sp>
    </p:spTree>
    <p:extLst>
      <p:ext uri="{BB962C8B-B14F-4D97-AF65-F5344CB8AC3E}">
        <p14:creationId xmlns:p14="http://schemas.microsoft.com/office/powerpoint/2010/main" val="22902145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7510"/>
                                        </p:tgtEl>
                                        <p:attrNameLst>
                                          <p:attrName>style.visibility</p:attrName>
                                        </p:attrNameLst>
                                      </p:cBhvr>
                                      <p:to>
                                        <p:strVal val="visible"/>
                                      </p:to>
                                    </p:set>
                                    <p:anim calcmode="lin" valueType="num">
                                      <p:cBhvr>
                                        <p:cTn id="7" dur="500" fill="hold"/>
                                        <p:tgtEl>
                                          <p:spTgt spid="277510"/>
                                        </p:tgtEl>
                                        <p:attrNameLst>
                                          <p:attrName>ppt_w</p:attrName>
                                        </p:attrNameLst>
                                      </p:cBhvr>
                                      <p:tavLst>
                                        <p:tav tm="0">
                                          <p:val>
                                            <p:fltVal val="0"/>
                                          </p:val>
                                        </p:tav>
                                        <p:tav tm="100000">
                                          <p:val>
                                            <p:strVal val="#ppt_w"/>
                                          </p:val>
                                        </p:tav>
                                      </p:tavLst>
                                    </p:anim>
                                    <p:anim calcmode="lin" valueType="num">
                                      <p:cBhvr>
                                        <p:cTn id="8" dur="500" fill="hold"/>
                                        <p:tgtEl>
                                          <p:spTgt spid="277510"/>
                                        </p:tgtEl>
                                        <p:attrNameLst>
                                          <p:attrName>ppt_h</p:attrName>
                                        </p:attrNameLst>
                                      </p:cBhvr>
                                      <p:tavLst>
                                        <p:tav tm="0">
                                          <p:val>
                                            <p:fltVal val="0"/>
                                          </p:val>
                                        </p:tav>
                                        <p:tav tm="100000">
                                          <p:val>
                                            <p:strVal val="#ppt_h"/>
                                          </p:val>
                                        </p:tav>
                                      </p:tavLst>
                                    </p:anim>
                                    <p:animEffect transition="in" filter="fade">
                                      <p:cBhvr>
                                        <p:cTn id="9" dur="500"/>
                                        <p:tgtEl>
                                          <p:spTgt spid="277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385175" cy="1066800"/>
          </a:xfrm>
        </p:spPr>
        <p:txBody>
          <a:bodyPr/>
          <a:lstStyle/>
          <a:p>
            <a:r>
              <a:rPr lang="en-US" sz="4000" b="1" dirty="0"/>
              <a:t>The </a:t>
            </a:r>
            <a:r>
              <a:rPr lang="ja-JP" altLang="en-US" sz="4000" b="1" dirty="0">
                <a:latin typeface="Arial"/>
              </a:rPr>
              <a:t>“</a:t>
            </a:r>
            <a:r>
              <a:rPr lang="en-US" sz="4000" b="1" dirty="0"/>
              <a:t>MAIN</a:t>
            </a:r>
            <a:r>
              <a:rPr lang="ja-JP" altLang="en-US" sz="4000" b="1" dirty="0">
                <a:latin typeface="Arial"/>
              </a:rPr>
              <a:t>”</a:t>
            </a:r>
            <a:r>
              <a:rPr lang="en-US" sz="4000" b="1" dirty="0"/>
              <a:t> Causes of WWI</a:t>
            </a:r>
          </a:p>
        </p:txBody>
      </p:sp>
      <p:sp>
        <p:nvSpPr>
          <p:cNvPr id="10243" name="Rectangle 3"/>
          <p:cNvSpPr>
            <a:spLocks noGrp="1" noChangeArrowheads="1"/>
          </p:cNvSpPr>
          <p:nvPr>
            <p:ph type="body" idx="1"/>
          </p:nvPr>
        </p:nvSpPr>
        <p:spPr>
          <a:xfrm>
            <a:off x="457200" y="1143000"/>
            <a:ext cx="8229600" cy="5257800"/>
          </a:xfrm>
        </p:spPr>
        <p:txBody>
          <a:bodyPr/>
          <a:lstStyle/>
          <a:p>
            <a:pPr>
              <a:lnSpc>
                <a:spcPct val="90000"/>
              </a:lnSpc>
              <a:buFontTx/>
              <a:buNone/>
            </a:pPr>
            <a:r>
              <a:rPr lang="en-US" sz="2400" dirty="0"/>
              <a:t>	</a:t>
            </a:r>
            <a:r>
              <a:rPr lang="en-US" sz="2400" i="1" dirty="0"/>
              <a:t>The underlying causes that created a powder keg in Europe that was ready to explode.</a:t>
            </a:r>
          </a:p>
          <a:p>
            <a:pPr>
              <a:lnSpc>
                <a:spcPct val="90000"/>
              </a:lnSpc>
            </a:pPr>
            <a:r>
              <a:rPr lang="en-US" sz="2400" b="1" dirty="0"/>
              <a:t>Militarism:</a:t>
            </a:r>
            <a:r>
              <a:rPr lang="en-US" sz="2400" dirty="0"/>
              <a:t> The large European powers began an industrial military arms race.</a:t>
            </a:r>
          </a:p>
          <a:p>
            <a:pPr>
              <a:lnSpc>
                <a:spcPct val="90000"/>
              </a:lnSpc>
            </a:pPr>
            <a:r>
              <a:rPr lang="en-US" sz="2400" b="1" dirty="0"/>
              <a:t>Alliances:</a:t>
            </a:r>
            <a:r>
              <a:rPr lang="en-US" sz="2400" dirty="0"/>
              <a:t> an intricate system of national treaties and alliances developed in Europe that would compel most of the world to declare war at the slightest incident.</a:t>
            </a:r>
          </a:p>
          <a:p>
            <a:pPr>
              <a:lnSpc>
                <a:spcPct val="90000"/>
              </a:lnSpc>
            </a:pPr>
            <a:r>
              <a:rPr lang="en-US" sz="2400" b="1" dirty="0"/>
              <a:t>Imperialism: A</a:t>
            </a:r>
            <a:r>
              <a:rPr lang="en-US" sz="2400" dirty="0"/>
              <a:t> growing rivalry over European trade, colonies, and spheres of influence in Africa and Asia</a:t>
            </a:r>
            <a:endParaRPr lang="en-US" sz="2400" b="1" dirty="0"/>
          </a:p>
          <a:p>
            <a:pPr>
              <a:lnSpc>
                <a:spcPct val="90000"/>
              </a:lnSpc>
            </a:pPr>
            <a:r>
              <a:rPr lang="en-US" sz="2400" b="1" dirty="0"/>
              <a:t>Nationalism: </a:t>
            </a:r>
            <a:r>
              <a:rPr lang="en-US" sz="2400" dirty="0"/>
              <a:t>(love of country and willingness to sacrifice and even die for it ) among the countries of the world</a:t>
            </a:r>
          </a:p>
          <a:p>
            <a:pPr>
              <a:lnSpc>
                <a:spcPct val="90000"/>
              </a:lnSpc>
              <a:buFontTx/>
              <a:buNone/>
            </a:pPr>
            <a:r>
              <a:rPr lang="en-US" sz="2400" i="1" dirty="0"/>
              <a:t>The Immediate cause of WWI (the spark that lit the keg</a:t>
            </a:r>
            <a:r>
              <a:rPr lang="ja-JP" altLang="en-US" sz="2400" i="1" dirty="0">
                <a:latin typeface="Arial"/>
              </a:rPr>
              <a:t>’</a:t>
            </a:r>
            <a:r>
              <a:rPr lang="en-US" sz="2400" i="1" dirty="0"/>
              <a:t>s fuse)</a:t>
            </a:r>
          </a:p>
          <a:p>
            <a:pPr>
              <a:lnSpc>
                <a:spcPct val="90000"/>
              </a:lnSpc>
            </a:pPr>
            <a:r>
              <a:rPr lang="en-US" sz="2400" dirty="0"/>
              <a:t>The </a:t>
            </a:r>
            <a:r>
              <a:rPr lang="en-US" sz="2400" b="1" dirty="0"/>
              <a:t>assassination</a:t>
            </a:r>
            <a:r>
              <a:rPr lang="en-US" sz="2400" dirty="0"/>
              <a:t> of Archduke Ferdinand of Austria-Hungary</a:t>
            </a:r>
          </a:p>
        </p:txBody>
      </p:sp>
    </p:spTree>
    <p:extLst>
      <p:ext uri="{BB962C8B-B14F-4D97-AF65-F5344CB8AC3E}">
        <p14:creationId xmlns:p14="http://schemas.microsoft.com/office/powerpoint/2010/main" val="31250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subTnLst>
                                    <p:audio>
                                      <p:cMediaNode>
                                        <p:cTn display="0" masterRel="sameClick">
                                          <p:stCondLst>
                                            <p:cond evt="begin" delay="0">
                                              <p:tn val="5"/>
                                            </p:cond>
                                          </p:stCondLst>
                                          <p:endCondLst>
                                            <p:cond evt="onStopAudio" delay="0">
                                              <p:tgtEl>
                                                <p:sldTgt/>
                                              </p:tgtEl>
                                            </p:cond>
                                          </p:endCondLst>
                                        </p:cTn>
                                        <p:tgtEl>
                                          <p:sndTgt r:embed="rId2" name="fanfare.wav"/>
                                        </p:tgtEl>
                                      </p:cMediaNode>
                                    </p:audio>
                                  </p:sub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dissolve">
                                      <p:cBhvr>
                                        <p:cTn id="11" dur="500"/>
                                        <p:tgtEl>
                                          <p:spTgt spid="10243">
                                            <p:txEl>
                                              <p:pRg st="0" end="0"/>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dissolve">
                                      <p:cBhvr>
                                        <p:cTn id="15" dur="500"/>
                                        <p:tgtEl>
                                          <p:spTgt spid="10243">
                                            <p:txEl>
                                              <p:pRg st="1" end="1"/>
                                            </p:txEl>
                                          </p:spTgt>
                                        </p:tgtEl>
                                      </p:cBhvr>
                                    </p:animEffect>
                                  </p:childTnLst>
                                </p:cTn>
                              </p:par>
                            </p:childTnLst>
                          </p:cTn>
                        </p:par>
                        <p:par>
                          <p:cTn id="16" fill="hold" nodeType="afterGroup">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dissolve">
                                      <p:cBhvr>
                                        <p:cTn id="19" dur="500"/>
                                        <p:tgtEl>
                                          <p:spTgt spid="10243">
                                            <p:txEl>
                                              <p:pRg st="2" end="2"/>
                                            </p:txEl>
                                          </p:spTgt>
                                        </p:tgtEl>
                                      </p:cBhvr>
                                    </p:animEffect>
                                  </p:childTnLst>
                                </p:cTn>
                              </p:par>
                            </p:childTnLst>
                          </p:cTn>
                        </p:par>
                        <p:par>
                          <p:cTn id="20" fill="hold" nodeType="afterGroup">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dissolve">
                                      <p:cBhvr>
                                        <p:cTn id="23" dur="500"/>
                                        <p:tgtEl>
                                          <p:spTgt spid="10243">
                                            <p:txEl>
                                              <p:pRg st="3" end="3"/>
                                            </p:txEl>
                                          </p:spTgt>
                                        </p:tgtEl>
                                      </p:cBhvr>
                                    </p:animEffect>
                                  </p:childTnLst>
                                </p:cTn>
                              </p:par>
                            </p:childTnLst>
                          </p:cTn>
                        </p:par>
                        <p:par>
                          <p:cTn id="24" fill="hold" nodeType="afterGroup">
                            <p:stCondLst>
                              <p:cond delay="6500"/>
                            </p:stCondLst>
                            <p:childTnLst>
                              <p:par>
                                <p:cTn id="25" presetID="9" presetClass="entr" presetSubtype="0" fill="hold" grpId="0" nodeType="afterEffect">
                                  <p:stCondLst>
                                    <p:cond delay="100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par>
                          <p:cTn id="28" fill="hold" nodeType="afterGroup">
                            <p:stCondLst>
                              <p:cond delay="8000"/>
                            </p:stCondLst>
                            <p:childTnLst>
                              <p:par>
                                <p:cTn id="29" presetID="9" presetClass="entr" presetSubtype="0" fill="hold" grpId="0" nodeType="afterEffect">
                                  <p:stCondLst>
                                    <p:cond delay="1000"/>
                                  </p:stCondLst>
                                  <p:childTnLst>
                                    <p:set>
                                      <p:cBhvr>
                                        <p:cTn id="30" dur="1" fill="hold">
                                          <p:stCondLst>
                                            <p:cond delay="0"/>
                                          </p:stCondLst>
                                        </p:cTn>
                                        <p:tgtEl>
                                          <p:spTgt spid="10243">
                                            <p:txEl>
                                              <p:pRg st="5" end="5"/>
                                            </p:txEl>
                                          </p:spTgt>
                                        </p:tgtEl>
                                        <p:attrNameLst>
                                          <p:attrName>style.visibility</p:attrName>
                                        </p:attrNameLst>
                                      </p:cBhvr>
                                      <p:to>
                                        <p:strVal val="visible"/>
                                      </p:to>
                                    </p:set>
                                    <p:animEffect transition="in" filter="dissolve">
                                      <p:cBhvr>
                                        <p:cTn id="31" dur="500"/>
                                        <p:tgtEl>
                                          <p:spTgt spid="10243">
                                            <p:txEl>
                                              <p:pRg st="5" end="5"/>
                                            </p:txEl>
                                          </p:spTgt>
                                        </p:tgtEl>
                                      </p:cBhvr>
                                    </p:animEffect>
                                  </p:childTnLst>
                                </p:cTn>
                              </p:par>
                            </p:childTnLst>
                          </p:cTn>
                        </p:par>
                        <p:par>
                          <p:cTn id="32" fill="hold" nodeType="afterGroup">
                            <p:stCondLst>
                              <p:cond delay="9500"/>
                            </p:stCondLst>
                            <p:childTnLst>
                              <p:par>
                                <p:cTn id="33" presetID="9" presetClass="entr" presetSubtype="0" fill="hold" grpId="0" nodeType="afterEffect">
                                  <p:stCondLst>
                                    <p:cond delay="1000"/>
                                  </p:stCondLst>
                                  <p:childTnLst>
                                    <p:set>
                                      <p:cBhvr>
                                        <p:cTn id="34" dur="1" fill="hold">
                                          <p:stCondLst>
                                            <p:cond delay="0"/>
                                          </p:stCondLst>
                                        </p:cTn>
                                        <p:tgtEl>
                                          <p:spTgt spid="10243">
                                            <p:txEl>
                                              <p:pRg st="6" end="6"/>
                                            </p:txEl>
                                          </p:spTgt>
                                        </p:tgtEl>
                                        <p:attrNameLst>
                                          <p:attrName>style.visibility</p:attrName>
                                        </p:attrNameLst>
                                      </p:cBhvr>
                                      <p:to>
                                        <p:strVal val="visible"/>
                                      </p:to>
                                    </p:set>
                                    <p:animEffect transition="in" filter="dissolve">
                                      <p:cBhvr>
                                        <p:cTn id="35"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2"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Rectangle 6"/>
          <p:cNvSpPr>
            <a:spLocks noGrp="1" noChangeArrowheads="1"/>
          </p:cNvSpPr>
          <p:nvPr>
            <p:ph type="title"/>
          </p:nvPr>
        </p:nvSpPr>
        <p:spPr>
          <a:xfrm>
            <a:off x="1143000" y="0"/>
            <a:ext cx="7772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Workers in the War</a:t>
            </a:r>
          </a:p>
        </p:txBody>
      </p:sp>
      <p:sp>
        <p:nvSpPr>
          <p:cNvPr id="43015" name="Rectangle 7"/>
          <p:cNvSpPr>
            <a:spLocks noGrp="1" noChangeArrowheads="1"/>
          </p:cNvSpPr>
          <p:nvPr>
            <p:ph type="body" idx="1"/>
          </p:nvPr>
        </p:nvSpPr>
        <p:spPr>
          <a:xfrm>
            <a:off x="762000" y="838200"/>
            <a:ext cx="83820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5000"/>
              </a:spcBef>
              <a:defRPr/>
            </a:pPr>
            <a:r>
              <a:rPr lang="en-US" dirty="0" smtClean="0">
                <a:ea typeface="+mn-ea"/>
              </a:rPr>
              <a:t>The war called for more laborers:</a:t>
            </a:r>
          </a:p>
          <a:p>
            <a:pPr lvl="1">
              <a:lnSpc>
                <a:spcPct val="90000"/>
              </a:lnSpc>
              <a:spcBef>
                <a:spcPct val="15000"/>
              </a:spcBef>
              <a:defRPr/>
            </a:pPr>
            <a:r>
              <a:rPr lang="en-US" sz="3800" dirty="0" smtClean="0"/>
              <a:t>8 million </a:t>
            </a:r>
            <a:r>
              <a:rPr lang="en-US" sz="3800" u="sng" dirty="0" smtClean="0">
                <a:effectLst>
                  <a:outerShdw blurRad="38100" dist="38100" dir="2700000" algn="tl">
                    <a:srgbClr val="C0C0C0"/>
                  </a:outerShdw>
                </a:effectLst>
              </a:rPr>
              <a:t>women</a:t>
            </a:r>
            <a:r>
              <a:rPr lang="en-US" sz="3800" dirty="0" smtClean="0"/>
              <a:t> found new, better-paying jobs in war industry (but few housewives entered the workforce, unlike WW2)</a:t>
            </a:r>
          </a:p>
          <a:p>
            <a:pPr lvl="1">
              <a:lnSpc>
                <a:spcPct val="90000"/>
              </a:lnSpc>
              <a:spcBef>
                <a:spcPct val="15000"/>
              </a:spcBef>
              <a:defRPr/>
            </a:pPr>
            <a:r>
              <a:rPr lang="en-US" sz="3800" dirty="0" smtClean="0"/>
              <a:t>450,000 Southern </a:t>
            </a:r>
            <a:r>
              <a:rPr lang="en-US" sz="3800" u="sng" dirty="0" smtClean="0">
                <a:effectLst>
                  <a:outerShdw blurRad="38100" dist="38100" dir="2700000" algn="tl">
                    <a:srgbClr val="C0C0C0"/>
                  </a:outerShdw>
                </a:effectLst>
              </a:rPr>
              <a:t>African Americans </a:t>
            </a:r>
            <a:r>
              <a:rPr lang="en-US" sz="3800" dirty="0" smtClean="0"/>
              <a:t>moved </a:t>
            </a:r>
            <a:r>
              <a:rPr lang="en-US" sz="3800" dirty="0" smtClean="0"/>
              <a:t>north for new industrial jobs &amp; better pay (led to race riots)</a:t>
            </a:r>
          </a:p>
          <a:p>
            <a:pPr lvl="1">
              <a:lnSpc>
                <a:spcPct val="90000"/>
              </a:lnSpc>
              <a:spcBef>
                <a:spcPct val="15000"/>
              </a:spcBef>
              <a:defRPr/>
            </a:pPr>
            <a:r>
              <a:rPr lang="en-US" sz="3800" dirty="0" smtClean="0"/>
              <a:t>100,000 </a:t>
            </a:r>
            <a:r>
              <a:rPr lang="en-US" sz="3800" u="sng" dirty="0" smtClean="0">
                <a:effectLst>
                  <a:outerShdw blurRad="38100" dist="38100" dir="2700000" algn="tl">
                    <a:srgbClr val="C0C0C0"/>
                  </a:outerShdw>
                </a:effectLst>
              </a:rPr>
              <a:t>Mexican-Americans</a:t>
            </a:r>
            <a:r>
              <a:rPr lang="en-US" sz="3800" dirty="0" smtClean="0"/>
              <a:t> </a:t>
            </a:r>
            <a:r>
              <a:rPr lang="en-US" sz="3800" dirty="0" smtClean="0"/>
              <a:t>laborers worked in SW farms &amp; ranches</a:t>
            </a:r>
          </a:p>
        </p:txBody>
      </p:sp>
    </p:spTree>
    <p:extLst>
      <p:ext uri="{BB962C8B-B14F-4D97-AF65-F5344CB8AC3E}">
        <p14:creationId xmlns:p14="http://schemas.microsoft.com/office/powerpoint/2010/main" val="3859351960"/>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0"/>
            <a:ext cx="7772400" cy="914400"/>
          </a:xfrm>
        </p:spPr>
        <p:txBody>
          <a:bodyPr/>
          <a:lstStyle/>
          <a:p>
            <a:r>
              <a:rPr lang="en-US">
                <a:latin typeface="Times New Roman" charset="0"/>
              </a:rPr>
              <a:t>Conclusions</a:t>
            </a:r>
          </a:p>
        </p:txBody>
      </p:sp>
      <p:sp>
        <p:nvSpPr>
          <p:cNvPr id="37891" name="Rectangle 3"/>
          <p:cNvSpPr>
            <a:spLocks noGrp="1" noChangeArrowheads="1"/>
          </p:cNvSpPr>
          <p:nvPr>
            <p:ph type="body" idx="1"/>
          </p:nvPr>
        </p:nvSpPr>
        <p:spPr>
          <a:xfrm>
            <a:off x="914400" y="762000"/>
            <a:ext cx="8229600" cy="6096000"/>
          </a:xfrm>
        </p:spPr>
        <p:txBody>
          <a:bodyPr/>
          <a:lstStyle/>
          <a:p>
            <a:pPr>
              <a:lnSpc>
                <a:spcPct val="95000"/>
              </a:lnSpc>
              <a:spcBef>
                <a:spcPct val="15000"/>
              </a:spcBef>
            </a:pPr>
            <a:r>
              <a:rPr lang="en-US">
                <a:latin typeface="Arial" charset="0"/>
              </a:rPr>
              <a:t>The </a:t>
            </a:r>
            <a:r>
              <a:rPr lang="ja-JP" altLang="en-US">
                <a:latin typeface="Arial" charset="0"/>
              </a:rPr>
              <a:t>“</a:t>
            </a:r>
            <a:r>
              <a:rPr lang="en-US">
                <a:latin typeface="Arial" charset="0"/>
              </a:rPr>
              <a:t>Great War</a:t>
            </a:r>
            <a:r>
              <a:rPr lang="ja-JP" altLang="en-US">
                <a:latin typeface="Arial" charset="0"/>
              </a:rPr>
              <a:t>”</a:t>
            </a:r>
            <a:r>
              <a:rPr lang="en-US">
                <a:latin typeface="Arial" charset="0"/>
              </a:rPr>
              <a:t> was a </a:t>
            </a:r>
            <a:r>
              <a:rPr lang="en-US" i="1">
                <a:latin typeface="Arial" charset="0"/>
              </a:rPr>
              <a:t>total war</a:t>
            </a:r>
            <a:r>
              <a:rPr lang="en-US">
                <a:latin typeface="Arial" charset="0"/>
              </a:rPr>
              <a:t> but the U.S. effort paled in comparison to other Allied forces:</a:t>
            </a:r>
          </a:p>
          <a:p>
            <a:pPr lvl="1">
              <a:lnSpc>
                <a:spcPct val="95000"/>
              </a:lnSpc>
              <a:spcBef>
                <a:spcPct val="15000"/>
              </a:spcBef>
            </a:pPr>
            <a:r>
              <a:rPr lang="en-US">
                <a:latin typeface="Arial" charset="0"/>
              </a:rPr>
              <a:t>The U.S. reluctantly entered WWI after 3 years of neutrality &amp; played a supportive (not a central) military role in the war</a:t>
            </a:r>
          </a:p>
          <a:p>
            <a:pPr lvl="1">
              <a:lnSpc>
                <a:spcPct val="95000"/>
              </a:lnSpc>
              <a:spcBef>
                <a:spcPct val="15000"/>
              </a:spcBef>
            </a:pPr>
            <a:r>
              <a:rPr lang="en-US">
                <a:latin typeface="Arial" charset="0"/>
              </a:rPr>
              <a:t>But, WWI had a huge impact on the American economic, political, &amp; cultural homefront</a:t>
            </a:r>
          </a:p>
        </p:txBody>
      </p:sp>
      <p:sp>
        <p:nvSpPr>
          <p:cNvPr id="325636" name="AutoShape 4"/>
          <p:cNvSpPr>
            <a:spLocks noChangeArrowheads="1"/>
          </p:cNvSpPr>
          <p:nvPr/>
        </p:nvSpPr>
        <p:spPr bwMode="auto">
          <a:xfrm>
            <a:off x="609600" y="76200"/>
            <a:ext cx="4495800" cy="990600"/>
          </a:xfrm>
          <a:prstGeom prst="wedgeRectCallout">
            <a:avLst>
              <a:gd name="adj1" fmla="val 84074"/>
              <a:gd name="adj2" fmla="val 37500"/>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kumimoji="1" lang="en-US" sz="3600"/>
              <a:t>9 million soldiers &amp;    5 million civilians died</a:t>
            </a:r>
          </a:p>
        </p:txBody>
      </p:sp>
      <p:sp>
        <p:nvSpPr>
          <p:cNvPr id="325637" name="AutoShape 5"/>
          <p:cNvSpPr>
            <a:spLocks noChangeArrowheads="1"/>
          </p:cNvSpPr>
          <p:nvPr/>
        </p:nvSpPr>
        <p:spPr bwMode="auto">
          <a:xfrm>
            <a:off x="76200" y="1143000"/>
            <a:ext cx="5943600" cy="1371600"/>
          </a:xfrm>
          <a:prstGeom prst="wedgeRectCallout">
            <a:avLst>
              <a:gd name="adj1" fmla="val 59991"/>
              <a:gd name="adj2" fmla="val -48264"/>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kumimoji="1" lang="en-US" sz="3600"/>
              <a:t>Artillery, poison gas, grenades, machine guns led to trench warfare &amp; war of attrition</a:t>
            </a:r>
          </a:p>
        </p:txBody>
      </p:sp>
      <p:sp>
        <p:nvSpPr>
          <p:cNvPr id="325638" name="AutoShape 6"/>
          <p:cNvSpPr>
            <a:spLocks noChangeArrowheads="1"/>
          </p:cNvSpPr>
          <p:nvPr/>
        </p:nvSpPr>
        <p:spPr bwMode="auto">
          <a:xfrm>
            <a:off x="152400" y="381000"/>
            <a:ext cx="4191000" cy="1447800"/>
          </a:xfrm>
          <a:prstGeom prst="wedgeRectCallout">
            <a:avLst>
              <a:gd name="adj1" fmla="val 63903"/>
              <a:gd name="adj2" fmla="val 194190"/>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kumimoji="1" lang="en-US" sz="3600"/>
              <a:t>American soldiers were only engaged in battle for 8 months</a:t>
            </a:r>
          </a:p>
        </p:txBody>
      </p:sp>
      <p:sp>
        <p:nvSpPr>
          <p:cNvPr id="325639" name="AutoShape 7"/>
          <p:cNvSpPr>
            <a:spLocks noChangeArrowheads="1"/>
          </p:cNvSpPr>
          <p:nvPr/>
        </p:nvSpPr>
        <p:spPr bwMode="auto">
          <a:xfrm>
            <a:off x="4419600" y="228600"/>
            <a:ext cx="4495800" cy="1066800"/>
          </a:xfrm>
          <a:prstGeom prst="wedgeRectCallout">
            <a:avLst>
              <a:gd name="adj1" fmla="val -25884"/>
              <a:gd name="adj2" fmla="val 296579"/>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10000"/>
              </a:spcBef>
              <a:buFont typeface="Times New Roman" charset="0"/>
              <a:buNone/>
            </a:pPr>
            <a:r>
              <a:rPr kumimoji="1" lang="en-US" sz="3600"/>
              <a:t>U.S. had only 320,000 casualties (6.8%)</a:t>
            </a:r>
          </a:p>
        </p:txBody>
      </p:sp>
      <p:sp>
        <p:nvSpPr>
          <p:cNvPr id="325641" name="AutoShape 9"/>
          <p:cNvSpPr>
            <a:spLocks noChangeArrowheads="1"/>
          </p:cNvSpPr>
          <p:nvPr/>
        </p:nvSpPr>
        <p:spPr bwMode="auto">
          <a:xfrm>
            <a:off x="4495800" y="1371600"/>
            <a:ext cx="4419600" cy="1447800"/>
          </a:xfrm>
          <a:prstGeom prst="wedgeRectCallout">
            <a:avLst>
              <a:gd name="adj1" fmla="val -34519"/>
              <a:gd name="adj2" fmla="val 12686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3600"/>
              <a:t>The Allies had 52% casualties; the Central Powers had 57% </a:t>
            </a:r>
          </a:p>
        </p:txBody>
      </p:sp>
    </p:spTree>
    <p:extLst>
      <p:ext uri="{BB962C8B-B14F-4D97-AF65-F5344CB8AC3E}">
        <p14:creationId xmlns:p14="http://schemas.microsoft.com/office/powerpoint/2010/main" val="30287018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5636"/>
                                        </p:tgtEl>
                                        <p:attrNameLst>
                                          <p:attrName>style.visibility</p:attrName>
                                        </p:attrNameLst>
                                      </p:cBhvr>
                                      <p:to>
                                        <p:strVal val="visible"/>
                                      </p:to>
                                    </p:set>
                                    <p:anim calcmode="lin" valueType="num">
                                      <p:cBhvr>
                                        <p:cTn id="7" dur="500" fill="hold"/>
                                        <p:tgtEl>
                                          <p:spTgt spid="325636"/>
                                        </p:tgtEl>
                                        <p:attrNameLst>
                                          <p:attrName>ppt_w</p:attrName>
                                        </p:attrNameLst>
                                      </p:cBhvr>
                                      <p:tavLst>
                                        <p:tav tm="0">
                                          <p:val>
                                            <p:fltVal val="0"/>
                                          </p:val>
                                        </p:tav>
                                        <p:tav tm="100000">
                                          <p:val>
                                            <p:strVal val="#ppt_w"/>
                                          </p:val>
                                        </p:tav>
                                      </p:tavLst>
                                    </p:anim>
                                    <p:anim calcmode="lin" valueType="num">
                                      <p:cBhvr>
                                        <p:cTn id="8" dur="500" fill="hold"/>
                                        <p:tgtEl>
                                          <p:spTgt spid="325636"/>
                                        </p:tgtEl>
                                        <p:attrNameLst>
                                          <p:attrName>ppt_h</p:attrName>
                                        </p:attrNameLst>
                                      </p:cBhvr>
                                      <p:tavLst>
                                        <p:tav tm="0">
                                          <p:val>
                                            <p:fltVal val="0"/>
                                          </p:val>
                                        </p:tav>
                                        <p:tav tm="100000">
                                          <p:val>
                                            <p:strVal val="#ppt_h"/>
                                          </p:val>
                                        </p:tav>
                                      </p:tavLst>
                                    </p:anim>
                                    <p:animEffect transition="in" filter="fade">
                                      <p:cBhvr>
                                        <p:cTn id="9" dur="500"/>
                                        <p:tgtEl>
                                          <p:spTgt spid="32563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25637"/>
                                        </p:tgtEl>
                                        <p:attrNameLst>
                                          <p:attrName>style.visibility</p:attrName>
                                        </p:attrNameLst>
                                      </p:cBhvr>
                                      <p:to>
                                        <p:strVal val="visible"/>
                                      </p:to>
                                    </p:set>
                                    <p:anim calcmode="lin" valueType="num">
                                      <p:cBhvr>
                                        <p:cTn id="13" dur="500" fill="hold"/>
                                        <p:tgtEl>
                                          <p:spTgt spid="325637"/>
                                        </p:tgtEl>
                                        <p:attrNameLst>
                                          <p:attrName>ppt_w</p:attrName>
                                        </p:attrNameLst>
                                      </p:cBhvr>
                                      <p:tavLst>
                                        <p:tav tm="0">
                                          <p:val>
                                            <p:fltVal val="0"/>
                                          </p:val>
                                        </p:tav>
                                        <p:tav tm="100000">
                                          <p:val>
                                            <p:strVal val="#ppt_w"/>
                                          </p:val>
                                        </p:tav>
                                      </p:tavLst>
                                    </p:anim>
                                    <p:anim calcmode="lin" valueType="num">
                                      <p:cBhvr>
                                        <p:cTn id="14" dur="500" fill="hold"/>
                                        <p:tgtEl>
                                          <p:spTgt spid="325637"/>
                                        </p:tgtEl>
                                        <p:attrNameLst>
                                          <p:attrName>ppt_h</p:attrName>
                                        </p:attrNameLst>
                                      </p:cBhvr>
                                      <p:tavLst>
                                        <p:tav tm="0">
                                          <p:val>
                                            <p:fltVal val="0"/>
                                          </p:val>
                                        </p:tav>
                                        <p:tav tm="100000">
                                          <p:val>
                                            <p:strVal val="#ppt_h"/>
                                          </p:val>
                                        </p:tav>
                                      </p:tavLst>
                                    </p:anim>
                                    <p:animEffect transition="in" filter="fade">
                                      <p:cBhvr>
                                        <p:cTn id="15" dur="500"/>
                                        <p:tgtEl>
                                          <p:spTgt spid="3256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325637"/>
                                        </p:tgtEl>
                                        <p:attrNameLst>
                                          <p:attrName>ppt_w</p:attrName>
                                        </p:attrNameLst>
                                      </p:cBhvr>
                                      <p:tavLst>
                                        <p:tav tm="0">
                                          <p:val>
                                            <p:strVal val="ppt_w"/>
                                          </p:val>
                                        </p:tav>
                                        <p:tav tm="100000">
                                          <p:val>
                                            <p:fltVal val="0"/>
                                          </p:val>
                                        </p:tav>
                                      </p:tavLst>
                                    </p:anim>
                                    <p:anim calcmode="lin" valueType="num">
                                      <p:cBhvr>
                                        <p:cTn id="20" dur="500"/>
                                        <p:tgtEl>
                                          <p:spTgt spid="325637"/>
                                        </p:tgtEl>
                                        <p:attrNameLst>
                                          <p:attrName>ppt_h</p:attrName>
                                        </p:attrNameLst>
                                      </p:cBhvr>
                                      <p:tavLst>
                                        <p:tav tm="0">
                                          <p:val>
                                            <p:strVal val="ppt_h"/>
                                          </p:val>
                                        </p:tav>
                                        <p:tav tm="100000">
                                          <p:val>
                                            <p:fltVal val="0"/>
                                          </p:val>
                                        </p:tav>
                                      </p:tavLst>
                                    </p:anim>
                                    <p:animEffect transition="out" filter="fade">
                                      <p:cBhvr>
                                        <p:cTn id="21" dur="500"/>
                                        <p:tgtEl>
                                          <p:spTgt spid="325637"/>
                                        </p:tgtEl>
                                      </p:cBhvr>
                                    </p:animEffect>
                                    <p:set>
                                      <p:cBhvr>
                                        <p:cTn id="22" dur="1" fill="hold">
                                          <p:stCondLst>
                                            <p:cond delay="499"/>
                                          </p:stCondLst>
                                        </p:cTn>
                                        <p:tgtEl>
                                          <p:spTgt spid="325637"/>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325636"/>
                                        </p:tgtEl>
                                        <p:attrNameLst>
                                          <p:attrName>ppt_w</p:attrName>
                                        </p:attrNameLst>
                                      </p:cBhvr>
                                      <p:tavLst>
                                        <p:tav tm="0">
                                          <p:val>
                                            <p:strVal val="ppt_w"/>
                                          </p:val>
                                        </p:tav>
                                        <p:tav tm="100000">
                                          <p:val>
                                            <p:fltVal val="0"/>
                                          </p:val>
                                        </p:tav>
                                      </p:tavLst>
                                    </p:anim>
                                    <p:anim calcmode="lin" valueType="num">
                                      <p:cBhvr>
                                        <p:cTn id="25" dur="500"/>
                                        <p:tgtEl>
                                          <p:spTgt spid="325636"/>
                                        </p:tgtEl>
                                        <p:attrNameLst>
                                          <p:attrName>ppt_h</p:attrName>
                                        </p:attrNameLst>
                                      </p:cBhvr>
                                      <p:tavLst>
                                        <p:tav tm="0">
                                          <p:val>
                                            <p:strVal val="ppt_h"/>
                                          </p:val>
                                        </p:tav>
                                        <p:tav tm="100000">
                                          <p:val>
                                            <p:fltVal val="0"/>
                                          </p:val>
                                        </p:tav>
                                      </p:tavLst>
                                    </p:anim>
                                    <p:animEffect transition="out" filter="fade">
                                      <p:cBhvr>
                                        <p:cTn id="26" dur="500"/>
                                        <p:tgtEl>
                                          <p:spTgt spid="325636"/>
                                        </p:tgtEl>
                                      </p:cBhvr>
                                    </p:animEffect>
                                    <p:set>
                                      <p:cBhvr>
                                        <p:cTn id="27" dur="1" fill="hold">
                                          <p:stCondLst>
                                            <p:cond delay="499"/>
                                          </p:stCondLst>
                                        </p:cTn>
                                        <p:tgtEl>
                                          <p:spTgt spid="32563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25638"/>
                                        </p:tgtEl>
                                        <p:attrNameLst>
                                          <p:attrName>style.visibility</p:attrName>
                                        </p:attrNameLst>
                                      </p:cBhvr>
                                      <p:to>
                                        <p:strVal val="visible"/>
                                      </p:to>
                                    </p:set>
                                    <p:anim calcmode="lin" valueType="num">
                                      <p:cBhvr>
                                        <p:cTn id="32" dur="500" fill="hold"/>
                                        <p:tgtEl>
                                          <p:spTgt spid="325638"/>
                                        </p:tgtEl>
                                        <p:attrNameLst>
                                          <p:attrName>ppt_w</p:attrName>
                                        </p:attrNameLst>
                                      </p:cBhvr>
                                      <p:tavLst>
                                        <p:tav tm="0">
                                          <p:val>
                                            <p:fltVal val="0"/>
                                          </p:val>
                                        </p:tav>
                                        <p:tav tm="100000">
                                          <p:val>
                                            <p:strVal val="#ppt_w"/>
                                          </p:val>
                                        </p:tav>
                                      </p:tavLst>
                                    </p:anim>
                                    <p:anim calcmode="lin" valueType="num">
                                      <p:cBhvr>
                                        <p:cTn id="33" dur="500" fill="hold"/>
                                        <p:tgtEl>
                                          <p:spTgt spid="325638"/>
                                        </p:tgtEl>
                                        <p:attrNameLst>
                                          <p:attrName>ppt_h</p:attrName>
                                        </p:attrNameLst>
                                      </p:cBhvr>
                                      <p:tavLst>
                                        <p:tav tm="0">
                                          <p:val>
                                            <p:fltVal val="0"/>
                                          </p:val>
                                        </p:tav>
                                        <p:tav tm="100000">
                                          <p:val>
                                            <p:strVal val="#ppt_h"/>
                                          </p:val>
                                        </p:tav>
                                      </p:tavLst>
                                    </p:anim>
                                    <p:animEffect transition="in" filter="fade">
                                      <p:cBhvr>
                                        <p:cTn id="34" dur="500"/>
                                        <p:tgtEl>
                                          <p:spTgt spid="325638"/>
                                        </p:tgtEl>
                                      </p:cBhvr>
                                    </p:animEffect>
                                  </p:childTnLst>
                                </p:cTn>
                              </p:par>
                            </p:childTnLst>
                          </p:cTn>
                        </p:par>
                        <p:par>
                          <p:cTn id="35" fill="hold" nodeType="afterGroup">
                            <p:stCondLst>
                              <p:cond delay="500"/>
                            </p:stCondLst>
                            <p:childTnLst>
                              <p:par>
                                <p:cTn id="36" presetID="53" presetClass="entr" presetSubtype="0" fill="hold" grpId="0" nodeType="afterEffect">
                                  <p:stCondLst>
                                    <p:cond delay="0"/>
                                  </p:stCondLst>
                                  <p:childTnLst>
                                    <p:set>
                                      <p:cBhvr>
                                        <p:cTn id="37" dur="1" fill="hold">
                                          <p:stCondLst>
                                            <p:cond delay="0"/>
                                          </p:stCondLst>
                                        </p:cTn>
                                        <p:tgtEl>
                                          <p:spTgt spid="325639"/>
                                        </p:tgtEl>
                                        <p:attrNameLst>
                                          <p:attrName>style.visibility</p:attrName>
                                        </p:attrNameLst>
                                      </p:cBhvr>
                                      <p:to>
                                        <p:strVal val="visible"/>
                                      </p:to>
                                    </p:set>
                                    <p:anim calcmode="lin" valueType="num">
                                      <p:cBhvr>
                                        <p:cTn id="38" dur="500" fill="hold"/>
                                        <p:tgtEl>
                                          <p:spTgt spid="325639"/>
                                        </p:tgtEl>
                                        <p:attrNameLst>
                                          <p:attrName>ppt_w</p:attrName>
                                        </p:attrNameLst>
                                      </p:cBhvr>
                                      <p:tavLst>
                                        <p:tav tm="0">
                                          <p:val>
                                            <p:fltVal val="0"/>
                                          </p:val>
                                        </p:tav>
                                        <p:tav tm="100000">
                                          <p:val>
                                            <p:strVal val="#ppt_w"/>
                                          </p:val>
                                        </p:tav>
                                      </p:tavLst>
                                    </p:anim>
                                    <p:anim calcmode="lin" valueType="num">
                                      <p:cBhvr>
                                        <p:cTn id="39" dur="500" fill="hold"/>
                                        <p:tgtEl>
                                          <p:spTgt spid="325639"/>
                                        </p:tgtEl>
                                        <p:attrNameLst>
                                          <p:attrName>ppt_h</p:attrName>
                                        </p:attrNameLst>
                                      </p:cBhvr>
                                      <p:tavLst>
                                        <p:tav tm="0">
                                          <p:val>
                                            <p:fltVal val="0"/>
                                          </p:val>
                                        </p:tav>
                                        <p:tav tm="100000">
                                          <p:val>
                                            <p:strVal val="#ppt_h"/>
                                          </p:val>
                                        </p:tav>
                                      </p:tavLst>
                                    </p:anim>
                                    <p:animEffect transition="in" filter="fade">
                                      <p:cBhvr>
                                        <p:cTn id="40" dur="500"/>
                                        <p:tgtEl>
                                          <p:spTgt spid="325639"/>
                                        </p:tgtEl>
                                      </p:cBhvr>
                                    </p:animEffect>
                                  </p:childTnLst>
                                </p:cTn>
                              </p:par>
                            </p:childTnLst>
                          </p:cTn>
                        </p:par>
                        <p:par>
                          <p:cTn id="41" fill="hold" nodeType="afterGroup">
                            <p:stCondLst>
                              <p:cond delay="1000"/>
                            </p:stCondLst>
                            <p:childTnLst>
                              <p:par>
                                <p:cTn id="42" presetID="53" presetClass="entr" presetSubtype="0" fill="hold" grpId="0" nodeType="afterEffect">
                                  <p:stCondLst>
                                    <p:cond delay="0"/>
                                  </p:stCondLst>
                                  <p:childTnLst>
                                    <p:set>
                                      <p:cBhvr>
                                        <p:cTn id="43" dur="1" fill="hold">
                                          <p:stCondLst>
                                            <p:cond delay="0"/>
                                          </p:stCondLst>
                                        </p:cTn>
                                        <p:tgtEl>
                                          <p:spTgt spid="325641"/>
                                        </p:tgtEl>
                                        <p:attrNameLst>
                                          <p:attrName>style.visibility</p:attrName>
                                        </p:attrNameLst>
                                      </p:cBhvr>
                                      <p:to>
                                        <p:strVal val="visible"/>
                                      </p:to>
                                    </p:set>
                                    <p:anim calcmode="lin" valueType="num">
                                      <p:cBhvr>
                                        <p:cTn id="44" dur="500" fill="hold"/>
                                        <p:tgtEl>
                                          <p:spTgt spid="325641"/>
                                        </p:tgtEl>
                                        <p:attrNameLst>
                                          <p:attrName>ppt_w</p:attrName>
                                        </p:attrNameLst>
                                      </p:cBhvr>
                                      <p:tavLst>
                                        <p:tav tm="0">
                                          <p:val>
                                            <p:fltVal val="0"/>
                                          </p:val>
                                        </p:tav>
                                        <p:tav tm="100000">
                                          <p:val>
                                            <p:strVal val="#ppt_w"/>
                                          </p:val>
                                        </p:tav>
                                      </p:tavLst>
                                    </p:anim>
                                    <p:anim calcmode="lin" valueType="num">
                                      <p:cBhvr>
                                        <p:cTn id="45" dur="500" fill="hold"/>
                                        <p:tgtEl>
                                          <p:spTgt spid="325641"/>
                                        </p:tgtEl>
                                        <p:attrNameLst>
                                          <p:attrName>ppt_h</p:attrName>
                                        </p:attrNameLst>
                                      </p:cBhvr>
                                      <p:tavLst>
                                        <p:tav tm="0">
                                          <p:val>
                                            <p:fltVal val="0"/>
                                          </p:val>
                                        </p:tav>
                                        <p:tav tm="100000">
                                          <p:val>
                                            <p:strVal val="#ppt_h"/>
                                          </p:val>
                                        </p:tav>
                                      </p:tavLst>
                                    </p:anim>
                                    <p:animEffect transition="in" filter="fade">
                                      <p:cBhvr>
                                        <p:cTn id="46" dur="500"/>
                                        <p:tgtEl>
                                          <p:spTgt spid="325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animBg="1"/>
      <p:bldP spid="325636" grpId="1" animBg="1"/>
      <p:bldP spid="325637" grpId="0" animBg="1"/>
      <p:bldP spid="325637" grpId="1" animBg="1"/>
      <p:bldP spid="325638" grpId="0" animBg="1"/>
      <p:bldP spid="325639" grpId="0" animBg="1"/>
      <p:bldP spid="3256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1143000" y="0"/>
            <a:ext cx="7772400" cy="762000"/>
          </a:xfrm>
        </p:spPr>
        <p:txBody>
          <a:bodyPr/>
          <a:lstStyle/>
          <a:p>
            <a:r>
              <a:rPr lang="en-US"/>
              <a:t>Wilson</a:t>
            </a:r>
            <a:r>
              <a:rPr lang="ja-JP" altLang="en-US">
                <a:latin typeface="Arial"/>
              </a:rPr>
              <a:t>’</a:t>
            </a:r>
            <a:r>
              <a:rPr lang="en-US"/>
              <a:t>s Fourteen Points</a:t>
            </a:r>
          </a:p>
        </p:txBody>
      </p:sp>
      <p:sp>
        <p:nvSpPr>
          <p:cNvPr id="325635" name="Rectangle 3"/>
          <p:cNvSpPr>
            <a:spLocks noGrp="1" noChangeArrowheads="1"/>
          </p:cNvSpPr>
          <p:nvPr>
            <p:ph type="body" idx="1"/>
          </p:nvPr>
        </p:nvSpPr>
        <p:spPr>
          <a:xfrm>
            <a:off x="914400" y="762000"/>
            <a:ext cx="8229600" cy="6096000"/>
          </a:xfrm>
        </p:spPr>
        <p:txBody>
          <a:bodyPr/>
          <a:lstStyle/>
          <a:p>
            <a:pPr>
              <a:lnSpc>
                <a:spcPct val="95000"/>
              </a:lnSpc>
              <a:spcBef>
                <a:spcPct val="15000"/>
              </a:spcBef>
            </a:pPr>
            <a:r>
              <a:rPr lang="en-US"/>
              <a:t>Wilson believed WW1 presented an opportunity for the USA to take the lead towards world peace:</a:t>
            </a:r>
          </a:p>
          <a:p>
            <a:pPr lvl="1">
              <a:lnSpc>
                <a:spcPct val="95000"/>
              </a:lnSpc>
              <a:spcBef>
                <a:spcPct val="15000"/>
              </a:spcBef>
            </a:pPr>
            <a:r>
              <a:rPr lang="en-US"/>
              <a:t>Wilson saw</a:t>
            </a:r>
            <a:r>
              <a:rPr lang="en-US" i="1"/>
              <a:t> moral diplomacy</a:t>
            </a:r>
            <a:r>
              <a:rPr lang="en-US"/>
              <a:t>    as the antidote to imperialism</a:t>
            </a:r>
            <a:r>
              <a:rPr lang="en-US" sz="3500"/>
              <a:t>     </a:t>
            </a:r>
            <a:r>
              <a:rPr lang="en-US"/>
              <a:t>&amp;</a:t>
            </a:r>
            <a:r>
              <a:rPr lang="en-US" sz="3500"/>
              <a:t> </a:t>
            </a:r>
            <a:r>
              <a:rPr lang="en-US"/>
              <a:t>military</a:t>
            </a:r>
            <a:r>
              <a:rPr lang="en-US" sz="3500"/>
              <a:t> </a:t>
            </a:r>
            <a:r>
              <a:rPr lang="en-US"/>
              <a:t>aggression</a:t>
            </a:r>
          </a:p>
          <a:p>
            <a:pPr lvl="1">
              <a:lnSpc>
                <a:spcPct val="95000"/>
              </a:lnSpc>
              <a:spcBef>
                <a:spcPct val="15000"/>
              </a:spcBef>
            </a:pPr>
            <a:r>
              <a:rPr lang="en-US"/>
              <a:t>Wilson</a:t>
            </a:r>
            <a:r>
              <a:rPr lang="ja-JP" altLang="en-US">
                <a:latin typeface="Arial"/>
              </a:rPr>
              <a:t>’</a:t>
            </a:r>
            <a:r>
              <a:rPr lang="en-US"/>
              <a:t>s plan for peace was       the </a:t>
            </a:r>
            <a:r>
              <a:rPr lang="en-US" u="sng">
                <a:effectLst>
                  <a:outerShdw blurRad="38100" dist="38100" dir="2700000" algn="tl">
                    <a:srgbClr val="DDDDDD"/>
                  </a:outerShdw>
                </a:effectLst>
              </a:rPr>
              <a:t>Fourteen Points</a:t>
            </a:r>
            <a:r>
              <a:rPr lang="en-US"/>
              <a:t> based on </a:t>
            </a:r>
            <a:r>
              <a:rPr lang="en-US" i="1"/>
              <a:t>progressive liberalism </a:t>
            </a:r>
            <a:r>
              <a:rPr lang="en-US"/>
              <a:t>&amp; improved international relations </a:t>
            </a:r>
          </a:p>
        </p:txBody>
      </p:sp>
      <p:sp>
        <p:nvSpPr>
          <p:cNvPr id="325636" name="AutoShape 4"/>
          <p:cNvSpPr>
            <a:spLocks noChangeArrowheads="1"/>
          </p:cNvSpPr>
          <p:nvPr/>
        </p:nvSpPr>
        <p:spPr bwMode="auto">
          <a:xfrm>
            <a:off x="2057400" y="3352800"/>
            <a:ext cx="5486400" cy="1066800"/>
          </a:xfrm>
          <a:prstGeom prst="wedgeRectCallout">
            <a:avLst>
              <a:gd name="adj1" fmla="val 13167"/>
              <a:gd name="adj2" fmla="val 173065"/>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rPr>
              <a:t>A faith in government to solve international problems</a:t>
            </a:r>
          </a:p>
        </p:txBody>
      </p:sp>
    </p:spTree>
    <p:extLst>
      <p:ext uri="{BB962C8B-B14F-4D97-AF65-F5344CB8AC3E}">
        <p14:creationId xmlns:p14="http://schemas.microsoft.com/office/powerpoint/2010/main" val="2164958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5636"/>
                                        </p:tgtEl>
                                        <p:attrNameLst>
                                          <p:attrName>style.visibility</p:attrName>
                                        </p:attrNameLst>
                                      </p:cBhvr>
                                      <p:to>
                                        <p:strVal val="visible"/>
                                      </p:to>
                                    </p:set>
                                    <p:anim calcmode="lin" valueType="num">
                                      <p:cBhvr>
                                        <p:cTn id="7" dur="500" fill="hold"/>
                                        <p:tgtEl>
                                          <p:spTgt spid="325636"/>
                                        </p:tgtEl>
                                        <p:attrNameLst>
                                          <p:attrName>ppt_w</p:attrName>
                                        </p:attrNameLst>
                                      </p:cBhvr>
                                      <p:tavLst>
                                        <p:tav tm="0">
                                          <p:val>
                                            <p:fltVal val="0"/>
                                          </p:val>
                                        </p:tav>
                                        <p:tav tm="100000">
                                          <p:val>
                                            <p:strVal val="#ppt_w"/>
                                          </p:val>
                                        </p:tav>
                                      </p:tavLst>
                                    </p:anim>
                                    <p:anim calcmode="lin" valueType="num">
                                      <p:cBhvr>
                                        <p:cTn id="8" dur="500" fill="hold"/>
                                        <p:tgtEl>
                                          <p:spTgt spid="325636"/>
                                        </p:tgtEl>
                                        <p:attrNameLst>
                                          <p:attrName>ppt_h</p:attrName>
                                        </p:attrNameLst>
                                      </p:cBhvr>
                                      <p:tavLst>
                                        <p:tav tm="0">
                                          <p:val>
                                            <p:fltVal val="0"/>
                                          </p:val>
                                        </p:tav>
                                        <p:tav tm="100000">
                                          <p:val>
                                            <p:strVal val="#ppt_h"/>
                                          </p:val>
                                        </p:tav>
                                      </p:tavLst>
                                    </p:anim>
                                    <p:animEffect transition="in" filter="fade">
                                      <p:cBhvr>
                                        <p:cTn id="9" dur="500"/>
                                        <p:tgtEl>
                                          <p:spTgt spid="3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0"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1"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2" name="Rectangle 6"/>
          <p:cNvSpPr>
            <a:spLocks noGrp="1" noChangeArrowheads="1"/>
          </p:cNvSpPr>
          <p:nvPr>
            <p:ph type="title"/>
          </p:nvPr>
        </p:nvSpPr>
        <p:spPr>
          <a:xfrm>
            <a:off x="1143000" y="0"/>
            <a:ext cx="77724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Treaty of Versailles</a:t>
            </a:r>
          </a:p>
        </p:txBody>
      </p:sp>
      <p:sp>
        <p:nvSpPr>
          <p:cNvPr id="45063" name="Rectangle 7"/>
          <p:cNvSpPr>
            <a:spLocks noGrp="1" noChangeArrowheads="1"/>
          </p:cNvSpPr>
          <p:nvPr>
            <p:ph type="body" idx="1"/>
          </p:nvPr>
        </p:nvSpPr>
        <p:spPr>
          <a:xfrm>
            <a:off x="838200" y="838200"/>
            <a:ext cx="83058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a:t>Wilson</a:t>
            </a:r>
            <a:r>
              <a:rPr lang="ja-JP" altLang="en-US">
                <a:latin typeface="Arial"/>
              </a:rPr>
              <a:t>’</a:t>
            </a:r>
            <a:r>
              <a:rPr lang="en-US"/>
              <a:t>s </a:t>
            </a:r>
            <a:r>
              <a:rPr lang="en-US" u="sng">
                <a:effectLst>
                  <a:outerShdw blurRad="38100" dist="38100" dir="2700000" algn="tl">
                    <a:srgbClr val="DDDDDD"/>
                  </a:outerShdw>
                </a:effectLst>
              </a:rPr>
              <a:t>Fourteen Points </a:t>
            </a:r>
            <a:r>
              <a:rPr lang="en-US"/>
              <a:t>contained 3 main themes: </a:t>
            </a:r>
          </a:p>
          <a:p>
            <a:pPr lvl="1">
              <a:lnSpc>
                <a:spcPct val="90000"/>
              </a:lnSpc>
            </a:pPr>
            <a:r>
              <a:rPr lang="en-US"/>
              <a:t>To create new nations out of weakened empires based on </a:t>
            </a:r>
            <a:r>
              <a:rPr lang="ja-JP" altLang="en-US">
                <a:latin typeface="Arial"/>
              </a:rPr>
              <a:t>“</a:t>
            </a:r>
            <a:r>
              <a:rPr lang="en-US"/>
              <a:t>national self-determination</a:t>
            </a:r>
            <a:r>
              <a:rPr lang="ja-JP" altLang="en-US">
                <a:latin typeface="Arial"/>
              </a:rPr>
              <a:t>”</a:t>
            </a:r>
            <a:endParaRPr lang="en-US"/>
          </a:p>
          <a:p>
            <a:pPr lvl="1">
              <a:lnSpc>
                <a:spcPct val="90000"/>
              </a:lnSpc>
            </a:pPr>
            <a:r>
              <a:rPr lang="en-US"/>
              <a:t>To create new internat</a:t>
            </a:r>
            <a:r>
              <a:rPr lang="ja-JP" altLang="en-US">
                <a:latin typeface="Arial"/>
              </a:rPr>
              <a:t>’</a:t>
            </a:r>
            <a:r>
              <a:rPr lang="en-US"/>
              <a:t>l rules: freedom of the seas, no more secret treaties, reduce militarism</a:t>
            </a:r>
          </a:p>
          <a:p>
            <a:pPr lvl="1">
              <a:lnSpc>
                <a:spcPct val="90000"/>
              </a:lnSpc>
            </a:pPr>
            <a:r>
              <a:rPr lang="en-US"/>
              <a:t>To create a League of Nations to solve future problems </a:t>
            </a:r>
          </a:p>
        </p:txBody>
      </p:sp>
      <p:sp>
        <p:nvSpPr>
          <p:cNvPr id="45065" name="AutoShape 9"/>
          <p:cNvSpPr>
            <a:spLocks noChangeArrowheads="1"/>
          </p:cNvSpPr>
          <p:nvPr/>
        </p:nvSpPr>
        <p:spPr bwMode="auto">
          <a:xfrm>
            <a:off x="2514600" y="304800"/>
            <a:ext cx="1752600" cy="533400"/>
          </a:xfrm>
          <a:prstGeom prst="wedgeRectCallout">
            <a:avLst>
              <a:gd name="adj1" fmla="val 109782"/>
              <a:gd name="adj2" fmla="val 29137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Austria</a:t>
            </a:r>
          </a:p>
        </p:txBody>
      </p:sp>
      <p:sp>
        <p:nvSpPr>
          <p:cNvPr id="45066" name="AutoShape 10"/>
          <p:cNvSpPr>
            <a:spLocks noChangeArrowheads="1"/>
          </p:cNvSpPr>
          <p:nvPr/>
        </p:nvSpPr>
        <p:spPr bwMode="auto">
          <a:xfrm>
            <a:off x="4343400" y="228600"/>
            <a:ext cx="1981200" cy="533400"/>
          </a:xfrm>
          <a:prstGeom prst="wedgeRectCallout">
            <a:avLst>
              <a:gd name="adj1" fmla="val 17069"/>
              <a:gd name="adj2" fmla="val 312796"/>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Hungary</a:t>
            </a:r>
          </a:p>
        </p:txBody>
      </p:sp>
      <p:sp>
        <p:nvSpPr>
          <p:cNvPr id="45067" name="AutoShape 11"/>
          <p:cNvSpPr>
            <a:spLocks noChangeArrowheads="1"/>
          </p:cNvSpPr>
          <p:nvPr/>
        </p:nvSpPr>
        <p:spPr bwMode="auto">
          <a:xfrm>
            <a:off x="6400800" y="381000"/>
            <a:ext cx="2590800" cy="533400"/>
          </a:xfrm>
          <a:prstGeom prst="wedgeRectCallout">
            <a:avLst>
              <a:gd name="adj1" fmla="val -74634"/>
              <a:gd name="adj2" fmla="val 27648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Yugoslavia </a:t>
            </a:r>
          </a:p>
        </p:txBody>
      </p:sp>
      <p:sp>
        <p:nvSpPr>
          <p:cNvPr id="45068" name="AutoShape 12"/>
          <p:cNvSpPr>
            <a:spLocks noChangeArrowheads="1"/>
          </p:cNvSpPr>
          <p:nvPr/>
        </p:nvSpPr>
        <p:spPr bwMode="auto">
          <a:xfrm>
            <a:off x="1905000" y="990600"/>
            <a:ext cx="1752600" cy="533400"/>
          </a:xfrm>
          <a:prstGeom prst="wedgeRectCallout">
            <a:avLst>
              <a:gd name="adj1" fmla="val 130977"/>
              <a:gd name="adj2" fmla="val 16934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Poland</a:t>
            </a:r>
          </a:p>
        </p:txBody>
      </p:sp>
      <p:sp>
        <p:nvSpPr>
          <p:cNvPr id="45069" name="AutoShape 13"/>
          <p:cNvSpPr>
            <a:spLocks noChangeArrowheads="1"/>
          </p:cNvSpPr>
          <p:nvPr/>
        </p:nvSpPr>
        <p:spPr bwMode="auto">
          <a:xfrm>
            <a:off x="3810000" y="990600"/>
            <a:ext cx="3200400" cy="533400"/>
          </a:xfrm>
          <a:prstGeom prst="wedgeRectCallout">
            <a:avLst>
              <a:gd name="adj1" fmla="val 2032"/>
              <a:gd name="adj2" fmla="val 16994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Czechoslovakia</a:t>
            </a:r>
          </a:p>
        </p:txBody>
      </p:sp>
      <p:sp>
        <p:nvSpPr>
          <p:cNvPr id="45071" name="AutoShape 15"/>
          <p:cNvSpPr>
            <a:spLocks noChangeArrowheads="1"/>
          </p:cNvSpPr>
          <p:nvPr/>
        </p:nvSpPr>
        <p:spPr bwMode="auto">
          <a:xfrm>
            <a:off x="7239000" y="990600"/>
            <a:ext cx="1676400" cy="533400"/>
          </a:xfrm>
          <a:prstGeom prst="wedgeRectCallout">
            <a:avLst>
              <a:gd name="adj1" fmla="val -128977"/>
              <a:gd name="adj2" fmla="val 176486"/>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Turkey</a:t>
            </a:r>
          </a:p>
        </p:txBody>
      </p:sp>
    </p:spTree>
    <p:extLst>
      <p:ext uri="{BB962C8B-B14F-4D97-AF65-F5344CB8AC3E}">
        <p14:creationId xmlns:p14="http://schemas.microsoft.com/office/powerpoint/2010/main" val="4129643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p:cTn id="7" dur="500" fill="hold"/>
                                        <p:tgtEl>
                                          <p:spTgt spid="45065"/>
                                        </p:tgtEl>
                                        <p:attrNameLst>
                                          <p:attrName>ppt_w</p:attrName>
                                        </p:attrNameLst>
                                      </p:cBhvr>
                                      <p:tavLst>
                                        <p:tav tm="0">
                                          <p:val>
                                            <p:fltVal val="0"/>
                                          </p:val>
                                        </p:tav>
                                        <p:tav tm="100000">
                                          <p:val>
                                            <p:strVal val="#ppt_w"/>
                                          </p:val>
                                        </p:tav>
                                      </p:tavLst>
                                    </p:anim>
                                    <p:anim calcmode="lin" valueType="num">
                                      <p:cBhvr>
                                        <p:cTn id="8" dur="500" fill="hold"/>
                                        <p:tgtEl>
                                          <p:spTgt spid="45065"/>
                                        </p:tgtEl>
                                        <p:attrNameLst>
                                          <p:attrName>ppt_h</p:attrName>
                                        </p:attrNameLst>
                                      </p:cBhvr>
                                      <p:tavLst>
                                        <p:tav tm="0">
                                          <p:val>
                                            <p:fltVal val="0"/>
                                          </p:val>
                                        </p:tav>
                                        <p:tav tm="100000">
                                          <p:val>
                                            <p:strVal val="#ppt_h"/>
                                          </p:val>
                                        </p:tav>
                                      </p:tavLst>
                                    </p:anim>
                                    <p:animEffect transition="in" filter="fade">
                                      <p:cBhvr>
                                        <p:cTn id="9" dur="500"/>
                                        <p:tgtEl>
                                          <p:spTgt spid="4506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5066"/>
                                        </p:tgtEl>
                                        <p:attrNameLst>
                                          <p:attrName>style.visibility</p:attrName>
                                        </p:attrNameLst>
                                      </p:cBhvr>
                                      <p:to>
                                        <p:strVal val="visible"/>
                                      </p:to>
                                    </p:set>
                                    <p:anim calcmode="lin" valueType="num">
                                      <p:cBhvr>
                                        <p:cTn id="13" dur="500" fill="hold"/>
                                        <p:tgtEl>
                                          <p:spTgt spid="45066"/>
                                        </p:tgtEl>
                                        <p:attrNameLst>
                                          <p:attrName>ppt_w</p:attrName>
                                        </p:attrNameLst>
                                      </p:cBhvr>
                                      <p:tavLst>
                                        <p:tav tm="0">
                                          <p:val>
                                            <p:fltVal val="0"/>
                                          </p:val>
                                        </p:tav>
                                        <p:tav tm="100000">
                                          <p:val>
                                            <p:strVal val="#ppt_w"/>
                                          </p:val>
                                        </p:tav>
                                      </p:tavLst>
                                    </p:anim>
                                    <p:anim calcmode="lin" valueType="num">
                                      <p:cBhvr>
                                        <p:cTn id="14" dur="500" fill="hold"/>
                                        <p:tgtEl>
                                          <p:spTgt spid="45066"/>
                                        </p:tgtEl>
                                        <p:attrNameLst>
                                          <p:attrName>ppt_h</p:attrName>
                                        </p:attrNameLst>
                                      </p:cBhvr>
                                      <p:tavLst>
                                        <p:tav tm="0">
                                          <p:val>
                                            <p:fltVal val="0"/>
                                          </p:val>
                                        </p:tav>
                                        <p:tav tm="100000">
                                          <p:val>
                                            <p:strVal val="#ppt_h"/>
                                          </p:val>
                                        </p:tav>
                                      </p:tavLst>
                                    </p:anim>
                                    <p:animEffect transition="in" filter="fade">
                                      <p:cBhvr>
                                        <p:cTn id="15" dur="500"/>
                                        <p:tgtEl>
                                          <p:spTgt spid="45066"/>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5067"/>
                                        </p:tgtEl>
                                        <p:attrNameLst>
                                          <p:attrName>style.visibility</p:attrName>
                                        </p:attrNameLst>
                                      </p:cBhvr>
                                      <p:to>
                                        <p:strVal val="visible"/>
                                      </p:to>
                                    </p:set>
                                    <p:anim calcmode="lin" valueType="num">
                                      <p:cBhvr>
                                        <p:cTn id="19" dur="500" fill="hold"/>
                                        <p:tgtEl>
                                          <p:spTgt spid="45067"/>
                                        </p:tgtEl>
                                        <p:attrNameLst>
                                          <p:attrName>ppt_w</p:attrName>
                                        </p:attrNameLst>
                                      </p:cBhvr>
                                      <p:tavLst>
                                        <p:tav tm="0">
                                          <p:val>
                                            <p:fltVal val="0"/>
                                          </p:val>
                                        </p:tav>
                                        <p:tav tm="100000">
                                          <p:val>
                                            <p:strVal val="#ppt_w"/>
                                          </p:val>
                                        </p:tav>
                                      </p:tavLst>
                                    </p:anim>
                                    <p:anim calcmode="lin" valueType="num">
                                      <p:cBhvr>
                                        <p:cTn id="20" dur="500" fill="hold"/>
                                        <p:tgtEl>
                                          <p:spTgt spid="45067"/>
                                        </p:tgtEl>
                                        <p:attrNameLst>
                                          <p:attrName>ppt_h</p:attrName>
                                        </p:attrNameLst>
                                      </p:cBhvr>
                                      <p:tavLst>
                                        <p:tav tm="0">
                                          <p:val>
                                            <p:fltVal val="0"/>
                                          </p:val>
                                        </p:tav>
                                        <p:tav tm="100000">
                                          <p:val>
                                            <p:strVal val="#ppt_h"/>
                                          </p:val>
                                        </p:tav>
                                      </p:tavLst>
                                    </p:anim>
                                    <p:animEffect transition="in" filter="fade">
                                      <p:cBhvr>
                                        <p:cTn id="21" dur="500"/>
                                        <p:tgtEl>
                                          <p:spTgt spid="45067"/>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5068"/>
                                        </p:tgtEl>
                                        <p:attrNameLst>
                                          <p:attrName>style.visibility</p:attrName>
                                        </p:attrNameLst>
                                      </p:cBhvr>
                                      <p:to>
                                        <p:strVal val="visible"/>
                                      </p:to>
                                    </p:set>
                                    <p:anim calcmode="lin" valueType="num">
                                      <p:cBhvr>
                                        <p:cTn id="25" dur="500" fill="hold"/>
                                        <p:tgtEl>
                                          <p:spTgt spid="45068"/>
                                        </p:tgtEl>
                                        <p:attrNameLst>
                                          <p:attrName>ppt_w</p:attrName>
                                        </p:attrNameLst>
                                      </p:cBhvr>
                                      <p:tavLst>
                                        <p:tav tm="0">
                                          <p:val>
                                            <p:fltVal val="0"/>
                                          </p:val>
                                        </p:tav>
                                        <p:tav tm="100000">
                                          <p:val>
                                            <p:strVal val="#ppt_w"/>
                                          </p:val>
                                        </p:tav>
                                      </p:tavLst>
                                    </p:anim>
                                    <p:anim calcmode="lin" valueType="num">
                                      <p:cBhvr>
                                        <p:cTn id="26" dur="500" fill="hold"/>
                                        <p:tgtEl>
                                          <p:spTgt spid="45068"/>
                                        </p:tgtEl>
                                        <p:attrNameLst>
                                          <p:attrName>ppt_h</p:attrName>
                                        </p:attrNameLst>
                                      </p:cBhvr>
                                      <p:tavLst>
                                        <p:tav tm="0">
                                          <p:val>
                                            <p:fltVal val="0"/>
                                          </p:val>
                                        </p:tav>
                                        <p:tav tm="100000">
                                          <p:val>
                                            <p:strVal val="#ppt_h"/>
                                          </p:val>
                                        </p:tav>
                                      </p:tavLst>
                                    </p:anim>
                                    <p:animEffect transition="in" filter="fade">
                                      <p:cBhvr>
                                        <p:cTn id="27" dur="500"/>
                                        <p:tgtEl>
                                          <p:spTgt spid="45068"/>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5069"/>
                                        </p:tgtEl>
                                        <p:attrNameLst>
                                          <p:attrName>style.visibility</p:attrName>
                                        </p:attrNameLst>
                                      </p:cBhvr>
                                      <p:to>
                                        <p:strVal val="visible"/>
                                      </p:to>
                                    </p:set>
                                    <p:anim calcmode="lin" valueType="num">
                                      <p:cBhvr>
                                        <p:cTn id="31" dur="500" fill="hold"/>
                                        <p:tgtEl>
                                          <p:spTgt spid="45069"/>
                                        </p:tgtEl>
                                        <p:attrNameLst>
                                          <p:attrName>ppt_w</p:attrName>
                                        </p:attrNameLst>
                                      </p:cBhvr>
                                      <p:tavLst>
                                        <p:tav tm="0">
                                          <p:val>
                                            <p:fltVal val="0"/>
                                          </p:val>
                                        </p:tav>
                                        <p:tav tm="100000">
                                          <p:val>
                                            <p:strVal val="#ppt_w"/>
                                          </p:val>
                                        </p:tav>
                                      </p:tavLst>
                                    </p:anim>
                                    <p:anim calcmode="lin" valueType="num">
                                      <p:cBhvr>
                                        <p:cTn id="32" dur="500" fill="hold"/>
                                        <p:tgtEl>
                                          <p:spTgt spid="45069"/>
                                        </p:tgtEl>
                                        <p:attrNameLst>
                                          <p:attrName>ppt_h</p:attrName>
                                        </p:attrNameLst>
                                      </p:cBhvr>
                                      <p:tavLst>
                                        <p:tav tm="0">
                                          <p:val>
                                            <p:fltVal val="0"/>
                                          </p:val>
                                        </p:tav>
                                        <p:tav tm="100000">
                                          <p:val>
                                            <p:strVal val="#ppt_h"/>
                                          </p:val>
                                        </p:tav>
                                      </p:tavLst>
                                    </p:anim>
                                    <p:animEffect transition="in" filter="fade">
                                      <p:cBhvr>
                                        <p:cTn id="33" dur="500"/>
                                        <p:tgtEl>
                                          <p:spTgt spid="45069"/>
                                        </p:tgtEl>
                                      </p:cBhvr>
                                    </p:animEffect>
                                  </p:childTnLst>
                                </p:cTn>
                              </p:par>
                            </p:childTnLst>
                          </p:cTn>
                        </p:par>
                        <p:par>
                          <p:cTn id="34" fill="hold" nodeType="afterGroup">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45071"/>
                                        </p:tgtEl>
                                        <p:attrNameLst>
                                          <p:attrName>style.visibility</p:attrName>
                                        </p:attrNameLst>
                                      </p:cBhvr>
                                      <p:to>
                                        <p:strVal val="visible"/>
                                      </p:to>
                                    </p:set>
                                    <p:anim calcmode="lin" valueType="num">
                                      <p:cBhvr>
                                        <p:cTn id="37" dur="500" fill="hold"/>
                                        <p:tgtEl>
                                          <p:spTgt spid="45071"/>
                                        </p:tgtEl>
                                        <p:attrNameLst>
                                          <p:attrName>ppt_w</p:attrName>
                                        </p:attrNameLst>
                                      </p:cBhvr>
                                      <p:tavLst>
                                        <p:tav tm="0">
                                          <p:val>
                                            <p:fltVal val="0"/>
                                          </p:val>
                                        </p:tav>
                                        <p:tav tm="100000">
                                          <p:val>
                                            <p:strVal val="#ppt_w"/>
                                          </p:val>
                                        </p:tav>
                                      </p:tavLst>
                                    </p:anim>
                                    <p:anim calcmode="lin" valueType="num">
                                      <p:cBhvr>
                                        <p:cTn id="38" dur="500" fill="hold"/>
                                        <p:tgtEl>
                                          <p:spTgt spid="45071"/>
                                        </p:tgtEl>
                                        <p:attrNameLst>
                                          <p:attrName>ppt_h</p:attrName>
                                        </p:attrNameLst>
                                      </p:cBhvr>
                                      <p:tavLst>
                                        <p:tav tm="0">
                                          <p:val>
                                            <p:fltVal val="0"/>
                                          </p:val>
                                        </p:tav>
                                        <p:tav tm="100000">
                                          <p:val>
                                            <p:strVal val="#ppt_h"/>
                                          </p:val>
                                        </p:tav>
                                      </p:tavLst>
                                    </p:anim>
                                    <p:animEffect transition="in" filter="fade">
                                      <p:cBhvr>
                                        <p:cTn id="39" dur="500"/>
                                        <p:tgtEl>
                                          <p:spTgt spid="45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6" grpId="0" animBg="1"/>
      <p:bldP spid="45067" grpId="0" animBg="1"/>
      <p:bldP spid="45068" grpId="0" animBg="1"/>
      <p:bldP spid="45069" grpId="0" animBg="1"/>
      <p:bldP spid="450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143000" y="0"/>
            <a:ext cx="7772400" cy="838200"/>
          </a:xfrm>
        </p:spPr>
        <p:txBody>
          <a:bodyPr/>
          <a:lstStyle/>
          <a:p>
            <a:r>
              <a:rPr lang="en-US" dirty="0" smtClean="0"/>
              <a:t>Paris Peace Conference, </a:t>
            </a:r>
            <a:r>
              <a:rPr lang="en-US" dirty="0"/>
              <a:t>1919</a:t>
            </a:r>
          </a:p>
        </p:txBody>
      </p:sp>
      <p:sp>
        <p:nvSpPr>
          <p:cNvPr id="327683" name="Rectangle 3"/>
          <p:cNvSpPr>
            <a:spLocks noGrp="1" noChangeArrowheads="1"/>
          </p:cNvSpPr>
          <p:nvPr>
            <p:ph type="body" idx="1"/>
          </p:nvPr>
        </p:nvSpPr>
        <p:spPr>
          <a:xfrm>
            <a:off x="838200" y="762000"/>
            <a:ext cx="8305800" cy="6096000"/>
          </a:xfrm>
        </p:spPr>
        <p:txBody>
          <a:bodyPr/>
          <a:lstStyle/>
          <a:p>
            <a:pPr>
              <a:lnSpc>
                <a:spcPct val="90000"/>
              </a:lnSpc>
            </a:pPr>
            <a:r>
              <a:rPr lang="en-US"/>
              <a:t>The treaty was a compromise: </a:t>
            </a:r>
          </a:p>
          <a:p>
            <a:pPr lvl="1">
              <a:lnSpc>
                <a:spcPct val="90000"/>
              </a:lnSpc>
            </a:pPr>
            <a:r>
              <a:rPr lang="en-US"/>
              <a:t>Poland, Czech, Yugoslavia were formed but Germany</a:t>
            </a:r>
            <a:r>
              <a:rPr lang="ja-JP" altLang="en-US">
                <a:latin typeface="Arial"/>
              </a:rPr>
              <a:t>’</a:t>
            </a:r>
            <a:r>
              <a:rPr lang="en-US"/>
              <a:t>s colonies were split up by the victors </a:t>
            </a:r>
          </a:p>
          <a:p>
            <a:pPr lvl="1">
              <a:lnSpc>
                <a:spcPct val="90000"/>
              </a:lnSpc>
            </a:pPr>
            <a:r>
              <a:rPr lang="en-US"/>
              <a:t>Germany had to accept the </a:t>
            </a:r>
            <a:r>
              <a:rPr lang="ja-JP" altLang="en-US">
                <a:latin typeface="Arial"/>
              </a:rPr>
              <a:t>“</a:t>
            </a:r>
            <a:r>
              <a:rPr lang="en-US"/>
              <a:t>war guilt clause</a:t>
            </a:r>
            <a:r>
              <a:rPr lang="ja-JP" altLang="en-US">
                <a:latin typeface="Arial"/>
              </a:rPr>
              <a:t>”</a:t>
            </a:r>
            <a:r>
              <a:rPr lang="en-US"/>
              <a:t> &amp; pay $33 billion</a:t>
            </a:r>
          </a:p>
          <a:p>
            <a:pPr lvl="1">
              <a:lnSpc>
                <a:spcPct val="90000"/>
              </a:lnSpc>
            </a:pPr>
            <a:r>
              <a:rPr lang="en-US"/>
              <a:t>The treaty did not mention free trade or freedom of seas</a:t>
            </a:r>
          </a:p>
          <a:p>
            <a:pPr lvl="1">
              <a:lnSpc>
                <a:spcPct val="90000"/>
              </a:lnSpc>
            </a:pPr>
            <a:r>
              <a:rPr lang="en-US"/>
              <a:t>Despite</a:t>
            </a:r>
            <a:r>
              <a:rPr lang="en-US" sz="3000"/>
              <a:t> </a:t>
            </a:r>
            <a:r>
              <a:rPr lang="en-US"/>
              <a:t>calls</a:t>
            </a:r>
            <a:r>
              <a:rPr lang="en-US" sz="3000"/>
              <a:t> </a:t>
            </a:r>
            <a:r>
              <a:rPr lang="en-US"/>
              <a:t>for</a:t>
            </a:r>
            <a:r>
              <a:rPr lang="en-US" sz="3000"/>
              <a:t> </a:t>
            </a:r>
            <a:r>
              <a:rPr lang="en-US"/>
              <a:t>open</a:t>
            </a:r>
            <a:r>
              <a:rPr lang="en-US" sz="3000"/>
              <a:t> </a:t>
            </a:r>
            <a:r>
              <a:rPr lang="en-US"/>
              <a:t>covenants, the treaty was drafted in secret</a:t>
            </a:r>
          </a:p>
        </p:txBody>
      </p:sp>
      <p:sp>
        <p:nvSpPr>
          <p:cNvPr id="327689" name="AutoShape 9"/>
          <p:cNvSpPr>
            <a:spLocks noChangeArrowheads="1"/>
          </p:cNvSpPr>
          <p:nvPr/>
        </p:nvSpPr>
        <p:spPr bwMode="auto">
          <a:xfrm>
            <a:off x="2133600" y="1600200"/>
            <a:ext cx="6096000" cy="990600"/>
          </a:xfrm>
          <a:prstGeom prst="wedgeRectCallout">
            <a:avLst>
              <a:gd name="adj1" fmla="val 55861"/>
              <a:gd name="adj2" fmla="val 11474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600"/>
              <a:t>Wilson originally hoped for a </a:t>
            </a:r>
            <a:r>
              <a:rPr kumimoji="1" lang="ja-JP" altLang="en-US" sz="3600">
                <a:latin typeface="Arial"/>
              </a:rPr>
              <a:t>“</a:t>
            </a:r>
            <a:r>
              <a:rPr kumimoji="1" lang="en-US" sz="3600"/>
              <a:t>peace without victory</a:t>
            </a:r>
            <a:r>
              <a:rPr kumimoji="1" lang="ja-JP" altLang="en-US" sz="3600">
                <a:latin typeface="Arial"/>
              </a:rPr>
              <a:t>”</a:t>
            </a:r>
            <a:endParaRPr kumimoji="1" lang="en-US" sz="3600"/>
          </a:p>
        </p:txBody>
      </p:sp>
    </p:spTree>
    <p:extLst>
      <p:ext uri="{BB962C8B-B14F-4D97-AF65-F5344CB8AC3E}">
        <p14:creationId xmlns:p14="http://schemas.microsoft.com/office/powerpoint/2010/main" val="4205742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689"/>
                                        </p:tgtEl>
                                        <p:attrNameLst>
                                          <p:attrName>style.visibility</p:attrName>
                                        </p:attrNameLst>
                                      </p:cBhvr>
                                      <p:to>
                                        <p:strVal val="visible"/>
                                      </p:to>
                                    </p:set>
                                    <p:anim calcmode="lin" valueType="num">
                                      <p:cBhvr>
                                        <p:cTn id="7" dur="500" fill="hold"/>
                                        <p:tgtEl>
                                          <p:spTgt spid="327689"/>
                                        </p:tgtEl>
                                        <p:attrNameLst>
                                          <p:attrName>ppt_w</p:attrName>
                                        </p:attrNameLst>
                                      </p:cBhvr>
                                      <p:tavLst>
                                        <p:tav tm="0">
                                          <p:val>
                                            <p:fltVal val="0"/>
                                          </p:val>
                                        </p:tav>
                                        <p:tav tm="100000">
                                          <p:val>
                                            <p:strVal val="#ppt_w"/>
                                          </p:val>
                                        </p:tav>
                                      </p:tavLst>
                                    </p:anim>
                                    <p:anim calcmode="lin" valueType="num">
                                      <p:cBhvr>
                                        <p:cTn id="8" dur="500" fill="hold"/>
                                        <p:tgtEl>
                                          <p:spTgt spid="327689"/>
                                        </p:tgtEl>
                                        <p:attrNameLst>
                                          <p:attrName>ppt_h</p:attrName>
                                        </p:attrNameLst>
                                      </p:cBhvr>
                                      <p:tavLst>
                                        <p:tav tm="0">
                                          <p:val>
                                            <p:fltVal val="0"/>
                                          </p:val>
                                        </p:tav>
                                        <p:tav tm="100000">
                                          <p:val>
                                            <p:strVal val="#ppt_h"/>
                                          </p:val>
                                        </p:tav>
                                      </p:tavLst>
                                    </p:anim>
                                    <p:animEffect transition="in" filter="fade">
                                      <p:cBhvr>
                                        <p:cTn id="9" dur="500"/>
                                        <p:tgtEl>
                                          <p:spTgt spid="327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ChangeArrowheads="1"/>
          </p:cNvSpPr>
          <p:nvPr>
            <p:ph type="title"/>
          </p:nvPr>
        </p:nvSpPr>
        <p:spPr/>
        <p:txBody>
          <a:bodyPr/>
          <a:lstStyle/>
          <a:p>
            <a:endParaRPr lang="en-US"/>
          </a:p>
        </p:txBody>
      </p:sp>
      <p:pic>
        <p:nvPicPr>
          <p:cNvPr id="78852" name="Picture 4" descr="DIVI7233TB2401"/>
          <p:cNvPicPr>
            <a:picLocks noChangeAspect="1" noChangeArrowheads="1"/>
          </p:cNvPicPr>
          <p:nvPr>
            <p:ph idx="1"/>
          </p:nvPr>
        </p:nvPicPr>
        <p:blipFill>
          <a:blip r:embed="rId2">
            <a:lum bright="-18000" contrast="30000"/>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9259384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143000" y="0"/>
            <a:ext cx="7772400" cy="838200"/>
          </a:xfrm>
        </p:spPr>
        <p:txBody>
          <a:bodyPr/>
          <a:lstStyle/>
          <a:p>
            <a:r>
              <a:rPr lang="en-US" dirty="0" smtClean="0"/>
              <a:t>Paris Peace Conference, </a:t>
            </a:r>
            <a:r>
              <a:rPr lang="en-US" dirty="0"/>
              <a:t>1919</a:t>
            </a:r>
          </a:p>
        </p:txBody>
      </p:sp>
      <p:sp>
        <p:nvSpPr>
          <p:cNvPr id="119811" name="Rectangle 3"/>
          <p:cNvSpPr>
            <a:spLocks noGrp="1" noChangeArrowheads="1"/>
          </p:cNvSpPr>
          <p:nvPr>
            <p:ph type="body" idx="1"/>
          </p:nvPr>
        </p:nvSpPr>
        <p:spPr>
          <a:xfrm>
            <a:off x="838200" y="762000"/>
            <a:ext cx="8305800" cy="6096000"/>
          </a:xfrm>
        </p:spPr>
        <p:txBody>
          <a:bodyPr/>
          <a:lstStyle/>
          <a:p>
            <a:pPr>
              <a:lnSpc>
                <a:spcPct val="95000"/>
              </a:lnSpc>
            </a:pPr>
            <a:r>
              <a:rPr lang="en-US"/>
              <a:t>On June 28, 1919, the Treaty of Versailles was signed by Germany &amp; officially ended WWI</a:t>
            </a:r>
          </a:p>
        </p:txBody>
      </p:sp>
      <p:pic>
        <p:nvPicPr>
          <p:cNvPr id="119817" name="Picture 9"/>
          <p:cNvPicPr>
            <a:picLocks noChangeAspect="1" noChangeArrowheads="1"/>
          </p:cNvPicPr>
          <p:nvPr/>
        </p:nvPicPr>
        <p:blipFill>
          <a:blip r:embed="rId2">
            <a:extLst>
              <a:ext uri="{28A0092B-C50C-407E-A947-70E740481C1C}">
                <a14:useLocalDpi xmlns:a14="http://schemas.microsoft.com/office/drawing/2010/main" val="0"/>
              </a:ext>
            </a:extLst>
          </a:blip>
          <a:srcRect l="8626" t="26003" r="9377" b="35504"/>
          <a:stretch>
            <a:fillRect/>
          </a:stretch>
        </p:blipFill>
        <p:spPr bwMode="auto">
          <a:xfrm>
            <a:off x="3175" y="2662238"/>
            <a:ext cx="9140825" cy="42005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9819" name="AutoShape 11"/>
          <p:cNvSpPr>
            <a:spLocks noChangeArrowheads="1"/>
          </p:cNvSpPr>
          <p:nvPr/>
        </p:nvSpPr>
        <p:spPr bwMode="auto">
          <a:xfrm>
            <a:off x="457200" y="5257800"/>
            <a:ext cx="6553200" cy="1524000"/>
          </a:xfrm>
          <a:prstGeom prst="wedgeRectCallout">
            <a:avLst>
              <a:gd name="adj1" fmla="val 50898"/>
              <a:gd name="adj2" fmla="val -30937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200" dirty="0"/>
              <a:t>Unfortunately for Wilson, many Senators did not like the treaty because of the League of Nations </a:t>
            </a:r>
          </a:p>
        </p:txBody>
      </p:sp>
      <p:sp>
        <p:nvSpPr>
          <p:cNvPr id="119820" name="AutoShape 12"/>
          <p:cNvSpPr>
            <a:spLocks noChangeArrowheads="1"/>
          </p:cNvSpPr>
          <p:nvPr/>
        </p:nvSpPr>
        <p:spPr bwMode="auto">
          <a:xfrm>
            <a:off x="152400" y="3200400"/>
            <a:ext cx="8915400" cy="1981200"/>
          </a:xfrm>
          <a:prstGeom prst="wedgeRectCallout">
            <a:avLst>
              <a:gd name="adj1" fmla="val 32014"/>
              <a:gd name="adj2" fmla="val -14319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200" dirty="0"/>
              <a:t>But, Wilson could not sign the treaty &amp; formally end America</a:t>
            </a:r>
            <a:r>
              <a:rPr lang="ja-JP" altLang="en-US" sz="3200" dirty="0">
                <a:latin typeface="Arial"/>
              </a:rPr>
              <a:t>’</a:t>
            </a:r>
            <a:r>
              <a:rPr lang="en-US" sz="3200" dirty="0"/>
              <a:t>s involvement in WWI; According to Article I of the Constitution, the U.S. Senate has the power to ratify all treaties</a:t>
            </a:r>
          </a:p>
        </p:txBody>
      </p:sp>
    </p:spTree>
    <p:extLst>
      <p:ext uri="{BB962C8B-B14F-4D97-AF65-F5344CB8AC3E}">
        <p14:creationId xmlns:p14="http://schemas.microsoft.com/office/powerpoint/2010/main" val="1168662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9820"/>
                                        </p:tgtEl>
                                        <p:attrNameLst>
                                          <p:attrName>style.visibility</p:attrName>
                                        </p:attrNameLst>
                                      </p:cBhvr>
                                      <p:to>
                                        <p:strVal val="visible"/>
                                      </p:to>
                                    </p:set>
                                    <p:anim calcmode="lin" valueType="num">
                                      <p:cBhvr>
                                        <p:cTn id="7" dur="500" fill="hold"/>
                                        <p:tgtEl>
                                          <p:spTgt spid="119820"/>
                                        </p:tgtEl>
                                        <p:attrNameLst>
                                          <p:attrName>ppt_w</p:attrName>
                                        </p:attrNameLst>
                                      </p:cBhvr>
                                      <p:tavLst>
                                        <p:tav tm="0">
                                          <p:val>
                                            <p:fltVal val="0"/>
                                          </p:val>
                                        </p:tav>
                                        <p:tav tm="100000">
                                          <p:val>
                                            <p:strVal val="#ppt_w"/>
                                          </p:val>
                                        </p:tav>
                                      </p:tavLst>
                                    </p:anim>
                                    <p:anim calcmode="lin" valueType="num">
                                      <p:cBhvr>
                                        <p:cTn id="8" dur="500" fill="hold"/>
                                        <p:tgtEl>
                                          <p:spTgt spid="119820"/>
                                        </p:tgtEl>
                                        <p:attrNameLst>
                                          <p:attrName>ppt_h</p:attrName>
                                        </p:attrNameLst>
                                      </p:cBhvr>
                                      <p:tavLst>
                                        <p:tav tm="0">
                                          <p:val>
                                            <p:fltVal val="0"/>
                                          </p:val>
                                        </p:tav>
                                        <p:tav tm="100000">
                                          <p:val>
                                            <p:strVal val="#ppt_h"/>
                                          </p:val>
                                        </p:tav>
                                      </p:tavLst>
                                    </p:anim>
                                    <p:animEffect transition="in" filter="fade">
                                      <p:cBhvr>
                                        <p:cTn id="9" dur="500"/>
                                        <p:tgtEl>
                                          <p:spTgt spid="1198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9819"/>
                                        </p:tgtEl>
                                        <p:attrNameLst>
                                          <p:attrName>style.visibility</p:attrName>
                                        </p:attrNameLst>
                                      </p:cBhvr>
                                      <p:to>
                                        <p:strVal val="visible"/>
                                      </p:to>
                                    </p:set>
                                    <p:anim calcmode="lin" valueType="num">
                                      <p:cBhvr>
                                        <p:cTn id="14" dur="500" fill="hold"/>
                                        <p:tgtEl>
                                          <p:spTgt spid="119819"/>
                                        </p:tgtEl>
                                        <p:attrNameLst>
                                          <p:attrName>ppt_w</p:attrName>
                                        </p:attrNameLst>
                                      </p:cBhvr>
                                      <p:tavLst>
                                        <p:tav tm="0">
                                          <p:val>
                                            <p:fltVal val="0"/>
                                          </p:val>
                                        </p:tav>
                                        <p:tav tm="100000">
                                          <p:val>
                                            <p:strVal val="#ppt_w"/>
                                          </p:val>
                                        </p:tav>
                                      </p:tavLst>
                                    </p:anim>
                                    <p:anim calcmode="lin" valueType="num">
                                      <p:cBhvr>
                                        <p:cTn id="15" dur="500" fill="hold"/>
                                        <p:tgtEl>
                                          <p:spTgt spid="119819"/>
                                        </p:tgtEl>
                                        <p:attrNameLst>
                                          <p:attrName>ppt_h</p:attrName>
                                        </p:attrNameLst>
                                      </p:cBhvr>
                                      <p:tavLst>
                                        <p:tav tm="0">
                                          <p:val>
                                            <p:fltVal val="0"/>
                                          </p:val>
                                        </p:tav>
                                        <p:tav tm="100000">
                                          <p:val>
                                            <p:strVal val="#ppt_h"/>
                                          </p:val>
                                        </p:tav>
                                      </p:tavLst>
                                    </p:anim>
                                    <p:animEffect transition="in" filter="fade">
                                      <p:cBhvr>
                                        <p:cTn id="16" dur="500"/>
                                        <p:tgtEl>
                                          <p:spTgt spid="119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9" grpId="0" animBg="1"/>
      <p:bldP spid="1198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sz="4000"/>
              <a:t>Why did the US Reject the Treaty of Versailles?</a:t>
            </a:r>
          </a:p>
        </p:txBody>
      </p:sp>
      <p:sp>
        <p:nvSpPr>
          <p:cNvPr id="72707" name="Rectangle 3"/>
          <p:cNvSpPr>
            <a:spLocks noGrp="1" noChangeArrowheads="1"/>
          </p:cNvSpPr>
          <p:nvPr>
            <p:ph type="body" idx="1"/>
          </p:nvPr>
        </p:nvSpPr>
        <p:spPr/>
        <p:txBody>
          <a:bodyPr/>
          <a:lstStyle/>
          <a:p>
            <a:pPr>
              <a:lnSpc>
                <a:spcPct val="90000"/>
              </a:lnSpc>
            </a:pPr>
            <a:r>
              <a:rPr lang="en-US" sz="2800"/>
              <a:t>Critics of the Treaty believed that the League would drag the US into future European wars (Senator Henry Cabot Lodge)</a:t>
            </a:r>
          </a:p>
          <a:p>
            <a:pPr>
              <a:lnSpc>
                <a:spcPct val="90000"/>
              </a:lnSpc>
            </a:pPr>
            <a:r>
              <a:rPr lang="en-US" sz="2800"/>
              <a:t>Americans were </a:t>
            </a:r>
            <a:r>
              <a:rPr lang="ja-JP" altLang="en-US" sz="2800">
                <a:latin typeface="Arial"/>
              </a:rPr>
              <a:t>“</a:t>
            </a:r>
            <a:r>
              <a:rPr lang="en-US" sz="2800"/>
              <a:t>war weary</a:t>
            </a:r>
            <a:r>
              <a:rPr lang="ja-JP" altLang="en-US" sz="2800">
                <a:latin typeface="Arial"/>
              </a:rPr>
              <a:t>”</a:t>
            </a:r>
            <a:r>
              <a:rPr lang="en-US" sz="2800"/>
              <a:t> and wanted to return to isolationism </a:t>
            </a:r>
          </a:p>
          <a:p>
            <a:pPr>
              <a:lnSpc>
                <a:spcPct val="90000"/>
              </a:lnSpc>
            </a:pPr>
            <a:r>
              <a:rPr lang="en-US" sz="2800"/>
              <a:t>Wilson suffered a stroke and was unable to sell the treaty to the people </a:t>
            </a:r>
          </a:p>
          <a:p>
            <a:pPr>
              <a:lnSpc>
                <a:spcPct val="90000"/>
              </a:lnSpc>
            </a:pPr>
            <a:r>
              <a:rPr lang="en-US" sz="2800"/>
              <a:t>The US refused to join the League of Nations, making the League a </a:t>
            </a:r>
            <a:r>
              <a:rPr lang="ja-JP" altLang="en-US" sz="2800">
                <a:latin typeface="Arial"/>
              </a:rPr>
              <a:t>“</a:t>
            </a:r>
            <a:r>
              <a:rPr lang="en-US" sz="2800"/>
              <a:t>paper tiger</a:t>
            </a:r>
            <a:r>
              <a:rPr lang="ja-JP" altLang="en-US" sz="2800">
                <a:latin typeface="Arial"/>
              </a:rPr>
              <a:t>”</a:t>
            </a:r>
            <a:r>
              <a:rPr lang="en-US" sz="2800"/>
              <a:t> or weak on the world stage.   </a:t>
            </a:r>
          </a:p>
        </p:txBody>
      </p:sp>
    </p:spTree>
    <p:extLst>
      <p:ext uri="{BB962C8B-B14F-4D97-AF65-F5344CB8AC3E}">
        <p14:creationId xmlns:p14="http://schemas.microsoft.com/office/powerpoint/2010/main" val="327795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2707">
                                            <p:txEl>
                                              <p:pRg st="0" end="0"/>
                                            </p:txEl>
                                          </p:spTgt>
                                        </p:tgtEl>
                                        <p:attrNameLst>
                                          <p:attrName>style.visibility</p:attrName>
                                        </p:attrNameLst>
                                      </p:cBhvr>
                                      <p:to>
                                        <p:strVal val="visible"/>
                                      </p:to>
                                    </p:set>
                                    <p:anim calcmode="discrete" valueType="clr">
                                      <p:cBhvr override="childStyle">
                                        <p:cTn id="7" dur="80"/>
                                        <p:tgtEl>
                                          <p:spTgt spid="727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7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2707">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2707">
                                            <p:txEl>
                                              <p:pRg st="1" end="1"/>
                                            </p:txEl>
                                          </p:spTgt>
                                        </p:tgtEl>
                                        <p:attrNameLst>
                                          <p:attrName>style.visibility</p:attrName>
                                        </p:attrNameLst>
                                      </p:cBhvr>
                                      <p:to>
                                        <p:strVal val="visible"/>
                                      </p:to>
                                    </p:set>
                                    <p:anim calcmode="discrete" valueType="clr">
                                      <p:cBhvr override="childStyle">
                                        <p:cTn id="14" dur="80"/>
                                        <p:tgtEl>
                                          <p:spTgt spid="727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27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72707">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2707">
                                            <p:txEl>
                                              <p:pRg st="2" end="2"/>
                                            </p:txEl>
                                          </p:spTgt>
                                        </p:tgtEl>
                                        <p:attrNameLst>
                                          <p:attrName>style.visibility</p:attrName>
                                        </p:attrNameLst>
                                      </p:cBhvr>
                                      <p:to>
                                        <p:strVal val="visible"/>
                                      </p:to>
                                    </p:set>
                                    <p:anim calcmode="discrete" valueType="clr">
                                      <p:cBhvr override="childStyle">
                                        <p:cTn id="21" dur="80"/>
                                        <p:tgtEl>
                                          <p:spTgt spid="727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270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72707">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2707">
                                            <p:txEl>
                                              <p:pRg st="3" end="3"/>
                                            </p:txEl>
                                          </p:spTgt>
                                        </p:tgtEl>
                                        <p:attrNameLst>
                                          <p:attrName>style.visibility</p:attrName>
                                        </p:attrNameLst>
                                      </p:cBhvr>
                                      <p:to>
                                        <p:strVal val="visible"/>
                                      </p:to>
                                    </p:set>
                                    <p:anim calcmode="discrete" valueType="clr">
                                      <p:cBhvr override="childStyle">
                                        <p:cTn id="28" dur="80"/>
                                        <p:tgtEl>
                                          <p:spTgt spid="727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2707">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72707">
                                            <p:txEl>
                                              <p:pRg st="3" end="3"/>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WW1poster-True Sons of Freedom - blacks"/>
          <p:cNvPicPr>
            <a:picLocks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381000"/>
            <a:ext cx="5127625" cy="6248400"/>
          </a:xfrm>
          <a:ln w="19050">
            <a:solidFill>
              <a:srgbClr val="CC0000"/>
            </a:solidFill>
            <a:miter lim="800000"/>
            <a:headEnd/>
            <a:tailEnd/>
          </a:ln>
        </p:spPr>
      </p:pic>
      <p:sp>
        <p:nvSpPr>
          <p:cNvPr id="31747" name="Rectangle 4"/>
          <p:cNvSpPr>
            <a:spLocks noGrp="1" noChangeArrowheads="1"/>
          </p:cNvSpPr>
          <p:nvPr>
            <p:ph type="title"/>
          </p:nvPr>
        </p:nvSpPr>
        <p:spPr>
          <a:xfrm>
            <a:off x="5257800" y="685800"/>
            <a:ext cx="3886200" cy="1447800"/>
          </a:xfrm>
        </p:spPr>
        <p:txBody>
          <a:bodyPr/>
          <a:lstStyle/>
          <a:p>
            <a:pPr>
              <a:lnSpc>
                <a:spcPct val="90000"/>
              </a:lnSpc>
            </a:pPr>
            <a:r>
              <a:rPr lang="en-US">
                <a:solidFill>
                  <a:schemeClr val="tx1"/>
                </a:solidFill>
                <a:latin typeface="Times New Roman" charset="0"/>
              </a:rPr>
              <a:t>The True Sons of Freedom</a:t>
            </a:r>
          </a:p>
        </p:txBody>
      </p:sp>
      <p:sp>
        <p:nvSpPr>
          <p:cNvPr id="243717" name="AutoShape 5"/>
          <p:cNvSpPr>
            <a:spLocks noChangeArrowheads="1"/>
          </p:cNvSpPr>
          <p:nvPr/>
        </p:nvSpPr>
        <p:spPr bwMode="auto">
          <a:xfrm>
            <a:off x="4191000" y="4419600"/>
            <a:ext cx="4876800" cy="2362200"/>
          </a:xfrm>
          <a:prstGeom prst="wedgeRectCallout">
            <a:avLst>
              <a:gd name="adj1" fmla="val -97787"/>
              <a:gd name="adj2" fmla="val -75134"/>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Returning black soldiers: </a:t>
            </a:r>
            <a:r>
              <a:rPr lang="ja-JP" altLang="en-US" sz="3200" i="1" dirty="0"/>
              <a:t>“</a:t>
            </a:r>
            <a:r>
              <a:rPr lang="en-US" sz="3200" i="1" dirty="0"/>
              <a:t>I</a:t>
            </a:r>
            <a:r>
              <a:rPr lang="ja-JP" altLang="en-US" sz="3200" i="1" dirty="0"/>
              <a:t>’</a:t>
            </a:r>
            <a:r>
              <a:rPr lang="en-US" sz="3200" i="1" dirty="0"/>
              <a:t>m glad I went. I done my part &amp; I</a:t>
            </a:r>
            <a:r>
              <a:rPr lang="ja-JP" altLang="en-US" sz="3200" i="1" dirty="0"/>
              <a:t>’</a:t>
            </a:r>
            <a:r>
              <a:rPr lang="en-US" sz="3200" i="1" dirty="0"/>
              <a:t>m going to fight right here until Uncle Sam does his.</a:t>
            </a:r>
            <a:r>
              <a:rPr lang="ja-JP" altLang="en-US" sz="3200" i="1" dirty="0"/>
              <a:t>”</a:t>
            </a:r>
            <a:endParaRPr lang="en-US" sz="3200" i="1" dirty="0"/>
          </a:p>
        </p:txBody>
      </p:sp>
      <p:sp>
        <p:nvSpPr>
          <p:cNvPr id="243718" name="AutoShape 6"/>
          <p:cNvSpPr>
            <a:spLocks noChangeArrowheads="1"/>
          </p:cNvSpPr>
          <p:nvPr/>
        </p:nvSpPr>
        <p:spPr bwMode="auto">
          <a:xfrm>
            <a:off x="4648200" y="2438400"/>
            <a:ext cx="4419600" cy="1905000"/>
          </a:xfrm>
          <a:prstGeom prst="wedgeRectCallout">
            <a:avLst>
              <a:gd name="adj1" fmla="val -97667"/>
              <a:gd name="adj2" fmla="val 1883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Du Bois</a:t>
            </a:r>
            <a:r>
              <a:rPr lang="ja-JP" altLang="en-US" sz="3200" dirty="0"/>
              <a:t>’</a:t>
            </a:r>
            <a:r>
              <a:rPr lang="en-US" sz="3200" dirty="0"/>
              <a:t> </a:t>
            </a:r>
            <a:r>
              <a:rPr lang="en-US" sz="3200" u="sng" dirty="0"/>
              <a:t>New Negro</a:t>
            </a:r>
            <a:r>
              <a:rPr lang="en-US" sz="3200" i="1" dirty="0"/>
              <a:t>: </a:t>
            </a:r>
          </a:p>
          <a:p>
            <a:pPr algn="ctr">
              <a:lnSpc>
                <a:spcPct val="80000"/>
              </a:lnSpc>
            </a:pPr>
            <a:r>
              <a:rPr lang="ja-JP" altLang="en-US" sz="3200" dirty="0"/>
              <a:t>“</a:t>
            </a:r>
            <a:r>
              <a:rPr lang="en-US" sz="3200" i="1" dirty="0"/>
              <a:t>We return. We return from fighting. We return fighting</a:t>
            </a:r>
            <a:r>
              <a:rPr lang="en-US" sz="3200" dirty="0"/>
              <a:t>.</a:t>
            </a:r>
            <a:r>
              <a:rPr lang="ja-JP" altLang="en-US" sz="3200" dirty="0"/>
              <a:t>”</a:t>
            </a:r>
            <a:endParaRPr lang="en-US" sz="3200" dirty="0"/>
          </a:p>
        </p:txBody>
      </p:sp>
    </p:spTree>
    <p:extLst>
      <p:ext uri="{BB962C8B-B14F-4D97-AF65-F5344CB8AC3E}">
        <p14:creationId xmlns:p14="http://schemas.microsoft.com/office/powerpoint/2010/main" val="39732100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3717"/>
                                        </p:tgtEl>
                                        <p:attrNameLst>
                                          <p:attrName>style.visibility</p:attrName>
                                        </p:attrNameLst>
                                      </p:cBhvr>
                                      <p:to>
                                        <p:strVal val="visible"/>
                                      </p:to>
                                    </p:set>
                                    <p:anim calcmode="lin" valueType="num">
                                      <p:cBhvr>
                                        <p:cTn id="7" dur="500" fill="hold"/>
                                        <p:tgtEl>
                                          <p:spTgt spid="243717"/>
                                        </p:tgtEl>
                                        <p:attrNameLst>
                                          <p:attrName>ppt_w</p:attrName>
                                        </p:attrNameLst>
                                      </p:cBhvr>
                                      <p:tavLst>
                                        <p:tav tm="0">
                                          <p:val>
                                            <p:fltVal val="0"/>
                                          </p:val>
                                        </p:tav>
                                        <p:tav tm="100000">
                                          <p:val>
                                            <p:strVal val="#ppt_w"/>
                                          </p:val>
                                        </p:tav>
                                      </p:tavLst>
                                    </p:anim>
                                    <p:anim calcmode="lin" valueType="num">
                                      <p:cBhvr>
                                        <p:cTn id="8" dur="500" fill="hold"/>
                                        <p:tgtEl>
                                          <p:spTgt spid="243717"/>
                                        </p:tgtEl>
                                        <p:attrNameLst>
                                          <p:attrName>ppt_h</p:attrName>
                                        </p:attrNameLst>
                                      </p:cBhvr>
                                      <p:tavLst>
                                        <p:tav tm="0">
                                          <p:val>
                                            <p:fltVal val="0"/>
                                          </p:val>
                                        </p:tav>
                                        <p:tav tm="100000">
                                          <p:val>
                                            <p:strVal val="#ppt_h"/>
                                          </p:val>
                                        </p:tav>
                                      </p:tavLst>
                                    </p:anim>
                                    <p:animEffect transition="in" filter="fade">
                                      <p:cBhvr>
                                        <p:cTn id="9" dur="500"/>
                                        <p:tgtEl>
                                          <p:spTgt spid="2437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43717"/>
                                        </p:tgtEl>
                                        <p:attrNameLst>
                                          <p:attrName>ppt_w</p:attrName>
                                        </p:attrNameLst>
                                      </p:cBhvr>
                                      <p:tavLst>
                                        <p:tav tm="0">
                                          <p:val>
                                            <p:strVal val="ppt_w"/>
                                          </p:val>
                                        </p:tav>
                                        <p:tav tm="100000">
                                          <p:val>
                                            <p:fltVal val="0"/>
                                          </p:val>
                                        </p:tav>
                                      </p:tavLst>
                                    </p:anim>
                                    <p:anim calcmode="lin" valueType="num">
                                      <p:cBhvr>
                                        <p:cTn id="14" dur="500"/>
                                        <p:tgtEl>
                                          <p:spTgt spid="243717"/>
                                        </p:tgtEl>
                                        <p:attrNameLst>
                                          <p:attrName>ppt_h</p:attrName>
                                        </p:attrNameLst>
                                      </p:cBhvr>
                                      <p:tavLst>
                                        <p:tav tm="0">
                                          <p:val>
                                            <p:strVal val="ppt_h"/>
                                          </p:val>
                                        </p:tav>
                                        <p:tav tm="100000">
                                          <p:val>
                                            <p:fltVal val="0"/>
                                          </p:val>
                                        </p:tav>
                                      </p:tavLst>
                                    </p:anim>
                                    <p:animEffect transition="out" filter="fade">
                                      <p:cBhvr>
                                        <p:cTn id="15" dur="500"/>
                                        <p:tgtEl>
                                          <p:spTgt spid="243717"/>
                                        </p:tgtEl>
                                      </p:cBhvr>
                                    </p:animEffect>
                                    <p:set>
                                      <p:cBhvr>
                                        <p:cTn id="16" dur="1" fill="hold">
                                          <p:stCondLst>
                                            <p:cond delay="499"/>
                                          </p:stCondLst>
                                        </p:cTn>
                                        <p:tgtEl>
                                          <p:spTgt spid="243717"/>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43718"/>
                                        </p:tgtEl>
                                        <p:attrNameLst>
                                          <p:attrName>style.visibility</p:attrName>
                                        </p:attrNameLst>
                                      </p:cBhvr>
                                      <p:to>
                                        <p:strVal val="visible"/>
                                      </p:to>
                                    </p:set>
                                    <p:anim calcmode="lin" valueType="num">
                                      <p:cBhvr>
                                        <p:cTn id="19" dur="500" fill="hold"/>
                                        <p:tgtEl>
                                          <p:spTgt spid="243718"/>
                                        </p:tgtEl>
                                        <p:attrNameLst>
                                          <p:attrName>ppt_w</p:attrName>
                                        </p:attrNameLst>
                                      </p:cBhvr>
                                      <p:tavLst>
                                        <p:tav tm="0">
                                          <p:val>
                                            <p:fltVal val="0"/>
                                          </p:val>
                                        </p:tav>
                                        <p:tav tm="100000">
                                          <p:val>
                                            <p:strVal val="#ppt_w"/>
                                          </p:val>
                                        </p:tav>
                                      </p:tavLst>
                                    </p:anim>
                                    <p:anim calcmode="lin" valueType="num">
                                      <p:cBhvr>
                                        <p:cTn id="20" dur="500" fill="hold"/>
                                        <p:tgtEl>
                                          <p:spTgt spid="243718"/>
                                        </p:tgtEl>
                                        <p:attrNameLst>
                                          <p:attrName>ppt_h</p:attrName>
                                        </p:attrNameLst>
                                      </p:cBhvr>
                                      <p:tavLst>
                                        <p:tav tm="0">
                                          <p:val>
                                            <p:fltVal val="0"/>
                                          </p:val>
                                        </p:tav>
                                        <p:tav tm="100000">
                                          <p:val>
                                            <p:strVal val="#ppt_h"/>
                                          </p:val>
                                        </p:tav>
                                      </p:tavLst>
                                    </p:anim>
                                    <p:animEffect transition="in" filter="fade">
                                      <p:cBhvr>
                                        <p:cTn id="21" dur="500"/>
                                        <p:tgtEl>
                                          <p:spTgt spid="243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nimBg="1"/>
      <p:bldP spid="243717" grpId="1" animBg="1"/>
      <p:bldP spid="2437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38200" y="0"/>
            <a:ext cx="8305800" cy="1219200"/>
          </a:xfrm>
        </p:spPr>
        <p:txBody>
          <a:bodyPr/>
          <a:lstStyle/>
          <a:p>
            <a:r>
              <a:rPr lang="en-US"/>
              <a:t>Rejection in the Senate</a:t>
            </a:r>
          </a:p>
        </p:txBody>
      </p:sp>
      <p:sp>
        <p:nvSpPr>
          <p:cNvPr id="120835" name="Rectangle 3"/>
          <p:cNvSpPr>
            <a:spLocks noGrp="1" noChangeArrowheads="1"/>
          </p:cNvSpPr>
          <p:nvPr>
            <p:ph type="body" idx="1"/>
          </p:nvPr>
        </p:nvSpPr>
        <p:spPr>
          <a:xfrm>
            <a:off x="838200" y="1066800"/>
            <a:ext cx="8305800" cy="5791200"/>
          </a:xfrm>
        </p:spPr>
        <p:txBody>
          <a:bodyPr/>
          <a:lstStyle/>
          <a:p>
            <a:pPr>
              <a:spcBef>
                <a:spcPct val="15000"/>
              </a:spcBef>
            </a:pPr>
            <a:r>
              <a:rPr lang="en-US"/>
              <a:t>Wilson</a:t>
            </a:r>
            <a:r>
              <a:rPr lang="ja-JP" altLang="en-US">
                <a:latin typeface="Arial"/>
              </a:rPr>
              <a:t>’</a:t>
            </a:r>
            <a:r>
              <a:rPr lang="en-US"/>
              <a:t>s failure to compromise led the </a:t>
            </a:r>
            <a:r>
              <a:rPr lang="ja-JP" altLang="en-US">
                <a:latin typeface="Arial"/>
              </a:rPr>
              <a:t>“</a:t>
            </a:r>
            <a:r>
              <a:rPr lang="en-US"/>
              <a:t>irreconcilables</a:t>
            </a:r>
            <a:r>
              <a:rPr lang="ja-JP" altLang="en-US">
                <a:latin typeface="Arial"/>
              </a:rPr>
              <a:t>”</a:t>
            </a:r>
            <a:r>
              <a:rPr lang="en-US"/>
              <a:t> &amp; </a:t>
            </a:r>
            <a:r>
              <a:rPr lang="ja-JP" altLang="en-US">
                <a:latin typeface="Arial"/>
              </a:rPr>
              <a:t>“</a:t>
            </a:r>
            <a:r>
              <a:rPr lang="en-US"/>
              <a:t>strong reservations</a:t>
            </a:r>
            <a:r>
              <a:rPr lang="ja-JP" altLang="en-US">
                <a:latin typeface="Arial"/>
              </a:rPr>
              <a:t>”</a:t>
            </a:r>
            <a:r>
              <a:rPr lang="en-US"/>
              <a:t> to defeat the treaty</a:t>
            </a:r>
          </a:p>
          <a:p>
            <a:pPr>
              <a:spcBef>
                <a:spcPct val="15000"/>
              </a:spcBef>
            </a:pPr>
            <a:r>
              <a:rPr lang="en-US"/>
              <a:t>The United States never signed the Treaty of Versailles nor joined the League of Nations </a:t>
            </a:r>
          </a:p>
          <a:p>
            <a:pPr>
              <a:spcBef>
                <a:spcPct val="15000"/>
              </a:spcBef>
            </a:pPr>
            <a:r>
              <a:rPr lang="en-US"/>
              <a:t>In 1920, the Republican Warren Harding won in a landslide signaling a </a:t>
            </a:r>
            <a:r>
              <a:rPr lang="ja-JP" altLang="en-US">
                <a:latin typeface="Arial"/>
              </a:rPr>
              <a:t>“</a:t>
            </a:r>
            <a:r>
              <a:rPr lang="en-US"/>
              <a:t>return to normalcy</a:t>
            </a:r>
            <a:r>
              <a:rPr lang="ja-JP" altLang="en-US">
                <a:latin typeface="Arial"/>
              </a:rPr>
              <a:t>”</a:t>
            </a:r>
            <a:r>
              <a:rPr lang="en-US"/>
              <a:t> </a:t>
            </a:r>
          </a:p>
        </p:txBody>
      </p:sp>
      <p:sp>
        <p:nvSpPr>
          <p:cNvPr id="120837" name="AutoShape 5"/>
          <p:cNvSpPr>
            <a:spLocks noChangeArrowheads="1"/>
          </p:cNvSpPr>
          <p:nvPr/>
        </p:nvSpPr>
        <p:spPr bwMode="auto">
          <a:xfrm>
            <a:off x="152400" y="3581400"/>
            <a:ext cx="8839200" cy="1905000"/>
          </a:xfrm>
          <a:prstGeom prst="wedgeRectCallout">
            <a:avLst>
              <a:gd name="adj1" fmla="val 30801"/>
              <a:gd name="adj2" fmla="val -16400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3500" i="1">
                <a:latin typeface="Arial"/>
              </a:rPr>
              <a:t>“</a:t>
            </a:r>
            <a:r>
              <a:rPr lang="en-US" sz="3500" i="1"/>
              <a:t>Compromise? Let Lodge compromise… Better  a thousand times to go down fighting than to dip your colors to a dishonorable compromise.</a:t>
            </a:r>
            <a:r>
              <a:rPr lang="ja-JP" altLang="en-US" sz="3500" i="1">
                <a:latin typeface="Arial"/>
              </a:rPr>
              <a:t>”</a:t>
            </a:r>
            <a:r>
              <a:rPr lang="en-US" sz="3500" i="1"/>
              <a:t> </a:t>
            </a:r>
          </a:p>
          <a:p>
            <a:pPr algn="r">
              <a:lnSpc>
                <a:spcPct val="80000"/>
              </a:lnSpc>
              <a:spcBef>
                <a:spcPct val="10000"/>
              </a:spcBef>
            </a:pPr>
            <a:r>
              <a:rPr lang="en-US" sz="3500"/>
              <a:t>—Woodrow Wilson </a:t>
            </a:r>
          </a:p>
        </p:txBody>
      </p:sp>
      <p:pic>
        <p:nvPicPr>
          <p:cNvPr id="120843" name="Picture 11" descr="1920_Electoral_Map"/>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5301"/>
          <a:stretch>
            <a:fillRect/>
          </a:stretch>
        </p:blipFill>
        <p:spPr bwMode="auto">
          <a:xfrm>
            <a:off x="0" y="350838"/>
            <a:ext cx="9180513" cy="52117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7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p:cTn id="7" dur="500" fill="hold"/>
                                        <p:tgtEl>
                                          <p:spTgt spid="120837"/>
                                        </p:tgtEl>
                                        <p:attrNameLst>
                                          <p:attrName>ppt_w</p:attrName>
                                        </p:attrNameLst>
                                      </p:cBhvr>
                                      <p:tavLst>
                                        <p:tav tm="0">
                                          <p:val>
                                            <p:fltVal val="0"/>
                                          </p:val>
                                        </p:tav>
                                        <p:tav tm="100000">
                                          <p:val>
                                            <p:strVal val="#ppt_w"/>
                                          </p:val>
                                        </p:tav>
                                      </p:tavLst>
                                    </p:anim>
                                    <p:anim calcmode="lin" valueType="num">
                                      <p:cBhvr>
                                        <p:cTn id="8" dur="500" fill="hold"/>
                                        <p:tgtEl>
                                          <p:spTgt spid="120837"/>
                                        </p:tgtEl>
                                        <p:attrNameLst>
                                          <p:attrName>ppt_h</p:attrName>
                                        </p:attrNameLst>
                                      </p:cBhvr>
                                      <p:tavLst>
                                        <p:tav tm="0">
                                          <p:val>
                                            <p:fltVal val="0"/>
                                          </p:val>
                                        </p:tav>
                                        <p:tav tm="100000">
                                          <p:val>
                                            <p:strVal val="#ppt_h"/>
                                          </p:val>
                                        </p:tav>
                                      </p:tavLst>
                                    </p:anim>
                                    <p:animEffect transition="in" filter="fade">
                                      <p:cBhvr>
                                        <p:cTn id="9" dur="500"/>
                                        <p:tgtEl>
                                          <p:spTgt spid="1208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20837"/>
                                        </p:tgtEl>
                                        <p:attrNameLst>
                                          <p:attrName>ppt_w</p:attrName>
                                        </p:attrNameLst>
                                      </p:cBhvr>
                                      <p:tavLst>
                                        <p:tav tm="0">
                                          <p:val>
                                            <p:strVal val="ppt_w"/>
                                          </p:val>
                                        </p:tav>
                                        <p:tav tm="100000">
                                          <p:val>
                                            <p:fltVal val="0"/>
                                          </p:val>
                                        </p:tav>
                                      </p:tavLst>
                                    </p:anim>
                                    <p:anim calcmode="lin" valueType="num">
                                      <p:cBhvr>
                                        <p:cTn id="14" dur="500"/>
                                        <p:tgtEl>
                                          <p:spTgt spid="120837"/>
                                        </p:tgtEl>
                                        <p:attrNameLst>
                                          <p:attrName>ppt_h</p:attrName>
                                        </p:attrNameLst>
                                      </p:cBhvr>
                                      <p:tavLst>
                                        <p:tav tm="0">
                                          <p:val>
                                            <p:strVal val="ppt_h"/>
                                          </p:val>
                                        </p:tav>
                                        <p:tav tm="100000">
                                          <p:val>
                                            <p:fltVal val="0"/>
                                          </p:val>
                                        </p:tav>
                                      </p:tavLst>
                                    </p:anim>
                                    <p:animEffect transition="out" filter="fade">
                                      <p:cBhvr>
                                        <p:cTn id="15" dur="500"/>
                                        <p:tgtEl>
                                          <p:spTgt spid="120837"/>
                                        </p:tgtEl>
                                      </p:cBhvr>
                                    </p:animEffect>
                                    <p:set>
                                      <p:cBhvr>
                                        <p:cTn id="16" dur="1" fill="hold">
                                          <p:stCondLst>
                                            <p:cond delay="499"/>
                                          </p:stCondLst>
                                        </p:cTn>
                                        <p:tgtEl>
                                          <p:spTgt spid="1208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20843"/>
                                        </p:tgtEl>
                                        <p:attrNameLst>
                                          <p:attrName>style.visibility</p:attrName>
                                        </p:attrNameLst>
                                      </p:cBhvr>
                                      <p:to>
                                        <p:strVal val="visible"/>
                                      </p:to>
                                    </p:set>
                                    <p:anim calcmode="lin" valueType="num">
                                      <p:cBhvr>
                                        <p:cTn id="21" dur="500" fill="hold"/>
                                        <p:tgtEl>
                                          <p:spTgt spid="120843"/>
                                        </p:tgtEl>
                                        <p:attrNameLst>
                                          <p:attrName>ppt_w</p:attrName>
                                        </p:attrNameLst>
                                      </p:cBhvr>
                                      <p:tavLst>
                                        <p:tav tm="0">
                                          <p:val>
                                            <p:fltVal val="0"/>
                                          </p:val>
                                        </p:tav>
                                        <p:tav tm="100000">
                                          <p:val>
                                            <p:strVal val="#ppt_w"/>
                                          </p:val>
                                        </p:tav>
                                      </p:tavLst>
                                    </p:anim>
                                    <p:anim calcmode="lin" valueType="num">
                                      <p:cBhvr>
                                        <p:cTn id="22" dur="500" fill="hold"/>
                                        <p:tgtEl>
                                          <p:spTgt spid="120843"/>
                                        </p:tgtEl>
                                        <p:attrNameLst>
                                          <p:attrName>ppt_h</p:attrName>
                                        </p:attrNameLst>
                                      </p:cBhvr>
                                      <p:tavLst>
                                        <p:tav tm="0">
                                          <p:val>
                                            <p:fltVal val="0"/>
                                          </p:val>
                                        </p:tav>
                                        <p:tav tm="100000">
                                          <p:val>
                                            <p:strVal val="#ppt_h"/>
                                          </p:val>
                                        </p:tav>
                                      </p:tavLst>
                                    </p:anim>
                                    <p:animEffect transition="in" filter="fade">
                                      <p:cBhvr>
                                        <p:cTn id="23" dur="500"/>
                                        <p:tgtEl>
                                          <p:spTgt spid="120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nimBg="1"/>
      <p:bldP spid="120837"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24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24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246" name="Rectangle 6"/>
          <p:cNvSpPr>
            <a:spLocks noGrp="1" noChangeArrowheads="1"/>
          </p:cNvSpPr>
          <p:nvPr>
            <p:ph type="title"/>
          </p:nvPr>
        </p:nvSpPr>
        <p:spPr>
          <a:xfrm>
            <a:off x="1143000" y="0"/>
            <a:ext cx="7772400" cy="762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American Neutrality</a:t>
            </a:r>
          </a:p>
        </p:txBody>
      </p:sp>
      <p:sp>
        <p:nvSpPr>
          <p:cNvPr id="10247" name="Rectangle 7"/>
          <p:cNvSpPr>
            <a:spLocks noGrp="1" noChangeArrowheads="1"/>
          </p:cNvSpPr>
          <p:nvPr>
            <p:ph type="body" idx="1"/>
          </p:nvPr>
        </p:nvSpPr>
        <p:spPr>
          <a:xfrm>
            <a:off x="838200" y="685800"/>
            <a:ext cx="8305800" cy="6172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a:latin typeface="Arial" charset="0"/>
              </a:rPr>
              <a:t>When war was declared in Europe in July 1914, Wilson proclaimed American neutrality due to: </a:t>
            </a:r>
          </a:p>
          <a:p>
            <a:pPr lvl="1">
              <a:lnSpc>
                <a:spcPct val="95000"/>
              </a:lnSpc>
              <a:spcBef>
                <a:spcPct val="10000"/>
              </a:spcBef>
            </a:pPr>
            <a:r>
              <a:rPr lang="en-US">
                <a:latin typeface="Arial" charset="0"/>
              </a:rPr>
              <a:t>Tradition of non-involvement </a:t>
            </a:r>
          </a:p>
          <a:p>
            <a:pPr lvl="1">
              <a:lnSpc>
                <a:spcPct val="95000"/>
              </a:lnSpc>
              <a:spcBef>
                <a:spcPct val="10000"/>
              </a:spcBef>
            </a:pPr>
            <a:r>
              <a:rPr lang="en-US">
                <a:latin typeface="Arial" charset="0"/>
              </a:rPr>
              <a:t>Progressives &amp; women organized against war</a:t>
            </a:r>
          </a:p>
          <a:p>
            <a:pPr lvl="1">
              <a:lnSpc>
                <a:spcPct val="95000"/>
              </a:lnSpc>
              <a:spcBef>
                <a:spcPct val="10000"/>
              </a:spcBef>
            </a:pPr>
            <a:r>
              <a:rPr lang="en-US">
                <a:latin typeface="Arial" charset="0"/>
              </a:rPr>
              <a:t>America as a land of immigrants should not take sides in Europe</a:t>
            </a:r>
          </a:p>
          <a:p>
            <a:pPr>
              <a:lnSpc>
                <a:spcPct val="95000"/>
              </a:lnSpc>
              <a:spcBef>
                <a:spcPct val="10000"/>
              </a:spcBef>
            </a:pPr>
            <a:r>
              <a:rPr lang="en-US">
                <a:latin typeface="Arial" charset="0"/>
              </a:rPr>
              <a:t>The majority of the U.S. supported the Allies but wanted to avoid war</a:t>
            </a:r>
          </a:p>
        </p:txBody>
      </p:sp>
    </p:spTree>
    <p:extLst>
      <p:ext uri="{BB962C8B-B14F-4D97-AF65-F5344CB8AC3E}">
        <p14:creationId xmlns:p14="http://schemas.microsoft.com/office/powerpoint/2010/main" val="1595687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3000" y="0"/>
            <a:ext cx="7772400" cy="762000"/>
          </a:xfrm>
        </p:spPr>
        <p:txBody>
          <a:bodyPr/>
          <a:lstStyle/>
          <a:p>
            <a:r>
              <a:rPr lang="en-US"/>
              <a:t>Postwar Disillusionment</a:t>
            </a:r>
          </a:p>
        </p:txBody>
      </p:sp>
      <p:sp>
        <p:nvSpPr>
          <p:cNvPr id="64515" name="Rectangle 3"/>
          <p:cNvSpPr>
            <a:spLocks noGrp="1" noChangeArrowheads="1"/>
          </p:cNvSpPr>
          <p:nvPr>
            <p:ph type="body" idx="1"/>
          </p:nvPr>
        </p:nvSpPr>
        <p:spPr>
          <a:xfrm>
            <a:off x="914400" y="685800"/>
            <a:ext cx="8229600" cy="6172200"/>
          </a:xfrm>
        </p:spPr>
        <p:txBody>
          <a:bodyPr/>
          <a:lstStyle/>
          <a:p>
            <a:pPr>
              <a:lnSpc>
                <a:spcPct val="90000"/>
              </a:lnSpc>
            </a:pPr>
            <a:r>
              <a:rPr lang="en-US"/>
              <a:t>The impact of the Great War:</a:t>
            </a:r>
          </a:p>
          <a:p>
            <a:pPr lvl="1">
              <a:lnSpc>
                <a:spcPct val="90000"/>
              </a:lnSpc>
            </a:pPr>
            <a:r>
              <a:rPr lang="en-US"/>
              <a:t>The U.S. played a key role the international peace process</a:t>
            </a:r>
          </a:p>
          <a:p>
            <a:pPr lvl="1">
              <a:lnSpc>
                <a:spcPct val="90000"/>
              </a:lnSpc>
            </a:pPr>
            <a:r>
              <a:rPr lang="en-US"/>
              <a:t>Led to unprecedented economic prosperity &amp; gov</a:t>
            </a:r>
            <a:r>
              <a:rPr lang="ja-JP" altLang="en-US">
                <a:latin typeface="Arial"/>
              </a:rPr>
              <a:t>’</a:t>
            </a:r>
            <a:r>
              <a:rPr lang="en-US"/>
              <a:t>t involvement but killed Progressivism</a:t>
            </a:r>
          </a:p>
          <a:p>
            <a:pPr lvl="1">
              <a:lnSpc>
                <a:spcPct val="90000"/>
              </a:lnSpc>
            </a:pPr>
            <a:r>
              <a:rPr lang="en-US"/>
              <a:t>To the next generation, the war seemed futile &amp; wasteful</a:t>
            </a:r>
          </a:p>
          <a:p>
            <a:pPr lvl="1">
              <a:lnSpc>
                <a:spcPct val="90000"/>
              </a:lnSpc>
            </a:pPr>
            <a:r>
              <a:rPr lang="en-US"/>
              <a:t>Americans welcomed President Harding</a:t>
            </a:r>
            <a:r>
              <a:rPr lang="ja-JP" altLang="en-US">
                <a:latin typeface="Arial"/>
              </a:rPr>
              <a:t>’</a:t>
            </a:r>
            <a:r>
              <a:rPr lang="en-US"/>
              <a:t>s return to </a:t>
            </a:r>
            <a:r>
              <a:rPr lang="ja-JP" altLang="en-US">
                <a:latin typeface="Arial"/>
              </a:rPr>
              <a:t>“</a:t>
            </a:r>
            <a:r>
              <a:rPr lang="en-US"/>
              <a:t>normalcy</a:t>
            </a:r>
            <a:r>
              <a:rPr lang="ja-JP" altLang="en-US">
                <a:latin typeface="Arial"/>
              </a:rPr>
              <a:t>”</a:t>
            </a:r>
            <a:endParaRPr lang="en-US"/>
          </a:p>
        </p:txBody>
      </p:sp>
      <p:sp>
        <p:nvSpPr>
          <p:cNvPr id="64516" name="AutoShape 4"/>
          <p:cNvSpPr>
            <a:spLocks noChangeArrowheads="1"/>
          </p:cNvSpPr>
          <p:nvPr/>
        </p:nvSpPr>
        <p:spPr bwMode="auto">
          <a:xfrm>
            <a:off x="1295400" y="381000"/>
            <a:ext cx="7010400" cy="1447800"/>
          </a:xfrm>
          <a:prstGeom prst="wedgeRectCallout">
            <a:avLst>
              <a:gd name="adj1" fmla="val 4417"/>
              <a:gd name="adj2" fmla="val 18212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The war killed </a:t>
            </a:r>
            <a:r>
              <a:rPr lang="ja-JP" altLang="en-US" sz="3200" dirty="0">
                <a:latin typeface="Arial"/>
              </a:rPr>
              <a:t>“</a:t>
            </a:r>
            <a:r>
              <a:rPr lang="en-US" sz="3200" i="1" dirty="0"/>
              <a:t>something precious and perhaps irretrievable in the hearts of thinking men and women</a:t>
            </a:r>
            <a:r>
              <a:rPr lang="ja-JP" altLang="en-US" sz="3200" dirty="0">
                <a:latin typeface="Arial"/>
              </a:rPr>
              <a:t>”</a:t>
            </a:r>
            <a:endParaRPr lang="en-US" sz="3200" dirty="0"/>
          </a:p>
        </p:txBody>
      </p:sp>
      <p:sp>
        <p:nvSpPr>
          <p:cNvPr id="64517" name="AutoShape 5"/>
          <p:cNvSpPr>
            <a:spLocks noChangeArrowheads="1"/>
          </p:cNvSpPr>
          <p:nvPr/>
        </p:nvSpPr>
        <p:spPr bwMode="auto">
          <a:xfrm>
            <a:off x="1524000" y="2514600"/>
            <a:ext cx="7239000" cy="1447800"/>
          </a:xfrm>
          <a:prstGeom prst="wedgeRectCallout">
            <a:avLst>
              <a:gd name="adj1" fmla="val 33463"/>
              <a:gd name="adj2" fmla="val 197259"/>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A promise </a:t>
            </a:r>
            <a:r>
              <a:rPr lang="ja-JP" altLang="en-US" sz="3200" dirty="0">
                <a:latin typeface="Arial"/>
              </a:rPr>
              <a:t>“</a:t>
            </a:r>
            <a:r>
              <a:rPr lang="en-US" sz="3200" i="1" dirty="0"/>
              <a:t>not of heroics but healing; not nostrums but normalcy; not revolutions but restoration</a:t>
            </a:r>
            <a:r>
              <a:rPr lang="ja-JP" altLang="en-US" sz="3200" dirty="0">
                <a:latin typeface="Arial"/>
              </a:rPr>
              <a:t>”</a:t>
            </a:r>
            <a:endParaRPr lang="en-US" sz="3200" dirty="0"/>
          </a:p>
        </p:txBody>
      </p:sp>
      <p:sp>
        <p:nvSpPr>
          <p:cNvPr id="64518" name="AutoShape 6"/>
          <p:cNvSpPr>
            <a:spLocks noChangeArrowheads="1"/>
          </p:cNvSpPr>
          <p:nvPr/>
        </p:nvSpPr>
        <p:spPr bwMode="auto">
          <a:xfrm>
            <a:off x="1219200" y="1905000"/>
            <a:ext cx="7467600" cy="1447800"/>
          </a:xfrm>
          <a:prstGeom prst="wedgeRectCallout">
            <a:avLst>
              <a:gd name="adj1" fmla="val -10245"/>
              <a:gd name="adj2" fmla="val 160745"/>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This sentiment was driven by a group of authors in France &amp; America calling themselves the </a:t>
            </a:r>
            <a:r>
              <a:rPr lang="ja-JP" altLang="en-US" sz="3200" dirty="0">
                <a:latin typeface="Arial"/>
              </a:rPr>
              <a:t>“</a:t>
            </a:r>
            <a:r>
              <a:rPr lang="en-US" sz="3200" dirty="0"/>
              <a:t>Lost Generation</a:t>
            </a:r>
            <a:r>
              <a:rPr lang="ja-JP" altLang="en-US" sz="3200" dirty="0">
                <a:latin typeface="Arial"/>
              </a:rPr>
              <a:t>”</a:t>
            </a:r>
            <a:endParaRPr lang="en-US" sz="3200" dirty="0"/>
          </a:p>
        </p:txBody>
      </p:sp>
    </p:spTree>
    <p:extLst>
      <p:ext uri="{BB962C8B-B14F-4D97-AF65-F5344CB8AC3E}">
        <p14:creationId xmlns:p14="http://schemas.microsoft.com/office/powerpoint/2010/main" val="1456450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500" fill="hold"/>
                                        <p:tgtEl>
                                          <p:spTgt spid="64516"/>
                                        </p:tgtEl>
                                        <p:attrNameLst>
                                          <p:attrName>ppt_w</p:attrName>
                                        </p:attrNameLst>
                                      </p:cBhvr>
                                      <p:tavLst>
                                        <p:tav tm="0">
                                          <p:val>
                                            <p:fltVal val="0"/>
                                          </p:val>
                                        </p:tav>
                                        <p:tav tm="100000">
                                          <p:val>
                                            <p:strVal val="#ppt_w"/>
                                          </p:val>
                                        </p:tav>
                                      </p:tavLst>
                                    </p:anim>
                                    <p:anim calcmode="lin" valueType="num">
                                      <p:cBhvr>
                                        <p:cTn id="8" dur="500" fill="hold"/>
                                        <p:tgtEl>
                                          <p:spTgt spid="64516"/>
                                        </p:tgtEl>
                                        <p:attrNameLst>
                                          <p:attrName>ppt_h</p:attrName>
                                        </p:attrNameLst>
                                      </p:cBhvr>
                                      <p:tavLst>
                                        <p:tav tm="0">
                                          <p:val>
                                            <p:fltVal val="0"/>
                                          </p:val>
                                        </p:tav>
                                        <p:tav tm="100000">
                                          <p:val>
                                            <p:strVal val="#ppt_h"/>
                                          </p:val>
                                        </p:tav>
                                      </p:tavLst>
                                    </p:anim>
                                    <p:animEffect transition="in" filter="fade">
                                      <p:cBhvr>
                                        <p:cTn id="9" dur="500"/>
                                        <p:tgtEl>
                                          <p:spTgt spid="645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64516"/>
                                        </p:tgtEl>
                                        <p:attrNameLst>
                                          <p:attrName>ppt_w</p:attrName>
                                        </p:attrNameLst>
                                      </p:cBhvr>
                                      <p:tavLst>
                                        <p:tav tm="0">
                                          <p:val>
                                            <p:strVal val="ppt_w"/>
                                          </p:val>
                                        </p:tav>
                                        <p:tav tm="100000">
                                          <p:val>
                                            <p:fltVal val="0"/>
                                          </p:val>
                                        </p:tav>
                                      </p:tavLst>
                                    </p:anim>
                                    <p:anim calcmode="lin" valueType="num">
                                      <p:cBhvr>
                                        <p:cTn id="14" dur="500"/>
                                        <p:tgtEl>
                                          <p:spTgt spid="64516"/>
                                        </p:tgtEl>
                                        <p:attrNameLst>
                                          <p:attrName>ppt_h</p:attrName>
                                        </p:attrNameLst>
                                      </p:cBhvr>
                                      <p:tavLst>
                                        <p:tav tm="0">
                                          <p:val>
                                            <p:strVal val="ppt_h"/>
                                          </p:val>
                                        </p:tav>
                                        <p:tav tm="100000">
                                          <p:val>
                                            <p:fltVal val="0"/>
                                          </p:val>
                                        </p:tav>
                                      </p:tavLst>
                                    </p:anim>
                                    <p:animEffect transition="out" filter="fade">
                                      <p:cBhvr>
                                        <p:cTn id="15" dur="500"/>
                                        <p:tgtEl>
                                          <p:spTgt spid="64516"/>
                                        </p:tgtEl>
                                      </p:cBhvr>
                                    </p:animEffect>
                                    <p:set>
                                      <p:cBhvr>
                                        <p:cTn id="16" dur="1" fill="hold">
                                          <p:stCondLst>
                                            <p:cond delay="499"/>
                                          </p:stCondLst>
                                        </p:cTn>
                                        <p:tgtEl>
                                          <p:spTgt spid="6451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64518"/>
                                        </p:tgtEl>
                                        <p:attrNameLst>
                                          <p:attrName>style.visibility</p:attrName>
                                        </p:attrNameLst>
                                      </p:cBhvr>
                                      <p:to>
                                        <p:strVal val="visible"/>
                                      </p:to>
                                    </p:set>
                                    <p:anim calcmode="lin" valueType="num">
                                      <p:cBhvr>
                                        <p:cTn id="19" dur="500" fill="hold"/>
                                        <p:tgtEl>
                                          <p:spTgt spid="64518"/>
                                        </p:tgtEl>
                                        <p:attrNameLst>
                                          <p:attrName>ppt_w</p:attrName>
                                        </p:attrNameLst>
                                      </p:cBhvr>
                                      <p:tavLst>
                                        <p:tav tm="0">
                                          <p:val>
                                            <p:fltVal val="0"/>
                                          </p:val>
                                        </p:tav>
                                        <p:tav tm="100000">
                                          <p:val>
                                            <p:strVal val="#ppt_w"/>
                                          </p:val>
                                        </p:tav>
                                      </p:tavLst>
                                    </p:anim>
                                    <p:anim calcmode="lin" valueType="num">
                                      <p:cBhvr>
                                        <p:cTn id="20" dur="500" fill="hold"/>
                                        <p:tgtEl>
                                          <p:spTgt spid="64518"/>
                                        </p:tgtEl>
                                        <p:attrNameLst>
                                          <p:attrName>ppt_h</p:attrName>
                                        </p:attrNameLst>
                                      </p:cBhvr>
                                      <p:tavLst>
                                        <p:tav tm="0">
                                          <p:val>
                                            <p:fltVal val="0"/>
                                          </p:val>
                                        </p:tav>
                                        <p:tav tm="100000">
                                          <p:val>
                                            <p:strVal val="#ppt_h"/>
                                          </p:val>
                                        </p:tav>
                                      </p:tavLst>
                                    </p:anim>
                                    <p:animEffect transition="in" filter="fade">
                                      <p:cBhvr>
                                        <p:cTn id="21" dur="500"/>
                                        <p:tgtEl>
                                          <p:spTgt spid="645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64518"/>
                                        </p:tgtEl>
                                        <p:attrNameLst>
                                          <p:attrName>ppt_w</p:attrName>
                                        </p:attrNameLst>
                                      </p:cBhvr>
                                      <p:tavLst>
                                        <p:tav tm="0">
                                          <p:val>
                                            <p:strVal val="ppt_w"/>
                                          </p:val>
                                        </p:tav>
                                        <p:tav tm="100000">
                                          <p:val>
                                            <p:fltVal val="0"/>
                                          </p:val>
                                        </p:tav>
                                      </p:tavLst>
                                    </p:anim>
                                    <p:anim calcmode="lin" valueType="num">
                                      <p:cBhvr>
                                        <p:cTn id="26" dur="500"/>
                                        <p:tgtEl>
                                          <p:spTgt spid="64518"/>
                                        </p:tgtEl>
                                        <p:attrNameLst>
                                          <p:attrName>ppt_h</p:attrName>
                                        </p:attrNameLst>
                                      </p:cBhvr>
                                      <p:tavLst>
                                        <p:tav tm="0">
                                          <p:val>
                                            <p:strVal val="ppt_h"/>
                                          </p:val>
                                        </p:tav>
                                        <p:tav tm="100000">
                                          <p:val>
                                            <p:fltVal val="0"/>
                                          </p:val>
                                        </p:tav>
                                      </p:tavLst>
                                    </p:anim>
                                    <p:animEffect transition="out" filter="fade">
                                      <p:cBhvr>
                                        <p:cTn id="27" dur="500"/>
                                        <p:tgtEl>
                                          <p:spTgt spid="64518"/>
                                        </p:tgtEl>
                                      </p:cBhvr>
                                    </p:animEffect>
                                    <p:set>
                                      <p:cBhvr>
                                        <p:cTn id="28" dur="1" fill="hold">
                                          <p:stCondLst>
                                            <p:cond delay="499"/>
                                          </p:stCondLst>
                                        </p:cTn>
                                        <p:tgtEl>
                                          <p:spTgt spid="64518"/>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64517"/>
                                        </p:tgtEl>
                                        <p:attrNameLst>
                                          <p:attrName>style.visibility</p:attrName>
                                        </p:attrNameLst>
                                      </p:cBhvr>
                                      <p:to>
                                        <p:strVal val="visible"/>
                                      </p:to>
                                    </p:set>
                                    <p:anim calcmode="lin" valueType="num">
                                      <p:cBhvr>
                                        <p:cTn id="31" dur="500" fill="hold"/>
                                        <p:tgtEl>
                                          <p:spTgt spid="64517"/>
                                        </p:tgtEl>
                                        <p:attrNameLst>
                                          <p:attrName>ppt_w</p:attrName>
                                        </p:attrNameLst>
                                      </p:cBhvr>
                                      <p:tavLst>
                                        <p:tav tm="0">
                                          <p:val>
                                            <p:fltVal val="0"/>
                                          </p:val>
                                        </p:tav>
                                        <p:tav tm="100000">
                                          <p:val>
                                            <p:strVal val="#ppt_w"/>
                                          </p:val>
                                        </p:tav>
                                      </p:tavLst>
                                    </p:anim>
                                    <p:anim calcmode="lin" valueType="num">
                                      <p:cBhvr>
                                        <p:cTn id="32" dur="500" fill="hold"/>
                                        <p:tgtEl>
                                          <p:spTgt spid="64517"/>
                                        </p:tgtEl>
                                        <p:attrNameLst>
                                          <p:attrName>ppt_h</p:attrName>
                                        </p:attrNameLst>
                                      </p:cBhvr>
                                      <p:tavLst>
                                        <p:tav tm="0">
                                          <p:val>
                                            <p:fltVal val="0"/>
                                          </p:val>
                                        </p:tav>
                                        <p:tav tm="100000">
                                          <p:val>
                                            <p:strVal val="#ppt_h"/>
                                          </p:val>
                                        </p:tav>
                                      </p:tavLst>
                                    </p:anim>
                                    <p:animEffect transition="in" filter="fade">
                                      <p:cBhvr>
                                        <p:cTn id="33"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6" grpId="1" animBg="1"/>
      <p:bldP spid="64517" grpId="0" animBg="1"/>
      <p:bldP spid="64518" grpId="0" animBg="1"/>
      <p:bldP spid="6451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0"/>
            <a:ext cx="7772400" cy="914400"/>
          </a:xfrm>
        </p:spPr>
        <p:txBody>
          <a:bodyPr/>
          <a:lstStyle/>
          <a:p>
            <a:r>
              <a:rPr lang="en-US">
                <a:latin typeface="Times New Roman" charset="0"/>
              </a:rPr>
              <a:t>Conclusions </a:t>
            </a:r>
          </a:p>
        </p:txBody>
      </p:sp>
      <p:sp>
        <p:nvSpPr>
          <p:cNvPr id="33795" name="Rectangle 3"/>
          <p:cNvSpPr>
            <a:spLocks noGrp="1" noChangeArrowheads="1"/>
          </p:cNvSpPr>
          <p:nvPr>
            <p:ph type="body" idx="1"/>
          </p:nvPr>
        </p:nvSpPr>
        <p:spPr>
          <a:xfrm>
            <a:off x="762000" y="914400"/>
            <a:ext cx="8382000" cy="5943600"/>
          </a:xfrm>
        </p:spPr>
        <p:txBody>
          <a:bodyPr/>
          <a:lstStyle/>
          <a:p>
            <a:r>
              <a:rPr lang="en-US" sz="3500" dirty="0">
                <a:latin typeface="Arial" charset="0"/>
              </a:rPr>
              <a:t>World War 1 changed America:</a:t>
            </a:r>
          </a:p>
          <a:p>
            <a:pPr lvl="1"/>
            <a:r>
              <a:rPr lang="en-US" sz="3500" dirty="0">
                <a:latin typeface="Arial" charset="0"/>
              </a:rPr>
              <a:t>The U.S. emerged as the world</a:t>
            </a:r>
            <a:r>
              <a:rPr lang="ja-JP" altLang="en-US" sz="3500" dirty="0">
                <a:latin typeface="Arial" charset="0"/>
              </a:rPr>
              <a:t>’</a:t>
            </a:r>
            <a:r>
              <a:rPr lang="en-US" sz="3500" dirty="0">
                <a:latin typeface="Arial" charset="0"/>
              </a:rPr>
              <a:t>s strongest economic power &amp; ushered in the </a:t>
            </a:r>
            <a:r>
              <a:rPr lang="ja-JP" altLang="en-US" sz="3500" dirty="0">
                <a:latin typeface="Arial" charset="0"/>
              </a:rPr>
              <a:t>“</a:t>
            </a:r>
            <a:r>
              <a:rPr lang="en-US" sz="3500" dirty="0">
                <a:latin typeface="Arial" charset="0"/>
              </a:rPr>
              <a:t>Roaring 20s</a:t>
            </a:r>
            <a:r>
              <a:rPr lang="ja-JP" altLang="en-US" sz="3500" dirty="0">
                <a:latin typeface="Arial" charset="0"/>
              </a:rPr>
              <a:t>”</a:t>
            </a:r>
            <a:endParaRPr lang="en-US" sz="3500" dirty="0">
              <a:latin typeface="Arial" charset="0"/>
            </a:endParaRPr>
          </a:p>
          <a:p>
            <a:pPr lvl="1"/>
            <a:r>
              <a:rPr lang="en-US" sz="3500" dirty="0">
                <a:latin typeface="Arial" charset="0"/>
              </a:rPr>
              <a:t>But the U.S. </a:t>
            </a:r>
            <a:r>
              <a:rPr lang="en-US" sz="3500" dirty="0" err="1">
                <a:latin typeface="Arial" charset="0"/>
              </a:rPr>
              <a:t>gov</a:t>
            </a:r>
            <a:r>
              <a:rPr lang="ja-JP" altLang="en-US" sz="3500" dirty="0">
                <a:latin typeface="Arial" charset="0"/>
              </a:rPr>
              <a:t>’</a:t>
            </a:r>
            <a:r>
              <a:rPr lang="en-US" sz="3500" dirty="0">
                <a:latin typeface="Arial" charset="0"/>
              </a:rPr>
              <a:t>t intervened in American lives as never before: draft, censorship, propaganda, war bonds, partnering with big business &amp; unions</a:t>
            </a:r>
          </a:p>
        </p:txBody>
      </p:sp>
      <p:sp>
        <p:nvSpPr>
          <p:cNvPr id="114694" name="AutoShape 6"/>
          <p:cNvSpPr>
            <a:spLocks noChangeArrowheads="1"/>
          </p:cNvSpPr>
          <p:nvPr/>
        </p:nvSpPr>
        <p:spPr bwMode="auto">
          <a:xfrm>
            <a:off x="990600" y="152400"/>
            <a:ext cx="8001000" cy="990600"/>
          </a:xfrm>
          <a:prstGeom prst="wedgeRectCallout">
            <a:avLst>
              <a:gd name="adj1" fmla="val -35319"/>
              <a:gd name="adj2" fmla="val 18541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At the beginning of the war, the United States owed $3 billion to foreign nations</a:t>
            </a:r>
          </a:p>
        </p:txBody>
      </p:sp>
      <p:sp>
        <p:nvSpPr>
          <p:cNvPr id="114695" name="AutoShape 7"/>
          <p:cNvSpPr>
            <a:spLocks noChangeArrowheads="1"/>
          </p:cNvSpPr>
          <p:nvPr/>
        </p:nvSpPr>
        <p:spPr bwMode="auto">
          <a:xfrm>
            <a:off x="2590800" y="1143000"/>
            <a:ext cx="6400800" cy="990600"/>
          </a:xfrm>
          <a:prstGeom prst="wedgeRectCallout">
            <a:avLst>
              <a:gd name="adj1" fmla="val -40352"/>
              <a:gd name="adj2" fmla="val 8589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200" dirty="0"/>
              <a:t>At the end of the war, foreign nations owed the U.S. $13 billion</a:t>
            </a:r>
          </a:p>
        </p:txBody>
      </p:sp>
    </p:spTree>
    <p:extLst>
      <p:ext uri="{BB962C8B-B14F-4D97-AF65-F5344CB8AC3E}">
        <p14:creationId xmlns:p14="http://schemas.microsoft.com/office/powerpoint/2010/main" val="3575854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500" fill="hold"/>
                                        <p:tgtEl>
                                          <p:spTgt spid="114694"/>
                                        </p:tgtEl>
                                        <p:attrNameLst>
                                          <p:attrName>ppt_w</p:attrName>
                                        </p:attrNameLst>
                                      </p:cBhvr>
                                      <p:tavLst>
                                        <p:tav tm="0">
                                          <p:val>
                                            <p:fltVal val="0"/>
                                          </p:val>
                                        </p:tav>
                                        <p:tav tm="100000">
                                          <p:val>
                                            <p:strVal val="#ppt_w"/>
                                          </p:val>
                                        </p:tav>
                                      </p:tavLst>
                                    </p:anim>
                                    <p:anim calcmode="lin" valueType="num">
                                      <p:cBhvr>
                                        <p:cTn id="8" dur="500" fill="hold"/>
                                        <p:tgtEl>
                                          <p:spTgt spid="114694"/>
                                        </p:tgtEl>
                                        <p:attrNameLst>
                                          <p:attrName>ppt_h</p:attrName>
                                        </p:attrNameLst>
                                      </p:cBhvr>
                                      <p:tavLst>
                                        <p:tav tm="0">
                                          <p:val>
                                            <p:fltVal val="0"/>
                                          </p:val>
                                        </p:tav>
                                        <p:tav tm="100000">
                                          <p:val>
                                            <p:strVal val="#ppt_h"/>
                                          </p:val>
                                        </p:tav>
                                      </p:tavLst>
                                    </p:anim>
                                    <p:animEffect transition="in" filter="fade">
                                      <p:cBhvr>
                                        <p:cTn id="9" dur="500"/>
                                        <p:tgtEl>
                                          <p:spTgt spid="11469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4695"/>
                                        </p:tgtEl>
                                        <p:attrNameLst>
                                          <p:attrName>style.visibility</p:attrName>
                                        </p:attrNameLst>
                                      </p:cBhvr>
                                      <p:to>
                                        <p:strVal val="visible"/>
                                      </p:to>
                                    </p:set>
                                    <p:anim calcmode="lin" valueType="num">
                                      <p:cBhvr>
                                        <p:cTn id="13" dur="500" fill="hold"/>
                                        <p:tgtEl>
                                          <p:spTgt spid="114695"/>
                                        </p:tgtEl>
                                        <p:attrNameLst>
                                          <p:attrName>ppt_w</p:attrName>
                                        </p:attrNameLst>
                                      </p:cBhvr>
                                      <p:tavLst>
                                        <p:tav tm="0">
                                          <p:val>
                                            <p:fltVal val="0"/>
                                          </p:val>
                                        </p:tav>
                                        <p:tav tm="100000">
                                          <p:val>
                                            <p:strVal val="#ppt_w"/>
                                          </p:val>
                                        </p:tav>
                                      </p:tavLst>
                                    </p:anim>
                                    <p:anim calcmode="lin" valueType="num">
                                      <p:cBhvr>
                                        <p:cTn id="14" dur="500" fill="hold"/>
                                        <p:tgtEl>
                                          <p:spTgt spid="114695"/>
                                        </p:tgtEl>
                                        <p:attrNameLst>
                                          <p:attrName>ppt_h</p:attrName>
                                        </p:attrNameLst>
                                      </p:cBhvr>
                                      <p:tavLst>
                                        <p:tav tm="0">
                                          <p:val>
                                            <p:fltVal val="0"/>
                                          </p:val>
                                        </p:tav>
                                        <p:tav tm="100000">
                                          <p:val>
                                            <p:strVal val="#ppt_h"/>
                                          </p:val>
                                        </p:tav>
                                      </p:tavLst>
                                    </p:anim>
                                    <p:animEffect transition="in" filter="fade">
                                      <p:cBhvr>
                                        <p:cTn id="15"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nimBg="1"/>
      <p:bldP spid="11469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762000"/>
          </a:xfrm>
        </p:spPr>
        <p:txBody>
          <a:bodyPr/>
          <a:lstStyle/>
          <a:p>
            <a:r>
              <a:rPr lang="en-US"/>
              <a:t>Impact of War</a:t>
            </a:r>
          </a:p>
        </p:txBody>
      </p:sp>
      <p:sp>
        <p:nvSpPr>
          <p:cNvPr id="15363" name="Rectangle 3"/>
          <p:cNvSpPr>
            <a:spLocks noGrp="1" noChangeArrowheads="1"/>
          </p:cNvSpPr>
          <p:nvPr>
            <p:ph type="body" idx="1"/>
          </p:nvPr>
        </p:nvSpPr>
        <p:spPr>
          <a:xfrm>
            <a:off x="0" y="1625600"/>
            <a:ext cx="5334000" cy="6019800"/>
          </a:xfrm>
        </p:spPr>
        <p:txBody>
          <a:bodyPr/>
          <a:lstStyle/>
          <a:p>
            <a:pPr>
              <a:lnSpc>
                <a:spcPct val="90000"/>
              </a:lnSpc>
            </a:pPr>
            <a:r>
              <a:rPr lang="en-US" sz="2400" dirty="0"/>
              <a:t>Women got suffrage!</a:t>
            </a:r>
          </a:p>
          <a:p>
            <a:pPr>
              <a:lnSpc>
                <a:spcPct val="90000"/>
              </a:lnSpc>
            </a:pPr>
            <a:r>
              <a:rPr lang="en-US" sz="2400" dirty="0"/>
              <a:t>Prohibition Passes - grain shortages for alcohol?</a:t>
            </a:r>
          </a:p>
          <a:p>
            <a:pPr>
              <a:lnSpc>
                <a:spcPct val="90000"/>
              </a:lnSpc>
            </a:pPr>
            <a:r>
              <a:rPr lang="en-US" sz="2400" dirty="0"/>
              <a:t>Committee on Public Information: promoted war and demonized enemy</a:t>
            </a:r>
          </a:p>
          <a:p>
            <a:pPr>
              <a:lnSpc>
                <a:spcPct val="90000"/>
              </a:lnSpc>
            </a:pPr>
            <a:r>
              <a:rPr lang="en-US" sz="2400" dirty="0"/>
              <a:t>Curtailing dissent:</a:t>
            </a:r>
          </a:p>
          <a:p>
            <a:pPr lvl="1">
              <a:lnSpc>
                <a:spcPct val="90000"/>
              </a:lnSpc>
            </a:pPr>
            <a:r>
              <a:rPr lang="en-US" sz="2400" dirty="0"/>
              <a:t>Espionage Act: Post office could ban treasonable stuff from mail</a:t>
            </a:r>
          </a:p>
          <a:p>
            <a:pPr lvl="1">
              <a:lnSpc>
                <a:spcPct val="90000"/>
              </a:lnSpc>
            </a:pPr>
            <a:r>
              <a:rPr lang="en-US" sz="2400" dirty="0"/>
              <a:t>Sedition Act: Can</a:t>
            </a:r>
            <a:r>
              <a:rPr lang="ja-JP" altLang="en-US" sz="2400" dirty="0"/>
              <a:t>’</a:t>
            </a:r>
            <a:r>
              <a:rPr lang="en-US" sz="2400" dirty="0"/>
              <a:t>t say </a:t>
            </a:r>
            <a:r>
              <a:rPr lang="ja-JP" altLang="en-US" sz="2400" dirty="0"/>
              <a:t>“</a:t>
            </a:r>
            <a:r>
              <a:rPr lang="en-US" sz="2400" dirty="0"/>
              <a:t>disloyal or profane</a:t>
            </a:r>
            <a:r>
              <a:rPr lang="ja-JP" altLang="en-US" sz="2400" dirty="0"/>
              <a:t>”</a:t>
            </a:r>
            <a:r>
              <a:rPr lang="en-US" sz="2400" dirty="0"/>
              <a:t> language against the government</a:t>
            </a:r>
          </a:p>
          <a:p>
            <a:pPr lvl="2">
              <a:lnSpc>
                <a:spcPct val="90000"/>
              </a:lnSpc>
            </a:pPr>
            <a:r>
              <a:rPr lang="en-US" dirty="0"/>
              <a:t>Debs arrested</a:t>
            </a:r>
          </a:p>
          <a:p>
            <a:pPr lvl="2">
              <a:lnSpc>
                <a:spcPct val="90000"/>
              </a:lnSpc>
            </a:pPr>
            <a:r>
              <a:rPr lang="en-US" dirty="0"/>
              <a:t>Constitutional? (</a:t>
            </a:r>
            <a:r>
              <a:rPr lang="en-US" dirty="0" err="1"/>
              <a:t>Schenck</a:t>
            </a:r>
            <a:r>
              <a:rPr lang="en-US" dirty="0"/>
              <a:t> v. U.S.) justified?</a:t>
            </a:r>
            <a:endParaRPr lang="en-US" sz="2100" dirty="0"/>
          </a:p>
          <a:p>
            <a:pPr>
              <a:lnSpc>
                <a:spcPct val="90000"/>
              </a:lnSpc>
            </a:pPr>
            <a:endParaRPr lang="en-US" sz="2800" dirty="0"/>
          </a:p>
          <a:p>
            <a:pPr>
              <a:lnSpc>
                <a:spcPct val="90000"/>
              </a:lnSpc>
            </a:pPr>
            <a:endParaRPr lang="en-US" sz="2800" dirty="0"/>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19200"/>
            <a:ext cx="293846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74541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dissolve">
                                      <p:cBhvr>
                                        <p:cTn id="10" dur="500"/>
                                        <p:tgtEl>
                                          <p:spTgt spid="153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dissolve">
                                      <p:cBhvr>
                                        <p:cTn id="15" dur="500"/>
                                        <p:tgtEl>
                                          <p:spTgt spid="1536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5367"/>
                                        </p:tgtEl>
                                        <p:attrNameLst>
                                          <p:attrName>style.visibility</p:attrName>
                                        </p:attrNameLst>
                                      </p:cBhvr>
                                      <p:to>
                                        <p:strVal val="visible"/>
                                      </p:to>
                                    </p:set>
                                    <p:animEffect transition="in" filter="dissolve">
                                      <p:cBhvr>
                                        <p:cTn id="18" dur="500"/>
                                        <p:tgtEl>
                                          <p:spTgt spid="153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15367"/>
                                        </p:tgtEl>
                                      </p:cBhvr>
                                    </p:animEffect>
                                    <p:set>
                                      <p:cBhvr>
                                        <p:cTn id="23" dur="1" fill="hold">
                                          <p:stCondLst>
                                            <p:cond delay="499"/>
                                          </p:stCondLst>
                                        </p:cTn>
                                        <p:tgtEl>
                                          <p:spTgt spid="15367"/>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15363">
                                            <p:txEl>
                                              <p:pRg st="3" end="3"/>
                                            </p:txEl>
                                          </p:spTgt>
                                        </p:tgtEl>
                                        <p:attrNameLst>
                                          <p:attrName>style.visibility</p:attrName>
                                        </p:attrNameLst>
                                      </p:cBhvr>
                                      <p:to>
                                        <p:strVal val="visible"/>
                                      </p:to>
                                    </p:set>
                                    <p:animEffect transition="in" filter="dissolve">
                                      <p:cBhvr>
                                        <p:cTn id="26" dur="500"/>
                                        <p:tgtEl>
                                          <p:spTgt spid="15363">
                                            <p:txEl>
                                              <p:pRg st="3" end="3"/>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363">
                                            <p:txEl>
                                              <p:pRg st="4" end="4"/>
                                            </p:txEl>
                                          </p:spTgt>
                                        </p:tgtEl>
                                        <p:attrNameLst>
                                          <p:attrName>style.visibility</p:attrName>
                                        </p:attrNameLst>
                                      </p:cBhvr>
                                      <p:to>
                                        <p:strVal val="visible"/>
                                      </p:to>
                                    </p:set>
                                    <p:animEffect transition="in" filter="dissolve">
                                      <p:cBhvr>
                                        <p:cTn id="29" dur="500"/>
                                        <p:tgtEl>
                                          <p:spTgt spid="15363">
                                            <p:txEl>
                                              <p:pRg st="4" end="4"/>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Effect transition="in" filter="dissolve">
                                      <p:cBhvr>
                                        <p:cTn id="35" dur="500"/>
                                        <p:tgtEl>
                                          <p:spTgt spid="15363">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5363">
                                            <p:txEl>
                                              <p:pRg st="7" end="7"/>
                                            </p:txEl>
                                          </p:spTgt>
                                        </p:tgtEl>
                                        <p:attrNameLst>
                                          <p:attrName>style.visibility</p:attrName>
                                        </p:attrNameLst>
                                      </p:cBhvr>
                                      <p:to>
                                        <p:strVal val="visible"/>
                                      </p:to>
                                    </p:set>
                                    <p:animEffect transition="in" filter="dissolve">
                                      <p:cBhvr>
                                        <p:cTn id="38"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Times New Roman" charset="0"/>
              </a:rPr>
              <a:t>Threats to American Neutrality</a:t>
            </a:r>
          </a:p>
        </p:txBody>
      </p:sp>
      <p:sp>
        <p:nvSpPr>
          <p:cNvPr id="11267" name="Rectangle 3"/>
          <p:cNvSpPr>
            <a:spLocks noGrp="1" noChangeArrowheads="1"/>
          </p:cNvSpPr>
          <p:nvPr>
            <p:ph type="body" idx="1"/>
          </p:nvPr>
        </p:nvSpPr>
        <p:spPr>
          <a:xfrm>
            <a:off x="838200" y="914400"/>
            <a:ext cx="8305800" cy="5943600"/>
          </a:xfrm>
        </p:spPr>
        <p:txBody>
          <a:bodyPr/>
          <a:lstStyle/>
          <a:p>
            <a:pPr>
              <a:lnSpc>
                <a:spcPct val="95000"/>
              </a:lnSpc>
            </a:pPr>
            <a:r>
              <a:rPr lang="en-US">
                <a:latin typeface="Arial" charset="0"/>
              </a:rPr>
              <a:t>U.S. neutrality was threatened from the very beginning:</a:t>
            </a:r>
          </a:p>
          <a:p>
            <a:pPr lvl="1">
              <a:lnSpc>
                <a:spcPct val="95000"/>
              </a:lnSpc>
            </a:pPr>
            <a:r>
              <a:rPr lang="en-US">
                <a:latin typeface="Arial" charset="0"/>
              </a:rPr>
              <a:t>England &amp; Germany appealed to the U.S. to enter on their side </a:t>
            </a:r>
          </a:p>
          <a:p>
            <a:pPr lvl="1">
              <a:lnSpc>
                <a:spcPct val="95000"/>
              </a:lnSpc>
            </a:pPr>
            <a:r>
              <a:rPr lang="en-US">
                <a:latin typeface="Arial" charset="0"/>
              </a:rPr>
              <a:t>U.S. trade with England &amp; France provided a strong bond </a:t>
            </a:r>
          </a:p>
          <a:p>
            <a:pPr lvl="1">
              <a:lnSpc>
                <a:spcPct val="95000"/>
              </a:lnSpc>
            </a:pPr>
            <a:r>
              <a:rPr lang="en-US">
                <a:latin typeface="Arial" charset="0"/>
              </a:rPr>
              <a:t>The most serious threat proved to be Germany</a:t>
            </a:r>
            <a:r>
              <a:rPr lang="ja-JP" altLang="en-US">
                <a:latin typeface="Arial" charset="0"/>
              </a:rPr>
              <a:t>’</a:t>
            </a:r>
            <a:r>
              <a:rPr lang="en-US">
                <a:latin typeface="Arial" charset="0"/>
              </a:rPr>
              <a:t>s violation of the right to </a:t>
            </a:r>
            <a:r>
              <a:rPr lang="ja-JP" altLang="en-US">
                <a:latin typeface="Arial" charset="0"/>
              </a:rPr>
              <a:t>“</a:t>
            </a:r>
            <a:r>
              <a:rPr lang="en-US">
                <a:latin typeface="Arial" charset="0"/>
              </a:rPr>
              <a:t>freedom of the seas</a:t>
            </a:r>
            <a:r>
              <a:rPr lang="ja-JP" altLang="en-US">
                <a:latin typeface="Arial" charset="0"/>
              </a:rPr>
              <a:t>”</a:t>
            </a:r>
            <a:endParaRPr lang="en-US">
              <a:latin typeface="Arial" charset="0"/>
            </a:endParaRPr>
          </a:p>
        </p:txBody>
      </p:sp>
      <p:sp>
        <p:nvSpPr>
          <p:cNvPr id="339973" name="AutoShape 5"/>
          <p:cNvSpPr>
            <a:spLocks noChangeArrowheads="1"/>
          </p:cNvSpPr>
          <p:nvPr/>
        </p:nvSpPr>
        <p:spPr bwMode="auto">
          <a:xfrm>
            <a:off x="76200" y="304800"/>
            <a:ext cx="5105400" cy="1447800"/>
          </a:xfrm>
          <a:prstGeom prst="wedgeRectCallout">
            <a:avLst>
              <a:gd name="adj1" fmla="val -4417"/>
              <a:gd name="adj2" fmla="val 8684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cs typeface="Arial" charset="0"/>
              </a:rPr>
              <a:t>England appealed to cultural ties &amp; propaganda of Germans atrocities </a:t>
            </a:r>
          </a:p>
        </p:txBody>
      </p:sp>
      <p:sp>
        <p:nvSpPr>
          <p:cNvPr id="339974" name="AutoShape 6"/>
          <p:cNvSpPr>
            <a:spLocks noChangeArrowheads="1"/>
          </p:cNvSpPr>
          <p:nvPr/>
        </p:nvSpPr>
        <p:spPr bwMode="auto">
          <a:xfrm>
            <a:off x="5334000" y="152400"/>
            <a:ext cx="3657600" cy="1905000"/>
          </a:xfrm>
          <a:prstGeom prst="wedgeRectCallout">
            <a:avLst>
              <a:gd name="adj1" fmla="val -33810"/>
              <a:gd name="adj2" fmla="val 6500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cs typeface="Arial" charset="0"/>
              </a:rPr>
              <a:t>Germany blamed the war on Russian expansion &amp; French revenge  </a:t>
            </a:r>
          </a:p>
        </p:txBody>
      </p:sp>
    </p:spTree>
    <p:extLst>
      <p:ext uri="{BB962C8B-B14F-4D97-AF65-F5344CB8AC3E}">
        <p14:creationId xmlns:p14="http://schemas.microsoft.com/office/powerpoint/2010/main" val="3758801341"/>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9973"/>
                                        </p:tgtEl>
                                        <p:attrNameLst>
                                          <p:attrName>style.visibility</p:attrName>
                                        </p:attrNameLst>
                                      </p:cBhvr>
                                      <p:to>
                                        <p:strVal val="visible"/>
                                      </p:to>
                                    </p:set>
                                    <p:anim calcmode="lin" valueType="num">
                                      <p:cBhvr>
                                        <p:cTn id="7" dur="500" fill="hold"/>
                                        <p:tgtEl>
                                          <p:spTgt spid="339973"/>
                                        </p:tgtEl>
                                        <p:attrNameLst>
                                          <p:attrName>ppt_w</p:attrName>
                                        </p:attrNameLst>
                                      </p:cBhvr>
                                      <p:tavLst>
                                        <p:tav tm="0">
                                          <p:val>
                                            <p:fltVal val="0"/>
                                          </p:val>
                                        </p:tav>
                                        <p:tav tm="100000">
                                          <p:val>
                                            <p:strVal val="#ppt_w"/>
                                          </p:val>
                                        </p:tav>
                                      </p:tavLst>
                                    </p:anim>
                                    <p:anim calcmode="lin" valueType="num">
                                      <p:cBhvr>
                                        <p:cTn id="8" dur="500" fill="hold"/>
                                        <p:tgtEl>
                                          <p:spTgt spid="339973"/>
                                        </p:tgtEl>
                                        <p:attrNameLst>
                                          <p:attrName>ppt_h</p:attrName>
                                        </p:attrNameLst>
                                      </p:cBhvr>
                                      <p:tavLst>
                                        <p:tav tm="0">
                                          <p:val>
                                            <p:fltVal val="0"/>
                                          </p:val>
                                        </p:tav>
                                        <p:tav tm="100000">
                                          <p:val>
                                            <p:strVal val="#ppt_h"/>
                                          </p:val>
                                        </p:tav>
                                      </p:tavLst>
                                    </p:anim>
                                    <p:animEffect transition="in" filter="fade">
                                      <p:cBhvr>
                                        <p:cTn id="9" dur="500"/>
                                        <p:tgtEl>
                                          <p:spTgt spid="33997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39974"/>
                                        </p:tgtEl>
                                        <p:attrNameLst>
                                          <p:attrName>style.visibility</p:attrName>
                                        </p:attrNameLst>
                                      </p:cBhvr>
                                      <p:to>
                                        <p:strVal val="visible"/>
                                      </p:to>
                                    </p:set>
                                    <p:anim calcmode="lin" valueType="num">
                                      <p:cBhvr>
                                        <p:cTn id="13" dur="500" fill="hold"/>
                                        <p:tgtEl>
                                          <p:spTgt spid="339974"/>
                                        </p:tgtEl>
                                        <p:attrNameLst>
                                          <p:attrName>ppt_w</p:attrName>
                                        </p:attrNameLst>
                                      </p:cBhvr>
                                      <p:tavLst>
                                        <p:tav tm="0">
                                          <p:val>
                                            <p:fltVal val="0"/>
                                          </p:val>
                                        </p:tav>
                                        <p:tav tm="100000">
                                          <p:val>
                                            <p:strVal val="#ppt_w"/>
                                          </p:val>
                                        </p:tav>
                                      </p:tavLst>
                                    </p:anim>
                                    <p:anim calcmode="lin" valueType="num">
                                      <p:cBhvr>
                                        <p:cTn id="14" dur="500" fill="hold"/>
                                        <p:tgtEl>
                                          <p:spTgt spid="339974"/>
                                        </p:tgtEl>
                                        <p:attrNameLst>
                                          <p:attrName>ppt_h</p:attrName>
                                        </p:attrNameLst>
                                      </p:cBhvr>
                                      <p:tavLst>
                                        <p:tav tm="0">
                                          <p:val>
                                            <p:fltVal val="0"/>
                                          </p:val>
                                        </p:tav>
                                        <p:tav tm="100000">
                                          <p:val>
                                            <p:strVal val="#ppt_h"/>
                                          </p:val>
                                        </p:tav>
                                      </p:tavLst>
                                    </p:anim>
                                    <p:animEffect transition="in" filter="fade">
                                      <p:cBhvr>
                                        <p:cTn id="15" dur="500"/>
                                        <p:tgtEl>
                                          <p:spTgt spid="339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3" grpId="0" animBg="1"/>
      <p:bldP spid="33997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2"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3"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4" name="Rectangle 6"/>
          <p:cNvSpPr>
            <a:spLocks noGrp="1" noChangeArrowheads="1"/>
          </p:cNvSpPr>
          <p:nvPr>
            <p:ph type="title"/>
          </p:nvPr>
        </p:nvSpPr>
        <p:spPr>
          <a:xfrm>
            <a:off x="1143000" y="0"/>
            <a:ext cx="77724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Freedom of the Seas</a:t>
            </a:r>
          </a:p>
        </p:txBody>
      </p:sp>
      <p:sp>
        <p:nvSpPr>
          <p:cNvPr id="12295" name="Rectangle 7"/>
          <p:cNvSpPr>
            <a:spLocks noGrp="1" noChangeArrowheads="1"/>
          </p:cNvSpPr>
          <p:nvPr>
            <p:ph type="body" idx="1"/>
          </p:nvPr>
        </p:nvSpPr>
        <p:spPr>
          <a:xfrm>
            <a:off x="838200" y="762000"/>
            <a:ext cx="8305800" cy="6096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a:latin typeface="Arial" charset="0"/>
              </a:rPr>
              <a:t>England began a blockade around Germany to cut off war supplies:</a:t>
            </a:r>
          </a:p>
          <a:p>
            <a:pPr lvl="1">
              <a:lnSpc>
                <a:spcPct val="95000"/>
              </a:lnSpc>
              <a:spcBef>
                <a:spcPct val="10000"/>
              </a:spcBef>
            </a:pPr>
            <a:r>
              <a:rPr lang="en-US">
                <a:latin typeface="Arial" charset="0"/>
              </a:rPr>
              <a:t>Wilson protested that the blockade infringed on America</a:t>
            </a:r>
            <a:r>
              <a:rPr lang="ja-JP" altLang="en-US">
                <a:latin typeface="Arial" charset="0"/>
              </a:rPr>
              <a:t>’</a:t>
            </a:r>
            <a:r>
              <a:rPr lang="en-US">
                <a:latin typeface="Arial" charset="0"/>
              </a:rPr>
              <a:t>s right to trade as a neutral nation </a:t>
            </a:r>
          </a:p>
          <a:p>
            <a:pPr lvl="1">
              <a:lnSpc>
                <a:spcPct val="95000"/>
              </a:lnSpc>
              <a:spcBef>
                <a:spcPct val="10000"/>
              </a:spcBef>
            </a:pPr>
            <a:r>
              <a:rPr lang="en-US">
                <a:latin typeface="Arial" charset="0"/>
              </a:rPr>
              <a:t>But the flood of Allied war orders helped fuel the U.S. economy</a:t>
            </a:r>
          </a:p>
          <a:p>
            <a:pPr lvl="1">
              <a:lnSpc>
                <a:spcPct val="95000"/>
              </a:lnSpc>
              <a:spcBef>
                <a:spcPct val="10000"/>
              </a:spcBef>
            </a:pPr>
            <a:r>
              <a:rPr lang="en-US">
                <a:latin typeface="Arial" charset="0"/>
              </a:rPr>
              <a:t>Loans &amp; trade drew the U.S. closer to the Allies while trade with Germany all but ended</a:t>
            </a:r>
          </a:p>
        </p:txBody>
      </p:sp>
      <p:sp>
        <p:nvSpPr>
          <p:cNvPr id="305163" name="AutoShape 11"/>
          <p:cNvSpPr>
            <a:spLocks noChangeArrowheads="1"/>
          </p:cNvSpPr>
          <p:nvPr/>
        </p:nvSpPr>
        <p:spPr bwMode="auto">
          <a:xfrm>
            <a:off x="1752600" y="914400"/>
            <a:ext cx="5867400" cy="990600"/>
          </a:xfrm>
          <a:prstGeom prst="wedgeRectCallout">
            <a:avLst>
              <a:gd name="adj1" fmla="val 47241"/>
              <a:gd name="adj2" fmla="val 36730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3600"/>
              <a:t>By 1916, the U.S. was a </a:t>
            </a:r>
            <a:r>
              <a:rPr lang="ja-JP" altLang="en-US" sz="3600"/>
              <a:t>“</a:t>
            </a:r>
            <a:r>
              <a:rPr lang="en-US" sz="3600"/>
              <a:t>neutral</a:t>
            </a:r>
            <a:r>
              <a:rPr lang="ja-JP" altLang="en-US" sz="3600"/>
              <a:t>”</a:t>
            </a:r>
            <a:r>
              <a:rPr lang="en-US" sz="3600"/>
              <a:t> nation in name only</a:t>
            </a:r>
          </a:p>
        </p:txBody>
      </p:sp>
      <p:sp>
        <p:nvSpPr>
          <p:cNvPr id="305164" name="AutoShape 12"/>
          <p:cNvSpPr>
            <a:spLocks noChangeArrowheads="1"/>
          </p:cNvSpPr>
          <p:nvPr/>
        </p:nvSpPr>
        <p:spPr bwMode="auto">
          <a:xfrm>
            <a:off x="152400" y="2590800"/>
            <a:ext cx="8839200" cy="990600"/>
          </a:xfrm>
          <a:prstGeom prst="wedgeRectCallout">
            <a:avLst>
              <a:gd name="adj1" fmla="val -29472"/>
              <a:gd name="adj2" fmla="val 206412"/>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3500"/>
              <a:t>The U.S. gave $2.5 billion in loans to the Allies, but only $27 million to the Central Powers</a:t>
            </a:r>
          </a:p>
        </p:txBody>
      </p:sp>
      <p:sp>
        <p:nvSpPr>
          <p:cNvPr id="305165" name="AutoShape 13"/>
          <p:cNvSpPr>
            <a:spLocks noChangeArrowheads="1"/>
          </p:cNvSpPr>
          <p:nvPr/>
        </p:nvSpPr>
        <p:spPr bwMode="auto">
          <a:xfrm>
            <a:off x="152400" y="3733800"/>
            <a:ext cx="8839200" cy="990600"/>
          </a:xfrm>
          <a:prstGeom prst="wedgeRectCallout">
            <a:avLst>
              <a:gd name="adj1" fmla="val 880"/>
              <a:gd name="adj2" fmla="val 9343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3500"/>
              <a:t>Trade with the Allies caused U.S. trade to jump from $2 billion to  $6 billion from 1913 to 1916</a:t>
            </a:r>
          </a:p>
        </p:txBody>
      </p:sp>
    </p:spTree>
    <p:extLst>
      <p:ext uri="{BB962C8B-B14F-4D97-AF65-F5344CB8AC3E}">
        <p14:creationId xmlns:p14="http://schemas.microsoft.com/office/powerpoint/2010/main" val="1822319267"/>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5164"/>
                                        </p:tgtEl>
                                        <p:attrNameLst>
                                          <p:attrName>style.visibility</p:attrName>
                                        </p:attrNameLst>
                                      </p:cBhvr>
                                      <p:to>
                                        <p:strVal val="visible"/>
                                      </p:to>
                                    </p:set>
                                    <p:anim calcmode="lin" valueType="num">
                                      <p:cBhvr>
                                        <p:cTn id="7" dur="500" fill="hold"/>
                                        <p:tgtEl>
                                          <p:spTgt spid="305164"/>
                                        </p:tgtEl>
                                        <p:attrNameLst>
                                          <p:attrName>ppt_w</p:attrName>
                                        </p:attrNameLst>
                                      </p:cBhvr>
                                      <p:tavLst>
                                        <p:tav tm="0">
                                          <p:val>
                                            <p:fltVal val="0"/>
                                          </p:val>
                                        </p:tav>
                                        <p:tav tm="100000">
                                          <p:val>
                                            <p:strVal val="#ppt_w"/>
                                          </p:val>
                                        </p:tav>
                                      </p:tavLst>
                                    </p:anim>
                                    <p:anim calcmode="lin" valueType="num">
                                      <p:cBhvr>
                                        <p:cTn id="8" dur="500" fill="hold"/>
                                        <p:tgtEl>
                                          <p:spTgt spid="305164"/>
                                        </p:tgtEl>
                                        <p:attrNameLst>
                                          <p:attrName>ppt_h</p:attrName>
                                        </p:attrNameLst>
                                      </p:cBhvr>
                                      <p:tavLst>
                                        <p:tav tm="0">
                                          <p:val>
                                            <p:fltVal val="0"/>
                                          </p:val>
                                        </p:tav>
                                        <p:tav tm="100000">
                                          <p:val>
                                            <p:strVal val="#ppt_h"/>
                                          </p:val>
                                        </p:tav>
                                      </p:tavLst>
                                    </p:anim>
                                    <p:animEffect transition="in" filter="fade">
                                      <p:cBhvr>
                                        <p:cTn id="9" dur="500"/>
                                        <p:tgtEl>
                                          <p:spTgt spid="3051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5165"/>
                                        </p:tgtEl>
                                        <p:attrNameLst>
                                          <p:attrName>style.visibility</p:attrName>
                                        </p:attrNameLst>
                                      </p:cBhvr>
                                      <p:to>
                                        <p:strVal val="visible"/>
                                      </p:to>
                                    </p:set>
                                    <p:anim calcmode="lin" valueType="num">
                                      <p:cBhvr>
                                        <p:cTn id="13" dur="500" fill="hold"/>
                                        <p:tgtEl>
                                          <p:spTgt spid="305165"/>
                                        </p:tgtEl>
                                        <p:attrNameLst>
                                          <p:attrName>ppt_w</p:attrName>
                                        </p:attrNameLst>
                                      </p:cBhvr>
                                      <p:tavLst>
                                        <p:tav tm="0">
                                          <p:val>
                                            <p:fltVal val="0"/>
                                          </p:val>
                                        </p:tav>
                                        <p:tav tm="100000">
                                          <p:val>
                                            <p:strVal val="#ppt_w"/>
                                          </p:val>
                                        </p:tav>
                                      </p:tavLst>
                                    </p:anim>
                                    <p:anim calcmode="lin" valueType="num">
                                      <p:cBhvr>
                                        <p:cTn id="14" dur="500" fill="hold"/>
                                        <p:tgtEl>
                                          <p:spTgt spid="305165"/>
                                        </p:tgtEl>
                                        <p:attrNameLst>
                                          <p:attrName>ppt_h</p:attrName>
                                        </p:attrNameLst>
                                      </p:cBhvr>
                                      <p:tavLst>
                                        <p:tav tm="0">
                                          <p:val>
                                            <p:fltVal val="0"/>
                                          </p:val>
                                        </p:tav>
                                        <p:tav tm="100000">
                                          <p:val>
                                            <p:strVal val="#ppt_h"/>
                                          </p:val>
                                        </p:tav>
                                      </p:tavLst>
                                    </p:anim>
                                    <p:animEffect transition="in" filter="fade">
                                      <p:cBhvr>
                                        <p:cTn id="15" dur="500"/>
                                        <p:tgtEl>
                                          <p:spTgt spid="3051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05163"/>
                                        </p:tgtEl>
                                        <p:attrNameLst>
                                          <p:attrName>style.visibility</p:attrName>
                                        </p:attrNameLst>
                                      </p:cBhvr>
                                      <p:to>
                                        <p:strVal val="visible"/>
                                      </p:to>
                                    </p:set>
                                    <p:anim calcmode="lin" valueType="num">
                                      <p:cBhvr>
                                        <p:cTn id="20" dur="500" fill="hold"/>
                                        <p:tgtEl>
                                          <p:spTgt spid="305163"/>
                                        </p:tgtEl>
                                        <p:attrNameLst>
                                          <p:attrName>ppt_w</p:attrName>
                                        </p:attrNameLst>
                                      </p:cBhvr>
                                      <p:tavLst>
                                        <p:tav tm="0">
                                          <p:val>
                                            <p:fltVal val="0"/>
                                          </p:val>
                                        </p:tav>
                                        <p:tav tm="100000">
                                          <p:val>
                                            <p:strVal val="#ppt_w"/>
                                          </p:val>
                                        </p:tav>
                                      </p:tavLst>
                                    </p:anim>
                                    <p:anim calcmode="lin" valueType="num">
                                      <p:cBhvr>
                                        <p:cTn id="21" dur="500" fill="hold"/>
                                        <p:tgtEl>
                                          <p:spTgt spid="305163"/>
                                        </p:tgtEl>
                                        <p:attrNameLst>
                                          <p:attrName>ppt_h</p:attrName>
                                        </p:attrNameLst>
                                      </p:cBhvr>
                                      <p:tavLst>
                                        <p:tav tm="0">
                                          <p:val>
                                            <p:fltVal val="0"/>
                                          </p:val>
                                        </p:tav>
                                        <p:tav tm="100000">
                                          <p:val>
                                            <p:strVal val="#ppt_h"/>
                                          </p:val>
                                        </p:tav>
                                      </p:tavLst>
                                    </p:anim>
                                    <p:animEffect transition="in" filter="fade">
                                      <p:cBhvr>
                                        <p:cTn id="22" dur="500"/>
                                        <p:tgtEl>
                                          <p:spTgt spid="305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3" grpId="0" animBg="1"/>
      <p:bldP spid="305164" grpId="0" animBg="1"/>
      <p:bldP spid="30516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6" name="Rectangle 6"/>
          <p:cNvSpPr>
            <a:spLocks noGrp="1" noChangeArrowheads="1"/>
          </p:cNvSpPr>
          <p:nvPr>
            <p:ph type="title"/>
          </p:nvPr>
        </p:nvSpPr>
        <p:spPr>
          <a:xfrm>
            <a:off x="1143000" y="0"/>
            <a:ext cx="7772400" cy="990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Election of 1916</a:t>
            </a:r>
          </a:p>
        </p:txBody>
      </p:sp>
      <p:sp>
        <p:nvSpPr>
          <p:cNvPr id="15367" name="Rectangle 7"/>
          <p:cNvSpPr>
            <a:spLocks noGrp="1" noChangeArrowheads="1"/>
          </p:cNvSpPr>
          <p:nvPr>
            <p:ph type="body" idx="1"/>
          </p:nvPr>
        </p:nvSpPr>
        <p:spPr>
          <a:xfrm>
            <a:off x="914400" y="914400"/>
            <a:ext cx="82296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Arial" charset="0"/>
              </a:rPr>
              <a:t>In the 1916 election, Wilson balanced contrasting stances:</a:t>
            </a:r>
          </a:p>
          <a:p>
            <a:pPr lvl="1">
              <a:lnSpc>
                <a:spcPct val="90000"/>
              </a:lnSpc>
            </a:pPr>
            <a:r>
              <a:rPr lang="en-US">
                <a:latin typeface="Arial" charset="0"/>
              </a:rPr>
              <a:t>He appealed to progressives &amp; anti-war voters with the slogan </a:t>
            </a:r>
            <a:r>
              <a:rPr lang="ja-JP" altLang="en-US">
                <a:latin typeface="Arial" charset="0"/>
              </a:rPr>
              <a:t>“</a:t>
            </a:r>
            <a:r>
              <a:rPr lang="en-US" i="1">
                <a:latin typeface="Arial" charset="0"/>
              </a:rPr>
              <a:t>He kept us out of war</a:t>
            </a:r>
            <a:r>
              <a:rPr lang="ja-JP" altLang="en-US">
                <a:latin typeface="Arial" charset="0"/>
              </a:rPr>
              <a:t>”</a:t>
            </a:r>
            <a:endParaRPr lang="en-US">
              <a:latin typeface="Arial" charset="0"/>
            </a:endParaRPr>
          </a:p>
          <a:p>
            <a:pPr lvl="1">
              <a:lnSpc>
                <a:spcPct val="90000"/>
              </a:lnSpc>
            </a:pPr>
            <a:r>
              <a:rPr lang="en-US">
                <a:latin typeface="Arial" charset="0"/>
              </a:rPr>
              <a:t>But argued for </a:t>
            </a:r>
            <a:r>
              <a:rPr lang="ja-JP" altLang="en-US">
                <a:latin typeface="Arial" charset="0"/>
              </a:rPr>
              <a:t>“</a:t>
            </a:r>
            <a:r>
              <a:rPr lang="en-US">
                <a:latin typeface="Arial" charset="0"/>
              </a:rPr>
              <a:t>preparedness</a:t>
            </a:r>
            <a:r>
              <a:rPr lang="ja-JP" altLang="en-US">
                <a:latin typeface="Arial" charset="0"/>
              </a:rPr>
              <a:t>”</a:t>
            </a:r>
            <a:r>
              <a:rPr lang="en-US">
                <a:latin typeface="Arial" charset="0"/>
              </a:rPr>
              <a:t> by building up the military in case the U.S. joins the war</a:t>
            </a:r>
          </a:p>
          <a:p>
            <a:pPr>
              <a:lnSpc>
                <a:spcPct val="90000"/>
              </a:lnSpc>
            </a:pPr>
            <a:r>
              <a:rPr lang="en-US">
                <a:latin typeface="Arial" charset="0"/>
              </a:rPr>
              <a:t>Wilson won by affirming 2 goals: freedom of the seas &amp; neutrality </a:t>
            </a:r>
          </a:p>
        </p:txBody>
      </p:sp>
      <p:pic>
        <p:nvPicPr>
          <p:cNvPr id="311308" name="Picture 12" descr="File:1916 Electoral Map.png"/>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5000"/>
          <a:stretch>
            <a:fillRect/>
          </a:stretch>
        </p:blipFill>
        <p:spPr bwMode="auto">
          <a:xfrm>
            <a:off x="0" y="914400"/>
            <a:ext cx="9144000" cy="51736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59376"/>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1308"/>
                                        </p:tgtEl>
                                        <p:attrNameLst>
                                          <p:attrName>style.visibility</p:attrName>
                                        </p:attrNameLst>
                                      </p:cBhvr>
                                      <p:to>
                                        <p:strVal val="visible"/>
                                      </p:to>
                                    </p:set>
                                    <p:anim calcmode="lin" valueType="num">
                                      <p:cBhvr>
                                        <p:cTn id="7" dur="500" fill="hold"/>
                                        <p:tgtEl>
                                          <p:spTgt spid="311308"/>
                                        </p:tgtEl>
                                        <p:attrNameLst>
                                          <p:attrName>ppt_w</p:attrName>
                                        </p:attrNameLst>
                                      </p:cBhvr>
                                      <p:tavLst>
                                        <p:tav tm="0">
                                          <p:val>
                                            <p:fltVal val="0"/>
                                          </p:val>
                                        </p:tav>
                                        <p:tav tm="100000">
                                          <p:val>
                                            <p:strVal val="#ppt_w"/>
                                          </p:val>
                                        </p:tav>
                                      </p:tavLst>
                                    </p:anim>
                                    <p:anim calcmode="lin" valueType="num">
                                      <p:cBhvr>
                                        <p:cTn id="8" dur="500" fill="hold"/>
                                        <p:tgtEl>
                                          <p:spTgt spid="311308"/>
                                        </p:tgtEl>
                                        <p:attrNameLst>
                                          <p:attrName>ppt_h</p:attrName>
                                        </p:attrNameLst>
                                      </p:cBhvr>
                                      <p:tavLst>
                                        <p:tav tm="0">
                                          <p:val>
                                            <p:fltVal val="0"/>
                                          </p:val>
                                        </p:tav>
                                        <p:tav tm="100000">
                                          <p:val>
                                            <p:strVal val="#ppt_h"/>
                                          </p:val>
                                        </p:tav>
                                      </p:tavLst>
                                    </p:anim>
                                    <p:animEffect transition="in" filter="fade">
                                      <p:cBhvr>
                                        <p:cTn id="9" dur="500"/>
                                        <p:tgtEl>
                                          <p:spTgt spid="311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63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6388"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6389"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6390" name="Rectangle 6"/>
          <p:cNvSpPr>
            <a:spLocks noGrp="1" noChangeArrowheads="1"/>
          </p:cNvSpPr>
          <p:nvPr>
            <p:ph type="title"/>
          </p:nvPr>
        </p:nvSpPr>
        <p:spPr>
          <a:xfrm>
            <a:off x="1143000" y="0"/>
            <a:ext cx="7772400" cy="762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America Joins the Allies</a:t>
            </a:r>
          </a:p>
        </p:txBody>
      </p:sp>
      <p:sp>
        <p:nvSpPr>
          <p:cNvPr id="313351" name="Rectangle 7"/>
          <p:cNvSpPr>
            <a:spLocks noGrp="1" noChangeArrowheads="1"/>
          </p:cNvSpPr>
          <p:nvPr>
            <p:ph type="body" idx="1"/>
          </p:nvPr>
        </p:nvSpPr>
        <p:spPr>
          <a:xfrm>
            <a:off x="914400" y="685800"/>
            <a:ext cx="8229600" cy="6172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5000"/>
              </a:spcBef>
            </a:pPr>
            <a:r>
              <a:rPr lang="en-US">
                <a:latin typeface="Arial" charset="0"/>
              </a:rPr>
              <a:t>In December 1916, Germany led a massive European offensive &amp; resumed unrestricted submarine warfare to win the war</a:t>
            </a:r>
          </a:p>
          <a:p>
            <a:pPr>
              <a:lnSpc>
                <a:spcPct val="95000"/>
              </a:lnSpc>
              <a:spcBef>
                <a:spcPct val="15000"/>
              </a:spcBef>
            </a:pPr>
            <a:r>
              <a:rPr lang="en-US">
                <a:latin typeface="Arial" charset="0"/>
              </a:rPr>
              <a:t>In 1917, Wilson hoped for a </a:t>
            </a:r>
            <a:r>
              <a:rPr lang="ja-JP" altLang="en-US">
                <a:latin typeface="Arial" charset="0"/>
              </a:rPr>
              <a:t>“</a:t>
            </a:r>
            <a:r>
              <a:rPr lang="en-US">
                <a:latin typeface="Arial" charset="0"/>
              </a:rPr>
              <a:t>peace without victory</a:t>
            </a:r>
            <a:r>
              <a:rPr lang="ja-JP" altLang="en-US">
                <a:latin typeface="Arial" charset="0"/>
              </a:rPr>
              <a:t>”</a:t>
            </a:r>
            <a:r>
              <a:rPr lang="en-US">
                <a:latin typeface="Arial" charset="0"/>
              </a:rPr>
              <a:t> but key events</a:t>
            </a:r>
            <a:r>
              <a:rPr lang="en-US" sz="3000">
                <a:latin typeface="Arial" charset="0"/>
              </a:rPr>
              <a:t> </a:t>
            </a:r>
            <a:r>
              <a:rPr lang="en-US">
                <a:latin typeface="Arial" charset="0"/>
              </a:rPr>
              <a:t>made</a:t>
            </a:r>
            <a:r>
              <a:rPr lang="en-US" sz="3000">
                <a:latin typeface="Arial" charset="0"/>
              </a:rPr>
              <a:t> </a:t>
            </a:r>
            <a:r>
              <a:rPr lang="en-US">
                <a:latin typeface="Arial" charset="0"/>
              </a:rPr>
              <a:t>neutrality</a:t>
            </a:r>
            <a:r>
              <a:rPr lang="en-US" sz="3000">
                <a:latin typeface="Arial" charset="0"/>
              </a:rPr>
              <a:t> </a:t>
            </a:r>
            <a:r>
              <a:rPr lang="en-US">
                <a:latin typeface="Arial" charset="0"/>
              </a:rPr>
              <a:t>impossible: </a:t>
            </a:r>
          </a:p>
          <a:p>
            <a:pPr lvl="1">
              <a:lnSpc>
                <a:spcPct val="95000"/>
              </a:lnSpc>
              <a:spcBef>
                <a:spcPct val="15000"/>
              </a:spcBef>
            </a:pPr>
            <a:r>
              <a:rPr lang="en-US">
                <a:latin typeface="Arial" charset="0"/>
              </a:rPr>
              <a:t>German subs sunk 5 U.S. ships</a:t>
            </a:r>
          </a:p>
          <a:p>
            <a:pPr lvl="1">
              <a:lnSpc>
                <a:spcPct val="95000"/>
              </a:lnSpc>
              <a:spcBef>
                <a:spcPct val="15000"/>
              </a:spcBef>
            </a:pPr>
            <a:r>
              <a:rPr lang="en-US">
                <a:latin typeface="Arial" charset="0"/>
              </a:rPr>
              <a:t>The interception of </a:t>
            </a:r>
            <a:r>
              <a:rPr lang="en-US" u="sng">
                <a:effectLst>
                  <a:outerShdw blurRad="38100" dist="38100" dir="2700000" algn="tl">
                    <a:srgbClr val="DDDDDD"/>
                  </a:outerShdw>
                </a:effectLst>
                <a:latin typeface="Arial" charset="0"/>
              </a:rPr>
              <a:t>Zimmerman Telegram</a:t>
            </a:r>
            <a:r>
              <a:rPr lang="en-US">
                <a:latin typeface="Arial" charset="0"/>
              </a:rPr>
              <a:t> fueled U.S. anger   </a:t>
            </a:r>
          </a:p>
        </p:txBody>
      </p:sp>
      <p:sp>
        <p:nvSpPr>
          <p:cNvPr id="313352" name="AutoShape 8"/>
          <p:cNvSpPr>
            <a:spLocks noChangeArrowheads="1"/>
          </p:cNvSpPr>
          <p:nvPr/>
        </p:nvSpPr>
        <p:spPr bwMode="auto">
          <a:xfrm>
            <a:off x="990600" y="152400"/>
            <a:ext cx="8077200" cy="1066800"/>
          </a:xfrm>
          <a:prstGeom prst="wedgeRectCallout">
            <a:avLst>
              <a:gd name="adj1" fmla="val -38384"/>
              <a:gd name="adj2" fmla="val 11770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3600"/>
              <a:t>German leaders knew this might entice the USA to enter the war…but did it anyway</a:t>
            </a:r>
          </a:p>
        </p:txBody>
      </p:sp>
    </p:spTree>
    <p:extLst>
      <p:ext uri="{BB962C8B-B14F-4D97-AF65-F5344CB8AC3E}">
        <p14:creationId xmlns:p14="http://schemas.microsoft.com/office/powerpoint/2010/main" val="2670594940"/>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3352"/>
                                        </p:tgtEl>
                                        <p:attrNameLst>
                                          <p:attrName>style.visibility</p:attrName>
                                        </p:attrNameLst>
                                      </p:cBhvr>
                                      <p:to>
                                        <p:strVal val="visible"/>
                                      </p:to>
                                    </p:set>
                                    <p:anim calcmode="lin" valueType="num">
                                      <p:cBhvr>
                                        <p:cTn id="7" dur="500" fill="hold"/>
                                        <p:tgtEl>
                                          <p:spTgt spid="313352"/>
                                        </p:tgtEl>
                                        <p:attrNameLst>
                                          <p:attrName>ppt_w</p:attrName>
                                        </p:attrNameLst>
                                      </p:cBhvr>
                                      <p:tavLst>
                                        <p:tav tm="0">
                                          <p:val>
                                            <p:fltVal val="0"/>
                                          </p:val>
                                        </p:tav>
                                        <p:tav tm="100000">
                                          <p:val>
                                            <p:strVal val="#ppt_w"/>
                                          </p:val>
                                        </p:tav>
                                      </p:tavLst>
                                    </p:anim>
                                    <p:anim calcmode="lin" valueType="num">
                                      <p:cBhvr>
                                        <p:cTn id="8" dur="500" fill="hold"/>
                                        <p:tgtEl>
                                          <p:spTgt spid="313352"/>
                                        </p:tgtEl>
                                        <p:attrNameLst>
                                          <p:attrName>ppt_h</p:attrName>
                                        </p:attrNameLst>
                                      </p:cBhvr>
                                      <p:tavLst>
                                        <p:tav tm="0">
                                          <p:val>
                                            <p:fltVal val="0"/>
                                          </p:val>
                                        </p:tav>
                                        <p:tav tm="100000">
                                          <p:val>
                                            <p:strVal val="#ppt_h"/>
                                          </p:val>
                                        </p:tav>
                                      </p:tavLst>
                                    </p:anim>
                                    <p:animEffect transition="in" filter="fade">
                                      <p:cBhvr>
                                        <p:cTn id="9" dur="500"/>
                                        <p:tgtEl>
                                          <p:spTgt spid="313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25603"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25604"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25605" name="Rectangle 6"/>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Mobilization</a:t>
            </a:r>
          </a:p>
        </p:txBody>
      </p:sp>
      <p:sp>
        <p:nvSpPr>
          <p:cNvPr id="32775" name="Rectangle 7"/>
          <p:cNvSpPr>
            <a:spLocks noGrp="1" noChangeArrowheads="1"/>
          </p:cNvSpPr>
          <p:nvPr>
            <p:ph type="body" idx="1"/>
          </p:nvPr>
        </p:nvSpPr>
        <p:spPr>
          <a:xfrm>
            <a:off x="838200" y="914400"/>
            <a:ext cx="83058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a:latin typeface="Arial" charset="0"/>
              </a:rPr>
              <a:t>Wilson named </a:t>
            </a:r>
            <a:r>
              <a:rPr lang="en-US" u="sng">
                <a:effectLst>
                  <a:outerShdw blurRad="38100" dist="38100" dir="2700000" algn="tl">
                    <a:srgbClr val="DDDDDD"/>
                  </a:outerShdw>
                </a:effectLst>
                <a:latin typeface="Arial" charset="0"/>
              </a:rPr>
              <a:t>John Pershing</a:t>
            </a:r>
            <a:r>
              <a:rPr lang="en-US">
                <a:latin typeface="Arial" charset="0"/>
              </a:rPr>
              <a:t> to head the </a:t>
            </a:r>
            <a:r>
              <a:rPr lang="en-US" u="sng">
                <a:effectLst>
                  <a:outerShdw blurRad="38100" dist="38100" dir="2700000" algn="tl">
                    <a:srgbClr val="DDDDDD"/>
                  </a:outerShdw>
                </a:effectLst>
                <a:latin typeface="Arial" charset="0"/>
              </a:rPr>
              <a:t>American Expeditionary Force</a:t>
            </a:r>
            <a:r>
              <a:rPr lang="en-US">
                <a:latin typeface="Arial" charset="0"/>
              </a:rPr>
              <a:t> (AEF), but despite Wilson</a:t>
            </a:r>
            <a:r>
              <a:rPr lang="ja-JP" altLang="en-US">
                <a:latin typeface="Arial" charset="0"/>
              </a:rPr>
              <a:t>’</a:t>
            </a:r>
            <a:r>
              <a:rPr lang="en-US">
                <a:latin typeface="Arial" charset="0"/>
              </a:rPr>
              <a:t>s  preparedness campaign, the U.S. was not prepared for full scale war</a:t>
            </a:r>
          </a:p>
          <a:p>
            <a:pPr>
              <a:lnSpc>
                <a:spcPct val="95000"/>
              </a:lnSpc>
              <a:spcBef>
                <a:spcPct val="10000"/>
              </a:spcBef>
            </a:pPr>
            <a:r>
              <a:rPr lang="en-US">
                <a:latin typeface="Arial" charset="0"/>
              </a:rPr>
              <a:t>Many wanted a volunteer army, but Wilson pressed Congress to pass a </a:t>
            </a:r>
            <a:r>
              <a:rPr lang="en-US" u="sng">
                <a:effectLst>
                  <a:outerShdw blurRad="38100" dist="38100" dir="2700000" algn="tl">
                    <a:srgbClr val="DDDDDD"/>
                  </a:outerShdw>
                </a:effectLst>
                <a:latin typeface="Arial" charset="0"/>
              </a:rPr>
              <a:t>Selective Service Act</a:t>
            </a:r>
            <a:r>
              <a:rPr lang="en-US">
                <a:latin typeface="Arial" charset="0"/>
              </a:rPr>
              <a:t>     (24 million registered &amp; 2.8 million were drafted to fight in Europe)</a:t>
            </a:r>
          </a:p>
        </p:txBody>
      </p:sp>
      <p:sp>
        <p:nvSpPr>
          <p:cNvPr id="32777" name="AutoShape 9"/>
          <p:cNvSpPr>
            <a:spLocks noChangeArrowheads="1"/>
          </p:cNvSpPr>
          <p:nvPr/>
        </p:nvSpPr>
        <p:spPr bwMode="auto">
          <a:xfrm>
            <a:off x="0" y="228600"/>
            <a:ext cx="9067800" cy="1447800"/>
          </a:xfrm>
          <a:prstGeom prst="wedgeRectCallout">
            <a:avLst>
              <a:gd name="adj1" fmla="val -7176"/>
              <a:gd name="adj2" fmla="val 12774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kumimoji="1" lang="en-US" sz="3500"/>
              <a:t>The army &amp; navy increased in size but military leaders had not prepared a plan for war (</a:t>
            </a:r>
            <a:r>
              <a:rPr kumimoji="1" lang="ja-JP" altLang="en-US" sz="3500"/>
              <a:t>“</a:t>
            </a:r>
            <a:r>
              <a:rPr kumimoji="1" lang="en-US" sz="3500" i="1"/>
              <a:t>To plan for war is to violate the terms of neutrality</a:t>
            </a:r>
            <a:r>
              <a:rPr kumimoji="1" lang="ja-JP" altLang="en-US" sz="3500"/>
              <a:t>”</a:t>
            </a:r>
            <a:r>
              <a:rPr kumimoji="1" lang="en-US" sz="3500"/>
              <a:t>)</a:t>
            </a:r>
          </a:p>
        </p:txBody>
      </p:sp>
    </p:spTree>
    <p:extLst>
      <p:ext uri="{BB962C8B-B14F-4D97-AF65-F5344CB8AC3E}">
        <p14:creationId xmlns:p14="http://schemas.microsoft.com/office/powerpoint/2010/main" val="3136724481"/>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7"/>
                                        </p:tgtEl>
                                        <p:attrNameLst>
                                          <p:attrName>style.visibility</p:attrName>
                                        </p:attrNameLst>
                                      </p:cBhvr>
                                      <p:to>
                                        <p:strVal val="visible"/>
                                      </p:to>
                                    </p:set>
                                    <p:anim calcmode="lin" valueType="num">
                                      <p:cBhvr>
                                        <p:cTn id="7" dur="500" fill="hold"/>
                                        <p:tgtEl>
                                          <p:spTgt spid="32777"/>
                                        </p:tgtEl>
                                        <p:attrNameLst>
                                          <p:attrName>ppt_w</p:attrName>
                                        </p:attrNameLst>
                                      </p:cBhvr>
                                      <p:tavLst>
                                        <p:tav tm="0">
                                          <p:val>
                                            <p:fltVal val="0"/>
                                          </p:val>
                                        </p:tav>
                                        <p:tav tm="100000">
                                          <p:val>
                                            <p:strVal val="#ppt_w"/>
                                          </p:val>
                                        </p:tav>
                                      </p:tavLst>
                                    </p:anim>
                                    <p:anim calcmode="lin" valueType="num">
                                      <p:cBhvr>
                                        <p:cTn id="8" dur="500" fill="hold"/>
                                        <p:tgtEl>
                                          <p:spTgt spid="32777"/>
                                        </p:tgtEl>
                                        <p:attrNameLst>
                                          <p:attrName>ppt_h</p:attrName>
                                        </p:attrNameLst>
                                      </p:cBhvr>
                                      <p:tavLst>
                                        <p:tav tm="0">
                                          <p:val>
                                            <p:fltVal val="0"/>
                                          </p:val>
                                        </p:tav>
                                        <p:tav tm="100000">
                                          <p:val>
                                            <p:strVal val="#ppt_h"/>
                                          </p:val>
                                        </p:tav>
                                      </p:tavLst>
                                    </p:anim>
                                    <p:animEffect transition="in" filter="fade">
                                      <p:cBhvr>
                                        <p:cTn id="9"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0"/>
            <a:ext cx="7772400" cy="762000"/>
          </a:xfrm>
        </p:spPr>
        <p:txBody>
          <a:bodyPr/>
          <a:lstStyle/>
          <a:p>
            <a:r>
              <a:rPr lang="ja-JP" altLang="en-US">
                <a:latin typeface="Times New Roman" charset="0"/>
              </a:rPr>
              <a:t>“</a:t>
            </a:r>
            <a:r>
              <a:rPr lang="en-US">
                <a:latin typeface="Times New Roman" charset="0"/>
              </a:rPr>
              <a:t>Over Here</a:t>
            </a:r>
            <a:r>
              <a:rPr lang="ja-JP" altLang="en-US">
                <a:latin typeface="Times New Roman" charset="0"/>
              </a:rPr>
              <a:t>”</a:t>
            </a:r>
            <a:endParaRPr lang="en-US">
              <a:latin typeface="Times New Roman" charset="0"/>
            </a:endParaRPr>
          </a:p>
        </p:txBody>
      </p:sp>
      <p:sp>
        <p:nvSpPr>
          <p:cNvPr id="53251" name="Rectangle 3"/>
          <p:cNvSpPr>
            <a:spLocks noGrp="1" noChangeArrowheads="1"/>
          </p:cNvSpPr>
          <p:nvPr>
            <p:ph type="body" idx="1"/>
          </p:nvPr>
        </p:nvSpPr>
        <p:spPr>
          <a:xfrm>
            <a:off x="838200" y="685800"/>
            <a:ext cx="8305800" cy="6172200"/>
          </a:xfrm>
        </p:spPr>
        <p:txBody>
          <a:bodyPr/>
          <a:lstStyle/>
          <a:p>
            <a:pPr>
              <a:defRPr/>
            </a:pPr>
            <a:r>
              <a:rPr lang="en-US" smtClean="0">
                <a:ea typeface="+mn-ea"/>
              </a:rPr>
              <a:t>To win </a:t>
            </a:r>
            <a:r>
              <a:rPr lang="en-US" i="1" u="sng" smtClean="0">
                <a:effectLst>
                  <a:outerShdw blurRad="38100" dist="38100" dir="2700000" algn="tl">
                    <a:srgbClr val="C0C0C0"/>
                  </a:outerShdw>
                </a:effectLst>
                <a:ea typeface="+mn-ea"/>
              </a:rPr>
              <a:t>over there</a:t>
            </a:r>
            <a:r>
              <a:rPr lang="en-US" smtClean="0">
                <a:ea typeface="+mn-ea"/>
              </a:rPr>
              <a:t>, the U.S. had to effectively mobilize </a:t>
            </a:r>
            <a:r>
              <a:rPr lang="en-US" i="1" u="sng" smtClean="0">
                <a:effectLst>
                  <a:outerShdw blurRad="38100" dist="38100" dir="2700000" algn="tl">
                    <a:srgbClr val="C0C0C0"/>
                  </a:outerShdw>
                </a:effectLst>
                <a:ea typeface="+mn-ea"/>
              </a:rPr>
              <a:t>over here</a:t>
            </a:r>
            <a:endParaRPr lang="en-US" smtClean="0">
              <a:ea typeface="+mn-ea"/>
            </a:endParaRPr>
          </a:p>
          <a:p>
            <a:pPr lvl="1">
              <a:defRPr/>
            </a:pPr>
            <a:r>
              <a:rPr lang="en-US" smtClean="0"/>
              <a:t>Wilson consolidated federal authority to organize U.S. war production &amp; distribution</a:t>
            </a:r>
          </a:p>
          <a:p>
            <a:pPr lvl="1">
              <a:defRPr/>
            </a:pPr>
            <a:r>
              <a:rPr lang="en-US" smtClean="0"/>
              <a:t>Wilson began a massive propaganda campaign aimed at winning over the American public to support the war effort</a:t>
            </a:r>
          </a:p>
        </p:txBody>
      </p:sp>
    </p:spTree>
    <p:extLst>
      <p:ext uri="{BB962C8B-B14F-4D97-AF65-F5344CB8AC3E}">
        <p14:creationId xmlns:p14="http://schemas.microsoft.com/office/powerpoint/2010/main" val="2863318774"/>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TotalTime>
  <Words>2250</Words>
  <Application>Microsoft Macintosh PowerPoint</Application>
  <PresentationFormat>On-screen Show (4:3)</PresentationFormat>
  <Paragraphs>223</Paragraphs>
  <Slides>32</Slides>
  <Notes>14</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Dad's tie design template</vt:lpstr>
      <vt:lpstr>1_Dad's tie design template</vt:lpstr>
      <vt:lpstr>Median</vt:lpstr>
      <vt:lpstr>America in WWI</vt:lpstr>
      <vt:lpstr>The “MAIN” Causes of WWI</vt:lpstr>
      <vt:lpstr>American Neutrality</vt:lpstr>
      <vt:lpstr>Threats to American Neutrality</vt:lpstr>
      <vt:lpstr>Freedom of the Seas</vt:lpstr>
      <vt:lpstr>Election of 1916</vt:lpstr>
      <vt:lpstr>America Joins the Allies</vt:lpstr>
      <vt:lpstr>Mobilization</vt:lpstr>
      <vt:lpstr>“Over Here”</vt:lpstr>
      <vt:lpstr>American Propaganda: George Creel’s Committee on Public Information (CPI)</vt:lpstr>
      <vt:lpstr>PowerPoint Presentation</vt:lpstr>
      <vt:lpstr>Homefront Propaganda</vt:lpstr>
      <vt:lpstr>Homefront Censorship </vt:lpstr>
      <vt:lpstr>Homefront Censorship</vt:lpstr>
      <vt:lpstr>Homefront: The Red Scare </vt:lpstr>
      <vt:lpstr>The      Red Scare: Palmer Raids</vt:lpstr>
      <vt:lpstr>A Bureaucratic War</vt:lpstr>
      <vt:lpstr>Workers in the War</vt:lpstr>
      <vt:lpstr>Coal Miner’s Strike 1919 </vt:lpstr>
      <vt:lpstr>Workers in the War</vt:lpstr>
      <vt:lpstr>Conclusions</vt:lpstr>
      <vt:lpstr>Wilson’s Fourteen Points</vt:lpstr>
      <vt:lpstr>The Treaty of Versailles</vt:lpstr>
      <vt:lpstr>Paris Peace Conference, 1919</vt:lpstr>
      <vt:lpstr>PowerPoint Presentation</vt:lpstr>
      <vt:lpstr>Paris Peace Conference, 1919</vt:lpstr>
      <vt:lpstr>Why did the US Reject the Treaty of Versailles?</vt:lpstr>
      <vt:lpstr>The True Sons of Freedom</vt:lpstr>
      <vt:lpstr>Rejection in the Senate</vt:lpstr>
      <vt:lpstr>Postwar Disillusionment</vt:lpstr>
      <vt:lpstr>Conclusions </vt:lpstr>
      <vt:lpstr>Impact of War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in WWI</dc:title>
  <dc:creator>Craig Winchell</dc:creator>
  <cp:lastModifiedBy>Craig Winchell</cp:lastModifiedBy>
  <cp:revision>7</cp:revision>
  <dcterms:created xsi:type="dcterms:W3CDTF">2017-02-07T16:21:31Z</dcterms:created>
  <dcterms:modified xsi:type="dcterms:W3CDTF">2017-02-07T21:48:33Z</dcterms:modified>
</cp:coreProperties>
</file>