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7" r:id="rId2"/>
    <p:sldId id="256" r:id="rId3"/>
    <p:sldId id="258" r:id="rId4"/>
    <p:sldId id="259" r:id="rId5"/>
    <p:sldId id="260" r:id="rId6"/>
    <p:sldId id="261" r:id="rId7"/>
    <p:sldId id="284" r:id="rId8"/>
    <p:sldId id="262" r:id="rId9"/>
    <p:sldId id="263" r:id="rId10"/>
    <p:sldId id="28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6" r:id="rId25"/>
    <p:sldId id="278" r:id="rId26"/>
    <p:sldId id="279" r:id="rId27"/>
    <p:sldId id="280" r:id="rId28"/>
    <p:sldId id="281" r:id="rId29"/>
    <p:sldId id="282" r:id="rId30"/>
    <p:sldId id="287" r:id="rId31"/>
    <p:sldId id="283" r:id="rId32"/>
    <p:sldId id="28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7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26568-6A20-5C4E-AA1C-93072A067087}" type="datetimeFigureOut">
              <a:rPr lang="en-US" smtClean="0"/>
              <a:t>9/5/19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0B5D1-360F-B741-87B0-005069FB5331}" type="slidenum">
              <a:rPr lang="en-US" smtClean="0"/>
              <a:t>‹#›</a:t>
            </a:fld>
            <a:endParaRPr lang="en-US"/>
          </a:p>
        </p:txBody>
      </p:sp>
    </p:spTree>
    <p:extLst>
      <p:ext uri="{BB962C8B-B14F-4D97-AF65-F5344CB8AC3E}">
        <p14:creationId xmlns:p14="http://schemas.microsoft.com/office/powerpoint/2010/main" val="40302770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20</a:t>
            </a:r>
          </a:p>
        </p:txBody>
      </p:sp>
      <p:sp>
        <p:nvSpPr>
          <p:cNvPr id="389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8"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891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20</a:t>
            </a:r>
          </a:p>
        </p:txBody>
      </p:sp>
      <p:sp>
        <p:nvSpPr>
          <p:cNvPr id="399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2"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ndParaRPr>
          </a:p>
          <a:p>
            <a:endParaRPr lang="en-US">
              <a:latin typeface="Times New Roman" charset="0"/>
            </a:endParaRPr>
          </a:p>
        </p:txBody>
      </p:sp>
      <p:sp>
        <p:nvSpPr>
          <p:cNvPr id="3994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But Washington avoided </a:t>
            </a:r>
            <a:r>
              <a:rPr lang="ja-JP" altLang="en-US">
                <a:latin typeface="Times New Roman" charset="0"/>
              </a:rPr>
              <a:t>“</a:t>
            </a:r>
            <a:r>
              <a:rPr lang="en-US">
                <a:latin typeface="Times New Roman" charset="0"/>
              </a:rPr>
              <a:t>general actions</a:t>
            </a:r>
            <a:r>
              <a:rPr lang="ja-JP" altLang="en-US">
                <a:latin typeface="Times New Roman" charset="0"/>
              </a:rPr>
              <a:t>”</a:t>
            </a:r>
            <a:r>
              <a:rPr lang="en-US">
                <a:latin typeface="Times New Roman" charset="0"/>
              </a:rPr>
              <a:t> (all-out war) against Britain; understood importance of keeping Continental Army intact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5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25</a:t>
            </a:r>
          </a:p>
        </p:txBody>
      </p:sp>
      <p:sp>
        <p:nvSpPr>
          <p:cNvPr id="4506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2"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506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10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27</a:t>
            </a:r>
          </a:p>
        </p:txBody>
      </p:sp>
      <p:sp>
        <p:nvSpPr>
          <p:cNvPr id="4710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10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110"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711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7D1348F1-7D1E-8544-94EB-AC9B737E7B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 xmlns:a16="http://schemas.microsoft.com/office/drawing/2014/main" id="{ED783BD2-CED7-AD48-B9E4-4520A075DC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Revolution as Product of Protecting Economic Interests; Revolution as Resulting from the Colonists’ Ideas about Liberty and Power</a:t>
            </a:r>
          </a:p>
        </p:txBody>
      </p:sp>
      <p:sp>
        <p:nvSpPr>
          <p:cNvPr id="41988" name="Slide Number Placeholder 3">
            <a:extLst>
              <a:ext uri="{FF2B5EF4-FFF2-40B4-BE49-F238E27FC236}">
                <a16:creationId xmlns="" xmlns:a16="http://schemas.microsoft.com/office/drawing/2014/main" id="{2F5C580A-025C-DD4C-9492-3B1E8DA1B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659A45A-A9A5-BC43-853A-AA3AE289F42E}" type="slidenum">
              <a:rPr lang="en-US" altLang="en-US" smtClean="0"/>
              <a:pPr/>
              <a:t>32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7A2F214-0811-8242-81EC-7ACCC5C88CCA}" type="slidenum">
              <a:rPr lang="en-US"/>
              <a:pPr>
                <a:defRPr/>
              </a:pPr>
              <a:t>‹#›</a:t>
            </a:fld>
            <a:endParaRPr lang="en-US"/>
          </a:p>
        </p:txBody>
      </p:sp>
    </p:spTree>
    <p:extLst>
      <p:ext uri="{BB962C8B-B14F-4D97-AF65-F5344CB8AC3E}">
        <p14:creationId xmlns:p14="http://schemas.microsoft.com/office/powerpoint/2010/main" val="284603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5AA970C-DEB6-6C4C-8563-5AB0F6395DBA}" type="slidenum">
              <a:rPr lang="en-US"/>
              <a:pPr>
                <a:defRPr/>
              </a:pPr>
              <a:t>‹#›</a:t>
            </a:fld>
            <a:endParaRPr lang="en-US"/>
          </a:p>
        </p:txBody>
      </p:sp>
    </p:spTree>
    <p:extLst>
      <p:ext uri="{BB962C8B-B14F-4D97-AF65-F5344CB8AC3E}">
        <p14:creationId xmlns:p14="http://schemas.microsoft.com/office/powerpoint/2010/main" val="403084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zQYkIlSx0y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JTxVHQAp8w&amp;feature=youtu.be"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www.youtube.com/watch?v=RDzwtl5Z2cA&amp;feature=youtu.b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NOTozVp_i4" TargetMode="Externa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At what point was the Revolutionary War </a:t>
            </a:r>
            <a:r>
              <a:rPr lang="en-US" i="1" dirty="0"/>
              <a:t>inevitable? </a:t>
            </a:r>
            <a:r>
              <a:rPr lang="en-US" dirty="0"/>
              <a:t>Why?</a:t>
            </a:r>
          </a:p>
          <a:p>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8" y="0"/>
            <a:ext cx="9117012" cy="762000"/>
          </a:xfrm>
        </p:spPr>
        <p:txBody>
          <a:bodyPr>
            <a:normAutofit fontScale="90000"/>
          </a:bodyPr>
          <a:lstStyle/>
          <a:p>
            <a:pPr>
              <a:defRPr/>
            </a:pPr>
            <a:r>
              <a:rPr lang="en-US" sz="3600">
                <a:latin typeface="Rockwell"/>
                <a:cs typeface="Rockwell"/>
              </a:rPr>
              <a:t>Blacks and Slaves During the Revolution</a:t>
            </a:r>
          </a:p>
        </p:txBody>
      </p:sp>
      <p:pic>
        <p:nvPicPr>
          <p:cNvPr id="52226" name="Picture 3" descr="2map-06-06.jpg                                                 000A84C2Macintosh HD                   C5A9507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5263" y="796925"/>
            <a:ext cx="4876800" cy="5862638"/>
          </a:xfrm>
        </p:spPr>
      </p:pic>
      <p:sp>
        <p:nvSpPr>
          <p:cNvPr id="3" name="Content Placeholder 2"/>
          <p:cNvSpPr>
            <a:spLocks noGrp="1"/>
          </p:cNvSpPr>
          <p:nvPr>
            <p:ph sz="half" idx="2"/>
          </p:nvPr>
        </p:nvSpPr>
        <p:spPr>
          <a:xfrm>
            <a:off x="5105400" y="1600200"/>
            <a:ext cx="3886200" cy="4419600"/>
          </a:xfrm>
        </p:spPr>
        <p:txBody>
          <a:bodyPr>
            <a:normAutofit fontScale="92500"/>
          </a:bodyPr>
          <a:lstStyle/>
          <a:p>
            <a:pPr>
              <a:defRPr/>
            </a:pPr>
            <a:r>
              <a:rPr lang="en-US" dirty="0">
                <a:latin typeface="Rockwell"/>
                <a:cs typeface="Rockwell"/>
              </a:rPr>
              <a:t>Lord </a:t>
            </a:r>
            <a:r>
              <a:rPr lang="en-US" dirty="0" smtClean="0">
                <a:latin typeface="Rockwell"/>
                <a:cs typeface="Rockwell"/>
              </a:rPr>
              <a:t>Dunmore’s </a:t>
            </a:r>
            <a:r>
              <a:rPr lang="en-US" dirty="0">
                <a:latin typeface="Rockwell"/>
                <a:cs typeface="Rockwell"/>
              </a:rPr>
              <a:t>Proclamation (1775)</a:t>
            </a:r>
          </a:p>
          <a:p>
            <a:pPr>
              <a:defRPr/>
            </a:pPr>
            <a:r>
              <a:rPr lang="en-US" dirty="0">
                <a:latin typeface="Rockwell"/>
                <a:cs typeface="Rockwell"/>
              </a:rPr>
              <a:t>Limited participation in Continental Army</a:t>
            </a:r>
          </a:p>
          <a:p>
            <a:pPr>
              <a:defRPr/>
            </a:pPr>
            <a:r>
              <a:rPr lang="en-US" dirty="0">
                <a:latin typeface="Rockwell"/>
                <a:cs typeface="Rockwell"/>
              </a:rPr>
              <a:t>Slavery as </a:t>
            </a:r>
            <a:r>
              <a:rPr lang="ja-JP" altLang="en-US" dirty="0">
                <a:latin typeface="Rockwell"/>
                <a:cs typeface="Rockwell"/>
              </a:rPr>
              <a:t>“</a:t>
            </a:r>
            <a:r>
              <a:rPr lang="en-US" dirty="0">
                <a:latin typeface="Rockwell"/>
                <a:cs typeface="Rockwell"/>
              </a:rPr>
              <a:t>necessary evil</a:t>
            </a:r>
            <a:r>
              <a:rPr lang="ja-JP" altLang="en-US" dirty="0">
                <a:latin typeface="Rockwell"/>
                <a:cs typeface="Rockwell"/>
              </a:rPr>
              <a:t>”</a:t>
            </a:r>
            <a:endParaRPr lang="en-US" dirty="0">
              <a:latin typeface="Rockwell"/>
              <a:cs typeface="Rockwell"/>
            </a:endParaRPr>
          </a:p>
          <a:p>
            <a:pPr>
              <a:defRPr/>
            </a:pPr>
            <a:r>
              <a:rPr lang="en-US" dirty="0">
                <a:latin typeface="Rockwell"/>
                <a:cs typeface="Rockwell"/>
              </a:rPr>
              <a:t>Northern states and abolition</a:t>
            </a:r>
          </a:p>
          <a:p>
            <a:pPr>
              <a:defRPr/>
            </a:pPr>
            <a:r>
              <a:rPr lang="en-US" dirty="0">
                <a:latin typeface="Rockwell"/>
                <a:cs typeface="Rockwell"/>
              </a:rPr>
              <a:t>Limited civil rights</a:t>
            </a:r>
          </a:p>
        </p:txBody>
      </p:sp>
    </p:spTree>
    <p:extLst>
      <p:ext uri="{BB962C8B-B14F-4D97-AF65-F5344CB8AC3E}">
        <p14:creationId xmlns:p14="http://schemas.microsoft.com/office/powerpoint/2010/main" val="8040208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2"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3"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4" name="Rectangle 6"/>
          <p:cNvSpPr>
            <a:spLocks noGrp="1" noChangeArrowheads="1"/>
          </p:cNvSpPr>
          <p:nvPr>
            <p:ph type="title"/>
          </p:nvPr>
        </p:nvSpPr>
        <p:spPr>
          <a:xfrm>
            <a:off x="0" y="0"/>
            <a:ext cx="9144000" cy="990600"/>
          </a:xfrm>
          <a:noFill/>
        </p:spPr>
        <p:txBody>
          <a:bodyPr lIns="90488" tIns="44450" rIns="90488" bIns="44450"/>
          <a:lstStyle/>
          <a:p>
            <a:pPr eaLnBrk="1" hangingPunct="1"/>
            <a:r>
              <a:rPr lang="en-US">
                <a:latin typeface="Rockwell"/>
                <a:cs typeface="Rockwell"/>
              </a:rPr>
              <a:t>Decision for Independence</a:t>
            </a:r>
          </a:p>
        </p:txBody>
      </p:sp>
      <p:sp>
        <p:nvSpPr>
          <p:cNvPr id="7175" name="Rectangle 7"/>
          <p:cNvSpPr>
            <a:spLocks noGrp="1" noChangeArrowheads="1"/>
          </p:cNvSpPr>
          <p:nvPr>
            <p:ph idx="1"/>
          </p:nvPr>
        </p:nvSpPr>
        <p:spPr>
          <a:xfrm>
            <a:off x="0" y="914400"/>
            <a:ext cx="9144000" cy="5943600"/>
          </a:xfrm>
        </p:spPr>
        <p:txBody>
          <a:bodyPr lIns="90488" tIns="44450" rIns="90488" bIns="44450"/>
          <a:lstStyle/>
          <a:p>
            <a:pPr eaLnBrk="1" hangingPunct="1"/>
            <a:r>
              <a:rPr lang="en-US" sz="4000" dirty="0">
                <a:latin typeface="Rockwell"/>
                <a:cs typeface="Rockwell"/>
              </a:rPr>
              <a:t>By 1776, the 2</a:t>
            </a:r>
            <a:r>
              <a:rPr lang="en-US" sz="4000" baseline="30000" dirty="0">
                <a:latin typeface="Rockwell"/>
                <a:cs typeface="Rockwell"/>
              </a:rPr>
              <a:t>nd</a:t>
            </a:r>
            <a:r>
              <a:rPr lang="en-US" sz="4000" dirty="0">
                <a:latin typeface="Rockwell"/>
                <a:cs typeface="Rockwell"/>
              </a:rPr>
              <a:t> Continental Congress served as an informal national </a:t>
            </a:r>
            <a:r>
              <a:rPr lang="en-US" sz="4000" dirty="0" err="1">
                <a:latin typeface="Rockwell"/>
                <a:cs typeface="Rockwell"/>
              </a:rPr>
              <a:t>gov</a:t>
            </a:r>
            <a:r>
              <a:rPr lang="ja-JP" altLang="en-US" sz="4000" dirty="0">
                <a:latin typeface="Rockwell"/>
                <a:cs typeface="Rockwell"/>
              </a:rPr>
              <a:t>’</a:t>
            </a:r>
            <a:r>
              <a:rPr lang="en-US" sz="4000" dirty="0">
                <a:latin typeface="Rockwell"/>
                <a:cs typeface="Rockwell"/>
              </a:rPr>
              <a:t>t for the colonies</a:t>
            </a:r>
          </a:p>
          <a:p>
            <a:pPr eaLnBrk="1" hangingPunct="1"/>
            <a:r>
              <a:rPr lang="en-US" sz="4000" dirty="0">
                <a:latin typeface="Rockwell"/>
                <a:cs typeface="Rockwell"/>
              </a:rPr>
              <a:t>But the majority of colonists were undecided about independence </a:t>
            </a:r>
          </a:p>
          <a:p>
            <a:pPr eaLnBrk="1" hangingPunct="1"/>
            <a:r>
              <a:rPr lang="en-US" sz="4000" dirty="0">
                <a:latin typeface="Rockwell"/>
                <a:cs typeface="Rockwell"/>
              </a:rPr>
              <a:t>Thomas Paine</a:t>
            </a:r>
            <a:r>
              <a:rPr lang="ja-JP" altLang="en-US" sz="4000" dirty="0">
                <a:latin typeface="Rockwell"/>
                <a:cs typeface="Rockwell"/>
              </a:rPr>
              <a:t>’</a:t>
            </a:r>
            <a:r>
              <a:rPr lang="en-US" sz="4000" dirty="0">
                <a:latin typeface="Rockwell"/>
                <a:cs typeface="Rockwell"/>
              </a:rPr>
              <a:t>s </a:t>
            </a:r>
            <a:r>
              <a:rPr lang="en-US" sz="4000" i="1" dirty="0">
                <a:latin typeface="Rockwell"/>
                <a:cs typeface="Rockwell"/>
              </a:rPr>
              <a:t>Common Sense</a:t>
            </a:r>
            <a:r>
              <a:rPr lang="en-US" sz="4000" dirty="0">
                <a:latin typeface="Rockwell"/>
                <a:cs typeface="Rockwell"/>
              </a:rPr>
              <a:t> proved to be the key factor in convincing Americans to support colonial independence</a:t>
            </a:r>
          </a:p>
        </p:txBody>
      </p:sp>
      <p:sp>
        <p:nvSpPr>
          <p:cNvPr id="225288" name="AutoShape 8"/>
          <p:cNvSpPr>
            <a:spLocks noChangeArrowheads="1"/>
          </p:cNvSpPr>
          <p:nvPr/>
        </p:nvSpPr>
        <p:spPr bwMode="auto">
          <a:xfrm>
            <a:off x="2209800" y="1857661"/>
            <a:ext cx="6477000" cy="533400"/>
          </a:xfrm>
          <a:prstGeom prst="wedgeRectCallout">
            <a:avLst>
              <a:gd name="adj1" fmla="val 24116"/>
              <a:gd name="adj2" fmla="val 433630"/>
            </a:avLst>
          </a:prstGeom>
          <a:solidFill>
            <a:srgbClr val="FFFF99"/>
          </a:solidFill>
          <a:ln w="38100">
            <a:solidFill>
              <a:schemeClr val="tx1"/>
            </a:solidFill>
            <a:miter lim="800000"/>
            <a:headEnd/>
            <a:tailEnd/>
          </a:ln>
        </p:spPr>
        <p:txBody>
          <a:bodyPr/>
          <a:lstStyle/>
          <a:p>
            <a:pPr lvl="1">
              <a:lnSpc>
                <a:spcPct val="80000"/>
              </a:lnSpc>
            </a:pPr>
            <a:r>
              <a:rPr lang="en-US" sz="2800" dirty="0">
                <a:solidFill>
                  <a:srgbClr val="000000"/>
                </a:solidFill>
              </a:rPr>
              <a:t>Challenged </a:t>
            </a:r>
            <a:r>
              <a:rPr lang="ja-JP" altLang="en-US" sz="2800" dirty="0">
                <a:solidFill>
                  <a:srgbClr val="000000"/>
                </a:solidFill>
              </a:rPr>
              <a:t>“</a:t>
            </a:r>
            <a:r>
              <a:rPr lang="en-US" sz="2800" dirty="0">
                <a:solidFill>
                  <a:srgbClr val="000000"/>
                </a:solidFill>
              </a:rPr>
              <a:t>royal infallibility</a:t>
            </a:r>
            <a:r>
              <a:rPr lang="ja-JP" altLang="en-US" sz="2800" dirty="0">
                <a:solidFill>
                  <a:srgbClr val="000000"/>
                </a:solidFill>
              </a:rPr>
              <a:t>”</a:t>
            </a:r>
            <a:endParaRPr lang="en-US" sz="2800" dirty="0">
              <a:solidFill>
                <a:srgbClr val="000000"/>
              </a:solidFill>
            </a:endParaRPr>
          </a:p>
        </p:txBody>
      </p:sp>
      <p:sp>
        <p:nvSpPr>
          <p:cNvPr id="225289" name="AutoShape 9"/>
          <p:cNvSpPr>
            <a:spLocks noChangeArrowheads="1"/>
          </p:cNvSpPr>
          <p:nvPr/>
        </p:nvSpPr>
        <p:spPr bwMode="auto">
          <a:xfrm>
            <a:off x="1295400" y="2543461"/>
            <a:ext cx="7162800" cy="990600"/>
          </a:xfrm>
          <a:prstGeom prst="wedgeRectCallout">
            <a:avLst>
              <a:gd name="adj1" fmla="val 41667"/>
              <a:gd name="adj2" fmla="val 145671"/>
            </a:avLst>
          </a:prstGeom>
          <a:solidFill>
            <a:srgbClr val="CCFFFF"/>
          </a:solidFill>
          <a:ln w="38100">
            <a:solidFill>
              <a:schemeClr val="tx1"/>
            </a:solidFill>
            <a:miter lim="800000"/>
            <a:headEnd/>
            <a:tailEnd/>
          </a:ln>
        </p:spPr>
        <p:txBody>
          <a:bodyPr/>
          <a:lstStyle/>
          <a:p>
            <a:pPr eaLnBrk="0" hangingPunct="0">
              <a:lnSpc>
                <a:spcPct val="80000"/>
              </a:lnSpc>
              <a:spcBef>
                <a:spcPct val="30000"/>
              </a:spcBef>
            </a:pPr>
            <a:r>
              <a:rPr lang="en-US" sz="2800">
                <a:solidFill>
                  <a:srgbClr val="000000"/>
                </a:solidFill>
              </a:rPr>
              <a:t>Persuaded ordinary people to sever ties with England &amp; its </a:t>
            </a:r>
            <a:r>
              <a:rPr lang="ja-JP" altLang="en-US" sz="2800">
                <a:solidFill>
                  <a:srgbClr val="000000"/>
                </a:solidFill>
              </a:rPr>
              <a:t>“</a:t>
            </a:r>
            <a:r>
              <a:rPr lang="en-US" sz="2800">
                <a:solidFill>
                  <a:srgbClr val="000000"/>
                </a:solidFill>
              </a:rPr>
              <a:t>royal brute</a:t>
            </a:r>
            <a:r>
              <a:rPr lang="ja-JP" altLang="en-US" sz="2800">
                <a:solidFill>
                  <a:srgbClr val="000000"/>
                </a:solidFill>
              </a:rPr>
              <a:t>”</a:t>
            </a:r>
            <a:endParaRPr lang="en-US" sz="2800">
              <a:solidFill>
                <a:srgbClr val="000000"/>
              </a:solidFill>
            </a:endParaRPr>
          </a:p>
        </p:txBody>
      </p:sp>
    </p:spTree>
    <p:extLst>
      <p:ext uri="{BB962C8B-B14F-4D97-AF65-F5344CB8AC3E}">
        <p14:creationId xmlns:p14="http://schemas.microsoft.com/office/powerpoint/2010/main" val="17154133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288"/>
                                        </p:tgtEl>
                                        <p:attrNameLst>
                                          <p:attrName>style.visibility</p:attrName>
                                        </p:attrNameLst>
                                      </p:cBhvr>
                                      <p:to>
                                        <p:strVal val="visible"/>
                                      </p:to>
                                    </p:set>
                                    <p:anim calcmode="lin" valueType="num">
                                      <p:cBhvr>
                                        <p:cTn id="7" dur="500" fill="hold"/>
                                        <p:tgtEl>
                                          <p:spTgt spid="225288"/>
                                        </p:tgtEl>
                                        <p:attrNameLst>
                                          <p:attrName>ppt_w</p:attrName>
                                        </p:attrNameLst>
                                      </p:cBhvr>
                                      <p:tavLst>
                                        <p:tav tm="0">
                                          <p:val>
                                            <p:fltVal val="0"/>
                                          </p:val>
                                        </p:tav>
                                        <p:tav tm="100000">
                                          <p:val>
                                            <p:strVal val="#ppt_w"/>
                                          </p:val>
                                        </p:tav>
                                      </p:tavLst>
                                    </p:anim>
                                    <p:anim calcmode="lin" valueType="num">
                                      <p:cBhvr>
                                        <p:cTn id="8" dur="500" fill="hold"/>
                                        <p:tgtEl>
                                          <p:spTgt spid="225288"/>
                                        </p:tgtEl>
                                        <p:attrNameLst>
                                          <p:attrName>ppt_h</p:attrName>
                                        </p:attrNameLst>
                                      </p:cBhvr>
                                      <p:tavLst>
                                        <p:tav tm="0">
                                          <p:val>
                                            <p:fltVal val="0"/>
                                          </p:val>
                                        </p:tav>
                                        <p:tav tm="100000">
                                          <p:val>
                                            <p:strVal val="#ppt_h"/>
                                          </p:val>
                                        </p:tav>
                                      </p:tavLst>
                                    </p:anim>
                                    <p:animEffect transition="in" filter="fade">
                                      <p:cBhvr>
                                        <p:cTn id="9" dur="500"/>
                                        <p:tgtEl>
                                          <p:spTgt spid="22528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25289"/>
                                        </p:tgtEl>
                                        <p:attrNameLst>
                                          <p:attrName>style.visibility</p:attrName>
                                        </p:attrNameLst>
                                      </p:cBhvr>
                                      <p:to>
                                        <p:strVal val="visible"/>
                                      </p:to>
                                    </p:set>
                                    <p:anim calcmode="lin" valueType="num">
                                      <p:cBhvr>
                                        <p:cTn id="13" dur="500" fill="hold"/>
                                        <p:tgtEl>
                                          <p:spTgt spid="225289"/>
                                        </p:tgtEl>
                                        <p:attrNameLst>
                                          <p:attrName>ppt_w</p:attrName>
                                        </p:attrNameLst>
                                      </p:cBhvr>
                                      <p:tavLst>
                                        <p:tav tm="0">
                                          <p:val>
                                            <p:fltVal val="0"/>
                                          </p:val>
                                        </p:tav>
                                        <p:tav tm="100000">
                                          <p:val>
                                            <p:strVal val="#ppt_w"/>
                                          </p:val>
                                        </p:tav>
                                      </p:tavLst>
                                    </p:anim>
                                    <p:anim calcmode="lin" valueType="num">
                                      <p:cBhvr>
                                        <p:cTn id="14" dur="500" fill="hold"/>
                                        <p:tgtEl>
                                          <p:spTgt spid="225289"/>
                                        </p:tgtEl>
                                        <p:attrNameLst>
                                          <p:attrName>ppt_h</p:attrName>
                                        </p:attrNameLst>
                                      </p:cBhvr>
                                      <p:tavLst>
                                        <p:tav tm="0">
                                          <p:val>
                                            <p:fltVal val="0"/>
                                          </p:val>
                                        </p:tav>
                                        <p:tav tm="100000">
                                          <p:val>
                                            <p:strVal val="#ppt_h"/>
                                          </p:val>
                                        </p:tav>
                                      </p:tavLst>
                                    </p:anim>
                                    <p:animEffect transition="in" filter="fade">
                                      <p:cBhvr>
                                        <p:cTn id="15" dur="500"/>
                                        <p:tgtEl>
                                          <p:spTgt spid="225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animBg="1"/>
      <p:bldP spid="2252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0" y="76200"/>
            <a:ext cx="9144000" cy="457200"/>
          </a:xfrm>
        </p:spPr>
        <p:txBody>
          <a:bodyPr>
            <a:normAutofit fontScale="90000"/>
          </a:bodyPr>
          <a:lstStyle/>
          <a:p>
            <a:pPr eaLnBrk="1" hangingPunct="1">
              <a:defRPr/>
            </a:pPr>
            <a:r>
              <a:rPr lang="en-US" sz="3200">
                <a:latin typeface="Rockwell"/>
                <a:cs typeface="Rockwell"/>
              </a:rPr>
              <a:t>Thomas Paine</a:t>
            </a:r>
            <a:r>
              <a:rPr lang="ja-JP" altLang="en-US" sz="3200">
                <a:latin typeface="Rockwell"/>
                <a:cs typeface="Rockwell"/>
              </a:rPr>
              <a:t>’</a:t>
            </a:r>
            <a:r>
              <a:rPr lang="en-US" sz="3200">
                <a:latin typeface="Rockwell"/>
                <a:cs typeface="Rockwell"/>
              </a:rPr>
              <a:t>s </a:t>
            </a:r>
            <a:r>
              <a:rPr lang="en-US" sz="3200" i="1">
                <a:latin typeface="Rockwell"/>
                <a:cs typeface="Rockwell"/>
              </a:rPr>
              <a:t>Common Sense </a:t>
            </a:r>
            <a:r>
              <a:rPr lang="en-US" sz="3200">
                <a:latin typeface="Rockwell"/>
                <a:cs typeface="Rockwell"/>
              </a:rPr>
              <a:t>(January 1776)</a:t>
            </a:r>
          </a:p>
        </p:txBody>
      </p:sp>
      <p:sp>
        <p:nvSpPr>
          <p:cNvPr id="29700" name="Rectangle 4"/>
          <p:cNvSpPr>
            <a:spLocks noGrp="1" noRot="1" noChangeArrowheads="1"/>
          </p:cNvSpPr>
          <p:nvPr>
            <p:ph type="body" sz="half" idx="2"/>
          </p:nvPr>
        </p:nvSpPr>
        <p:spPr>
          <a:xfrm>
            <a:off x="1752600" y="609600"/>
            <a:ext cx="7391400" cy="6248400"/>
          </a:xfrm>
        </p:spPr>
        <p:txBody>
          <a:bodyPr>
            <a:normAutofit fontScale="92500"/>
          </a:bodyPr>
          <a:lstStyle/>
          <a:p>
            <a:pPr>
              <a:defRPr/>
            </a:pPr>
            <a:r>
              <a:rPr lang="ja-JP" altLang="en-US" sz="1200" dirty="0">
                <a:latin typeface="Rockwell"/>
                <a:cs typeface="Rockwell"/>
              </a:rPr>
              <a:t>“</a:t>
            </a:r>
            <a:r>
              <a:rPr lang="en-US" sz="1200" dirty="0">
                <a:latin typeface="Rockwell"/>
                <a:cs typeface="Rockwell"/>
              </a:rPr>
              <a:t>But Britain is the parent country, say some. Then the more shame upon her conduct. Even brutes do not devour their young, nor savages make war upon their families; wherefore the assertion, if true, turns to her reproach; but it happens not to be true, or only partly so and the phrase PARENT or MOTHER COUNTRY hath been </a:t>
            </a:r>
            <a:r>
              <a:rPr lang="en-US" sz="1200" dirty="0" err="1">
                <a:latin typeface="Rockwell"/>
                <a:cs typeface="Rockwell"/>
              </a:rPr>
              <a:t>jesuitically</a:t>
            </a:r>
            <a:r>
              <a:rPr lang="en-US" sz="1200" dirty="0">
                <a:latin typeface="Rockwell"/>
                <a:cs typeface="Rockwell"/>
              </a:rPr>
              <a:t> adopted by the king and his parasites, with a low </a:t>
            </a:r>
            <a:r>
              <a:rPr lang="en-US" sz="1200" dirty="0" err="1">
                <a:latin typeface="Rockwell"/>
                <a:cs typeface="Rockwell"/>
              </a:rPr>
              <a:t>papistical</a:t>
            </a:r>
            <a:r>
              <a:rPr lang="en-US" sz="1200" dirty="0">
                <a:latin typeface="Rockwell"/>
                <a:cs typeface="Rockwell"/>
              </a:rPr>
              <a:t> design of gaining an unfair bias on the credulous weakness of our minds. Europe, and not England, is the parent country of America. This new world hath been the asylum for the persecuted lovers of civil and religious liberty from EVERY PART of Europe. Hither have they fled, not from the tender embraces of the mother, but from the cruelty of the monster; and it is so far true of England, that the same tyranny which drove the first emigrants from home, pursues their descendants still.</a:t>
            </a:r>
            <a:r>
              <a:rPr lang="ja-JP" altLang="en-US" sz="1200" dirty="0">
                <a:latin typeface="Rockwell"/>
                <a:cs typeface="Rockwell"/>
              </a:rPr>
              <a:t>”</a:t>
            </a:r>
            <a:endParaRPr lang="en-US" sz="1200" dirty="0">
              <a:latin typeface="Rockwell"/>
              <a:cs typeface="Rockwell"/>
            </a:endParaRPr>
          </a:p>
          <a:p>
            <a:pPr>
              <a:defRPr/>
            </a:pPr>
            <a:r>
              <a:rPr lang="ja-JP" altLang="en-US" sz="1200" dirty="0">
                <a:latin typeface="Rockwell"/>
                <a:cs typeface="Rockwell"/>
              </a:rPr>
              <a:t>“</a:t>
            </a:r>
            <a:r>
              <a:rPr lang="en-US" sz="1200" dirty="0">
                <a:latin typeface="Rockwell"/>
                <a:cs typeface="Rockwell"/>
              </a:rPr>
              <a:t>As to government matters, it is not in the power of Britain to do this continent justice: The business of it will soon be too weighty, and intricate, to be managed with any tolerable degree of convenience, by a power so distant from us, and so very ignorant of us; for if they cannot conquer us, they cannot govern us. To be always running three or four thousand miles with a tale or a petition, waiting four or five months for an answer, which when obtained requires five or six more to explain it in, will in a few years be looked upon as folly and childishness--There was a time when it was proper, and there is a proper time for it to cease. Small islands not capable of protecting  themselves, are the proper objects for kingdoms to take under their care; but there is something very absurd, in supposing a continent to be perpetually governed by an island. In no instance hath nature made the satellite larger than its primary planet, and as England and America, with respect to each other, reverses the common order of nature, it is evident they belong to different systems; England to Europe, America to itself. </a:t>
            </a:r>
            <a:r>
              <a:rPr lang="ja-JP" altLang="en-US" sz="1200" dirty="0">
                <a:latin typeface="Rockwell"/>
                <a:cs typeface="Rockwell"/>
              </a:rPr>
              <a:t>“</a:t>
            </a:r>
            <a:endParaRPr lang="en-US" sz="1200" dirty="0">
              <a:latin typeface="Rockwell"/>
              <a:cs typeface="Rockwell"/>
            </a:endParaRPr>
          </a:p>
          <a:p>
            <a:pPr>
              <a:defRPr/>
            </a:pPr>
            <a:r>
              <a:rPr lang="ja-JP" altLang="en-US" sz="1200" dirty="0">
                <a:latin typeface="Rockwell"/>
                <a:cs typeface="Rockwell"/>
              </a:rPr>
              <a:t>“</a:t>
            </a:r>
            <a:r>
              <a:rPr lang="en-US" sz="1200" dirty="0">
                <a:latin typeface="Rockwell"/>
                <a:cs typeface="Rockwell"/>
              </a:rPr>
              <a:t>Europe is too thickly planted with kingdoms to be long at peace, and whenever a war breaks out between England and any foreign power, the trade of America goes to ruin, BECAUSE OF HER CONNECTION WITH ENGLAND. The next war may not turn out like the last, and should it not, the advocates for reconciliation now, will be wishing for separation then, because, neutrality in that case, would be a safer convoy than a man of war. Every thing that is right or natural pleads for separation. The blood of the slain, the weeping voice of nature cries, 'TIS TIME TO PART. Even the distance at which the Almighty hath placed England and America, is a strong and natural proof, that the authority of the one, over the other, was never the design of Heaven. The time likewise at which the continent was discovered, adds weight to the argument, and the manner in which it was peopled increases the force of it. The reformation was preceded by the discovery of America, as if the Almighty graciously meant to open a sanctuary to the Persecuted in future years, when home should afford neither friendship nor safety. </a:t>
            </a:r>
            <a:r>
              <a:rPr lang="ja-JP" altLang="en-US" sz="1200" dirty="0">
                <a:latin typeface="Rockwell"/>
                <a:cs typeface="Rockwell"/>
              </a:rPr>
              <a:t>“</a:t>
            </a:r>
            <a:endParaRPr lang="en-US" sz="1200" dirty="0">
              <a:latin typeface="Rockwell"/>
              <a:cs typeface="Rockwell"/>
            </a:endParaRPr>
          </a:p>
          <a:p>
            <a:pPr>
              <a:defRPr/>
            </a:pPr>
            <a:endParaRPr lang="en-US" sz="1200" dirty="0">
              <a:latin typeface="Rockwell"/>
              <a:cs typeface="Rockwell"/>
            </a:endParaRPr>
          </a:p>
        </p:txBody>
      </p:sp>
      <p:pic>
        <p:nvPicPr>
          <p:cNvPr id="43011" name="Picture 5" descr="Commonsense.jpg                                                000AA506Macintosh HD                   C3E30A5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057400"/>
            <a:ext cx="1749425" cy="2743200"/>
          </a:xfrm>
        </p:spPr>
      </p:pic>
    </p:spTree>
    <p:extLst>
      <p:ext uri="{BB962C8B-B14F-4D97-AF65-F5344CB8AC3E}">
        <p14:creationId xmlns:p14="http://schemas.microsoft.com/office/powerpoint/2010/main" val="31405696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hoto of KING GEORGE III STATUE, 1776. &#10;Pulling down the statue of King George III in New York. Detail of painting, 1854, by William Walcutt."/>
          <p:cNvPicPr>
            <a:picLocks noChangeAspect="1" noChangeArrowheads="1"/>
          </p:cNvPicPr>
          <p:nvPr/>
        </p:nvPicPr>
        <p:blipFill>
          <a:blip r:embed="rId2">
            <a:extLst>
              <a:ext uri="{28A0092B-C50C-407E-A947-70E740481C1C}">
                <a14:useLocalDpi xmlns:a14="http://schemas.microsoft.com/office/drawing/2010/main" val="0"/>
              </a:ext>
            </a:extLst>
          </a:blip>
          <a:srcRect b="6676"/>
          <a:stretch>
            <a:fillRect/>
          </a:stretch>
        </p:blipFill>
        <p:spPr bwMode="auto">
          <a:xfrm>
            <a:off x="1346200" y="-908401"/>
            <a:ext cx="6604000" cy="896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Photo of KING GEORGE III STATUE, 1776. &#10;Pulling down the statue of King George III in New York. Detail of painting, 1854, by William Walcutt."/>
          <p:cNvPicPr>
            <a:picLocks noChangeAspect="1" noChangeArrowheads="1"/>
          </p:cNvPicPr>
          <p:nvPr/>
        </p:nvPicPr>
        <p:blipFill>
          <a:blip r:embed="rId2">
            <a:extLst>
              <a:ext uri="{28A0092B-C50C-407E-A947-70E740481C1C}">
                <a14:useLocalDpi xmlns:a14="http://schemas.microsoft.com/office/drawing/2010/main" val="0"/>
              </a:ext>
            </a:extLst>
          </a:blip>
          <a:srcRect l="79900" b="77185"/>
          <a:stretch>
            <a:fillRect/>
          </a:stretch>
        </p:blipFill>
        <p:spPr bwMode="auto">
          <a:xfrm>
            <a:off x="76200" y="0"/>
            <a:ext cx="1246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7" name="Rectangle 7"/>
          <p:cNvSpPr>
            <a:spLocks noChangeArrowheads="1"/>
          </p:cNvSpPr>
          <p:nvPr/>
        </p:nvSpPr>
        <p:spPr bwMode="auto">
          <a:xfrm>
            <a:off x="4648200" y="469167"/>
            <a:ext cx="4343400" cy="5916492"/>
          </a:xfrm>
          <a:prstGeom prst="rect">
            <a:avLst/>
          </a:prstGeom>
          <a:solidFill>
            <a:srgbClr val="FFFF99"/>
          </a:solidFill>
          <a:ln w="38100">
            <a:solidFill>
              <a:schemeClr val="tx1"/>
            </a:solidFill>
            <a:miter lim="800000"/>
            <a:headEnd/>
            <a:tailEnd/>
          </a:ln>
        </p:spPr>
        <p:txBody>
          <a:bodyPr anchor="ctr">
            <a:spAutoFit/>
          </a:bodyPr>
          <a:lstStyle/>
          <a:p>
            <a:pPr>
              <a:lnSpc>
                <a:spcPct val="90000"/>
              </a:lnSpc>
            </a:pPr>
            <a:r>
              <a:rPr lang="en-US" sz="2800" dirty="0">
                <a:solidFill>
                  <a:srgbClr val="000000"/>
                </a:solidFill>
              </a:rPr>
              <a:t>On June 7, 1776             Richard Henry Lee of VA introduced a resolution to the Continental Congress:                     </a:t>
            </a:r>
            <a:r>
              <a:rPr lang="ja-JP" altLang="en-US" sz="2800" i="1" dirty="0">
                <a:solidFill>
                  <a:srgbClr val="000000"/>
                </a:solidFill>
              </a:rPr>
              <a:t>“</a:t>
            </a:r>
            <a:r>
              <a:rPr lang="en-US" sz="2800" i="1" dirty="0">
                <a:solidFill>
                  <a:srgbClr val="000000"/>
                </a:solidFill>
              </a:rPr>
              <a:t>that these United Colonies are, and of right ought to be, free and independent States...</a:t>
            </a:r>
            <a:r>
              <a:rPr lang="ja-JP" altLang="en-US" sz="2800" i="1" dirty="0">
                <a:solidFill>
                  <a:srgbClr val="000000"/>
                </a:solidFill>
              </a:rPr>
              <a:t>”</a:t>
            </a:r>
            <a:r>
              <a:rPr lang="en-US" sz="2800" dirty="0">
                <a:solidFill>
                  <a:srgbClr val="000000"/>
                </a:solidFill>
              </a:rPr>
              <a:t>                      After several days of debate, Congress appointed a committee  to draft a declaration of independence</a:t>
            </a:r>
          </a:p>
        </p:txBody>
      </p:sp>
    </p:spTree>
    <p:extLst>
      <p:ext uri="{BB962C8B-B14F-4D97-AF65-F5344CB8AC3E}">
        <p14:creationId xmlns:p14="http://schemas.microsoft.com/office/powerpoint/2010/main" val="3984188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Declaration of Independence-1"/>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000" r="2000"/>
          <a:stretch>
            <a:fillRect/>
          </a:stretch>
        </p:blipFill>
        <p:spPr bwMode="auto">
          <a:xfrm>
            <a:off x="0" y="838200"/>
            <a:ext cx="4549775" cy="5638800"/>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4" descr="declarati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5154" t="2248" r="2061" b="1123"/>
          <a:stretch>
            <a:fillRect/>
          </a:stretch>
        </p:blipFill>
        <p:spPr bwMode="auto">
          <a:xfrm>
            <a:off x="4419600" y="914400"/>
            <a:ext cx="4648200" cy="4441825"/>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sp>
        <p:nvSpPr>
          <p:cNvPr id="9220" name="Rectangle 5"/>
          <p:cNvSpPr>
            <a:spLocks noGrp="1" noChangeArrowheads="1"/>
          </p:cNvSpPr>
          <p:nvPr>
            <p:ph type="title"/>
          </p:nvPr>
        </p:nvSpPr>
        <p:spPr>
          <a:xfrm>
            <a:off x="0" y="0"/>
            <a:ext cx="9144000" cy="914400"/>
          </a:xfrm>
        </p:spPr>
        <p:txBody>
          <a:bodyPr rtlCol="0">
            <a:normAutofit/>
          </a:bodyPr>
          <a:lstStyle/>
          <a:p>
            <a:pPr eaLnBrk="1" fontAlgn="auto" hangingPunct="1">
              <a:spcAft>
                <a:spcPts val="0"/>
              </a:spcAft>
              <a:defRPr/>
            </a:pPr>
            <a:r>
              <a:rPr lang="en-US" sz="3800" dirty="0" smtClean="0">
                <a:ea typeface="+mj-ea"/>
              </a:rPr>
              <a:t>Declaration of Independence (1776)</a:t>
            </a:r>
          </a:p>
        </p:txBody>
      </p:sp>
      <p:sp>
        <p:nvSpPr>
          <p:cNvPr id="206854" name="Text Box 6"/>
          <p:cNvSpPr txBox="1">
            <a:spLocks noChangeArrowheads="1"/>
          </p:cNvSpPr>
          <p:nvPr/>
        </p:nvSpPr>
        <p:spPr bwMode="auto">
          <a:xfrm>
            <a:off x="4572000" y="5375275"/>
            <a:ext cx="4572000" cy="1094146"/>
          </a:xfrm>
          <a:prstGeom prst="rect">
            <a:avLst/>
          </a:prstGeom>
          <a:noFill/>
          <a:ln>
            <a:noFill/>
          </a:ln>
          <a:effectLst/>
          <a:extLst/>
        </p:spPr>
        <p:txBody>
          <a:bodyPr>
            <a:spAutoFit/>
          </a:bodyPr>
          <a:lstStyle/>
          <a:p>
            <a:pPr>
              <a:lnSpc>
                <a:spcPct val="90000"/>
              </a:lnSpc>
              <a:spcBef>
                <a:spcPct val="50000"/>
              </a:spcBef>
              <a:defRPr/>
            </a:pPr>
            <a:r>
              <a:rPr lang="en-US" dirty="0">
                <a:latin typeface="Rockwell"/>
                <a:ea typeface="+mn-ea"/>
                <a:cs typeface="Rockwell"/>
              </a:rPr>
              <a:t>Committee to draft the Declaration: </a:t>
            </a:r>
            <a:r>
              <a:rPr lang="en-US" i="1" u="sng" dirty="0">
                <a:latin typeface="Rockwell"/>
                <a:ea typeface="+mn-ea"/>
                <a:cs typeface="Rockwell"/>
              </a:rPr>
              <a:t>Thomas Jefferson</a:t>
            </a:r>
            <a:r>
              <a:rPr lang="en-US" dirty="0">
                <a:latin typeface="Rockwell"/>
                <a:ea typeface="+mn-ea"/>
                <a:cs typeface="Rockwell"/>
              </a:rPr>
              <a:t>, Ben Franklin, John Adams, Robert Livingston,   &amp; Roger Sherman</a:t>
            </a:r>
          </a:p>
        </p:txBody>
      </p:sp>
    </p:spTree>
    <p:extLst>
      <p:ext uri="{BB962C8B-B14F-4D97-AF65-F5344CB8AC3E}">
        <p14:creationId xmlns:p14="http://schemas.microsoft.com/office/powerpoint/2010/main" val="5283077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0"/>
            <a:ext cx="9144000" cy="762000"/>
          </a:xfrm>
        </p:spPr>
        <p:txBody>
          <a:bodyPr/>
          <a:lstStyle/>
          <a:p>
            <a:pPr eaLnBrk="1" hangingPunct="1">
              <a:defRPr/>
            </a:pPr>
            <a:r>
              <a:rPr lang="en-US" sz="3600" b="1">
                <a:latin typeface="Rockwell"/>
                <a:cs typeface="Rockwell"/>
              </a:rPr>
              <a:t>Declaration of Independence (1776)</a:t>
            </a:r>
          </a:p>
        </p:txBody>
      </p:sp>
      <p:sp>
        <p:nvSpPr>
          <p:cNvPr id="30723" name="Rectangle 3"/>
          <p:cNvSpPr>
            <a:spLocks noGrp="1" noRot="1" noChangeArrowheads="1"/>
          </p:cNvSpPr>
          <p:nvPr>
            <p:ph type="body" sz="half" idx="1"/>
          </p:nvPr>
        </p:nvSpPr>
        <p:spPr>
          <a:xfrm>
            <a:off x="0" y="838200"/>
            <a:ext cx="4495800" cy="6019800"/>
          </a:xfrm>
        </p:spPr>
        <p:txBody>
          <a:bodyPr>
            <a:normAutofit fontScale="92500"/>
          </a:bodyPr>
          <a:lstStyle/>
          <a:p>
            <a:pPr eaLnBrk="1" hangingPunct="1">
              <a:defRPr/>
            </a:pPr>
            <a:r>
              <a:rPr lang="en-US" sz="2400" dirty="0">
                <a:latin typeface="Rockwell"/>
                <a:cs typeface="Rockwell"/>
              </a:rPr>
              <a:t>Applies laws of Nature</a:t>
            </a:r>
          </a:p>
          <a:p>
            <a:pPr eaLnBrk="1" hangingPunct="1">
              <a:defRPr/>
            </a:pPr>
            <a:r>
              <a:rPr lang="en-US" sz="2400" dirty="0" smtClean="0">
                <a:latin typeface="Rockwell"/>
                <a:cs typeface="Rockwell"/>
              </a:rPr>
              <a:t>People’s </a:t>
            </a:r>
            <a:r>
              <a:rPr lang="en-US" sz="2400" dirty="0">
                <a:latin typeface="Rockwell"/>
                <a:cs typeface="Rockwell"/>
              </a:rPr>
              <a:t>right to revolution</a:t>
            </a:r>
          </a:p>
          <a:p>
            <a:pPr lvl="1" eaLnBrk="1" hangingPunct="1">
              <a:defRPr/>
            </a:pPr>
            <a:r>
              <a:rPr lang="ja-JP" altLang="en-US" sz="2000" dirty="0">
                <a:latin typeface="Rockwell"/>
                <a:cs typeface="Rockwell"/>
              </a:rPr>
              <a:t>“</a:t>
            </a:r>
            <a:r>
              <a:rPr lang="en-US" sz="2000" dirty="0">
                <a:latin typeface="Rockwell"/>
                <a:cs typeface="Rockwell"/>
              </a:rPr>
              <a:t>self-evident</a:t>
            </a:r>
            <a:r>
              <a:rPr lang="ja-JP" altLang="en-US" sz="2000" dirty="0">
                <a:latin typeface="Rockwell"/>
                <a:cs typeface="Rockwell"/>
              </a:rPr>
              <a:t>”</a:t>
            </a:r>
            <a:endParaRPr lang="en-US" sz="2000" dirty="0">
              <a:latin typeface="Rockwell"/>
              <a:cs typeface="Rockwell"/>
            </a:endParaRPr>
          </a:p>
          <a:p>
            <a:pPr lvl="1" eaLnBrk="1" hangingPunct="1">
              <a:defRPr/>
            </a:pPr>
            <a:r>
              <a:rPr lang="ja-JP" altLang="en-US" sz="2000" dirty="0">
                <a:latin typeface="Rockwell"/>
                <a:cs typeface="Rockwell"/>
              </a:rPr>
              <a:t>“</a:t>
            </a:r>
            <a:r>
              <a:rPr lang="en-US" sz="2000" dirty="0">
                <a:latin typeface="Rockwell"/>
                <a:cs typeface="Rockwell"/>
              </a:rPr>
              <a:t>all men are created equal</a:t>
            </a:r>
            <a:r>
              <a:rPr lang="ja-JP" altLang="en-US" sz="2000" dirty="0">
                <a:latin typeface="Rockwell"/>
                <a:cs typeface="Rockwell"/>
              </a:rPr>
              <a:t>”</a:t>
            </a:r>
            <a:endParaRPr lang="en-US" sz="2000" dirty="0">
              <a:latin typeface="Rockwell"/>
              <a:cs typeface="Rockwell"/>
            </a:endParaRPr>
          </a:p>
          <a:p>
            <a:pPr lvl="1" eaLnBrk="1" hangingPunct="1">
              <a:defRPr/>
            </a:pPr>
            <a:r>
              <a:rPr lang="en-US" sz="2000" dirty="0">
                <a:latin typeface="Rockwell"/>
                <a:cs typeface="Rockwell"/>
              </a:rPr>
              <a:t>Endowed…with certain unalienable rights…life, liberty, pursuit of happiness</a:t>
            </a:r>
            <a:r>
              <a:rPr lang="ja-JP" altLang="en-US" sz="2000" dirty="0">
                <a:latin typeface="Rockwell"/>
                <a:cs typeface="Rockwell"/>
              </a:rPr>
              <a:t>”</a:t>
            </a:r>
            <a:endParaRPr lang="en-US" sz="2000" dirty="0">
              <a:latin typeface="Rockwell"/>
              <a:cs typeface="Rockwell"/>
            </a:endParaRPr>
          </a:p>
          <a:p>
            <a:pPr eaLnBrk="1" hangingPunct="1">
              <a:defRPr/>
            </a:pPr>
            <a:r>
              <a:rPr lang="en-US" sz="2400" dirty="0">
                <a:latin typeface="Rockwell"/>
                <a:cs typeface="Rockwell"/>
              </a:rPr>
              <a:t>List of grievances against the British Empire, specifically toward George III</a:t>
            </a:r>
          </a:p>
          <a:p>
            <a:pPr eaLnBrk="1" hangingPunct="1">
              <a:defRPr/>
            </a:pPr>
            <a:r>
              <a:rPr lang="en-US" sz="2400" dirty="0">
                <a:latin typeface="Rockwell"/>
                <a:cs typeface="Rockwell"/>
              </a:rPr>
              <a:t>WHAT</a:t>
            </a:r>
            <a:r>
              <a:rPr lang="ja-JP" altLang="en-US" sz="2400" dirty="0">
                <a:latin typeface="Rockwell"/>
                <a:cs typeface="Rockwell"/>
              </a:rPr>
              <a:t>’</a:t>
            </a:r>
            <a:r>
              <a:rPr lang="en-US" sz="2400" dirty="0">
                <a:latin typeface="Rockwell"/>
                <a:cs typeface="Rockwell"/>
              </a:rPr>
              <a:t>S WRONG WITH THIS PICTURE IN REGARDS TO AMERICAN SOCIETY?</a:t>
            </a:r>
          </a:p>
        </p:txBody>
      </p:sp>
      <p:pic>
        <p:nvPicPr>
          <p:cNvPr id="44035" name="Picture 7" descr="declaration-of-independence.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33888" y="1066800"/>
            <a:ext cx="4560887" cy="4800600"/>
          </a:xfrm>
        </p:spPr>
      </p:pic>
    </p:spTree>
    <p:extLst>
      <p:ext uri="{BB962C8B-B14F-4D97-AF65-F5344CB8AC3E}">
        <p14:creationId xmlns:p14="http://schemas.microsoft.com/office/powerpoint/2010/main" val="40890816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14400"/>
          </a:xfrm>
        </p:spPr>
        <p:txBody>
          <a:bodyPr/>
          <a:lstStyle/>
          <a:p>
            <a:r>
              <a:rPr lang="en-US" dirty="0">
                <a:latin typeface="Rockwell"/>
                <a:cs typeface="Rockwell"/>
              </a:rPr>
              <a:t>The Enlightenment</a:t>
            </a:r>
          </a:p>
        </p:txBody>
      </p:sp>
      <p:sp>
        <p:nvSpPr>
          <p:cNvPr id="60419" name="Rectangle 3"/>
          <p:cNvSpPr>
            <a:spLocks noGrp="1" noChangeArrowheads="1"/>
          </p:cNvSpPr>
          <p:nvPr>
            <p:ph type="body" idx="1"/>
          </p:nvPr>
        </p:nvSpPr>
        <p:spPr>
          <a:xfrm>
            <a:off x="0" y="762000"/>
            <a:ext cx="9144000" cy="6096000"/>
          </a:xfrm>
        </p:spPr>
        <p:txBody>
          <a:bodyPr>
            <a:normAutofit fontScale="92500"/>
          </a:bodyPr>
          <a:lstStyle/>
          <a:p>
            <a:pPr>
              <a:lnSpc>
                <a:spcPct val="95000"/>
              </a:lnSpc>
            </a:pPr>
            <a:r>
              <a:rPr lang="en-US" sz="3800" dirty="0">
                <a:latin typeface="Rockwell"/>
                <a:cs typeface="Rockwell"/>
              </a:rPr>
              <a:t>Colonists used the ideas of the Enlightenment to justify their protest</a:t>
            </a:r>
          </a:p>
          <a:p>
            <a:pPr lvl="1">
              <a:lnSpc>
                <a:spcPct val="95000"/>
              </a:lnSpc>
            </a:pPr>
            <a:r>
              <a:rPr lang="en-US" sz="3800" u="sng" dirty="0">
                <a:latin typeface="Rockwell"/>
                <a:cs typeface="Rockwell"/>
              </a:rPr>
              <a:t>John Locke</a:t>
            </a:r>
            <a:r>
              <a:rPr lang="en-US" sz="3800" dirty="0">
                <a:latin typeface="Rockwell"/>
                <a:cs typeface="Rockwell"/>
              </a:rPr>
              <a:t> wrote that people have natural rights (life, liberty, &amp; property)  &amp; should oppose tyranny</a:t>
            </a:r>
          </a:p>
          <a:p>
            <a:pPr lvl="1">
              <a:lnSpc>
                <a:spcPct val="95000"/>
              </a:lnSpc>
            </a:pPr>
            <a:r>
              <a:rPr lang="en-US" sz="3800" u="sng" dirty="0">
                <a:latin typeface="Rockwell"/>
                <a:cs typeface="Rockwell"/>
              </a:rPr>
              <a:t>Rousseau</a:t>
            </a:r>
            <a:r>
              <a:rPr lang="en-US" sz="3800" dirty="0">
                <a:latin typeface="Rockwell"/>
                <a:cs typeface="Rockwell"/>
              </a:rPr>
              <a:t> believed that citizens have a social contract with their </a:t>
            </a:r>
            <a:r>
              <a:rPr lang="en-US" sz="3800" dirty="0" err="1">
                <a:latin typeface="Rockwell"/>
                <a:cs typeface="Rockwell"/>
              </a:rPr>
              <a:t>gov</a:t>
            </a:r>
            <a:r>
              <a:rPr lang="ja-JP" altLang="en-US" sz="3800" dirty="0">
                <a:latin typeface="Rockwell"/>
                <a:cs typeface="Rockwell"/>
              </a:rPr>
              <a:t>’</a:t>
            </a:r>
            <a:r>
              <a:rPr lang="en-US" sz="3800" dirty="0">
                <a:latin typeface="Rockwell"/>
                <a:cs typeface="Rockwell"/>
              </a:rPr>
              <a:t>t </a:t>
            </a:r>
          </a:p>
          <a:p>
            <a:pPr lvl="1">
              <a:lnSpc>
                <a:spcPct val="95000"/>
              </a:lnSpc>
            </a:pPr>
            <a:r>
              <a:rPr lang="en-US" sz="3800" u="sng" dirty="0">
                <a:latin typeface="Rockwell"/>
                <a:cs typeface="Rockwell"/>
              </a:rPr>
              <a:t>Montesquieu</a:t>
            </a:r>
            <a:r>
              <a:rPr lang="en-US" sz="3800" dirty="0">
                <a:latin typeface="Rockwell"/>
                <a:cs typeface="Rockwell"/>
              </a:rPr>
              <a:t> argued that power should not be in the hands of a king, but separated among </a:t>
            </a:r>
            <a:r>
              <a:rPr lang="en-US" sz="3800" dirty="0" err="1">
                <a:latin typeface="Rockwell"/>
                <a:cs typeface="Rockwell"/>
              </a:rPr>
              <a:t>gov</a:t>
            </a:r>
            <a:r>
              <a:rPr lang="ja-JP" altLang="en-US" sz="3800" dirty="0">
                <a:latin typeface="Rockwell"/>
                <a:cs typeface="Rockwell"/>
              </a:rPr>
              <a:t>’</a:t>
            </a:r>
            <a:r>
              <a:rPr lang="en-US" sz="3800" dirty="0">
                <a:latin typeface="Rockwell"/>
                <a:cs typeface="Rockwell"/>
              </a:rPr>
              <a:t>t branches</a:t>
            </a:r>
          </a:p>
        </p:txBody>
      </p:sp>
      <p:pic>
        <p:nvPicPr>
          <p:cNvPr id="5" name="Picture 5"/>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31197" t="30620" r="3906" b="19792"/>
          <a:stretch>
            <a:fillRect/>
          </a:stretch>
        </p:blipFill>
        <p:spPr bwMode="auto">
          <a:xfrm>
            <a:off x="0" y="2057400"/>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122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Paine, Jefferson and Republicanism</a:t>
            </a:r>
            <a:endParaRPr lang="en-US" dirty="0"/>
          </a:p>
        </p:txBody>
      </p:sp>
      <p:sp>
        <p:nvSpPr>
          <p:cNvPr id="3" name="Content Placeholder 2"/>
          <p:cNvSpPr>
            <a:spLocks noGrp="1"/>
          </p:cNvSpPr>
          <p:nvPr>
            <p:ph idx="1"/>
          </p:nvPr>
        </p:nvSpPr>
        <p:spPr/>
        <p:txBody>
          <a:bodyPr/>
          <a:lstStyle/>
          <a:p>
            <a:pPr marL="0" indent="0" algn="ctr">
              <a:buNone/>
            </a:pPr>
            <a:r>
              <a:rPr lang="en-US" dirty="0" smtClean="0"/>
              <a:t>While differing views existed on who should ‘run’ the new republic, if created, Paine and Jefferson SHARE the idea that representative government is foundational</a:t>
            </a:r>
            <a:endParaRPr lang="en-US" dirty="0"/>
          </a:p>
        </p:txBody>
      </p:sp>
    </p:spTree>
    <p:extLst>
      <p:ext uri="{BB962C8B-B14F-4D97-AF65-F5344CB8AC3E}">
        <p14:creationId xmlns:p14="http://schemas.microsoft.com/office/powerpoint/2010/main" val="12307695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Declaration of Independence</a:t>
            </a:r>
            <a:endParaRPr lang="en-US" dirty="0"/>
          </a:p>
        </p:txBody>
      </p:sp>
    </p:spTree>
    <p:extLst>
      <p:ext uri="{BB962C8B-B14F-4D97-AF65-F5344CB8AC3E}">
        <p14:creationId xmlns:p14="http://schemas.microsoft.com/office/powerpoint/2010/main" val="34684125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304800" y="0"/>
            <a:ext cx="8540750" cy="838200"/>
          </a:xfrm>
        </p:spPr>
        <p:txBody>
          <a:bodyPr/>
          <a:lstStyle/>
          <a:p>
            <a:pPr eaLnBrk="1" hangingPunct="1">
              <a:defRPr/>
            </a:pPr>
            <a:r>
              <a:rPr lang="en-US">
                <a:latin typeface="Rockwell"/>
                <a:cs typeface="Rockwell"/>
              </a:rPr>
              <a:t>America vs. Great Britain</a:t>
            </a:r>
          </a:p>
        </p:txBody>
      </p:sp>
      <p:sp>
        <p:nvSpPr>
          <p:cNvPr id="31747" name="Rectangle 3"/>
          <p:cNvSpPr>
            <a:spLocks noGrp="1" noRot="1" noChangeArrowheads="1"/>
          </p:cNvSpPr>
          <p:nvPr>
            <p:ph type="body" sz="half" idx="1"/>
          </p:nvPr>
        </p:nvSpPr>
        <p:spPr>
          <a:xfrm>
            <a:off x="0" y="990600"/>
            <a:ext cx="4572000" cy="5791200"/>
          </a:xfrm>
        </p:spPr>
        <p:txBody>
          <a:bodyPr>
            <a:normAutofit lnSpcReduction="10000"/>
          </a:bodyPr>
          <a:lstStyle/>
          <a:p>
            <a:pPr eaLnBrk="1" hangingPunct="1">
              <a:defRPr/>
            </a:pPr>
            <a:r>
              <a:rPr lang="en-US" sz="2400" dirty="0">
                <a:latin typeface="Rockwell"/>
                <a:cs typeface="Rockwell"/>
              </a:rPr>
              <a:t>American Advantages/Tactics</a:t>
            </a:r>
          </a:p>
          <a:p>
            <a:pPr lvl="1" eaLnBrk="1" hangingPunct="1">
              <a:defRPr/>
            </a:pPr>
            <a:r>
              <a:rPr lang="en-US" sz="2000" dirty="0">
                <a:latin typeface="Rockwell"/>
                <a:cs typeface="Rockwell"/>
                <a:hlinkClick r:id="rId2"/>
              </a:rPr>
              <a:t>Militia</a:t>
            </a:r>
            <a:r>
              <a:rPr lang="ja-JP" altLang="en-US" sz="2000" dirty="0">
                <a:latin typeface="Rockwell"/>
                <a:cs typeface="Rockwell"/>
                <a:hlinkClick r:id="rId2"/>
              </a:rPr>
              <a:t>’</a:t>
            </a:r>
            <a:r>
              <a:rPr lang="en-US" sz="2000" dirty="0">
                <a:latin typeface="Rockwell"/>
                <a:cs typeface="Rockwell"/>
                <a:hlinkClick r:id="rId2"/>
              </a:rPr>
              <a:t>s guerilla tactics</a:t>
            </a:r>
            <a:endParaRPr lang="en-US" sz="2000" dirty="0">
              <a:latin typeface="Rockwell"/>
              <a:cs typeface="Rockwell"/>
            </a:endParaRPr>
          </a:p>
          <a:p>
            <a:pPr lvl="1" eaLnBrk="1" hangingPunct="1">
              <a:defRPr/>
            </a:pPr>
            <a:r>
              <a:rPr lang="en-US" sz="2000" dirty="0">
                <a:latin typeface="Rockwell"/>
                <a:cs typeface="Rockwell"/>
              </a:rPr>
              <a:t>Familiar with the territory and environment</a:t>
            </a:r>
          </a:p>
          <a:p>
            <a:pPr lvl="1" eaLnBrk="1" hangingPunct="1">
              <a:defRPr/>
            </a:pPr>
            <a:r>
              <a:rPr lang="en-US" sz="2000" dirty="0">
                <a:latin typeface="Rockwell"/>
                <a:cs typeface="Rockwell"/>
              </a:rPr>
              <a:t>Prolong the war</a:t>
            </a:r>
          </a:p>
          <a:p>
            <a:pPr lvl="1" eaLnBrk="1" hangingPunct="1">
              <a:defRPr/>
            </a:pPr>
            <a:r>
              <a:rPr lang="en-US" sz="2000" dirty="0">
                <a:latin typeface="Rockwell"/>
                <a:cs typeface="Rockwell"/>
              </a:rPr>
              <a:t>Hope for support from Britain</a:t>
            </a:r>
            <a:r>
              <a:rPr lang="ja-JP" altLang="en-US" sz="2000" dirty="0">
                <a:latin typeface="Rockwell"/>
                <a:cs typeface="Rockwell"/>
              </a:rPr>
              <a:t>’</a:t>
            </a:r>
            <a:r>
              <a:rPr lang="en-US" sz="2000" dirty="0">
                <a:latin typeface="Rockwell"/>
                <a:cs typeface="Rockwell"/>
              </a:rPr>
              <a:t>s enemies (France, Spain)</a:t>
            </a:r>
          </a:p>
          <a:p>
            <a:pPr eaLnBrk="1" hangingPunct="1">
              <a:defRPr/>
            </a:pPr>
            <a:r>
              <a:rPr lang="en-US" sz="2400" dirty="0">
                <a:latin typeface="Rockwell"/>
                <a:cs typeface="Rockwell"/>
              </a:rPr>
              <a:t>American Disadvantages</a:t>
            </a:r>
          </a:p>
          <a:p>
            <a:pPr lvl="1" eaLnBrk="1" hangingPunct="1">
              <a:defRPr/>
            </a:pPr>
            <a:r>
              <a:rPr lang="en-US" sz="2000" dirty="0">
                <a:latin typeface="Rockwell"/>
                <a:cs typeface="Rockwell"/>
              </a:rPr>
              <a:t>No well-trained regular army or officers</a:t>
            </a:r>
          </a:p>
          <a:p>
            <a:pPr lvl="1" eaLnBrk="1" hangingPunct="1">
              <a:defRPr/>
            </a:pPr>
            <a:r>
              <a:rPr lang="en-US" sz="2000" dirty="0">
                <a:latin typeface="Rockwell"/>
                <a:cs typeface="Rockwell"/>
              </a:rPr>
              <a:t>Insufficient funds and supplies</a:t>
            </a:r>
          </a:p>
          <a:p>
            <a:pPr lvl="1" eaLnBrk="1" hangingPunct="1">
              <a:defRPr/>
            </a:pPr>
            <a:r>
              <a:rPr lang="en-US" sz="2000" dirty="0">
                <a:latin typeface="Rockwell"/>
                <a:cs typeface="Rockwell"/>
              </a:rPr>
              <a:t>Small support among population (1/3 loyalists, 1/3 neutral, slaves)</a:t>
            </a:r>
          </a:p>
        </p:txBody>
      </p:sp>
      <p:sp>
        <p:nvSpPr>
          <p:cNvPr id="31748" name="Rectangle 4"/>
          <p:cNvSpPr>
            <a:spLocks noGrp="1" noRot="1" noChangeArrowheads="1"/>
          </p:cNvSpPr>
          <p:nvPr>
            <p:ph type="body" sz="half" idx="2"/>
          </p:nvPr>
        </p:nvSpPr>
        <p:spPr>
          <a:xfrm>
            <a:off x="4648200" y="990600"/>
            <a:ext cx="4495800" cy="5791200"/>
          </a:xfrm>
        </p:spPr>
        <p:txBody>
          <a:bodyPr>
            <a:normAutofit lnSpcReduction="10000"/>
          </a:bodyPr>
          <a:lstStyle/>
          <a:p>
            <a:pPr eaLnBrk="1" hangingPunct="1">
              <a:lnSpc>
                <a:spcPct val="90000"/>
              </a:lnSpc>
              <a:defRPr/>
            </a:pPr>
            <a:r>
              <a:rPr lang="en-US" sz="2400">
                <a:latin typeface="Rockwell"/>
                <a:cs typeface="Rockwell"/>
              </a:rPr>
              <a:t>British Advantages/Tactics</a:t>
            </a:r>
          </a:p>
          <a:p>
            <a:pPr lvl="1" eaLnBrk="1" hangingPunct="1">
              <a:lnSpc>
                <a:spcPct val="90000"/>
              </a:lnSpc>
              <a:defRPr/>
            </a:pPr>
            <a:r>
              <a:rPr lang="en-US" sz="2000">
                <a:latin typeface="Rockwell"/>
                <a:cs typeface="Rockwell"/>
              </a:rPr>
              <a:t>11 million Britons to America</a:t>
            </a:r>
            <a:r>
              <a:rPr lang="ja-JP" altLang="en-US" sz="2000">
                <a:latin typeface="Rockwell"/>
                <a:cs typeface="Rockwell"/>
              </a:rPr>
              <a:t>’</a:t>
            </a:r>
            <a:r>
              <a:rPr lang="en-US" sz="2000">
                <a:latin typeface="Rockwell"/>
                <a:cs typeface="Rockwell"/>
              </a:rPr>
              <a:t>s 2.5 million (1/3 slaves or loyalists)</a:t>
            </a:r>
          </a:p>
          <a:p>
            <a:pPr lvl="1" eaLnBrk="1" hangingPunct="1">
              <a:lnSpc>
                <a:spcPct val="90000"/>
              </a:lnSpc>
              <a:defRPr/>
            </a:pPr>
            <a:r>
              <a:rPr lang="en-US" sz="2000">
                <a:latin typeface="Rockwell"/>
                <a:cs typeface="Rockwell"/>
              </a:rPr>
              <a:t>World</a:t>
            </a:r>
            <a:r>
              <a:rPr lang="ja-JP" altLang="en-US" sz="2000">
                <a:latin typeface="Rockwell"/>
                <a:cs typeface="Rockwell"/>
              </a:rPr>
              <a:t>’</a:t>
            </a:r>
            <a:r>
              <a:rPr lang="en-US" sz="2000">
                <a:latin typeface="Rockwell"/>
                <a:cs typeface="Rockwell"/>
              </a:rPr>
              <a:t>s largest navy</a:t>
            </a:r>
          </a:p>
          <a:p>
            <a:pPr lvl="1" eaLnBrk="1" hangingPunct="1">
              <a:lnSpc>
                <a:spcPct val="90000"/>
              </a:lnSpc>
              <a:defRPr/>
            </a:pPr>
            <a:r>
              <a:rPr lang="en-US" sz="2000">
                <a:latin typeface="Rockwell"/>
                <a:cs typeface="Rockwell"/>
              </a:rPr>
              <a:t>Disciplined and experienced army</a:t>
            </a:r>
          </a:p>
          <a:p>
            <a:pPr lvl="1" eaLnBrk="1" hangingPunct="1">
              <a:lnSpc>
                <a:spcPct val="90000"/>
              </a:lnSpc>
              <a:defRPr/>
            </a:pPr>
            <a:r>
              <a:rPr lang="en-US" sz="2000">
                <a:latin typeface="Rockwell"/>
                <a:cs typeface="Rockwell"/>
              </a:rPr>
              <a:t>Support from Loyalists, Natives, and slaves</a:t>
            </a:r>
          </a:p>
          <a:p>
            <a:pPr lvl="1" eaLnBrk="1" hangingPunct="1">
              <a:lnSpc>
                <a:spcPct val="90000"/>
              </a:lnSpc>
              <a:defRPr/>
            </a:pPr>
            <a:r>
              <a:rPr lang="en-US" sz="2000">
                <a:latin typeface="Rockwell"/>
                <a:cs typeface="Rockwell"/>
              </a:rPr>
              <a:t>Entrenched forts and garrisons in America</a:t>
            </a:r>
          </a:p>
          <a:p>
            <a:pPr eaLnBrk="1" hangingPunct="1">
              <a:lnSpc>
                <a:spcPct val="90000"/>
              </a:lnSpc>
              <a:defRPr/>
            </a:pPr>
            <a:r>
              <a:rPr lang="en-US" sz="2400">
                <a:latin typeface="Rockwell"/>
                <a:cs typeface="Rockwell"/>
              </a:rPr>
              <a:t>British Disadvantages</a:t>
            </a:r>
          </a:p>
          <a:p>
            <a:pPr lvl="1" eaLnBrk="1" hangingPunct="1">
              <a:lnSpc>
                <a:spcPct val="90000"/>
              </a:lnSpc>
              <a:defRPr/>
            </a:pPr>
            <a:r>
              <a:rPr lang="en-US" sz="2000">
                <a:latin typeface="Rockwell"/>
                <a:cs typeface="Rockwell"/>
              </a:rPr>
              <a:t>War debt and war fatigue</a:t>
            </a:r>
          </a:p>
          <a:p>
            <a:pPr lvl="1" eaLnBrk="1" hangingPunct="1">
              <a:lnSpc>
                <a:spcPct val="90000"/>
              </a:lnSpc>
              <a:defRPr/>
            </a:pPr>
            <a:r>
              <a:rPr lang="en-US" sz="2000">
                <a:latin typeface="Rockwell"/>
                <a:cs typeface="Rockwell"/>
              </a:rPr>
              <a:t>American privateers (pirates) hounded British ships</a:t>
            </a:r>
          </a:p>
          <a:p>
            <a:pPr lvl="1" eaLnBrk="1" hangingPunct="1">
              <a:lnSpc>
                <a:spcPct val="90000"/>
              </a:lnSpc>
              <a:defRPr/>
            </a:pPr>
            <a:r>
              <a:rPr lang="en-US" sz="2000">
                <a:latin typeface="Rockwell"/>
                <a:cs typeface="Rockwell"/>
              </a:rPr>
              <a:t>Unpopular home support</a:t>
            </a:r>
          </a:p>
          <a:p>
            <a:pPr lvl="1" eaLnBrk="1" hangingPunct="1">
              <a:lnSpc>
                <a:spcPct val="90000"/>
              </a:lnSpc>
              <a:defRPr/>
            </a:pPr>
            <a:r>
              <a:rPr lang="en-US" sz="2000">
                <a:latin typeface="Rockwell"/>
                <a:cs typeface="Rockwell"/>
              </a:rPr>
              <a:t>Spread thin around the world</a:t>
            </a:r>
          </a:p>
        </p:txBody>
      </p:sp>
    </p:spTree>
    <p:extLst>
      <p:ext uri="{BB962C8B-B14F-4D97-AF65-F5344CB8AC3E}">
        <p14:creationId xmlns:p14="http://schemas.microsoft.com/office/powerpoint/2010/main" val="5509307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606"/>
            <a:ext cx="7772400" cy="1470025"/>
          </a:xfrm>
        </p:spPr>
        <p:txBody>
          <a:bodyPr>
            <a:normAutofit fontScale="90000"/>
          </a:bodyPr>
          <a:lstStyle/>
          <a:p>
            <a:r>
              <a:rPr lang="en-US" dirty="0" smtClean="0"/>
              <a:t>3. Declaring and Winning Independence: A New Nation and its Ideological Roots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1-2</a:t>
            </a:r>
            <a:endParaRPr lang="en-US" dirty="0"/>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81000" y="0"/>
            <a:ext cx="8540750" cy="762000"/>
          </a:xfrm>
        </p:spPr>
        <p:txBody>
          <a:bodyPr/>
          <a:lstStyle/>
          <a:p>
            <a:pPr eaLnBrk="1" hangingPunct="1">
              <a:defRPr/>
            </a:pPr>
            <a:r>
              <a:rPr lang="en-US">
                <a:latin typeface="Rockwell"/>
                <a:cs typeface="Rockwell"/>
              </a:rPr>
              <a:t>Patriots, Loyalists, Neutrals</a:t>
            </a:r>
          </a:p>
        </p:txBody>
      </p:sp>
      <p:sp>
        <p:nvSpPr>
          <p:cNvPr id="32771" name="Rectangle 3"/>
          <p:cNvSpPr>
            <a:spLocks noGrp="1" noRot="1" noChangeArrowheads="1"/>
          </p:cNvSpPr>
          <p:nvPr>
            <p:ph type="body" idx="1"/>
          </p:nvPr>
        </p:nvSpPr>
        <p:spPr>
          <a:xfrm>
            <a:off x="0" y="838200"/>
            <a:ext cx="4800600" cy="6019800"/>
          </a:xfrm>
        </p:spPr>
        <p:txBody>
          <a:bodyPr>
            <a:normAutofit fontScale="92500" lnSpcReduction="10000"/>
          </a:bodyPr>
          <a:lstStyle/>
          <a:p>
            <a:pPr eaLnBrk="1" hangingPunct="1">
              <a:defRPr/>
            </a:pPr>
            <a:r>
              <a:rPr lang="en-US" sz="2400" dirty="0">
                <a:latin typeface="Rockwell"/>
                <a:cs typeface="Rockwell"/>
              </a:rPr>
              <a:t>Patriots (aka Whigs) </a:t>
            </a:r>
          </a:p>
          <a:p>
            <a:pPr lvl="1" eaLnBrk="1" hangingPunct="1">
              <a:defRPr/>
            </a:pPr>
            <a:r>
              <a:rPr lang="en-US" sz="2000" dirty="0">
                <a:latin typeface="Rockwell"/>
                <a:cs typeface="Rockwell"/>
              </a:rPr>
              <a:t>Supported independence, but may disagree on course of action (war, petition, boycott, etc.)</a:t>
            </a:r>
          </a:p>
          <a:p>
            <a:pPr lvl="1" eaLnBrk="1" hangingPunct="1">
              <a:defRPr/>
            </a:pPr>
            <a:r>
              <a:rPr lang="en-US" sz="2000" dirty="0">
                <a:latin typeface="Rockwell"/>
                <a:cs typeface="Rockwell"/>
              </a:rPr>
              <a:t>Advocated independence based on rhetoric and education on rights and liberties</a:t>
            </a:r>
          </a:p>
          <a:p>
            <a:pPr eaLnBrk="1" hangingPunct="1">
              <a:defRPr/>
            </a:pPr>
            <a:r>
              <a:rPr lang="en-US" sz="2400" dirty="0">
                <a:latin typeface="Rockwell"/>
                <a:cs typeface="Rockwell"/>
              </a:rPr>
              <a:t>Loyalists (aka Tories)</a:t>
            </a:r>
          </a:p>
          <a:p>
            <a:pPr lvl="1" eaLnBrk="1" hangingPunct="1">
              <a:defRPr/>
            </a:pPr>
            <a:r>
              <a:rPr lang="en-US" sz="2000" dirty="0">
                <a:latin typeface="Rockwell"/>
                <a:cs typeface="Rockwell"/>
              </a:rPr>
              <a:t>Loyalty to the Crown</a:t>
            </a:r>
          </a:p>
          <a:p>
            <a:pPr lvl="1" eaLnBrk="1" hangingPunct="1">
              <a:defRPr/>
            </a:pPr>
            <a:r>
              <a:rPr lang="en-US" sz="2000" dirty="0">
                <a:latin typeface="Rockwell"/>
                <a:cs typeface="Rockwell"/>
              </a:rPr>
              <a:t>Agreed about excess taxes, but against separation</a:t>
            </a:r>
          </a:p>
          <a:p>
            <a:pPr lvl="1" eaLnBrk="1" hangingPunct="1">
              <a:defRPr/>
            </a:pPr>
            <a:r>
              <a:rPr lang="en-US" sz="2000" dirty="0">
                <a:latin typeface="Rockwell"/>
                <a:cs typeface="Rockwell"/>
              </a:rPr>
              <a:t>Fear of a possible American victory</a:t>
            </a:r>
          </a:p>
          <a:p>
            <a:pPr lvl="1" eaLnBrk="1" hangingPunct="1">
              <a:defRPr/>
            </a:pPr>
            <a:r>
              <a:rPr lang="en-US" sz="2000" dirty="0">
                <a:latin typeface="Rockwell"/>
                <a:cs typeface="Rockwell"/>
              </a:rPr>
              <a:t>Recent British immigrants</a:t>
            </a:r>
          </a:p>
          <a:p>
            <a:pPr eaLnBrk="1" hangingPunct="1">
              <a:defRPr/>
            </a:pPr>
            <a:r>
              <a:rPr lang="en-US" sz="2400" dirty="0">
                <a:latin typeface="Rockwell"/>
                <a:cs typeface="Rockwell"/>
              </a:rPr>
              <a:t>Some neutral due to ignorance, apathy, or economic reasons</a:t>
            </a:r>
          </a:p>
        </p:txBody>
      </p:sp>
      <p:pic>
        <p:nvPicPr>
          <p:cNvPr id="46083" name="Picture 1027" descr="2map-06-01.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76800" y="830263"/>
            <a:ext cx="4243388" cy="57991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217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839200" cy="838200"/>
          </a:xfrm>
        </p:spPr>
        <p:txBody>
          <a:bodyPr/>
          <a:lstStyle/>
          <a:p>
            <a:pPr eaLnBrk="1" hangingPunct="1"/>
            <a:r>
              <a:rPr lang="en-US">
                <a:latin typeface="Rockwell"/>
                <a:cs typeface="Rockwell"/>
              </a:rPr>
              <a:t>Building a Professional Army</a:t>
            </a:r>
          </a:p>
        </p:txBody>
      </p:sp>
      <p:sp>
        <p:nvSpPr>
          <p:cNvPr id="142339" name="Rectangle 3"/>
          <p:cNvSpPr>
            <a:spLocks noGrp="1" noChangeArrowheads="1"/>
          </p:cNvSpPr>
          <p:nvPr>
            <p:ph idx="1"/>
          </p:nvPr>
        </p:nvSpPr>
        <p:spPr>
          <a:xfrm>
            <a:off x="0" y="762000"/>
            <a:ext cx="9144000" cy="6096000"/>
          </a:xfrm>
        </p:spPr>
        <p:txBody>
          <a:bodyPr>
            <a:normAutofit lnSpcReduction="10000"/>
          </a:bodyPr>
          <a:lstStyle/>
          <a:p>
            <a:pPr eaLnBrk="1" hangingPunct="1">
              <a:lnSpc>
                <a:spcPct val="95000"/>
              </a:lnSpc>
              <a:spcBef>
                <a:spcPct val="10000"/>
              </a:spcBef>
            </a:pPr>
            <a:r>
              <a:rPr lang="en-US" sz="4000" dirty="0">
                <a:latin typeface="Rockwell"/>
                <a:cs typeface="Rockwell"/>
              </a:rPr>
              <a:t>Washington</a:t>
            </a:r>
            <a:r>
              <a:rPr lang="ja-JP" altLang="en-US" sz="4000" dirty="0">
                <a:latin typeface="Rockwell"/>
                <a:cs typeface="Rockwell"/>
              </a:rPr>
              <a:t>’</a:t>
            </a:r>
            <a:r>
              <a:rPr lang="en-US" sz="4000" dirty="0">
                <a:latin typeface="Rockwell"/>
                <a:cs typeface="Rockwell"/>
              </a:rPr>
              <a:t>s task was to </a:t>
            </a:r>
            <a:r>
              <a:rPr lang="en-US" sz="4000" i="1" dirty="0">
                <a:effectLst>
                  <a:outerShdw blurRad="38100" dist="38100" dir="2700000" algn="tl">
                    <a:srgbClr val="DDDDDD"/>
                  </a:outerShdw>
                </a:effectLst>
                <a:latin typeface="Rockwell"/>
                <a:cs typeface="Rockwell"/>
              </a:rPr>
              <a:t>defend</a:t>
            </a:r>
            <a:r>
              <a:rPr lang="en-US" sz="4000" dirty="0">
                <a:latin typeface="Rockwell"/>
                <a:cs typeface="Rockwell"/>
              </a:rPr>
              <a:t> as much territory as possible:</a:t>
            </a:r>
          </a:p>
          <a:p>
            <a:pPr lvl="1" eaLnBrk="1" hangingPunct="1">
              <a:lnSpc>
                <a:spcPct val="95000"/>
              </a:lnSpc>
              <a:spcBef>
                <a:spcPct val="10000"/>
              </a:spcBef>
            </a:pPr>
            <a:r>
              <a:rPr lang="en-US" sz="4000" dirty="0">
                <a:latin typeface="Rockwell"/>
                <a:cs typeface="Rockwell"/>
              </a:rPr>
              <a:t>Relied on guerrilla tactics &amp; avoided all-out-war with Britain </a:t>
            </a:r>
          </a:p>
          <a:p>
            <a:pPr lvl="1" eaLnBrk="1" hangingPunct="1">
              <a:lnSpc>
                <a:spcPct val="95000"/>
              </a:lnSpc>
              <a:spcBef>
                <a:spcPct val="10000"/>
              </a:spcBef>
            </a:pPr>
            <a:r>
              <a:rPr lang="en-US" sz="4000" dirty="0">
                <a:latin typeface="Rockwell"/>
                <a:cs typeface="Rockwell"/>
              </a:rPr>
              <a:t>Washington</a:t>
            </a:r>
            <a:r>
              <a:rPr lang="ja-JP" altLang="en-US" sz="4000" dirty="0">
                <a:latin typeface="Rockwell"/>
                <a:cs typeface="Rockwell"/>
              </a:rPr>
              <a:t>’</a:t>
            </a:r>
            <a:r>
              <a:rPr lang="en-US" sz="4000" dirty="0">
                <a:latin typeface="Rockwell"/>
                <a:cs typeface="Rockwell"/>
              </a:rPr>
              <a:t>s Continental Army served as the symbol of the </a:t>
            </a:r>
            <a:r>
              <a:rPr lang="ja-JP" altLang="en-US" sz="4000" dirty="0">
                <a:latin typeface="Rockwell"/>
                <a:cs typeface="Rockwell"/>
              </a:rPr>
              <a:t>“</a:t>
            </a:r>
            <a:r>
              <a:rPr lang="en-US" sz="4000" dirty="0">
                <a:latin typeface="Rockwell"/>
                <a:cs typeface="Rockwell"/>
              </a:rPr>
              <a:t>republican cause</a:t>
            </a:r>
            <a:r>
              <a:rPr lang="ja-JP" altLang="en-US" sz="4000" dirty="0">
                <a:latin typeface="Rockwell"/>
                <a:cs typeface="Rockwell"/>
              </a:rPr>
              <a:t>”</a:t>
            </a:r>
            <a:endParaRPr lang="en-US" sz="4000" dirty="0">
              <a:latin typeface="Rockwell"/>
              <a:cs typeface="Rockwell"/>
            </a:endParaRPr>
          </a:p>
          <a:p>
            <a:pPr lvl="1" eaLnBrk="1" hangingPunct="1">
              <a:lnSpc>
                <a:spcPct val="95000"/>
              </a:lnSpc>
              <a:spcBef>
                <a:spcPct val="10000"/>
              </a:spcBef>
            </a:pPr>
            <a:r>
              <a:rPr lang="en-US" sz="4000" dirty="0">
                <a:latin typeface="Rockwell"/>
                <a:cs typeface="Rockwell"/>
              </a:rPr>
              <a:t>But, colonial militias played a major role in </a:t>
            </a:r>
            <a:r>
              <a:rPr lang="ja-JP" altLang="en-US" sz="4000" dirty="0">
                <a:latin typeface="Rockwell"/>
                <a:cs typeface="Rockwell"/>
              </a:rPr>
              <a:t>“</a:t>
            </a:r>
            <a:r>
              <a:rPr lang="en-US" sz="4000" dirty="0">
                <a:latin typeface="Rockwell"/>
                <a:cs typeface="Rockwell"/>
              </a:rPr>
              <a:t>forcing</a:t>
            </a:r>
            <a:r>
              <a:rPr lang="ja-JP" altLang="en-US" sz="4000" dirty="0">
                <a:latin typeface="Rockwell"/>
                <a:cs typeface="Rockwell"/>
              </a:rPr>
              <a:t>”</a:t>
            </a:r>
            <a:r>
              <a:rPr lang="en-US" sz="4000" dirty="0">
                <a:latin typeface="Rockwell"/>
                <a:cs typeface="Rockwell"/>
              </a:rPr>
              <a:t> neutrals to support the Revolution</a:t>
            </a:r>
          </a:p>
        </p:txBody>
      </p:sp>
      <p:sp>
        <p:nvSpPr>
          <p:cNvPr id="142340" name="AutoShape 4"/>
          <p:cNvSpPr>
            <a:spLocks noChangeArrowheads="1"/>
          </p:cNvSpPr>
          <p:nvPr/>
        </p:nvSpPr>
        <p:spPr bwMode="auto">
          <a:xfrm>
            <a:off x="990600" y="1143000"/>
            <a:ext cx="7924800" cy="1066800"/>
          </a:xfrm>
          <a:prstGeom prst="wedgeRectCallout">
            <a:avLst>
              <a:gd name="adj1" fmla="val 7815"/>
              <a:gd name="adj2" fmla="val 150000"/>
            </a:avLst>
          </a:prstGeom>
          <a:solidFill>
            <a:srgbClr val="CCFFFF"/>
          </a:solidFill>
          <a:ln w="38100">
            <a:solidFill>
              <a:schemeClr val="tx1"/>
            </a:solidFill>
            <a:miter lim="800000"/>
            <a:headEnd/>
            <a:tailEnd/>
          </a:ln>
        </p:spPr>
        <p:txBody>
          <a:bodyPr/>
          <a:lstStyle/>
          <a:p>
            <a:pPr>
              <a:lnSpc>
                <a:spcPct val="80000"/>
              </a:lnSpc>
            </a:pPr>
            <a:r>
              <a:rPr lang="en-US" sz="3000" dirty="0">
                <a:solidFill>
                  <a:schemeClr val="bg1"/>
                </a:solidFill>
              </a:rPr>
              <a:t>As long as England did not defeat the Continental Army, England could not win</a:t>
            </a:r>
          </a:p>
        </p:txBody>
      </p:sp>
    </p:spTree>
    <p:extLst>
      <p:ext uri="{BB962C8B-B14F-4D97-AF65-F5344CB8AC3E}">
        <p14:creationId xmlns:p14="http://schemas.microsoft.com/office/powerpoint/2010/main" val="922410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p:cTn id="7" dur="500" fill="hold"/>
                                        <p:tgtEl>
                                          <p:spTgt spid="142340"/>
                                        </p:tgtEl>
                                        <p:attrNameLst>
                                          <p:attrName>ppt_w</p:attrName>
                                        </p:attrNameLst>
                                      </p:cBhvr>
                                      <p:tavLst>
                                        <p:tav tm="0">
                                          <p:val>
                                            <p:fltVal val="0"/>
                                          </p:val>
                                        </p:tav>
                                        <p:tav tm="100000">
                                          <p:val>
                                            <p:strVal val="#ppt_w"/>
                                          </p:val>
                                        </p:tav>
                                      </p:tavLst>
                                    </p:anim>
                                    <p:anim calcmode="lin" valueType="num">
                                      <p:cBhvr>
                                        <p:cTn id="8" dur="500" fill="hold"/>
                                        <p:tgtEl>
                                          <p:spTgt spid="142340"/>
                                        </p:tgtEl>
                                        <p:attrNameLst>
                                          <p:attrName>ppt_h</p:attrName>
                                        </p:attrNameLst>
                                      </p:cBhvr>
                                      <p:tavLst>
                                        <p:tav tm="0">
                                          <p:val>
                                            <p:fltVal val="0"/>
                                          </p:val>
                                        </p:tav>
                                        <p:tav tm="100000">
                                          <p:val>
                                            <p:strVal val="#ppt_h"/>
                                          </p:val>
                                        </p:tav>
                                      </p:tavLst>
                                    </p:anim>
                                    <p:animEffect transition="in" filter="fade">
                                      <p:cBhvr>
                                        <p:cTn id="9"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765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7652"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7653"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7654" name="Rectangle 6"/>
          <p:cNvSpPr>
            <a:spLocks noGrp="1" noChangeArrowheads="1"/>
          </p:cNvSpPr>
          <p:nvPr>
            <p:ph type="title"/>
          </p:nvPr>
        </p:nvSpPr>
        <p:spPr>
          <a:xfrm>
            <a:off x="1143000" y="0"/>
            <a:ext cx="7772400" cy="762000"/>
          </a:xfrm>
          <a:noFill/>
        </p:spPr>
        <p:txBody>
          <a:bodyPr lIns="90488" tIns="44450" rIns="90488" bIns="44450"/>
          <a:lstStyle/>
          <a:p>
            <a:pPr eaLnBrk="1" hangingPunct="1"/>
            <a:r>
              <a:rPr lang="en-US">
                <a:latin typeface="Rockwell"/>
                <a:cs typeface="Rockwell"/>
              </a:rPr>
              <a:t>The French Alliance</a:t>
            </a:r>
          </a:p>
        </p:txBody>
      </p:sp>
      <p:sp>
        <p:nvSpPr>
          <p:cNvPr id="149511" name="Rectangle 7"/>
          <p:cNvSpPr>
            <a:spLocks noGrp="1" noChangeArrowheads="1"/>
          </p:cNvSpPr>
          <p:nvPr>
            <p:ph idx="1"/>
          </p:nvPr>
        </p:nvSpPr>
        <p:spPr>
          <a:xfrm>
            <a:off x="0" y="762000"/>
            <a:ext cx="9144000" cy="6096000"/>
          </a:xfrm>
          <a:extLst/>
        </p:spPr>
        <p:txBody>
          <a:bodyPr lIns="90488" tIns="44450" rIns="90488" bIns="44450">
            <a:normAutofit lnSpcReduction="10000"/>
          </a:bodyPr>
          <a:lstStyle/>
          <a:p>
            <a:pPr eaLnBrk="1" hangingPunct="1">
              <a:lnSpc>
                <a:spcPct val="90000"/>
              </a:lnSpc>
              <a:spcBef>
                <a:spcPct val="15000"/>
              </a:spcBef>
            </a:pPr>
            <a:r>
              <a:rPr lang="en-US" sz="4000" dirty="0">
                <a:latin typeface="Rockwell"/>
                <a:cs typeface="Rockwell"/>
              </a:rPr>
              <a:t>Since 1775, the French covertly aided Americans with supplies</a:t>
            </a:r>
          </a:p>
          <a:p>
            <a:pPr eaLnBrk="1" hangingPunct="1">
              <a:lnSpc>
                <a:spcPct val="90000"/>
              </a:lnSpc>
              <a:spcBef>
                <a:spcPct val="15000"/>
              </a:spcBef>
            </a:pPr>
            <a:r>
              <a:rPr lang="en-US" sz="4000" dirty="0">
                <a:latin typeface="Rockwell"/>
                <a:cs typeface="Rockwell"/>
              </a:rPr>
              <a:t>But after the </a:t>
            </a:r>
            <a:r>
              <a:rPr lang="ja-JP" altLang="en-US" sz="4000" dirty="0">
                <a:latin typeface="Rockwell"/>
                <a:cs typeface="Rockwell"/>
              </a:rPr>
              <a:t>“</a:t>
            </a:r>
            <a:r>
              <a:rPr lang="en-US" sz="4000" dirty="0">
                <a:latin typeface="Rockwell"/>
                <a:cs typeface="Rockwell"/>
              </a:rPr>
              <a:t>victory</a:t>
            </a:r>
            <a:r>
              <a:rPr lang="ja-JP" altLang="en-US" sz="4000" dirty="0">
                <a:latin typeface="Rockwell"/>
                <a:cs typeface="Rockwell"/>
              </a:rPr>
              <a:t>”</a:t>
            </a:r>
            <a:r>
              <a:rPr lang="en-US" sz="4000" dirty="0">
                <a:latin typeface="Rockwell"/>
                <a:cs typeface="Rockwell"/>
              </a:rPr>
              <a:t> at </a:t>
            </a:r>
            <a:r>
              <a:rPr lang="en-US" sz="4000" u="sng" dirty="0">
                <a:latin typeface="Rockwell"/>
                <a:cs typeface="Rockwell"/>
              </a:rPr>
              <a:t>Saratoga</a:t>
            </a:r>
            <a:r>
              <a:rPr lang="en-US" sz="4000" dirty="0">
                <a:latin typeface="Rockwell"/>
                <a:cs typeface="Rockwell"/>
              </a:rPr>
              <a:t>:</a:t>
            </a:r>
          </a:p>
          <a:p>
            <a:pPr lvl="1" eaLnBrk="1" hangingPunct="1">
              <a:lnSpc>
                <a:spcPct val="90000"/>
              </a:lnSpc>
              <a:spcBef>
                <a:spcPct val="15000"/>
              </a:spcBef>
            </a:pPr>
            <a:r>
              <a:rPr lang="en-US" sz="4000" dirty="0">
                <a:latin typeface="Rockwell"/>
                <a:cs typeface="Rockwell"/>
              </a:rPr>
              <a:t>France recognized America as a new, independent republic</a:t>
            </a:r>
          </a:p>
          <a:p>
            <a:pPr lvl="1" eaLnBrk="1" hangingPunct="1">
              <a:lnSpc>
                <a:spcPct val="90000"/>
              </a:lnSpc>
              <a:spcBef>
                <a:spcPct val="15000"/>
              </a:spcBef>
            </a:pPr>
            <a:r>
              <a:rPr lang="en-US" sz="4000" dirty="0">
                <a:latin typeface="Rockwell"/>
                <a:cs typeface="Rockwell"/>
              </a:rPr>
              <a:t>France promised to pressure England to agree to American independence after war</a:t>
            </a:r>
            <a:r>
              <a:rPr lang="ja-JP" altLang="en-US" sz="4000" dirty="0">
                <a:latin typeface="Rockwell"/>
                <a:cs typeface="Rockwell"/>
              </a:rPr>
              <a:t>’</a:t>
            </a:r>
            <a:r>
              <a:rPr lang="en-US" sz="4000" dirty="0">
                <a:latin typeface="Rockwell"/>
                <a:cs typeface="Rockwell"/>
              </a:rPr>
              <a:t>s end </a:t>
            </a:r>
          </a:p>
          <a:p>
            <a:pPr lvl="1" eaLnBrk="1" hangingPunct="1">
              <a:lnSpc>
                <a:spcPct val="90000"/>
              </a:lnSpc>
              <a:spcBef>
                <a:spcPct val="15000"/>
              </a:spcBef>
            </a:pPr>
            <a:r>
              <a:rPr lang="en-US" sz="4000" dirty="0">
                <a:latin typeface="Rockwell"/>
                <a:cs typeface="Rockwell"/>
              </a:rPr>
              <a:t>France relinquished all of its claims to territory in America</a:t>
            </a:r>
          </a:p>
        </p:txBody>
      </p:sp>
      <p:sp>
        <p:nvSpPr>
          <p:cNvPr id="149513" name="AutoShape 9"/>
          <p:cNvSpPr>
            <a:spLocks noChangeArrowheads="1"/>
          </p:cNvSpPr>
          <p:nvPr/>
        </p:nvSpPr>
        <p:spPr bwMode="auto">
          <a:xfrm>
            <a:off x="2819400" y="762000"/>
            <a:ext cx="6324600" cy="533400"/>
          </a:xfrm>
          <a:prstGeom prst="wedgeRectCallout">
            <a:avLst>
              <a:gd name="adj1" fmla="val -12733"/>
              <a:gd name="adj2" fmla="val 187445"/>
            </a:avLst>
          </a:prstGeom>
          <a:solidFill>
            <a:srgbClr val="99FF99"/>
          </a:solidFill>
          <a:ln w="38100">
            <a:solidFill>
              <a:schemeClr val="tx1"/>
            </a:solidFill>
            <a:miter lim="800000"/>
            <a:headEnd/>
            <a:tailEnd/>
          </a:ln>
        </p:spPr>
        <p:txBody>
          <a:bodyPr/>
          <a:lstStyle/>
          <a:p>
            <a:pPr>
              <a:lnSpc>
                <a:spcPct val="80000"/>
              </a:lnSpc>
              <a:spcBef>
                <a:spcPct val="10000"/>
              </a:spcBef>
            </a:pPr>
            <a:r>
              <a:rPr lang="en-US" sz="3200">
                <a:solidFill>
                  <a:srgbClr val="000000"/>
                </a:solidFill>
                <a:latin typeface="Rockwell"/>
                <a:cs typeface="Rockwell"/>
              </a:rPr>
              <a:t>The turning point of the war!!</a:t>
            </a:r>
          </a:p>
        </p:txBody>
      </p:sp>
      <p:sp>
        <p:nvSpPr>
          <p:cNvPr id="149514" name="AutoShape 10"/>
          <p:cNvSpPr>
            <a:spLocks noChangeArrowheads="1"/>
          </p:cNvSpPr>
          <p:nvPr/>
        </p:nvSpPr>
        <p:spPr bwMode="auto">
          <a:xfrm>
            <a:off x="304800" y="381000"/>
            <a:ext cx="4876800" cy="1447800"/>
          </a:xfrm>
          <a:prstGeom prst="wedgeRectCallout">
            <a:avLst>
              <a:gd name="adj1" fmla="val 3255"/>
              <a:gd name="adj2" fmla="val 109977"/>
            </a:avLst>
          </a:prstGeom>
          <a:solidFill>
            <a:srgbClr val="CCFFCC"/>
          </a:solidFill>
          <a:ln w="38100">
            <a:solidFill>
              <a:schemeClr val="tx1"/>
            </a:solidFill>
            <a:miter lim="800000"/>
            <a:headEnd/>
            <a:tailEnd/>
          </a:ln>
        </p:spPr>
        <p:txBody>
          <a:bodyPr/>
          <a:lstStyle/>
          <a:p>
            <a:pPr>
              <a:lnSpc>
                <a:spcPct val="80000"/>
              </a:lnSpc>
              <a:spcBef>
                <a:spcPct val="10000"/>
              </a:spcBef>
            </a:pPr>
            <a:r>
              <a:rPr lang="en-US" sz="2800" dirty="0">
                <a:solidFill>
                  <a:srgbClr val="000000"/>
                </a:solidFill>
                <a:latin typeface="Rockwell"/>
                <a:cs typeface="Rockwell"/>
              </a:rPr>
              <a:t>A lot of these points were negotiated by none other than Ben Franklin</a:t>
            </a:r>
          </a:p>
        </p:txBody>
      </p:sp>
      <p:sp>
        <p:nvSpPr>
          <p:cNvPr id="149515" name="AutoShape 11"/>
          <p:cNvSpPr>
            <a:spLocks noChangeArrowheads="1"/>
          </p:cNvSpPr>
          <p:nvPr/>
        </p:nvSpPr>
        <p:spPr bwMode="auto">
          <a:xfrm>
            <a:off x="1676400" y="457200"/>
            <a:ext cx="6324600" cy="1447800"/>
          </a:xfrm>
          <a:prstGeom prst="wedgeRectCallout">
            <a:avLst>
              <a:gd name="adj1" fmla="val -29417"/>
              <a:gd name="adj2" fmla="val 187829"/>
            </a:avLst>
          </a:prstGeom>
          <a:solidFill>
            <a:srgbClr val="FFFF99"/>
          </a:solidFill>
          <a:ln w="38100">
            <a:solidFill>
              <a:schemeClr val="tx1"/>
            </a:solidFill>
            <a:miter lim="800000"/>
            <a:headEnd/>
            <a:tailEnd/>
          </a:ln>
        </p:spPr>
        <p:txBody>
          <a:bodyPr/>
          <a:lstStyle/>
          <a:p>
            <a:pPr>
              <a:lnSpc>
                <a:spcPct val="80000"/>
              </a:lnSpc>
              <a:spcBef>
                <a:spcPct val="10000"/>
              </a:spcBef>
            </a:pPr>
            <a:r>
              <a:rPr lang="en-US" sz="2800">
                <a:solidFill>
                  <a:srgbClr val="000000"/>
                </a:solidFill>
                <a:latin typeface="Rockwell"/>
                <a:cs typeface="Rockwell"/>
              </a:rPr>
              <a:t>And…England now has to worry about a possible (yet remote) invasion of England by France</a:t>
            </a:r>
          </a:p>
        </p:txBody>
      </p:sp>
      <p:sp>
        <p:nvSpPr>
          <p:cNvPr id="149517" name="AutoShape 13"/>
          <p:cNvSpPr>
            <a:spLocks noChangeArrowheads="1"/>
          </p:cNvSpPr>
          <p:nvPr/>
        </p:nvSpPr>
        <p:spPr bwMode="auto">
          <a:xfrm>
            <a:off x="381000" y="6096000"/>
            <a:ext cx="8458200" cy="533400"/>
          </a:xfrm>
          <a:prstGeom prst="wedgeRectCallout">
            <a:avLst>
              <a:gd name="adj1" fmla="val 39773"/>
              <a:gd name="adj2" fmla="val -687204"/>
            </a:avLst>
          </a:prstGeom>
          <a:solidFill>
            <a:srgbClr val="CCCCFF"/>
          </a:solidFill>
          <a:ln w="38100">
            <a:solidFill>
              <a:schemeClr val="tx1"/>
            </a:solidFill>
            <a:miter lim="800000"/>
            <a:headEnd/>
            <a:tailEnd/>
          </a:ln>
        </p:spPr>
        <p:txBody>
          <a:bodyPr/>
          <a:lstStyle/>
          <a:p>
            <a:pPr>
              <a:lnSpc>
                <a:spcPct val="80000"/>
              </a:lnSpc>
              <a:spcBef>
                <a:spcPct val="10000"/>
              </a:spcBef>
            </a:pPr>
            <a:r>
              <a:rPr lang="en-US" sz="2800">
                <a:solidFill>
                  <a:srgbClr val="000000"/>
                </a:solidFill>
                <a:latin typeface="Rockwell"/>
                <a:cs typeface="Rockwell"/>
              </a:rPr>
              <a:t>The Continental Congress refused the offer</a:t>
            </a:r>
          </a:p>
        </p:txBody>
      </p:sp>
      <p:sp>
        <p:nvSpPr>
          <p:cNvPr id="149518" name="AutoShape 14"/>
          <p:cNvSpPr>
            <a:spLocks noChangeArrowheads="1"/>
          </p:cNvSpPr>
          <p:nvPr/>
        </p:nvSpPr>
        <p:spPr bwMode="auto">
          <a:xfrm>
            <a:off x="457200" y="4572000"/>
            <a:ext cx="8458200" cy="1447800"/>
          </a:xfrm>
          <a:prstGeom prst="wedgeRectCallout">
            <a:avLst>
              <a:gd name="adj1" fmla="val 37069"/>
              <a:gd name="adj2" fmla="val -190023"/>
            </a:avLst>
          </a:prstGeom>
          <a:solidFill>
            <a:srgbClr val="CCFFFF"/>
          </a:solidFill>
          <a:ln w="38100">
            <a:solidFill>
              <a:schemeClr val="tx1"/>
            </a:solidFill>
            <a:miter lim="800000"/>
            <a:headEnd/>
            <a:tailEnd/>
          </a:ln>
        </p:spPr>
        <p:txBody>
          <a:bodyPr/>
          <a:lstStyle/>
          <a:p>
            <a:pPr>
              <a:lnSpc>
                <a:spcPct val="80000"/>
              </a:lnSpc>
              <a:spcBef>
                <a:spcPct val="10000"/>
              </a:spcBef>
            </a:pPr>
            <a:r>
              <a:rPr lang="en-US" sz="2800">
                <a:solidFill>
                  <a:srgbClr val="000000"/>
                </a:solidFill>
                <a:latin typeface="Rockwell"/>
                <a:cs typeface="Rockwell"/>
              </a:rPr>
              <a:t>In 1778, England offered to remove all parliamentary legislation &amp; vowed never to impose revenue taxes on the colonists again </a:t>
            </a:r>
          </a:p>
        </p:txBody>
      </p:sp>
    </p:spTree>
    <p:extLst>
      <p:ext uri="{BB962C8B-B14F-4D97-AF65-F5344CB8AC3E}">
        <p14:creationId xmlns:p14="http://schemas.microsoft.com/office/powerpoint/2010/main" val="8761737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9513"/>
                                        </p:tgtEl>
                                        <p:attrNameLst>
                                          <p:attrName>style.visibility</p:attrName>
                                        </p:attrNameLst>
                                      </p:cBhvr>
                                      <p:to>
                                        <p:strVal val="visible"/>
                                      </p:to>
                                    </p:set>
                                    <p:anim calcmode="lin" valueType="num">
                                      <p:cBhvr>
                                        <p:cTn id="7" dur="500" fill="hold"/>
                                        <p:tgtEl>
                                          <p:spTgt spid="149513"/>
                                        </p:tgtEl>
                                        <p:attrNameLst>
                                          <p:attrName>ppt_w</p:attrName>
                                        </p:attrNameLst>
                                      </p:cBhvr>
                                      <p:tavLst>
                                        <p:tav tm="0">
                                          <p:val>
                                            <p:fltVal val="0"/>
                                          </p:val>
                                        </p:tav>
                                        <p:tav tm="100000">
                                          <p:val>
                                            <p:strVal val="#ppt_w"/>
                                          </p:val>
                                        </p:tav>
                                      </p:tavLst>
                                    </p:anim>
                                    <p:anim calcmode="lin" valueType="num">
                                      <p:cBhvr>
                                        <p:cTn id="8" dur="500" fill="hold"/>
                                        <p:tgtEl>
                                          <p:spTgt spid="149513"/>
                                        </p:tgtEl>
                                        <p:attrNameLst>
                                          <p:attrName>ppt_h</p:attrName>
                                        </p:attrNameLst>
                                      </p:cBhvr>
                                      <p:tavLst>
                                        <p:tav tm="0">
                                          <p:val>
                                            <p:fltVal val="0"/>
                                          </p:val>
                                        </p:tav>
                                        <p:tav tm="100000">
                                          <p:val>
                                            <p:strVal val="#ppt_h"/>
                                          </p:val>
                                        </p:tav>
                                      </p:tavLst>
                                    </p:anim>
                                    <p:animEffect transition="in" filter="fade">
                                      <p:cBhvr>
                                        <p:cTn id="9" dur="500"/>
                                        <p:tgtEl>
                                          <p:spTgt spid="1495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9514"/>
                                        </p:tgtEl>
                                        <p:attrNameLst>
                                          <p:attrName>style.visibility</p:attrName>
                                        </p:attrNameLst>
                                      </p:cBhvr>
                                      <p:to>
                                        <p:strVal val="visible"/>
                                      </p:to>
                                    </p:set>
                                    <p:anim calcmode="lin" valueType="num">
                                      <p:cBhvr>
                                        <p:cTn id="14" dur="500" fill="hold"/>
                                        <p:tgtEl>
                                          <p:spTgt spid="149514"/>
                                        </p:tgtEl>
                                        <p:attrNameLst>
                                          <p:attrName>ppt_w</p:attrName>
                                        </p:attrNameLst>
                                      </p:cBhvr>
                                      <p:tavLst>
                                        <p:tav tm="0">
                                          <p:val>
                                            <p:fltVal val="0"/>
                                          </p:val>
                                        </p:tav>
                                        <p:tav tm="100000">
                                          <p:val>
                                            <p:strVal val="#ppt_w"/>
                                          </p:val>
                                        </p:tav>
                                      </p:tavLst>
                                    </p:anim>
                                    <p:anim calcmode="lin" valueType="num">
                                      <p:cBhvr>
                                        <p:cTn id="15" dur="500" fill="hold"/>
                                        <p:tgtEl>
                                          <p:spTgt spid="149514"/>
                                        </p:tgtEl>
                                        <p:attrNameLst>
                                          <p:attrName>ppt_h</p:attrName>
                                        </p:attrNameLst>
                                      </p:cBhvr>
                                      <p:tavLst>
                                        <p:tav tm="0">
                                          <p:val>
                                            <p:fltVal val="0"/>
                                          </p:val>
                                        </p:tav>
                                        <p:tav tm="100000">
                                          <p:val>
                                            <p:strVal val="#ppt_h"/>
                                          </p:val>
                                        </p:tav>
                                      </p:tavLst>
                                    </p:anim>
                                    <p:animEffect transition="in" filter="fade">
                                      <p:cBhvr>
                                        <p:cTn id="16" dur="500"/>
                                        <p:tgtEl>
                                          <p:spTgt spid="149514"/>
                                        </p:tgtEl>
                                      </p:cBhvr>
                                    </p:animEffect>
                                  </p:childTnLst>
                                </p:cTn>
                              </p:par>
                              <p:par>
                                <p:cTn id="17" presetID="53" presetClass="exit" presetSubtype="0" fill="hold" grpId="1" nodeType="withEffect">
                                  <p:stCondLst>
                                    <p:cond delay="0"/>
                                  </p:stCondLst>
                                  <p:childTnLst>
                                    <p:anim calcmode="lin" valueType="num">
                                      <p:cBhvr>
                                        <p:cTn id="18" dur="500"/>
                                        <p:tgtEl>
                                          <p:spTgt spid="149513"/>
                                        </p:tgtEl>
                                        <p:attrNameLst>
                                          <p:attrName>ppt_w</p:attrName>
                                        </p:attrNameLst>
                                      </p:cBhvr>
                                      <p:tavLst>
                                        <p:tav tm="0">
                                          <p:val>
                                            <p:strVal val="ppt_w"/>
                                          </p:val>
                                        </p:tav>
                                        <p:tav tm="100000">
                                          <p:val>
                                            <p:fltVal val="0"/>
                                          </p:val>
                                        </p:tav>
                                      </p:tavLst>
                                    </p:anim>
                                    <p:anim calcmode="lin" valueType="num">
                                      <p:cBhvr>
                                        <p:cTn id="19" dur="500"/>
                                        <p:tgtEl>
                                          <p:spTgt spid="149513"/>
                                        </p:tgtEl>
                                        <p:attrNameLst>
                                          <p:attrName>ppt_h</p:attrName>
                                        </p:attrNameLst>
                                      </p:cBhvr>
                                      <p:tavLst>
                                        <p:tav tm="0">
                                          <p:val>
                                            <p:strVal val="ppt_h"/>
                                          </p:val>
                                        </p:tav>
                                        <p:tav tm="100000">
                                          <p:val>
                                            <p:fltVal val="0"/>
                                          </p:val>
                                        </p:tav>
                                      </p:tavLst>
                                    </p:anim>
                                    <p:animEffect transition="out" filter="fade">
                                      <p:cBhvr>
                                        <p:cTn id="20" dur="500"/>
                                        <p:tgtEl>
                                          <p:spTgt spid="149513"/>
                                        </p:tgtEl>
                                      </p:cBhvr>
                                    </p:animEffect>
                                    <p:set>
                                      <p:cBhvr>
                                        <p:cTn id="21" dur="1" fill="hold">
                                          <p:stCondLst>
                                            <p:cond delay="499"/>
                                          </p:stCondLst>
                                        </p:cTn>
                                        <p:tgtEl>
                                          <p:spTgt spid="14951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149514"/>
                                        </p:tgtEl>
                                        <p:attrNameLst>
                                          <p:attrName>ppt_w</p:attrName>
                                        </p:attrNameLst>
                                      </p:cBhvr>
                                      <p:tavLst>
                                        <p:tav tm="0">
                                          <p:val>
                                            <p:strVal val="ppt_w"/>
                                          </p:val>
                                        </p:tav>
                                        <p:tav tm="100000">
                                          <p:val>
                                            <p:fltVal val="0"/>
                                          </p:val>
                                        </p:tav>
                                      </p:tavLst>
                                    </p:anim>
                                    <p:anim calcmode="lin" valueType="num">
                                      <p:cBhvr>
                                        <p:cTn id="26" dur="500"/>
                                        <p:tgtEl>
                                          <p:spTgt spid="149514"/>
                                        </p:tgtEl>
                                        <p:attrNameLst>
                                          <p:attrName>ppt_h</p:attrName>
                                        </p:attrNameLst>
                                      </p:cBhvr>
                                      <p:tavLst>
                                        <p:tav tm="0">
                                          <p:val>
                                            <p:strVal val="ppt_h"/>
                                          </p:val>
                                        </p:tav>
                                        <p:tav tm="100000">
                                          <p:val>
                                            <p:fltVal val="0"/>
                                          </p:val>
                                        </p:tav>
                                      </p:tavLst>
                                    </p:anim>
                                    <p:animEffect transition="out" filter="fade">
                                      <p:cBhvr>
                                        <p:cTn id="27" dur="500"/>
                                        <p:tgtEl>
                                          <p:spTgt spid="149514"/>
                                        </p:tgtEl>
                                      </p:cBhvr>
                                    </p:animEffect>
                                    <p:set>
                                      <p:cBhvr>
                                        <p:cTn id="28" dur="1" fill="hold">
                                          <p:stCondLst>
                                            <p:cond delay="499"/>
                                          </p:stCondLst>
                                        </p:cTn>
                                        <p:tgtEl>
                                          <p:spTgt spid="149514"/>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49515"/>
                                        </p:tgtEl>
                                        <p:attrNameLst>
                                          <p:attrName>style.visibility</p:attrName>
                                        </p:attrNameLst>
                                      </p:cBhvr>
                                      <p:to>
                                        <p:strVal val="visible"/>
                                      </p:to>
                                    </p:set>
                                    <p:anim calcmode="lin" valueType="num">
                                      <p:cBhvr>
                                        <p:cTn id="31" dur="500" fill="hold"/>
                                        <p:tgtEl>
                                          <p:spTgt spid="149515"/>
                                        </p:tgtEl>
                                        <p:attrNameLst>
                                          <p:attrName>ppt_w</p:attrName>
                                        </p:attrNameLst>
                                      </p:cBhvr>
                                      <p:tavLst>
                                        <p:tav tm="0">
                                          <p:val>
                                            <p:fltVal val="0"/>
                                          </p:val>
                                        </p:tav>
                                        <p:tav tm="100000">
                                          <p:val>
                                            <p:strVal val="#ppt_w"/>
                                          </p:val>
                                        </p:tav>
                                      </p:tavLst>
                                    </p:anim>
                                    <p:anim calcmode="lin" valueType="num">
                                      <p:cBhvr>
                                        <p:cTn id="32" dur="500" fill="hold"/>
                                        <p:tgtEl>
                                          <p:spTgt spid="149515"/>
                                        </p:tgtEl>
                                        <p:attrNameLst>
                                          <p:attrName>ppt_h</p:attrName>
                                        </p:attrNameLst>
                                      </p:cBhvr>
                                      <p:tavLst>
                                        <p:tav tm="0">
                                          <p:val>
                                            <p:fltVal val="0"/>
                                          </p:val>
                                        </p:tav>
                                        <p:tav tm="100000">
                                          <p:val>
                                            <p:strVal val="#ppt_h"/>
                                          </p:val>
                                        </p:tav>
                                      </p:tavLst>
                                    </p:anim>
                                    <p:animEffect transition="in" filter="fade">
                                      <p:cBhvr>
                                        <p:cTn id="33" dur="500"/>
                                        <p:tgtEl>
                                          <p:spTgt spid="1495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49518"/>
                                        </p:tgtEl>
                                        <p:attrNameLst>
                                          <p:attrName>style.visibility</p:attrName>
                                        </p:attrNameLst>
                                      </p:cBhvr>
                                      <p:to>
                                        <p:strVal val="visible"/>
                                      </p:to>
                                    </p:set>
                                    <p:anim calcmode="lin" valueType="num">
                                      <p:cBhvr>
                                        <p:cTn id="38" dur="500" fill="hold"/>
                                        <p:tgtEl>
                                          <p:spTgt spid="149518"/>
                                        </p:tgtEl>
                                        <p:attrNameLst>
                                          <p:attrName>ppt_w</p:attrName>
                                        </p:attrNameLst>
                                      </p:cBhvr>
                                      <p:tavLst>
                                        <p:tav tm="0">
                                          <p:val>
                                            <p:fltVal val="0"/>
                                          </p:val>
                                        </p:tav>
                                        <p:tav tm="100000">
                                          <p:val>
                                            <p:strVal val="#ppt_w"/>
                                          </p:val>
                                        </p:tav>
                                      </p:tavLst>
                                    </p:anim>
                                    <p:anim calcmode="lin" valueType="num">
                                      <p:cBhvr>
                                        <p:cTn id="39" dur="500" fill="hold"/>
                                        <p:tgtEl>
                                          <p:spTgt spid="149518"/>
                                        </p:tgtEl>
                                        <p:attrNameLst>
                                          <p:attrName>ppt_h</p:attrName>
                                        </p:attrNameLst>
                                      </p:cBhvr>
                                      <p:tavLst>
                                        <p:tav tm="0">
                                          <p:val>
                                            <p:fltVal val="0"/>
                                          </p:val>
                                        </p:tav>
                                        <p:tav tm="100000">
                                          <p:val>
                                            <p:strVal val="#ppt_h"/>
                                          </p:val>
                                        </p:tav>
                                      </p:tavLst>
                                    </p:anim>
                                    <p:animEffect transition="in" filter="fade">
                                      <p:cBhvr>
                                        <p:cTn id="40" dur="500"/>
                                        <p:tgtEl>
                                          <p:spTgt spid="149518"/>
                                        </p:tgtEl>
                                      </p:cBhvr>
                                    </p:animEffect>
                                  </p:childTnLst>
                                </p:cTn>
                              </p:par>
                            </p:childTnLst>
                          </p:cTn>
                        </p:par>
                        <p:par>
                          <p:cTn id="41" fill="hold" nodeType="afterGroup">
                            <p:stCondLst>
                              <p:cond delay="500"/>
                            </p:stCondLst>
                            <p:childTnLst>
                              <p:par>
                                <p:cTn id="42" presetID="53" presetClass="entr" presetSubtype="0" fill="hold" grpId="0" nodeType="afterEffect">
                                  <p:stCondLst>
                                    <p:cond delay="0"/>
                                  </p:stCondLst>
                                  <p:childTnLst>
                                    <p:set>
                                      <p:cBhvr>
                                        <p:cTn id="43" dur="1" fill="hold">
                                          <p:stCondLst>
                                            <p:cond delay="0"/>
                                          </p:stCondLst>
                                        </p:cTn>
                                        <p:tgtEl>
                                          <p:spTgt spid="149517"/>
                                        </p:tgtEl>
                                        <p:attrNameLst>
                                          <p:attrName>style.visibility</p:attrName>
                                        </p:attrNameLst>
                                      </p:cBhvr>
                                      <p:to>
                                        <p:strVal val="visible"/>
                                      </p:to>
                                    </p:set>
                                    <p:anim calcmode="lin" valueType="num">
                                      <p:cBhvr>
                                        <p:cTn id="44" dur="500" fill="hold"/>
                                        <p:tgtEl>
                                          <p:spTgt spid="149517"/>
                                        </p:tgtEl>
                                        <p:attrNameLst>
                                          <p:attrName>ppt_w</p:attrName>
                                        </p:attrNameLst>
                                      </p:cBhvr>
                                      <p:tavLst>
                                        <p:tav tm="0">
                                          <p:val>
                                            <p:fltVal val="0"/>
                                          </p:val>
                                        </p:tav>
                                        <p:tav tm="100000">
                                          <p:val>
                                            <p:strVal val="#ppt_w"/>
                                          </p:val>
                                        </p:tav>
                                      </p:tavLst>
                                    </p:anim>
                                    <p:anim calcmode="lin" valueType="num">
                                      <p:cBhvr>
                                        <p:cTn id="45" dur="500" fill="hold"/>
                                        <p:tgtEl>
                                          <p:spTgt spid="149517"/>
                                        </p:tgtEl>
                                        <p:attrNameLst>
                                          <p:attrName>ppt_h</p:attrName>
                                        </p:attrNameLst>
                                      </p:cBhvr>
                                      <p:tavLst>
                                        <p:tav tm="0">
                                          <p:val>
                                            <p:fltVal val="0"/>
                                          </p:val>
                                        </p:tav>
                                        <p:tav tm="100000">
                                          <p:val>
                                            <p:strVal val="#ppt_h"/>
                                          </p:val>
                                        </p:tav>
                                      </p:tavLst>
                                    </p:anim>
                                    <p:animEffect transition="in" filter="fade">
                                      <p:cBhvr>
                                        <p:cTn id="46" dur="500"/>
                                        <p:tgtEl>
                                          <p:spTgt spid="149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3" grpId="0" animBg="1"/>
      <p:bldP spid="149513" grpId="1" animBg="1"/>
      <p:bldP spid="149514" grpId="0" animBg="1"/>
      <p:bldP spid="149514" grpId="1" animBg="1"/>
      <p:bldP spid="149515" grpId="0" animBg="1"/>
      <p:bldP spid="149517" grpId="0" animBg="1"/>
      <p:bldP spid="1495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4800" y="76200"/>
            <a:ext cx="8540750" cy="533400"/>
          </a:xfrm>
        </p:spPr>
        <p:txBody>
          <a:bodyPr>
            <a:normAutofit fontScale="90000"/>
          </a:bodyPr>
          <a:lstStyle/>
          <a:p>
            <a:pPr eaLnBrk="1" hangingPunct="1">
              <a:defRPr/>
            </a:pPr>
            <a:r>
              <a:rPr lang="en-US">
                <a:latin typeface="Rockwell"/>
                <a:cs typeface="Rockwell"/>
              </a:rPr>
              <a:t>The War</a:t>
            </a:r>
          </a:p>
        </p:txBody>
      </p:sp>
      <p:sp>
        <p:nvSpPr>
          <p:cNvPr id="33795" name="Rectangle 3"/>
          <p:cNvSpPr>
            <a:spLocks noGrp="1" noRot="1" noChangeArrowheads="1"/>
          </p:cNvSpPr>
          <p:nvPr>
            <p:ph type="body" sz="half" idx="1"/>
          </p:nvPr>
        </p:nvSpPr>
        <p:spPr>
          <a:xfrm>
            <a:off x="0" y="685800"/>
            <a:ext cx="4724400" cy="2362200"/>
          </a:xfrm>
        </p:spPr>
        <p:txBody>
          <a:bodyPr>
            <a:normAutofit fontScale="92500"/>
          </a:bodyPr>
          <a:lstStyle/>
          <a:p>
            <a:pPr eaLnBrk="1" hangingPunct="1">
              <a:lnSpc>
                <a:spcPct val="90000"/>
              </a:lnSpc>
              <a:defRPr/>
            </a:pPr>
            <a:r>
              <a:rPr lang="en-US" sz="2400" dirty="0">
                <a:latin typeface="Rockwell"/>
                <a:cs typeface="Rockwell"/>
              </a:rPr>
              <a:t>In the North</a:t>
            </a:r>
          </a:p>
          <a:p>
            <a:pPr lvl="1" eaLnBrk="1" hangingPunct="1">
              <a:lnSpc>
                <a:spcPct val="90000"/>
              </a:lnSpc>
              <a:defRPr/>
            </a:pPr>
            <a:r>
              <a:rPr lang="en-US" sz="2000" dirty="0">
                <a:latin typeface="Rockwell"/>
                <a:cs typeface="Rockwell"/>
              </a:rPr>
              <a:t>Boston and New York under British control and conquest</a:t>
            </a:r>
          </a:p>
          <a:p>
            <a:pPr lvl="1" eaLnBrk="1" hangingPunct="1">
              <a:lnSpc>
                <a:spcPct val="90000"/>
              </a:lnSpc>
              <a:defRPr/>
            </a:pPr>
            <a:r>
              <a:rPr lang="en-US" sz="2000" dirty="0">
                <a:latin typeface="Rockwell"/>
                <a:cs typeface="Rockwell"/>
              </a:rPr>
              <a:t>Battles of Trenton (1776) and Princeton (1777)</a:t>
            </a:r>
          </a:p>
          <a:p>
            <a:pPr lvl="1" eaLnBrk="1" hangingPunct="1">
              <a:lnSpc>
                <a:spcPct val="90000"/>
              </a:lnSpc>
              <a:defRPr/>
            </a:pPr>
            <a:r>
              <a:rPr lang="en-US" sz="2000" b="1" dirty="0">
                <a:latin typeface="Rockwell"/>
                <a:cs typeface="Rockwell"/>
              </a:rPr>
              <a:t>Battle of Saratoga (Oct 1777)</a:t>
            </a:r>
          </a:p>
          <a:p>
            <a:pPr lvl="1" eaLnBrk="1" hangingPunct="1">
              <a:lnSpc>
                <a:spcPct val="90000"/>
              </a:lnSpc>
              <a:defRPr/>
            </a:pPr>
            <a:r>
              <a:rPr lang="en-US" sz="2000" dirty="0">
                <a:latin typeface="Rockwell"/>
                <a:cs typeface="Rockwell"/>
              </a:rPr>
              <a:t>Valley Forge (Winter 1777-78)</a:t>
            </a:r>
          </a:p>
        </p:txBody>
      </p:sp>
      <p:sp>
        <p:nvSpPr>
          <p:cNvPr id="33796" name="Rectangle 4"/>
          <p:cNvSpPr>
            <a:spLocks noGrp="1" noRot="1" noChangeArrowheads="1"/>
          </p:cNvSpPr>
          <p:nvPr>
            <p:ph type="body" sz="half" idx="2"/>
          </p:nvPr>
        </p:nvSpPr>
        <p:spPr>
          <a:xfrm>
            <a:off x="4724400" y="685800"/>
            <a:ext cx="4419600" cy="1752600"/>
          </a:xfrm>
        </p:spPr>
        <p:txBody>
          <a:bodyPr>
            <a:normAutofit lnSpcReduction="10000"/>
          </a:bodyPr>
          <a:lstStyle/>
          <a:p>
            <a:pPr eaLnBrk="1" hangingPunct="1">
              <a:lnSpc>
                <a:spcPct val="90000"/>
              </a:lnSpc>
              <a:defRPr/>
            </a:pPr>
            <a:r>
              <a:rPr lang="en-US" sz="2400">
                <a:latin typeface="Rockwell"/>
                <a:cs typeface="Rockwell"/>
              </a:rPr>
              <a:t>In the South</a:t>
            </a:r>
          </a:p>
          <a:p>
            <a:pPr lvl="1" eaLnBrk="1" hangingPunct="1">
              <a:lnSpc>
                <a:spcPct val="90000"/>
              </a:lnSpc>
              <a:defRPr/>
            </a:pPr>
            <a:r>
              <a:rPr lang="en-US" sz="2000">
                <a:latin typeface="Rockwell"/>
                <a:cs typeface="Rockwell"/>
              </a:rPr>
              <a:t>Lord Cornwalis</a:t>
            </a:r>
            <a:r>
              <a:rPr lang="ja-JP" altLang="en-US" sz="2000">
                <a:latin typeface="Rockwell"/>
                <a:cs typeface="Rockwell"/>
              </a:rPr>
              <a:t>’</a:t>
            </a:r>
            <a:r>
              <a:rPr lang="en-US" sz="2000">
                <a:latin typeface="Rockwell"/>
                <a:cs typeface="Rockwell"/>
              </a:rPr>
              <a:t>s strategy</a:t>
            </a:r>
          </a:p>
          <a:p>
            <a:pPr lvl="1" eaLnBrk="1" hangingPunct="1">
              <a:lnSpc>
                <a:spcPct val="90000"/>
              </a:lnSpc>
              <a:defRPr/>
            </a:pPr>
            <a:r>
              <a:rPr lang="en-US" sz="2000">
                <a:latin typeface="Rockwell"/>
                <a:cs typeface="Rockwell"/>
              </a:rPr>
              <a:t>Battle of Camden (1780)</a:t>
            </a:r>
          </a:p>
          <a:p>
            <a:pPr lvl="1" eaLnBrk="1" hangingPunct="1">
              <a:lnSpc>
                <a:spcPct val="90000"/>
              </a:lnSpc>
              <a:defRPr/>
            </a:pPr>
            <a:r>
              <a:rPr lang="en-US" sz="2000">
                <a:latin typeface="Rockwell"/>
                <a:cs typeface="Rockwell"/>
              </a:rPr>
              <a:t>Battle of Cowpens (1781)</a:t>
            </a:r>
          </a:p>
          <a:p>
            <a:pPr lvl="1" eaLnBrk="1" hangingPunct="1">
              <a:lnSpc>
                <a:spcPct val="90000"/>
              </a:lnSpc>
              <a:defRPr/>
            </a:pPr>
            <a:r>
              <a:rPr lang="en-US" sz="2000" b="1">
                <a:latin typeface="Rockwell"/>
                <a:cs typeface="Rockwell"/>
              </a:rPr>
              <a:t>Battle of Yorktown (1781)</a:t>
            </a:r>
          </a:p>
        </p:txBody>
      </p:sp>
      <p:pic>
        <p:nvPicPr>
          <p:cNvPr id="481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3" y="3048000"/>
            <a:ext cx="4576762"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2514600"/>
            <a:ext cx="41529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986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991600" cy="914400"/>
          </a:xfrm>
        </p:spPr>
        <p:txBody>
          <a:bodyPr/>
          <a:lstStyle/>
          <a:p>
            <a:pPr eaLnBrk="1" hangingPunct="1"/>
            <a:r>
              <a:rPr lang="en-US" dirty="0">
                <a:latin typeface="Rockwell"/>
                <a:cs typeface="Rockwell"/>
              </a:rPr>
              <a:t>The Outbreak of Revolution</a:t>
            </a:r>
          </a:p>
        </p:txBody>
      </p:sp>
      <p:sp>
        <p:nvSpPr>
          <p:cNvPr id="184323" name="Rectangle 3"/>
          <p:cNvSpPr>
            <a:spLocks noGrp="1" noChangeArrowheads="1"/>
          </p:cNvSpPr>
          <p:nvPr>
            <p:ph idx="1"/>
          </p:nvPr>
        </p:nvSpPr>
        <p:spPr>
          <a:xfrm>
            <a:off x="0" y="762000"/>
            <a:ext cx="9144000" cy="6096000"/>
          </a:xfrm>
        </p:spPr>
        <p:txBody>
          <a:bodyPr rtlCol="0">
            <a:normAutofit/>
          </a:bodyPr>
          <a:lstStyle/>
          <a:p>
            <a:pPr eaLnBrk="1" fontAlgn="auto" hangingPunct="1">
              <a:lnSpc>
                <a:spcPct val="90000"/>
              </a:lnSpc>
              <a:spcBef>
                <a:spcPct val="15000"/>
              </a:spcBef>
              <a:spcAft>
                <a:spcPts val="0"/>
              </a:spcAft>
              <a:buSzPct val="75000"/>
              <a:buFont typeface="Arial" pitchFamily="34" charset="0"/>
              <a:buChar char="•"/>
              <a:defRPr/>
            </a:pPr>
            <a:r>
              <a:rPr lang="en-US" sz="3600" dirty="0" smtClean="0">
                <a:ea typeface="+mn-ea"/>
              </a:rPr>
              <a:t>In </a:t>
            </a:r>
            <a:r>
              <a:rPr lang="en-US" sz="4000" dirty="0" smtClean="0">
                <a:ea typeface="+mn-ea"/>
              </a:rPr>
              <a:t>reality, England faced an impossible task:</a:t>
            </a:r>
          </a:p>
          <a:p>
            <a:pPr lvl="1" eaLnBrk="1" fontAlgn="auto" hangingPunct="1">
              <a:lnSpc>
                <a:spcPct val="90000"/>
              </a:lnSpc>
              <a:spcBef>
                <a:spcPct val="15000"/>
              </a:spcBef>
              <a:spcAft>
                <a:spcPts val="0"/>
              </a:spcAft>
              <a:buSzPct val="75000"/>
              <a:buFont typeface="Arial" pitchFamily="34" charset="0"/>
              <a:buChar char="–"/>
              <a:defRPr/>
            </a:pPr>
            <a:r>
              <a:rPr lang="en-US" sz="4000" dirty="0" smtClean="0">
                <a:ea typeface="+mn-ea"/>
              </a:rPr>
              <a:t>Their long supply lines across the Atlantic would not be able to provide timely provisions </a:t>
            </a:r>
          </a:p>
          <a:p>
            <a:pPr lvl="1" eaLnBrk="1" fontAlgn="auto" hangingPunct="1">
              <a:lnSpc>
                <a:spcPct val="90000"/>
              </a:lnSpc>
              <a:spcBef>
                <a:spcPct val="15000"/>
              </a:spcBef>
              <a:spcAft>
                <a:spcPts val="0"/>
              </a:spcAft>
              <a:buSzPct val="75000"/>
              <a:buFont typeface="Arial" pitchFamily="34" charset="0"/>
              <a:buChar char="–"/>
              <a:defRPr/>
            </a:pPr>
            <a:r>
              <a:rPr lang="en-US" sz="4000" dirty="0" smtClean="0">
                <a:ea typeface="+mn-ea"/>
              </a:rPr>
              <a:t>The American terrain was large</a:t>
            </a:r>
          </a:p>
          <a:p>
            <a:pPr lvl="1" eaLnBrk="1" fontAlgn="auto" hangingPunct="1">
              <a:lnSpc>
                <a:spcPct val="90000"/>
              </a:lnSpc>
              <a:spcBef>
                <a:spcPct val="15000"/>
              </a:spcBef>
              <a:spcAft>
                <a:spcPts val="0"/>
              </a:spcAft>
              <a:buSzPct val="75000"/>
              <a:buFont typeface="Arial" pitchFamily="34" charset="0"/>
              <a:buChar char="–"/>
              <a:defRPr/>
            </a:pPr>
            <a:r>
              <a:rPr lang="en-US" sz="4000" dirty="0" smtClean="0">
                <a:ea typeface="+mn-ea"/>
              </a:rPr>
              <a:t>To win, the English had to </a:t>
            </a:r>
            <a:r>
              <a:rPr lang="en-US" sz="4000" i="1" u="sng" dirty="0" smtClean="0">
                <a:effectLst>
                  <a:outerShdw blurRad="38100" dist="38100" dir="2700000" algn="tl">
                    <a:srgbClr val="C0C0C0"/>
                  </a:outerShdw>
                </a:effectLst>
                <a:ea typeface="+mn-ea"/>
              </a:rPr>
              <a:t>find  &amp; defeat</a:t>
            </a:r>
            <a:r>
              <a:rPr lang="en-US" sz="4000" dirty="0" smtClean="0">
                <a:ea typeface="+mn-ea"/>
              </a:rPr>
              <a:t> the Continental Army  </a:t>
            </a:r>
          </a:p>
          <a:p>
            <a:pPr lvl="1" eaLnBrk="1" fontAlgn="auto" hangingPunct="1">
              <a:lnSpc>
                <a:spcPct val="90000"/>
              </a:lnSpc>
              <a:spcBef>
                <a:spcPct val="15000"/>
              </a:spcBef>
              <a:spcAft>
                <a:spcPts val="0"/>
              </a:spcAft>
              <a:buSzPct val="75000"/>
              <a:buFont typeface="Arial" pitchFamily="34" charset="0"/>
              <a:buChar char="–"/>
              <a:defRPr/>
            </a:pPr>
            <a:r>
              <a:rPr lang="en-US" sz="4000" dirty="0" smtClean="0">
                <a:ea typeface="+mn-ea"/>
              </a:rPr>
              <a:t>Underestimated the colonial commitment to independence</a:t>
            </a:r>
          </a:p>
        </p:txBody>
      </p:sp>
    </p:spTree>
    <p:extLst>
      <p:ext uri="{BB962C8B-B14F-4D97-AF65-F5344CB8AC3E}">
        <p14:creationId xmlns:p14="http://schemas.microsoft.com/office/powerpoint/2010/main" val="14011685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47675" y="30163"/>
            <a:ext cx="8540750" cy="884237"/>
          </a:xfrm>
        </p:spPr>
        <p:txBody>
          <a:bodyPr/>
          <a:lstStyle/>
          <a:p>
            <a:pPr eaLnBrk="1" hangingPunct="1">
              <a:defRPr/>
            </a:pPr>
            <a:r>
              <a:rPr lang="en-US" dirty="0">
                <a:latin typeface="Rockwell"/>
                <a:cs typeface="Rockwell"/>
              </a:rPr>
              <a:t>Women of the Revolution</a:t>
            </a:r>
          </a:p>
        </p:txBody>
      </p:sp>
      <p:sp>
        <p:nvSpPr>
          <p:cNvPr id="36867" name="Rectangle 3"/>
          <p:cNvSpPr>
            <a:spLocks noGrp="1" noRot="1" noChangeArrowheads="1"/>
          </p:cNvSpPr>
          <p:nvPr>
            <p:ph type="body" sz="half" idx="1"/>
          </p:nvPr>
        </p:nvSpPr>
        <p:spPr>
          <a:xfrm>
            <a:off x="304800" y="1143000"/>
            <a:ext cx="4117975" cy="2743200"/>
          </a:xfrm>
        </p:spPr>
        <p:txBody>
          <a:bodyPr>
            <a:normAutofit lnSpcReduction="10000"/>
          </a:bodyPr>
          <a:lstStyle/>
          <a:p>
            <a:pPr eaLnBrk="1" hangingPunct="1">
              <a:lnSpc>
                <a:spcPct val="90000"/>
              </a:lnSpc>
              <a:defRPr/>
            </a:pPr>
            <a:r>
              <a:rPr lang="en-US" sz="2400">
                <a:latin typeface="Rockwell"/>
                <a:cs typeface="Rockwell"/>
              </a:rPr>
              <a:t>Upper-class women promoted cause through correspondence</a:t>
            </a:r>
          </a:p>
          <a:p>
            <a:pPr eaLnBrk="1" hangingPunct="1">
              <a:lnSpc>
                <a:spcPct val="90000"/>
              </a:lnSpc>
              <a:defRPr/>
            </a:pPr>
            <a:r>
              <a:rPr lang="en-US" sz="2400">
                <a:latin typeface="Rockwell"/>
                <a:cs typeface="Rockwell"/>
              </a:rPr>
              <a:t>Participated against Stamp Act and Townshend Acts</a:t>
            </a:r>
          </a:p>
          <a:p>
            <a:pPr eaLnBrk="1" hangingPunct="1">
              <a:lnSpc>
                <a:spcPct val="90000"/>
              </a:lnSpc>
              <a:defRPr/>
            </a:pPr>
            <a:r>
              <a:rPr lang="en-US" sz="2400">
                <a:latin typeface="Rockwell"/>
                <a:cs typeface="Rockwell"/>
              </a:rPr>
              <a:t>Spinning bees</a:t>
            </a:r>
          </a:p>
        </p:txBody>
      </p:sp>
      <p:sp>
        <p:nvSpPr>
          <p:cNvPr id="36868" name="Rectangle 4"/>
          <p:cNvSpPr>
            <a:spLocks noGrp="1" noRot="1" noChangeArrowheads="1"/>
          </p:cNvSpPr>
          <p:nvPr>
            <p:ph type="body" sz="half" idx="2"/>
          </p:nvPr>
        </p:nvSpPr>
        <p:spPr>
          <a:xfrm>
            <a:off x="4648200" y="1143000"/>
            <a:ext cx="4038600" cy="2743200"/>
          </a:xfrm>
        </p:spPr>
        <p:txBody>
          <a:bodyPr>
            <a:normAutofit fontScale="92500" lnSpcReduction="10000"/>
          </a:bodyPr>
          <a:lstStyle/>
          <a:p>
            <a:pPr eaLnBrk="1" hangingPunct="1">
              <a:lnSpc>
                <a:spcPct val="90000"/>
              </a:lnSpc>
            </a:pPr>
            <a:r>
              <a:rPr lang="en-US" sz="2400" dirty="0">
                <a:latin typeface="Rockwell"/>
                <a:cs typeface="Rockwell"/>
              </a:rPr>
              <a:t>Ran households and estates during husband’s absence</a:t>
            </a:r>
          </a:p>
          <a:p>
            <a:pPr eaLnBrk="1" hangingPunct="1">
              <a:lnSpc>
                <a:spcPct val="90000"/>
              </a:lnSpc>
            </a:pPr>
            <a:r>
              <a:rPr lang="en-US" sz="2400" dirty="0">
                <a:latin typeface="Rockwell"/>
                <a:cs typeface="Rockwell"/>
              </a:rPr>
              <a:t>Formed campaigns to promote war and </a:t>
            </a:r>
            <a:r>
              <a:rPr lang="en-US" sz="2400" dirty="0" smtClean="0">
                <a:latin typeface="Rockwell"/>
                <a:cs typeface="Rockwell"/>
              </a:rPr>
              <a:t>funds (Mercy Otis Warren)</a:t>
            </a:r>
            <a:endParaRPr lang="en-US" sz="2400" dirty="0">
              <a:latin typeface="Rockwell"/>
              <a:cs typeface="Rockwell"/>
            </a:endParaRPr>
          </a:p>
          <a:p>
            <a:pPr eaLnBrk="1" hangingPunct="1">
              <a:lnSpc>
                <a:spcPct val="90000"/>
              </a:lnSpc>
            </a:pPr>
            <a:r>
              <a:rPr lang="en-US" sz="2400" dirty="0">
                <a:latin typeface="Rockwell"/>
                <a:cs typeface="Rockwell"/>
              </a:rPr>
              <a:t>Abigail Adams</a:t>
            </a:r>
          </a:p>
          <a:p>
            <a:pPr lvl="1" eaLnBrk="1" hangingPunct="1">
              <a:lnSpc>
                <a:spcPct val="90000"/>
              </a:lnSpc>
            </a:pPr>
            <a:r>
              <a:rPr lang="en-US" sz="2000" dirty="0">
                <a:latin typeface="Rockwell"/>
                <a:cs typeface="Rockwell"/>
              </a:rPr>
              <a:t>“…Remember the Ladies.”</a:t>
            </a:r>
          </a:p>
        </p:txBody>
      </p:sp>
      <p:pic>
        <p:nvPicPr>
          <p:cNvPr id="51204" name="Picture 5" descr="images.jpe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3352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Abigail-Adams-Portrait.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0"/>
            <a:ext cx="2430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6928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a:latin typeface="Rockwell"/>
                <a:cs typeface="Rockwell"/>
              </a:rPr>
              <a:t>Treaty of Paris (1783)</a:t>
            </a:r>
          </a:p>
        </p:txBody>
      </p:sp>
      <p:sp>
        <p:nvSpPr>
          <p:cNvPr id="34819" name="Rectangle 3"/>
          <p:cNvSpPr>
            <a:spLocks noGrp="1" noRot="1" noChangeArrowheads="1"/>
          </p:cNvSpPr>
          <p:nvPr>
            <p:ph type="body" sz="half" idx="1"/>
          </p:nvPr>
        </p:nvSpPr>
        <p:spPr>
          <a:xfrm>
            <a:off x="0" y="1219200"/>
            <a:ext cx="3962400" cy="5410200"/>
          </a:xfrm>
        </p:spPr>
        <p:txBody>
          <a:bodyPr>
            <a:normAutofit lnSpcReduction="10000"/>
          </a:bodyPr>
          <a:lstStyle/>
          <a:p>
            <a:pPr eaLnBrk="1" hangingPunct="1">
              <a:defRPr/>
            </a:pPr>
            <a:r>
              <a:rPr lang="en-US" sz="2400" dirty="0">
                <a:latin typeface="Rockwell"/>
                <a:cs typeface="Rockwell"/>
              </a:rPr>
              <a:t>John Adams, Benjamin Franklin, John Jay</a:t>
            </a:r>
          </a:p>
          <a:p>
            <a:pPr eaLnBrk="1" hangingPunct="1">
              <a:defRPr/>
            </a:pPr>
            <a:r>
              <a:rPr lang="en-US" sz="2400" dirty="0">
                <a:latin typeface="Rockwell"/>
                <a:cs typeface="Rockwell"/>
              </a:rPr>
              <a:t>British recognition of USA</a:t>
            </a:r>
          </a:p>
          <a:p>
            <a:pPr eaLnBrk="1" hangingPunct="1">
              <a:defRPr/>
            </a:pPr>
            <a:r>
              <a:rPr lang="en-US" sz="2400" dirty="0">
                <a:latin typeface="Rockwell"/>
                <a:cs typeface="Rockwell"/>
              </a:rPr>
              <a:t>USA granted all lands east of the Mississippi</a:t>
            </a:r>
          </a:p>
          <a:p>
            <a:pPr eaLnBrk="1" hangingPunct="1">
              <a:defRPr/>
            </a:pPr>
            <a:r>
              <a:rPr lang="en-US" sz="2400" dirty="0">
                <a:latin typeface="Rockwell"/>
                <a:cs typeface="Rockwell"/>
              </a:rPr>
              <a:t>Natives left out of the treaty</a:t>
            </a:r>
          </a:p>
          <a:p>
            <a:pPr eaLnBrk="1" hangingPunct="1">
              <a:defRPr/>
            </a:pPr>
            <a:r>
              <a:rPr lang="en-US" sz="2400" dirty="0">
                <a:latin typeface="Rockwell"/>
                <a:cs typeface="Rockwell"/>
              </a:rPr>
              <a:t>States applying own interests led to British remaining in Northwest forts</a:t>
            </a:r>
          </a:p>
          <a:p>
            <a:pPr eaLnBrk="1" hangingPunct="1">
              <a:defRPr/>
            </a:pPr>
            <a:r>
              <a:rPr lang="en-US" sz="2400" dirty="0">
                <a:latin typeface="Rockwell"/>
                <a:cs typeface="Rockwell"/>
              </a:rPr>
              <a:t>Brand new and bigger nation… What now?</a:t>
            </a:r>
          </a:p>
        </p:txBody>
      </p:sp>
      <p:pic>
        <p:nvPicPr>
          <p:cNvPr id="49155" name="Picture 5" descr="Treaty of Paris.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1409700"/>
            <a:ext cx="5257800" cy="3941763"/>
          </a:xfrm>
        </p:spPr>
      </p:pic>
      <p:sp>
        <p:nvSpPr>
          <p:cNvPr id="49156" name="Text Box 6"/>
          <p:cNvSpPr txBox="1">
            <a:spLocks noChangeArrowheads="1"/>
          </p:cNvSpPr>
          <p:nvPr/>
        </p:nvSpPr>
        <p:spPr bwMode="auto">
          <a:xfrm>
            <a:off x="4937125" y="5364163"/>
            <a:ext cx="3993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Rockwell"/>
                <a:cs typeface="Rockwell"/>
              </a:rPr>
              <a:t>Treaty of Paris by Benjamin West</a:t>
            </a:r>
          </a:p>
        </p:txBody>
      </p:sp>
    </p:spTree>
    <p:extLst>
      <p:ext uri="{BB962C8B-B14F-4D97-AF65-F5344CB8AC3E}">
        <p14:creationId xmlns:p14="http://schemas.microsoft.com/office/powerpoint/2010/main" val="5332174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0" y="0"/>
            <a:ext cx="9144000" cy="1143000"/>
          </a:xfrm>
        </p:spPr>
        <p:txBody>
          <a:bodyPr/>
          <a:lstStyle/>
          <a:p>
            <a:pPr eaLnBrk="1" hangingPunct="1">
              <a:defRPr/>
            </a:pPr>
            <a:r>
              <a:rPr lang="en-US">
                <a:latin typeface="Rockwell"/>
                <a:cs typeface="Rockwell"/>
              </a:rPr>
              <a:t>A </a:t>
            </a:r>
            <a:r>
              <a:rPr lang="ja-JP" altLang="en-US">
                <a:latin typeface="Rockwell"/>
                <a:cs typeface="Rockwell"/>
              </a:rPr>
              <a:t>“</a:t>
            </a:r>
            <a:r>
              <a:rPr lang="en-US">
                <a:latin typeface="Rockwell"/>
                <a:cs typeface="Rockwell"/>
              </a:rPr>
              <a:t>Revolutionary</a:t>
            </a:r>
            <a:r>
              <a:rPr lang="ja-JP" altLang="en-US">
                <a:latin typeface="Rockwell"/>
                <a:cs typeface="Rockwell"/>
              </a:rPr>
              <a:t>”</a:t>
            </a:r>
            <a:r>
              <a:rPr lang="en-US">
                <a:latin typeface="Rockwell"/>
                <a:cs typeface="Rockwell"/>
              </a:rPr>
              <a:t> Society</a:t>
            </a:r>
          </a:p>
        </p:txBody>
      </p:sp>
      <p:sp>
        <p:nvSpPr>
          <p:cNvPr id="35843" name="Rectangle 3"/>
          <p:cNvSpPr>
            <a:spLocks noGrp="1" noRot="1" noChangeArrowheads="1"/>
          </p:cNvSpPr>
          <p:nvPr>
            <p:ph type="body" sz="half" idx="1"/>
          </p:nvPr>
        </p:nvSpPr>
        <p:spPr>
          <a:xfrm>
            <a:off x="0" y="1219200"/>
            <a:ext cx="4648200" cy="2057400"/>
          </a:xfrm>
        </p:spPr>
        <p:txBody>
          <a:bodyPr>
            <a:normAutofit fontScale="92500" lnSpcReduction="10000"/>
          </a:bodyPr>
          <a:lstStyle/>
          <a:p>
            <a:pPr eaLnBrk="1" hangingPunct="1">
              <a:lnSpc>
                <a:spcPct val="90000"/>
              </a:lnSpc>
              <a:defRPr/>
            </a:pPr>
            <a:r>
              <a:rPr lang="en-US" sz="2400" dirty="0">
                <a:latin typeface="Rockwell"/>
                <a:cs typeface="Rockwell"/>
              </a:rPr>
              <a:t>Liberalism and egalitarianism</a:t>
            </a:r>
          </a:p>
          <a:p>
            <a:pPr lvl="1" eaLnBrk="1" hangingPunct="1">
              <a:lnSpc>
                <a:spcPct val="90000"/>
              </a:lnSpc>
              <a:defRPr/>
            </a:pPr>
            <a:r>
              <a:rPr lang="en-US" sz="2000" dirty="0">
                <a:latin typeface="Rockwell"/>
                <a:cs typeface="Rockwell"/>
              </a:rPr>
              <a:t>Civil rights and private property</a:t>
            </a:r>
          </a:p>
          <a:p>
            <a:pPr eaLnBrk="1" hangingPunct="1">
              <a:lnSpc>
                <a:spcPct val="90000"/>
              </a:lnSpc>
              <a:defRPr/>
            </a:pPr>
            <a:r>
              <a:rPr lang="en-US" sz="2400" dirty="0">
                <a:latin typeface="Rockwell"/>
                <a:cs typeface="Rockwell"/>
              </a:rPr>
              <a:t>Republicanism and the common good</a:t>
            </a:r>
          </a:p>
          <a:p>
            <a:pPr lvl="1" eaLnBrk="1" hangingPunct="1">
              <a:lnSpc>
                <a:spcPct val="90000"/>
              </a:lnSpc>
              <a:defRPr/>
            </a:pPr>
            <a:r>
              <a:rPr lang="en-US" sz="2000" dirty="0">
                <a:latin typeface="Rockwell"/>
                <a:cs typeface="Rockwell"/>
              </a:rPr>
              <a:t>Representative government</a:t>
            </a:r>
          </a:p>
        </p:txBody>
      </p:sp>
      <p:sp>
        <p:nvSpPr>
          <p:cNvPr id="35844" name="Rectangle 4"/>
          <p:cNvSpPr>
            <a:spLocks noGrp="1" noRot="1" noChangeArrowheads="1"/>
          </p:cNvSpPr>
          <p:nvPr>
            <p:ph type="body" sz="half" idx="2"/>
          </p:nvPr>
        </p:nvSpPr>
        <p:spPr>
          <a:xfrm>
            <a:off x="4800600" y="1143000"/>
            <a:ext cx="4343400" cy="5715000"/>
          </a:xfrm>
        </p:spPr>
        <p:txBody>
          <a:bodyPr/>
          <a:lstStyle/>
          <a:p>
            <a:pPr eaLnBrk="1" hangingPunct="1">
              <a:defRPr/>
            </a:pPr>
            <a:r>
              <a:rPr lang="en-US" sz="2400">
                <a:latin typeface="Rockwell"/>
                <a:cs typeface="Rockwell"/>
              </a:rPr>
              <a:t>Merits over Inheritance/Heredity</a:t>
            </a:r>
          </a:p>
          <a:p>
            <a:pPr eaLnBrk="1" hangingPunct="1">
              <a:defRPr/>
            </a:pPr>
            <a:r>
              <a:rPr lang="en-US" sz="2400">
                <a:latin typeface="Rockwell"/>
                <a:cs typeface="Rockwell"/>
              </a:rPr>
              <a:t>More and more self-made men participate in political leadership</a:t>
            </a:r>
          </a:p>
          <a:p>
            <a:pPr eaLnBrk="1" hangingPunct="1">
              <a:defRPr/>
            </a:pPr>
            <a:r>
              <a:rPr lang="en-US" sz="2400">
                <a:latin typeface="Rockwell"/>
                <a:cs typeface="Rockwell"/>
              </a:rPr>
              <a:t>Despite a new perception, the small upper class retained its status as owners of most of America</a:t>
            </a:r>
            <a:r>
              <a:rPr lang="ja-JP" altLang="en-US" sz="2400">
                <a:latin typeface="Rockwell"/>
                <a:cs typeface="Rockwell"/>
              </a:rPr>
              <a:t>’</a:t>
            </a:r>
            <a:r>
              <a:rPr lang="en-US" sz="2400">
                <a:latin typeface="Rockwell"/>
                <a:cs typeface="Rockwell"/>
              </a:rPr>
              <a:t>s wealth</a:t>
            </a:r>
          </a:p>
        </p:txBody>
      </p:sp>
      <p:pic>
        <p:nvPicPr>
          <p:cNvPr id="50180" name="Picture 4" descr="in-an-american-inn-1814.jpg!Blo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48402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6887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atin typeface="Lucida Sans" charset="0"/>
            </a:endParaRPr>
          </a:p>
        </p:txBody>
      </p:sp>
      <p:sp>
        <p:nvSpPr>
          <p:cNvPr id="33795" name="Rectangle 3"/>
          <p:cNvSpPr>
            <a:spLocks noGrp="1" noChangeArrowheads="1"/>
          </p:cNvSpPr>
          <p:nvPr>
            <p:ph idx="1"/>
          </p:nvPr>
        </p:nvSpPr>
        <p:spPr/>
        <p:txBody>
          <a:bodyPr/>
          <a:lstStyle/>
          <a:p>
            <a:pPr eaLnBrk="1" hangingPunct="1"/>
            <a:endParaRPr lang="en-US">
              <a:latin typeface="Book Antiqua" charset="0"/>
            </a:endParaRPr>
          </a:p>
        </p:txBody>
      </p:sp>
      <p:pic>
        <p:nvPicPr>
          <p:cNvPr id="33796" name="Picture 5" descr="DIVI085"/>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6255" t="2803" r="18750" b="31750"/>
          <a:stretch>
            <a:fillRect/>
          </a:stretch>
        </p:blipFill>
        <p:spPr bwMode="auto">
          <a:xfrm>
            <a:off x="0" y="0"/>
            <a:ext cx="6858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8358" name="Rectangle 6"/>
          <p:cNvSpPr>
            <a:spLocks noChangeArrowheads="1"/>
          </p:cNvSpPr>
          <p:nvPr/>
        </p:nvSpPr>
        <p:spPr bwMode="auto">
          <a:xfrm>
            <a:off x="7010400" y="0"/>
            <a:ext cx="2133600" cy="6858000"/>
          </a:xfrm>
          <a:prstGeom prst="rect">
            <a:avLst/>
          </a:prstGeom>
          <a:noFill/>
          <a:ln>
            <a:noFill/>
          </a:ln>
          <a:extLst/>
        </p:spPr>
        <p:txBody>
          <a:bodyPr anchor="ctr"/>
          <a:lstStyle/>
          <a:p>
            <a:r>
              <a:rPr lang="en-US" sz="3600" dirty="0">
                <a:solidFill>
                  <a:srgbClr val="FFFFFF"/>
                </a:solidFill>
              </a:rPr>
              <a:t>North America after the </a:t>
            </a:r>
            <a:r>
              <a:rPr lang="en-US" sz="3600" i="1" u="sng" dirty="0">
                <a:solidFill>
                  <a:srgbClr val="FFFFFF"/>
                </a:solidFill>
              </a:rPr>
              <a:t>Treaty of Paris, 1763</a:t>
            </a:r>
          </a:p>
        </p:txBody>
      </p:sp>
      <p:pic>
        <p:nvPicPr>
          <p:cNvPr id="33798" name="Picture 7" descr="DIVI085"/>
          <p:cNvPicPr>
            <a:picLocks noChangeAspect="1" noChangeArrowheads="1"/>
          </p:cNvPicPr>
          <p:nvPr/>
        </p:nvPicPr>
        <p:blipFill>
          <a:blip r:embed="rId2">
            <a:extLst>
              <a:ext uri="{28A0092B-C50C-407E-A947-70E740481C1C}">
                <a14:useLocalDpi xmlns:a14="http://schemas.microsoft.com/office/drawing/2010/main" val="0"/>
              </a:ext>
            </a:extLst>
          </a:blip>
          <a:srcRect t="78703" r="75977" b="5556"/>
          <a:stretch>
            <a:fillRect/>
          </a:stretch>
        </p:blipFill>
        <p:spPr bwMode="auto">
          <a:xfrm>
            <a:off x="3657600" y="5334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9212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h07_0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1385" t="17030" r="1826" b="2676"/>
          <a:stretch>
            <a:fillRect/>
          </a:stretch>
        </p:blipFill>
        <p:spPr bwMode="auto">
          <a:xfrm>
            <a:off x="7938" y="1588"/>
            <a:ext cx="6469062" cy="6856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4"/>
          <p:cNvSpPr>
            <a:spLocks noGrp="1" noChangeArrowheads="1"/>
          </p:cNvSpPr>
          <p:nvPr>
            <p:ph type="title"/>
          </p:nvPr>
        </p:nvSpPr>
        <p:spPr>
          <a:xfrm>
            <a:off x="6477000" y="0"/>
            <a:ext cx="2667000" cy="6858000"/>
          </a:xfrm>
        </p:spPr>
        <p:txBody>
          <a:bodyPr>
            <a:normAutofit/>
          </a:bodyPr>
          <a:lstStyle/>
          <a:p>
            <a:pPr eaLnBrk="1" hangingPunct="1"/>
            <a:r>
              <a:rPr lang="en-US" dirty="0">
                <a:latin typeface="Rockwell"/>
                <a:cs typeface="Rockwell"/>
              </a:rPr>
              <a:t>North America after the </a:t>
            </a:r>
            <a:r>
              <a:rPr lang="en-US" i="1" u="sng" dirty="0">
                <a:latin typeface="Rockwell"/>
                <a:cs typeface="Rockwell"/>
              </a:rPr>
              <a:t>Treaty of Paris, 1783</a:t>
            </a:r>
          </a:p>
        </p:txBody>
      </p:sp>
    </p:spTree>
    <p:extLst>
      <p:ext uri="{BB962C8B-B14F-4D97-AF65-F5344CB8AC3E}">
        <p14:creationId xmlns:p14="http://schemas.microsoft.com/office/powerpoint/2010/main" val="4039669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relative significance of differing causes for American independence.</a:t>
            </a:r>
          </a:p>
        </p:txBody>
      </p:sp>
    </p:spTree>
    <p:extLst>
      <p:ext uri="{BB962C8B-B14F-4D97-AF65-F5344CB8AC3E}">
        <p14:creationId xmlns:p14="http://schemas.microsoft.com/office/powerpoint/2010/main" val="296918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4"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5"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6" name="Rectangle 6"/>
          <p:cNvSpPr>
            <a:spLocks noGrp="1" noChangeArrowheads="1"/>
          </p:cNvSpPr>
          <p:nvPr>
            <p:ph type="title"/>
          </p:nvPr>
        </p:nvSpPr>
        <p:spPr>
          <a:xfrm>
            <a:off x="0" y="0"/>
            <a:ext cx="8915400" cy="762000"/>
          </a:xfrm>
          <a:noFill/>
        </p:spPr>
        <p:txBody>
          <a:bodyPr lIns="90488" tIns="44450" rIns="90488" bIns="44450"/>
          <a:lstStyle/>
          <a:p>
            <a:pPr eaLnBrk="1" hangingPunct="1"/>
            <a:r>
              <a:rPr lang="en-US">
                <a:latin typeface="Rockwell"/>
                <a:cs typeface="Rockwell"/>
              </a:rPr>
              <a:t>The Loyalist Dilemma</a:t>
            </a:r>
          </a:p>
        </p:txBody>
      </p:sp>
      <p:sp>
        <p:nvSpPr>
          <p:cNvPr id="30727" name="Rectangle 7"/>
          <p:cNvSpPr>
            <a:spLocks noGrp="1" noChangeArrowheads="1"/>
          </p:cNvSpPr>
          <p:nvPr>
            <p:ph idx="1"/>
          </p:nvPr>
        </p:nvSpPr>
        <p:spPr>
          <a:xfrm>
            <a:off x="0" y="762000"/>
            <a:ext cx="9144000" cy="6096000"/>
          </a:xfrm>
        </p:spPr>
        <p:txBody>
          <a:bodyPr lIns="90488" tIns="44450" rIns="90488" bIns="44450"/>
          <a:lstStyle/>
          <a:p>
            <a:pPr eaLnBrk="1" hangingPunct="1">
              <a:lnSpc>
                <a:spcPct val="90000"/>
              </a:lnSpc>
            </a:pPr>
            <a:r>
              <a:rPr lang="en-US" sz="4000" dirty="0">
                <a:latin typeface="Rockwell"/>
                <a:cs typeface="Rockwell"/>
              </a:rPr>
              <a:t>Loyalists believed in liberty too, but feared that independence would breed anarchy in America</a:t>
            </a:r>
          </a:p>
          <a:p>
            <a:pPr eaLnBrk="1" hangingPunct="1">
              <a:lnSpc>
                <a:spcPct val="90000"/>
              </a:lnSpc>
            </a:pPr>
            <a:r>
              <a:rPr lang="en-US" sz="4000" dirty="0">
                <a:latin typeface="Rockwell"/>
                <a:cs typeface="Rockwell"/>
              </a:rPr>
              <a:t>Loyalists were treated poorly:</a:t>
            </a:r>
          </a:p>
          <a:p>
            <a:pPr lvl="1" eaLnBrk="1" hangingPunct="1">
              <a:lnSpc>
                <a:spcPct val="90000"/>
              </a:lnSpc>
            </a:pPr>
            <a:r>
              <a:rPr lang="en-US" sz="4000" dirty="0">
                <a:latin typeface="Rockwell"/>
                <a:cs typeface="Rockwell"/>
              </a:rPr>
              <a:t>The English never fully trusted the Loyalists</a:t>
            </a:r>
          </a:p>
          <a:p>
            <a:pPr lvl="1" eaLnBrk="1" hangingPunct="1">
              <a:lnSpc>
                <a:spcPct val="90000"/>
              </a:lnSpc>
            </a:pPr>
            <a:r>
              <a:rPr lang="en-US" sz="4000" dirty="0">
                <a:latin typeface="Rockwell"/>
                <a:cs typeface="Rockwell"/>
              </a:rPr>
              <a:t>Patriots seized their property; imprisoned &amp; executed others</a:t>
            </a:r>
          </a:p>
          <a:p>
            <a:pPr eaLnBrk="1" hangingPunct="1">
              <a:lnSpc>
                <a:spcPct val="90000"/>
              </a:lnSpc>
            </a:pPr>
            <a:r>
              <a:rPr lang="en-US" sz="4000" dirty="0">
                <a:latin typeface="Rockwell"/>
                <a:cs typeface="Rockwell"/>
              </a:rPr>
              <a:t>More than 100,000 Loyalists left America when the war ended</a:t>
            </a:r>
          </a:p>
        </p:txBody>
      </p:sp>
    </p:spTree>
    <p:extLst>
      <p:ext uri="{BB962C8B-B14F-4D97-AF65-F5344CB8AC3E}">
        <p14:creationId xmlns:p14="http://schemas.microsoft.com/office/powerpoint/2010/main" val="263774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Governing the New Nation</a:t>
            </a:r>
            <a:endParaRPr lang="en-US" dirty="0"/>
          </a:p>
        </p:txBody>
      </p:sp>
      <p:sp>
        <p:nvSpPr>
          <p:cNvPr id="3" name="Content Placeholder 2"/>
          <p:cNvSpPr>
            <a:spLocks noGrp="1"/>
          </p:cNvSpPr>
          <p:nvPr>
            <p:ph idx="1"/>
          </p:nvPr>
        </p:nvSpPr>
        <p:spPr/>
        <p:txBody>
          <a:bodyPr/>
          <a:lstStyle/>
          <a:p>
            <a:r>
              <a:rPr lang="en-US" dirty="0" smtClean="0"/>
              <a:t>State Constitutions</a:t>
            </a:r>
          </a:p>
          <a:p>
            <a:r>
              <a:rPr lang="en-US" dirty="0" smtClean="0"/>
              <a:t>Second Continental Congress and the Articles of Confederation</a:t>
            </a:r>
            <a:endParaRPr lang="en-US" dirty="0"/>
          </a:p>
        </p:txBody>
      </p:sp>
    </p:spTree>
    <p:extLst>
      <p:ext uri="{BB962C8B-B14F-4D97-AF65-F5344CB8AC3E}">
        <p14:creationId xmlns:p14="http://schemas.microsoft.com/office/powerpoint/2010/main" val="42420418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BF871D-1E72-2D43-8B6A-7876A44F6CDA}"/>
              </a:ext>
            </a:extLst>
          </p:cNvPr>
          <p:cNvSpPr>
            <a:spLocks noGrp="1"/>
          </p:cNvSpPr>
          <p:nvPr>
            <p:ph type="title"/>
          </p:nvPr>
        </p:nvSpPr>
        <p:spPr>
          <a:xfrm>
            <a:off x="0" y="0"/>
            <a:ext cx="9144000" cy="1066800"/>
          </a:xfrm>
        </p:spPr>
        <p:txBody>
          <a:bodyPr>
            <a:normAutofit fontScale="90000"/>
          </a:bodyPr>
          <a:lstStyle/>
          <a:p>
            <a:pPr>
              <a:defRPr/>
            </a:pPr>
            <a:r>
              <a:rPr lang="en-US" sz="3200" dirty="0"/>
              <a:t>Historiography</a:t>
            </a:r>
            <a:br>
              <a:rPr lang="en-US" sz="3200" dirty="0"/>
            </a:br>
            <a:r>
              <a:rPr lang="en-US" sz="3200" dirty="0"/>
              <a:t>A View on the American Revolution</a:t>
            </a:r>
          </a:p>
        </p:txBody>
      </p:sp>
      <p:sp>
        <p:nvSpPr>
          <p:cNvPr id="3" name="Text Placeholder 2">
            <a:extLst>
              <a:ext uri="{FF2B5EF4-FFF2-40B4-BE49-F238E27FC236}">
                <a16:creationId xmlns="" xmlns:a16="http://schemas.microsoft.com/office/drawing/2014/main" id="{844FCE50-01F8-9444-8C03-A11166FE7AD5}"/>
              </a:ext>
            </a:extLst>
          </p:cNvPr>
          <p:cNvSpPr>
            <a:spLocks noGrp="1"/>
          </p:cNvSpPr>
          <p:nvPr>
            <p:ph type="body" idx="1"/>
          </p:nvPr>
        </p:nvSpPr>
        <p:spPr>
          <a:xfrm>
            <a:off x="0" y="1066800"/>
            <a:ext cx="4497388" cy="609600"/>
          </a:xfrm>
        </p:spPr>
        <p:txBody>
          <a:bodyPr/>
          <a:lstStyle/>
          <a:p>
            <a:pPr>
              <a:buFont typeface="Arial" charset="0"/>
              <a:buNone/>
              <a:defRPr/>
            </a:pPr>
            <a:r>
              <a:rPr lang="en-US" sz="1600" dirty="0">
                <a:effectLst/>
              </a:rPr>
              <a:t>Andrew Hacker, </a:t>
            </a:r>
            <a:r>
              <a:rPr lang="en-US" sz="1600" i="1" dirty="0">
                <a:effectLst/>
              </a:rPr>
              <a:t>The Triumph of American Capitalism</a:t>
            </a:r>
            <a:r>
              <a:rPr lang="en-US" sz="1600" dirty="0">
                <a:effectLst/>
              </a:rPr>
              <a:t> (1973) </a:t>
            </a:r>
            <a:endParaRPr lang="en-US" sz="1600" dirty="0"/>
          </a:p>
        </p:txBody>
      </p:sp>
      <p:sp>
        <p:nvSpPr>
          <p:cNvPr id="4" name="Content Placeholder 3">
            <a:extLst>
              <a:ext uri="{FF2B5EF4-FFF2-40B4-BE49-F238E27FC236}">
                <a16:creationId xmlns="" xmlns:a16="http://schemas.microsoft.com/office/drawing/2014/main" id="{D2FBD4FC-0087-8845-9E09-EDA98BD2F495}"/>
              </a:ext>
            </a:extLst>
          </p:cNvPr>
          <p:cNvSpPr>
            <a:spLocks noGrp="1"/>
          </p:cNvSpPr>
          <p:nvPr>
            <p:ph sz="half" idx="2"/>
          </p:nvPr>
        </p:nvSpPr>
        <p:spPr>
          <a:xfrm>
            <a:off x="0" y="1676400"/>
            <a:ext cx="4497388" cy="3429000"/>
          </a:xfrm>
        </p:spPr>
        <p:txBody>
          <a:bodyPr/>
          <a:lstStyle/>
          <a:p>
            <a:pPr>
              <a:buFont typeface="Arial" charset="0"/>
              <a:buChar char="►"/>
              <a:defRPr/>
            </a:pPr>
            <a:r>
              <a:rPr lang="en-US" sz="1600" dirty="0">
                <a:effectLst/>
              </a:rPr>
              <a:t>The struggle was not over high-sounding political and constitutional concepts: over the power of taxation or even, in the final analysis, over natural rights. It was over colonial manufacturing, wild lands and furs, sugar, wine ,tea, and currency, all of which meant, simply, the survival or collapse of English mercantile capitalism within the imperial-colonial framework of the mercantilist system.</a:t>
            </a:r>
            <a:endParaRPr lang="en-US" sz="1600" dirty="0"/>
          </a:p>
        </p:txBody>
      </p:sp>
      <p:sp>
        <p:nvSpPr>
          <p:cNvPr id="5" name="Text Placeholder 4">
            <a:extLst>
              <a:ext uri="{FF2B5EF4-FFF2-40B4-BE49-F238E27FC236}">
                <a16:creationId xmlns="" xmlns:a16="http://schemas.microsoft.com/office/drawing/2014/main" id="{38C6B8BA-BB8C-C049-84F2-0E8AE00DED03}"/>
              </a:ext>
            </a:extLst>
          </p:cNvPr>
          <p:cNvSpPr>
            <a:spLocks noGrp="1"/>
          </p:cNvSpPr>
          <p:nvPr>
            <p:ph type="body" sz="quarter" idx="3"/>
          </p:nvPr>
        </p:nvSpPr>
        <p:spPr>
          <a:xfrm>
            <a:off x="4645025" y="1066800"/>
            <a:ext cx="4498975" cy="609600"/>
          </a:xfrm>
        </p:spPr>
        <p:txBody>
          <a:bodyPr/>
          <a:lstStyle/>
          <a:p>
            <a:pPr>
              <a:buFont typeface="Arial" charset="0"/>
              <a:buNone/>
              <a:defRPr/>
            </a:pPr>
            <a:r>
              <a:rPr lang="en-US" sz="1600" dirty="0">
                <a:effectLst/>
              </a:rPr>
              <a:t>Bernard </a:t>
            </a:r>
            <a:r>
              <a:rPr lang="en-US" sz="1600" dirty="0" err="1">
                <a:effectLst/>
              </a:rPr>
              <a:t>Bailyn</a:t>
            </a:r>
            <a:r>
              <a:rPr lang="en-US" sz="1600" dirty="0">
                <a:effectLst/>
              </a:rPr>
              <a:t>, </a:t>
            </a:r>
            <a:r>
              <a:rPr lang="en-US" sz="1600" i="1" dirty="0">
                <a:effectLst/>
              </a:rPr>
              <a:t>The Ideological Origins of the American Revolution </a:t>
            </a:r>
            <a:r>
              <a:rPr lang="en-US" sz="1600" dirty="0">
                <a:effectLst/>
              </a:rPr>
              <a:t>(1967) </a:t>
            </a:r>
            <a:endParaRPr lang="en-US" sz="1600" dirty="0"/>
          </a:p>
        </p:txBody>
      </p:sp>
      <p:sp>
        <p:nvSpPr>
          <p:cNvPr id="6" name="Content Placeholder 5">
            <a:extLst>
              <a:ext uri="{FF2B5EF4-FFF2-40B4-BE49-F238E27FC236}">
                <a16:creationId xmlns="" xmlns:a16="http://schemas.microsoft.com/office/drawing/2014/main" id="{4AC260F1-E916-8E44-9F15-8761E6CD2058}"/>
              </a:ext>
            </a:extLst>
          </p:cNvPr>
          <p:cNvSpPr>
            <a:spLocks noGrp="1"/>
          </p:cNvSpPr>
          <p:nvPr>
            <p:ph sz="quarter" idx="4"/>
          </p:nvPr>
        </p:nvSpPr>
        <p:spPr>
          <a:xfrm>
            <a:off x="4645025" y="1676400"/>
            <a:ext cx="4498975" cy="3505200"/>
          </a:xfrm>
        </p:spPr>
        <p:txBody>
          <a:bodyPr>
            <a:normAutofit fontScale="92500"/>
          </a:bodyPr>
          <a:lstStyle/>
          <a:p>
            <a:pPr>
              <a:buFont typeface="Arial" charset="0"/>
              <a:buChar char="►"/>
              <a:defRPr/>
            </a:pPr>
            <a:r>
              <a:rPr lang="en-US" sz="1400" dirty="0">
                <a:effectLst/>
              </a:rPr>
              <a:t>“The colonists believed they saw emerging from the welter of events during the decade after the Stamp Act a pattern whose meaning was unmistakable.…They saw about them, with increasing clarity, not merely mistaken, or even evil, policies violating the principles upon which freedom rested, but what appeared to be evidence of nothing less than a deliberate assault launched surreptitiously by plotters against liberty both in England and in America.…This belief transformed the meaning of the colonists’ struggle, and it added an inner accelerator to the movement of opposition.…It was this…that was signaled to the colonists after 1763, and it was this above all else that in the end propelled them to Revolution.” </a:t>
            </a:r>
            <a:endParaRPr lang="en-US" sz="1400" dirty="0"/>
          </a:p>
        </p:txBody>
      </p:sp>
      <p:sp>
        <p:nvSpPr>
          <p:cNvPr id="7" name="Title 1">
            <a:extLst>
              <a:ext uri="{FF2B5EF4-FFF2-40B4-BE49-F238E27FC236}">
                <a16:creationId xmlns="" xmlns:a16="http://schemas.microsoft.com/office/drawing/2014/main" id="{5702B7F2-FD91-3342-99BE-2B58F9DF7AB6}"/>
              </a:ext>
            </a:extLst>
          </p:cNvPr>
          <p:cNvSpPr txBox="1">
            <a:spLocks/>
          </p:cNvSpPr>
          <p:nvPr/>
        </p:nvSpPr>
        <p:spPr bwMode="auto">
          <a:xfrm>
            <a:off x="0" y="5181600"/>
            <a:ext cx="9144000" cy="1684338"/>
          </a:xfrm>
          <a:prstGeom prst="rect">
            <a:avLst/>
          </a:prstGeom>
          <a:noFill/>
          <a:ln w="9525">
            <a:noFill/>
            <a:miter lim="800000"/>
            <a:headEnd/>
            <a:tailEnd/>
          </a:ln>
          <a:effectLst/>
        </p:spPr>
        <p:txBody>
          <a:bodyPr anchor="ctr"/>
          <a:lstStyle/>
          <a:p>
            <a:pPr>
              <a:defRPr/>
            </a:pPr>
            <a:r>
              <a:rPr lang="en-US" sz="1600" dirty="0">
                <a:solidFill>
                  <a:schemeClr val="tx2"/>
                </a:solidFill>
                <a:effectLst>
                  <a:outerShdw blurRad="38100" dist="38100" dir="2700000" algn="tl">
                    <a:srgbClr val="000000"/>
                  </a:outerShdw>
                </a:effectLst>
                <a:latin typeface="Tahoma" charset="0"/>
              </a:rPr>
              <a:t>Briefly explain ONE specific historical difference between Hacker’s and </a:t>
            </a:r>
            <a:r>
              <a:rPr lang="en-US" sz="1600" dirty="0" err="1">
                <a:solidFill>
                  <a:schemeClr val="tx2"/>
                </a:solidFill>
                <a:effectLst>
                  <a:outerShdw blurRad="38100" dist="38100" dir="2700000" algn="tl">
                    <a:srgbClr val="000000"/>
                  </a:outerShdw>
                </a:effectLst>
                <a:latin typeface="Tahoma" charset="0"/>
              </a:rPr>
              <a:t>Bailyn’s</a:t>
            </a:r>
            <a:r>
              <a:rPr lang="en-US" sz="1600" dirty="0">
                <a:solidFill>
                  <a:schemeClr val="tx2"/>
                </a:solidFill>
                <a:effectLst>
                  <a:outerShdw blurRad="38100" dist="38100" dir="2700000" algn="tl">
                    <a:srgbClr val="000000"/>
                  </a:outerShdw>
                </a:effectLst>
                <a:latin typeface="Tahoma" charset="0"/>
              </a:rPr>
              <a:t> interpretations.</a:t>
            </a:r>
          </a:p>
          <a:p>
            <a:pPr>
              <a:defRPr/>
            </a:pPr>
            <a:endParaRPr lang="en-US" sz="1600" dirty="0">
              <a:solidFill>
                <a:schemeClr val="tx2"/>
              </a:solidFill>
              <a:effectLst>
                <a:outerShdw blurRad="38100" dist="38100" dir="2700000" algn="tl">
                  <a:srgbClr val="000000"/>
                </a:outerShdw>
              </a:effectLst>
              <a:latin typeface="Tahoma" charset="0"/>
            </a:endParaRPr>
          </a:p>
          <a:p>
            <a:pPr>
              <a:defRPr/>
            </a:pPr>
            <a:r>
              <a:rPr lang="en-US" sz="1600" dirty="0">
                <a:solidFill>
                  <a:schemeClr val="tx2"/>
                </a:solidFill>
                <a:effectLst>
                  <a:outerShdw blurRad="38100" dist="38100" dir="2700000" algn="tl">
                    <a:srgbClr val="000000"/>
                  </a:outerShdw>
                </a:effectLst>
                <a:latin typeface="Tahoma" charset="0"/>
              </a:rPr>
              <a:t>Briefly explain how ONE historic event or development during the period 1750 to 1800 not explicitly mentioned in the excerpt that could be used to support Hacker’s view.</a:t>
            </a:r>
          </a:p>
          <a:p>
            <a:pPr>
              <a:defRPr/>
            </a:pPr>
            <a:endParaRPr lang="en-US" sz="1600" dirty="0">
              <a:solidFill>
                <a:schemeClr val="tx2"/>
              </a:solidFill>
              <a:effectLst>
                <a:outerShdw blurRad="38100" dist="38100" dir="2700000" algn="tl">
                  <a:srgbClr val="000000"/>
                </a:outerShdw>
              </a:effectLst>
              <a:latin typeface="Tahoma" charset="0"/>
            </a:endParaRPr>
          </a:p>
          <a:p>
            <a:pPr>
              <a:defRPr/>
            </a:pPr>
            <a:r>
              <a:rPr lang="en-US" sz="1600" dirty="0">
                <a:solidFill>
                  <a:schemeClr val="tx2"/>
                </a:solidFill>
                <a:effectLst>
                  <a:outerShdw blurRad="38100" dist="38100" dir="2700000" algn="tl">
                    <a:srgbClr val="000000"/>
                  </a:outerShdw>
                </a:effectLst>
                <a:latin typeface="Tahoma" charset="0"/>
              </a:rPr>
              <a:t>Briefly explain how ONE historic event or development during the period 1750 to 1800 not explicitly mentioned in the excerpt that could be used to support </a:t>
            </a:r>
            <a:r>
              <a:rPr lang="en-US" sz="1600" dirty="0" err="1">
                <a:solidFill>
                  <a:schemeClr val="tx2"/>
                </a:solidFill>
                <a:effectLst>
                  <a:outerShdw blurRad="38100" dist="38100" dir="2700000" algn="tl">
                    <a:srgbClr val="000000"/>
                  </a:outerShdw>
                </a:effectLst>
                <a:latin typeface="Tahoma" charset="0"/>
              </a:rPr>
              <a:t>Bailyn’s</a:t>
            </a:r>
            <a:r>
              <a:rPr lang="en-US" sz="1600" dirty="0">
                <a:solidFill>
                  <a:schemeClr val="tx2"/>
                </a:solidFill>
                <a:effectLst>
                  <a:outerShdw blurRad="38100" dist="38100" dir="2700000" algn="tl">
                    <a:srgbClr val="000000"/>
                  </a:outerShdw>
                </a:effectLst>
                <a:latin typeface="Tahoma" charset="0"/>
              </a:rPr>
              <a:t> view.</a:t>
            </a:r>
          </a:p>
        </p:txBody>
      </p:sp>
    </p:spTree>
    <p:extLst>
      <p:ext uri="{BB962C8B-B14F-4D97-AF65-F5344CB8AC3E}">
        <p14:creationId xmlns:p14="http://schemas.microsoft.com/office/powerpoint/2010/main" val="5112445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Lead-up to Declaring Independence</a:t>
            </a:r>
          </a:p>
          <a:p>
            <a:r>
              <a:rPr lang="en-US" dirty="0" smtClean="0"/>
              <a:t>Declaring Independence</a:t>
            </a:r>
          </a:p>
          <a:p>
            <a:r>
              <a:rPr lang="en-US" dirty="0" smtClean="0"/>
              <a:t>Winning Independence</a:t>
            </a:r>
          </a:p>
          <a:p>
            <a:r>
              <a:rPr lang="en-US" dirty="0" smtClean="0"/>
              <a:t>We Free! </a:t>
            </a:r>
            <a:r>
              <a:rPr lang="mr-IN" dirty="0" smtClean="0"/>
              <a:t>…</a:t>
            </a:r>
            <a:r>
              <a:rPr lang="en-US" dirty="0" smtClean="0"/>
              <a:t>Now what?</a:t>
            </a:r>
            <a:endParaRPr lang="en-US" dirty="0" smtClean="0"/>
          </a:p>
          <a:p>
            <a:endParaRPr lang="en-US" dirty="0"/>
          </a:p>
        </p:txBody>
      </p:sp>
    </p:spTree>
    <p:extLst>
      <p:ext uri="{BB962C8B-B14F-4D97-AF65-F5344CB8AC3E}">
        <p14:creationId xmlns:p14="http://schemas.microsoft.com/office/powerpoint/2010/main" val="6744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eaLnBrk="1" hangingPunct="1">
              <a:defRPr/>
            </a:pPr>
            <a:r>
              <a:rPr lang="en-US">
                <a:latin typeface="Rockwell"/>
                <a:cs typeface="Rockwell"/>
              </a:rPr>
              <a:t>Lexington and Concord </a:t>
            </a:r>
            <a:br>
              <a:rPr lang="en-US">
                <a:latin typeface="Rockwell"/>
                <a:cs typeface="Rockwell"/>
              </a:rPr>
            </a:br>
            <a:r>
              <a:rPr lang="en-US">
                <a:latin typeface="Rockwell"/>
                <a:cs typeface="Rockwell"/>
              </a:rPr>
              <a:t>(April 19, 1775)</a:t>
            </a:r>
          </a:p>
        </p:txBody>
      </p:sp>
      <p:sp>
        <p:nvSpPr>
          <p:cNvPr id="26627" name="Rectangle 3"/>
          <p:cNvSpPr>
            <a:spLocks noGrp="1" noRot="1" noChangeArrowheads="1"/>
          </p:cNvSpPr>
          <p:nvPr>
            <p:ph type="body" sz="half" idx="1"/>
          </p:nvPr>
        </p:nvSpPr>
        <p:spPr>
          <a:xfrm>
            <a:off x="0" y="1600200"/>
            <a:ext cx="3733800" cy="4876800"/>
          </a:xfrm>
        </p:spPr>
        <p:txBody>
          <a:bodyPr>
            <a:normAutofit fontScale="92500"/>
          </a:bodyPr>
          <a:lstStyle/>
          <a:p>
            <a:pPr eaLnBrk="1" hangingPunct="1">
              <a:lnSpc>
                <a:spcPct val="90000"/>
              </a:lnSpc>
              <a:defRPr/>
            </a:pPr>
            <a:r>
              <a:rPr lang="en-US" sz="2400" dirty="0">
                <a:latin typeface="Rockwell"/>
                <a:cs typeface="Rockwell"/>
              </a:rPr>
              <a:t>Organization of militia (Minutemen) compels Governor Gage to send 700 British soldiers to arrest rebel leaders and confiscate arms</a:t>
            </a:r>
          </a:p>
          <a:p>
            <a:pPr eaLnBrk="1" hangingPunct="1">
              <a:lnSpc>
                <a:spcPct val="90000"/>
              </a:lnSpc>
              <a:defRPr/>
            </a:pPr>
            <a:r>
              <a:rPr lang="en-US" sz="2400" dirty="0">
                <a:latin typeface="Rockwell"/>
                <a:cs typeface="Rockwell"/>
              </a:rPr>
              <a:t>William Dawes and Paul Revere</a:t>
            </a:r>
          </a:p>
          <a:p>
            <a:pPr eaLnBrk="1" hangingPunct="1">
              <a:lnSpc>
                <a:spcPct val="90000"/>
              </a:lnSpc>
              <a:defRPr/>
            </a:pPr>
            <a:r>
              <a:rPr lang="en-US" sz="2400" dirty="0">
                <a:latin typeface="Rockwell"/>
                <a:cs typeface="Rockwell"/>
              </a:rPr>
              <a:t>8 Minutemen die and 1 Redcoat wounded at Lexington</a:t>
            </a:r>
          </a:p>
          <a:p>
            <a:pPr eaLnBrk="1" hangingPunct="1">
              <a:lnSpc>
                <a:spcPct val="90000"/>
              </a:lnSpc>
              <a:defRPr/>
            </a:pPr>
            <a:r>
              <a:rPr lang="ja-JP" altLang="en-US" sz="2400" dirty="0">
                <a:latin typeface="Rockwell"/>
                <a:cs typeface="Rockwell"/>
              </a:rPr>
              <a:t>“</a:t>
            </a:r>
            <a:r>
              <a:rPr lang="en-US" sz="2400" dirty="0">
                <a:latin typeface="Rockwell"/>
                <a:cs typeface="Rockwell"/>
              </a:rPr>
              <a:t>Shot heard </a:t>
            </a:r>
            <a:r>
              <a:rPr lang="ja-JP" altLang="en-US" sz="2400" dirty="0">
                <a:latin typeface="Rockwell"/>
                <a:cs typeface="Rockwell"/>
              </a:rPr>
              <a:t>‘</a:t>
            </a:r>
            <a:r>
              <a:rPr lang="en-US" sz="2400" dirty="0">
                <a:latin typeface="Rockwell"/>
                <a:cs typeface="Rockwell"/>
              </a:rPr>
              <a:t>round the world</a:t>
            </a:r>
            <a:r>
              <a:rPr lang="ja-JP" altLang="en-US" sz="2400" dirty="0">
                <a:latin typeface="Rockwell"/>
                <a:cs typeface="Rockwell"/>
              </a:rPr>
              <a:t>”</a:t>
            </a:r>
            <a:r>
              <a:rPr lang="en-US" sz="2400" dirty="0">
                <a:latin typeface="Rockwell"/>
                <a:cs typeface="Rockwell"/>
              </a:rPr>
              <a:t> at Concord</a:t>
            </a:r>
          </a:p>
        </p:txBody>
      </p:sp>
      <p:pic>
        <p:nvPicPr>
          <p:cNvPr id="40963" name="Picture 5" descr="boston_concord_1775.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676400"/>
            <a:ext cx="5105400" cy="2827338"/>
          </a:xfrm>
        </p:spPr>
      </p:pic>
    </p:spTree>
    <p:extLst>
      <p:ext uri="{BB962C8B-B14F-4D97-AF65-F5344CB8AC3E}">
        <p14:creationId xmlns:p14="http://schemas.microsoft.com/office/powerpoint/2010/main" val="13764583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124"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125"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126" name="Rectangle 6"/>
          <p:cNvSpPr>
            <a:spLocks noGrp="1" noChangeArrowheads="1"/>
          </p:cNvSpPr>
          <p:nvPr>
            <p:ph type="title"/>
          </p:nvPr>
        </p:nvSpPr>
        <p:spPr>
          <a:xfrm>
            <a:off x="0" y="0"/>
            <a:ext cx="9144000" cy="990600"/>
          </a:xfrm>
          <a:noFill/>
        </p:spPr>
        <p:txBody>
          <a:bodyPr lIns="90488" tIns="44450" rIns="90488" bIns="44450"/>
          <a:lstStyle/>
          <a:p>
            <a:pPr eaLnBrk="1" hangingPunct="1"/>
            <a:r>
              <a:rPr lang="en-US">
                <a:latin typeface="Rockwell"/>
                <a:cs typeface="Rockwell"/>
              </a:rPr>
              <a:t>Decision for Independence</a:t>
            </a:r>
          </a:p>
        </p:txBody>
      </p:sp>
      <p:sp>
        <p:nvSpPr>
          <p:cNvPr id="5127" name="Rectangle 7"/>
          <p:cNvSpPr>
            <a:spLocks noGrp="1" noChangeArrowheads="1"/>
          </p:cNvSpPr>
          <p:nvPr>
            <p:ph idx="1"/>
          </p:nvPr>
        </p:nvSpPr>
        <p:spPr>
          <a:xfrm>
            <a:off x="0" y="1066800"/>
            <a:ext cx="9144000" cy="5791200"/>
          </a:xfrm>
        </p:spPr>
        <p:txBody>
          <a:bodyPr lIns="90488" tIns="44450" rIns="90488" bIns="44450">
            <a:normAutofit lnSpcReduction="10000"/>
          </a:bodyPr>
          <a:lstStyle/>
          <a:p>
            <a:pPr eaLnBrk="1" hangingPunct="1">
              <a:lnSpc>
                <a:spcPct val="85000"/>
              </a:lnSpc>
              <a:spcBef>
                <a:spcPct val="15000"/>
              </a:spcBef>
            </a:pPr>
            <a:r>
              <a:rPr lang="en-US" sz="4000" dirty="0">
                <a:latin typeface="Rockwell"/>
                <a:cs typeface="Rockwell"/>
              </a:rPr>
              <a:t>The Lexington &amp; Concord skirmish was the 1</a:t>
            </a:r>
            <a:r>
              <a:rPr lang="en-US" sz="4000" baseline="30000" dirty="0">
                <a:latin typeface="Rockwell"/>
                <a:cs typeface="Rockwell"/>
              </a:rPr>
              <a:t>st</a:t>
            </a:r>
            <a:r>
              <a:rPr lang="en-US" sz="4000" dirty="0">
                <a:latin typeface="Rockwell"/>
                <a:cs typeface="Rockwell"/>
              </a:rPr>
              <a:t> of a series of conflicts from 1775 to 1776 before the American call for independence:</a:t>
            </a:r>
          </a:p>
          <a:p>
            <a:pPr lvl="1" eaLnBrk="1" hangingPunct="1">
              <a:lnSpc>
                <a:spcPct val="85000"/>
              </a:lnSpc>
              <a:spcBef>
                <a:spcPct val="15000"/>
              </a:spcBef>
            </a:pPr>
            <a:r>
              <a:rPr lang="en-US" sz="4000" dirty="0">
                <a:latin typeface="Rockwell"/>
                <a:cs typeface="Rockwell"/>
              </a:rPr>
              <a:t>Fighting erupted around Boston, NY, Charlestown, &amp; Quebec </a:t>
            </a:r>
          </a:p>
          <a:p>
            <a:pPr lvl="1" eaLnBrk="1" hangingPunct="1">
              <a:lnSpc>
                <a:spcPct val="85000"/>
              </a:lnSpc>
              <a:spcBef>
                <a:spcPct val="15000"/>
              </a:spcBef>
            </a:pPr>
            <a:r>
              <a:rPr lang="en-US" sz="4000" dirty="0">
                <a:latin typeface="Rockwell"/>
                <a:cs typeface="Rockwell"/>
              </a:rPr>
              <a:t>The 2</a:t>
            </a:r>
            <a:r>
              <a:rPr lang="en-US" sz="4000" baseline="30000" dirty="0">
                <a:latin typeface="Rockwell"/>
                <a:cs typeface="Rockwell"/>
              </a:rPr>
              <a:t>nd</a:t>
            </a:r>
            <a:r>
              <a:rPr lang="en-US" sz="4000" dirty="0">
                <a:latin typeface="Rockwell"/>
                <a:cs typeface="Rockwell"/>
              </a:rPr>
              <a:t> Continental Congress met to organize a war plan </a:t>
            </a:r>
          </a:p>
          <a:p>
            <a:pPr lvl="1" eaLnBrk="1" hangingPunct="1">
              <a:lnSpc>
                <a:spcPct val="85000"/>
              </a:lnSpc>
              <a:spcBef>
                <a:spcPct val="15000"/>
              </a:spcBef>
            </a:pPr>
            <a:r>
              <a:rPr lang="en-US" sz="4000" dirty="0">
                <a:latin typeface="Rockwell"/>
                <a:cs typeface="Rockwell"/>
              </a:rPr>
              <a:t>King George declared the colonists in </a:t>
            </a:r>
            <a:r>
              <a:rPr lang="ja-JP" altLang="en-US" sz="4000" dirty="0">
                <a:latin typeface="Rockwell"/>
                <a:cs typeface="Rockwell"/>
              </a:rPr>
              <a:t>“</a:t>
            </a:r>
            <a:r>
              <a:rPr lang="en-US" sz="4000" dirty="0">
                <a:latin typeface="Rockwell"/>
                <a:cs typeface="Rockwell"/>
              </a:rPr>
              <a:t>open rebellion</a:t>
            </a:r>
            <a:r>
              <a:rPr lang="ja-JP" altLang="en-US" sz="4000" dirty="0">
                <a:latin typeface="Rockwell"/>
                <a:cs typeface="Rockwell"/>
              </a:rPr>
              <a:t>”</a:t>
            </a:r>
            <a:r>
              <a:rPr lang="en-US" sz="4000" dirty="0">
                <a:latin typeface="Rockwell"/>
                <a:cs typeface="Rockwell"/>
              </a:rPr>
              <a:t> </a:t>
            </a:r>
          </a:p>
        </p:txBody>
      </p:sp>
      <p:sp>
        <p:nvSpPr>
          <p:cNvPr id="137224" name="AutoShape 8"/>
          <p:cNvSpPr>
            <a:spLocks noChangeArrowheads="1"/>
          </p:cNvSpPr>
          <p:nvPr/>
        </p:nvSpPr>
        <p:spPr bwMode="auto">
          <a:xfrm>
            <a:off x="1066800" y="228600"/>
            <a:ext cx="7696200" cy="1447800"/>
          </a:xfrm>
          <a:prstGeom prst="wedgeRectCallout">
            <a:avLst>
              <a:gd name="adj1" fmla="val 37148"/>
              <a:gd name="adj2" fmla="val 158333"/>
            </a:avLst>
          </a:prstGeom>
          <a:solidFill>
            <a:srgbClr val="CCFFCC"/>
          </a:solidFill>
          <a:ln w="38100">
            <a:solidFill>
              <a:schemeClr val="tx1"/>
            </a:solidFill>
            <a:miter lim="800000"/>
            <a:headEnd/>
            <a:tailEnd/>
          </a:ln>
        </p:spPr>
        <p:txBody>
          <a:bodyPr/>
          <a:lstStyle/>
          <a:p>
            <a:pPr>
              <a:lnSpc>
                <a:spcPct val="80000"/>
              </a:lnSpc>
            </a:pPr>
            <a:r>
              <a:rPr lang="en-US" sz="2800" dirty="0">
                <a:solidFill>
                  <a:schemeClr val="bg1"/>
                </a:solidFill>
                <a:latin typeface="Rockwell"/>
                <a:cs typeface="Rockwell"/>
              </a:rPr>
              <a:t>The </a:t>
            </a:r>
            <a:r>
              <a:rPr lang="en-US" sz="2800" i="1" u="sng" dirty="0">
                <a:solidFill>
                  <a:schemeClr val="bg1"/>
                </a:solidFill>
                <a:latin typeface="Rockwell"/>
                <a:cs typeface="Rockwell"/>
              </a:rPr>
              <a:t>Battle of Bunker Hill</a:t>
            </a:r>
            <a:r>
              <a:rPr lang="en-US" sz="2800" dirty="0">
                <a:solidFill>
                  <a:schemeClr val="bg1"/>
                </a:solidFill>
                <a:latin typeface="Rockwell"/>
                <a:cs typeface="Rockwell"/>
              </a:rPr>
              <a:t> (Breed</a:t>
            </a:r>
            <a:r>
              <a:rPr lang="ja-JP" altLang="en-US" sz="2800" dirty="0">
                <a:solidFill>
                  <a:schemeClr val="bg1"/>
                </a:solidFill>
                <a:latin typeface="Rockwell"/>
                <a:cs typeface="Rockwell"/>
              </a:rPr>
              <a:t>’</a:t>
            </a:r>
            <a:r>
              <a:rPr lang="en-US" sz="2800" dirty="0">
                <a:solidFill>
                  <a:schemeClr val="bg1"/>
                </a:solidFill>
                <a:latin typeface="Rockwell"/>
                <a:cs typeface="Rockwell"/>
              </a:rPr>
              <a:t>s Hill) demonstrated that Americans were willing to stand up to a pitched battle </a:t>
            </a:r>
          </a:p>
        </p:txBody>
      </p:sp>
      <p:sp>
        <p:nvSpPr>
          <p:cNvPr id="137227" name="AutoShape 11"/>
          <p:cNvSpPr>
            <a:spLocks noChangeArrowheads="1"/>
          </p:cNvSpPr>
          <p:nvPr/>
        </p:nvSpPr>
        <p:spPr bwMode="auto">
          <a:xfrm>
            <a:off x="1143000" y="685800"/>
            <a:ext cx="7696200" cy="1066800"/>
          </a:xfrm>
          <a:prstGeom prst="wedgeRectCallout">
            <a:avLst>
              <a:gd name="adj1" fmla="val -2185"/>
              <a:gd name="adj2" fmla="val 314139"/>
            </a:avLst>
          </a:prstGeom>
          <a:solidFill>
            <a:srgbClr val="FFCC99"/>
          </a:solidFill>
          <a:ln w="38100">
            <a:solidFill>
              <a:schemeClr val="tx1"/>
            </a:solidFill>
            <a:miter lim="800000"/>
            <a:headEnd/>
            <a:tailEnd/>
          </a:ln>
        </p:spPr>
        <p:txBody>
          <a:bodyPr/>
          <a:lstStyle/>
          <a:p>
            <a:pPr>
              <a:lnSpc>
                <a:spcPct val="80000"/>
              </a:lnSpc>
            </a:pPr>
            <a:r>
              <a:rPr lang="en-US" sz="2800">
                <a:solidFill>
                  <a:schemeClr val="bg1"/>
                </a:solidFill>
                <a:latin typeface="Rockwell"/>
                <a:cs typeface="Rockwell"/>
              </a:rPr>
              <a:t>In early 1776, both Spain &amp; France began shipping war supplies to colonists </a:t>
            </a:r>
          </a:p>
        </p:txBody>
      </p:sp>
      <p:sp>
        <p:nvSpPr>
          <p:cNvPr id="137228" name="AutoShape 12"/>
          <p:cNvSpPr>
            <a:spLocks noChangeArrowheads="1"/>
          </p:cNvSpPr>
          <p:nvPr/>
        </p:nvSpPr>
        <p:spPr bwMode="auto">
          <a:xfrm>
            <a:off x="1219200" y="1828800"/>
            <a:ext cx="7696200" cy="1447800"/>
          </a:xfrm>
          <a:prstGeom prst="wedgeRectCallout">
            <a:avLst>
              <a:gd name="adj1" fmla="val 495"/>
              <a:gd name="adj2" fmla="val 132019"/>
            </a:avLst>
          </a:prstGeom>
          <a:solidFill>
            <a:srgbClr val="CCCCFF"/>
          </a:solidFill>
          <a:ln w="38100">
            <a:solidFill>
              <a:schemeClr val="tx1"/>
            </a:solidFill>
            <a:miter lim="800000"/>
            <a:headEnd/>
            <a:tailEnd/>
          </a:ln>
        </p:spPr>
        <p:txBody>
          <a:bodyPr/>
          <a:lstStyle/>
          <a:p>
            <a:pPr>
              <a:lnSpc>
                <a:spcPct val="80000"/>
              </a:lnSpc>
            </a:pPr>
            <a:r>
              <a:rPr lang="en-US" sz="2800">
                <a:solidFill>
                  <a:schemeClr val="bg1"/>
                </a:solidFill>
                <a:latin typeface="Rockwell"/>
                <a:cs typeface="Rockwell"/>
              </a:rPr>
              <a:t>Despite growing calls for independence, the congress issued the </a:t>
            </a:r>
            <a:r>
              <a:rPr lang="en-US" sz="2800" i="1" u="sng">
                <a:solidFill>
                  <a:schemeClr val="bg1"/>
                </a:solidFill>
                <a:latin typeface="Rockwell"/>
                <a:cs typeface="Rockwell"/>
              </a:rPr>
              <a:t>Olive Branch Petition</a:t>
            </a:r>
            <a:r>
              <a:rPr lang="en-US" sz="2800">
                <a:solidFill>
                  <a:schemeClr val="bg1"/>
                </a:solidFill>
                <a:latin typeface="Rockwell"/>
                <a:cs typeface="Rockwell"/>
              </a:rPr>
              <a:t> to King George in July 1775</a:t>
            </a:r>
          </a:p>
        </p:txBody>
      </p:sp>
      <p:sp>
        <p:nvSpPr>
          <p:cNvPr id="137229" name="AutoShape 13"/>
          <p:cNvSpPr>
            <a:spLocks noChangeArrowheads="1"/>
          </p:cNvSpPr>
          <p:nvPr/>
        </p:nvSpPr>
        <p:spPr bwMode="auto">
          <a:xfrm>
            <a:off x="1752600" y="3581400"/>
            <a:ext cx="6400800" cy="990600"/>
          </a:xfrm>
          <a:prstGeom prst="wedgeRectCallout">
            <a:avLst>
              <a:gd name="adj1" fmla="val -20162"/>
              <a:gd name="adj2" fmla="val 167148"/>
            </a:avLst>
          </a:prstGeom>
          <a:solidFill>
            <a:srgbClr val="FFFF99"/>
          </a:solidFill>
          <a:ln w="38100">
            <a:solidFill>
              <a:schemeClr val="tx1"/>
            </a:solidFill>
            <a:miter lim="800000"/>
            <a:headEnd/>
            <a:tailEnd/>
          </a:ln>
        </p:spPr>
        <p:txBody>
          <a:bodyPr/>
          <a:lstStyle/>
          <a:p>
            <a:pPr>
              <a:lnSpc>
                <a:spcPct val="80000"/>
              </a:lnSpc>
            </a:pPr>
            <a:r>
              <a:rPr lang="en-US" sz="2800">
                <a:solidFill>
                  <a:schemeClr val="bg1"/>
                </a:solidFill>
                <a:latin typeface="Rockwell"/>
                <a:cs typeface="Rockwell"/>
              </a:rPr>
              <a:t>King George rejected the </a:t>
            </a:r>
            <a:r>
              <a:rPr lang="en-US" sz="2800" i="1" u="sng">
                <a:solidFill>
                  <a:schemeClr val="bg1"/>
                </a:solidFill>
                <a:latin typeface="Rockwell"/>
                <a:cs typeface="Rockwell"/>
              </a:rPr>
              <a:t>Olive Branch Petition</a:t>
            </a:r>
            <a:r>
              <a:rPr lang="en-US" sz="2800">
                <a:solidFill>
                  <a:schemeClr val="bg1"/>
                </a:solidFill>
                <a:latin typeface="Rockwell"/>
                <a:cs typeface="Rockwell"/>
              </a:rPr>
              <a:t> in August 1775</a:t>
            </a:r>
          </a:p>
        </p:txBody>
      </p:sp>
    </p:spTree>
    <p:extLst>
      <p:ext uri="{BB962C8B-B14F-4D97-AF65-F5344CB8AC3E}">
        <p14:creationId xmlns:p14="http://schemas.microsoft.com/office/powerpoint/2010/main" val="28862077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7224"/>
                                        </p:tgtEl>
                                        <p:attrNameLst>
                                          <p:attrName>style.visibility</p:attrName>
                                        </p:attrNameLst>
                                      </p:cBhvr>
                                      <p:to>
                                        <p:strVal val="visible"/>
                                      </p:to>
                                    </p:set>
                                    <p:anim calcmode="lin" valueType="num">
                                      <p:cBhvr>
                                        <p:cTn id="7" dur="500" fill="hold"/>
                                        <p:tgtEl>
                                          <p:spTgt spid="137224"/>
                                        </p:tgtEl>
                                        <p:attrNameLst>
                                          <p:attrName>ppt_w</p:attrName>
                                        </p:attrNameLst>
                                      </p:cBhvr>
                                      <p:tavLst>
                                        <p:tav tm="0">
                                          <p:val>
                                            <p:fltVal val="0"/>
                                          </p:val>
                                        </p:tav>
                                        <p:tav tm="100000">
                                          <p:val>
                                            <p:strVal val="#ppt_w"/>
                                          </p:val>
                                        </p:tav>
                                      </p:tavLst>
                                    </p:anim>
                                    <p:anim calcmode="lin" valueType="num">
                                      <p:cBhvr>
                                        <p:cTn id="8" dur="500" fill="hold"/>
                                        <p:tgtEl>
                                          <p:spTgt spid="137224"/>
                                        </p:tgtEl>
                                        <p:attrNameLst>
                                          <p:attrName>ppt_h</p:attrName>
                                        </p:attrNameLst>
                                      </p:cBhvr>
                                      <p:tavLst>
                                        <p:tav tm="0">
                                          <p:val>
                                            <p:fltVal val="0"/>
                                          </p:val>
                                        </p:tav>
                                        <p:tav tm="100000">
                                          <p:val>
                                            <p:strVal val="#ppt_h"/>
                                          </p:val>
                                        </p:tav>
                                      </p:tavLst>
                                    </p:anim>
                                    <p:animEffect transition="in" filter="fade">
                                      <p:cBhvr>
                                        <p:cTn id="9" dur="500"/>
                                        <p:tgtEl>
                                          <p:spTgt spid="137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37224"/>
                                        </p:tgtEl>
                                        <p:attrNameLst>
                                          <p:attrName>ppt_w</p:attrName>
                                        </p:attrNameLst>
                                      </p:cBhvr>
                                      <p:tavLst>
                                        <p:tav tm="0">
                                          <p:val>
                                            <p:strVal val="ppt_w"/>
                                          </p:val>
                                        </p:tav>
                                        <p:tav tm="100000">
                                          <p:val>
                                            <p:fltVal val="0"/>
                                          </p:val>
                                        </p:tav>
                                      </p:tavLst>
                                    </p:anim>
                                    <p:anim calcmode="lin" valueType="num">
                                      <p:cBhvr>
                                        <p:cTn id="14" dur="500"/>
                                        <p:tgtEl>
                                          <p:spTgt spid="137224"/>
                                        </p:tgtEl>
                                        <p:attrNameLst>
                                          <p:attrName>ppt_h</p:attrName>
                                        </p:attrNameLst>
                                      </p:cBhvr>
                                      <p:tavLst>
                                        <p:tav tm="0">
                                          <p:val>
                                            <p:strVal val="ppt_h"/>
                                          </p:val>
                                        </p:tav>
                                        <p:tav tm="100000">
                                          <p:val>
                                            <p:fltVal val="0"/>
                                          </p:val>
                                        </p:tav>
                                      </p:tavLst>
                                    </p:anim>
                                    <p:animEffect transition="out" filter="fade">
                                      <p:cBhvr>
                                        <p:cTn id="15" dur="500"/>
                                        <p:tgtEl>
                                          <p:spTgt spid="137224"/>
                                        </p:tgtEl>
                                      </p:cBhvr>
                                    </p:animEffect>
                                    <p:set>
                                      <p:cBhvr>
                                        <p:cTn id="16" dur="1" fill="hold">
                                          <p:stCondLst>
                                            <p:cond delay="499"/>
                                          </p:stCondLst>
                                        </p:cTn>
                                        <p:tgtEl>
                                          <p:spTgt spid="13722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37228"/>
                                        </p:tgtEl>
                                        <p:attrNameLst>
                                          <p:attrName>style.visibility</p:attrName>
                                        </p:attrNameLst>
                                      </p:cBhvr>
                                      <p:to>
                                        <p:strVal val="visible"/>
                                      </p:to>
                                    </p:set>
                                    <p:anim calcmode="lin" valueType="num">
                                      <p:cBhvr>
                                        <p:cTn id="19" dur="500" fill="hold"/>
                                        <p:tgtEl>
                                          <p:spTgt spid="137228"/>
                                        </p:tgtEl>
                                        <p:attrNameLst>
                                          <p:attrName>ppt_w</p:attrName>
                                        </p:attrNameLst>
                                      </p:cBhvr>
                                      <p:tavLst>
                                        <p:tav tm="0">
                                          <p:val>
                                            <p:fltVal val="0"/>
                                          </p:val>
                                        </p:tav>
                                        <p:tav tm="100000">
                                          <p:val>
                                            <p:strVal val="#ppt_w"/>
                                          </p:val>
                                        </p:tav>
                                      </p:tavLst>
                                    </p:anim>
                                    <p:anim calcmode="lin" valueType="num">
                                      <p:cBhvr>
                                        <p:cTn id="20" dur="500" fill="hold"/>
                                        <p:tgtEl>
                                          <p:spTgt spid="137228"/>
                                        </p:tgtEl>
                                        <p:attrNameLst>
                                          <p:attrName>ppt_h</p:attrName>
                                        </p:attrNameLst>
                                      </p:cBhvr>
                                      <p:tavLst>
                                        <p:tav tm="0">
                                          <p:val>
                                            <p:fltVal val="0"/>
                                          </p:val>
                                        </p:tav>
                                        <p:tav tm="100000">
                                          <p:val>
                                            <p:strVal val="#ppt_h"/>
                                          </p:val>
                                        </p:tav>
                                      </p:tavLst>
                                    </p:anim>
                                    <p:animEffect transition="in" filter="fade">
                                      <p:cBhvr>
                                        <p:cTn id="21" dur="500"/>
                                        <p:tgtEl>
                                          <p:spTgt spid="1372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37227"/>
                                        </p:tgtEl>
                                        <p:attrNameLst>
                                          <p:attrName>style.visibility</p:attrName>
                                        </p:attrNameLst>
                                      </p:cBhvr>
                                      <p:to>
                                        <p:strVal val="visible"/>
                                      </p:to>
                                    </p:set>
                                    <p:anim calcmode="lin" valueType="num">
                                      <p:cBhvr>
                                        <p:cTn id="26" dur="500" fill="hold"/>
                                        <p:tgtEl>
                                          <p:spTgt spid="137227"/>
                                        </p:tgtEl>
                                        <p:attrNameLst>
                                          <p:attrName>ppt_w</p:attrName>
                                        </p:attrNameLst>
                                      </p:cBhvr>
                                      <p:tavLst>
                                        <p:tav tm="0">
                                          <p:val>
                                            <p:fltVal val="0"/>
                                          </p:val>
                                        </p:tav>
                                        <p:tav tm="100000">
                                          <p:val>
                                            <p:strVal val="#ppt_w"/>
                                          </p:val>
                                        </p:tav>
                                      </p:tavLst>
                                    </p:anim>
                                    <p:anim calcmode="lin" valueType="num">
                                      <p:cBhvr>
                                        <p:cTn id="27" dur="500" fill="hold"/>
                                        <p:tgtEl>
                                          <p:spTgt spid="137227"/>
                                        </p:tgtEl>
                                        <p:attrNameLst>
                                          <p:attrName>ppt_h</p:attrName>
                                        </p:attrNameLst>
                                      </p:cBhvr>
                                      <p:tavLst>
                                        <p:tav tm="0">
                                          <p:val>
                                            <p:fltVal val="0"/>
                                          </p:val>
                                        </p:tav>
                                        <p:tav tm="100000">
                                          <p:val>
                                            <p:strVal val="#ppt_h"/>
                                          </p:val>
                                        </p:tav>
                                      </p:tavLst>
                                    </p:anim>
                                    <p:animEffect transition="in" filter="fade">
                                      <p:cBhvr>
                                        <p:cTn id="28" dur="500"/>
                                        <p:tgtEl>
                                          <p:spTgt spid="1372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137228"/>
                                        </p:tgtEl>
                                        <p:attrNameLst>
                                          <p:attrName>ppt_w</p:attrName>
                                        </p:attrNameLst>
                                      </p:cBhvr>
                                      <p:tavLst>
                                        <p:tav tm="0">
                                          <p:val>
                                            <p:strVal val="ppt_w"/>
                                          </p:val>
                                        </p:tav>
                                        <p:tav tm="100000">
                                          <p:val>
                                            <p:fltVal val="0"/>
                                          </p:val>
                                        </p:tav>
                                      </p:tavLst>
                                    </p:anim>
                                    <p:anim calcmode="lin" valueType="num">
                                      <p:cBhvr>
                                        <p:cTn id="33" dur="500"/>
                                        <p:tgtEl>
                                          <p:spTgt spid="137228"/>
                                        </p:tgtEl>
                                        <p:attrNameLst>
                                          <p:attrName>ppt_h</p:attrName>
                                        </p:attrNameLst>
                                      </p:cBhvr>
                                      <p:tavLst>
                                        <p:tav tm="0">
                                          <p:val>
                                            <p:strVal val="ppt_h"/>
                                          </p:val>
                                        </p:tav>
                                        <p:tav tm="100000">
                                          <p:val>
                                            <p:fltVal val="0"/>
                                          </p:val>
                                        </p:tav>
                                      </p:tavLst>
                                    </p:anim>
                                    <p:animEffect transition="out" filter="fade">
                                      <p:cBhvr>
                                        <p:cTn id="34" dur="500"/>
                                        <p:tgtEl>
                                          <p:spTgt spid="137228"/>
                                        </p:tgtEl>
                                      </p:cBhvr>
                                    </p:animEffect>
                                    <p:set>
                                      <p:cBhvr>
                                        <p:cTn id="35" dur="1" fill="hold">
                                          <p:stCondLst>
                                            <p:cond delay="499"/>
                                          </p:stCondLst>
                                        </p:cTn>
                                        <p:tgtEl>
                                          <p:spTgt spid="137228"/>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37227"/>
                                        </p:tgtEl>
                                        <p:attrNameLst>
                                          <p:attrName>ppt_w</p:attrName>
                                        </p:attrNameLst>
                                      </p:cBhvr>
                                      <p:tavLst>
                                        <p:tav tm="0">
                                          <p:val>
                                            <p:strVal val="ppt_w"/>
                                          </p:val>
                                        </p:tav>
                                        <p:tav tm="100000">
                                          <p:val>
                                            <p:fltVal val="0"/>
                                          </p:val>
                                        </p:tav>
                                      </p:tavLst>
                                    </p:anim>
                                    <p:anim calcmode="lin" valueType="num">
                                      <p:cBhvr>
                                        <p:cTn id="38" dur="500"/>
                                        <p:tgtEl>
                                          <p:spTgt spid="137227"/>
                                        </p:tgtEl>
                                        <p:attrNameLst>
                                          <p:attrName>ppt_h</p:attrName>
                                        </p:attrNameLst>
                                      </p:cBhvr>
                                      <p:tavLst>
                                        <p:tav tm="0">
                                          <p:val>
                                            <p:strVal val="ppt_h"/>
                                          </p:val>
                                        </p:tav>
                                        <p:tav tm="100000">
                                          <p:val>
                                            <p:fltVal val="0"/>
                                          </p:val>
                                        </p:tav>
                                      </p:tavLst>
                                    </p:anim>
                                    <p:animEffect transition="out" filter="fade">
                                      <p:cBhvr>
                                        <p:cTn id="39" dur="500"/>
                                        <p:tgtEl>
                                          <p:spTgt spid="137227"/>
                                        </p:tgtEl>
                                      </p:cBhvr>
                                    </p:animEffect>
                                    <p:set>
                                      <p:cBhvr>
                                        <p:cTn id="40" dur="1" fill="hold">
                                          <p:stCondLst>
                                            <p:cond delay="499"/>
                                          </p:stCondLst>
                                        </p:cTn>
                                        <p:tgtEl>
                                          <p:spTgt spid="137227"/>
                                        </p:tgtEl>
                                        <p:attrNameLst>
                                          <p:attrName>style.visibility</p:attrName>
                                        </p:attrNameLst>
                                      </p:cBhvr>
                                      <p:to>
                                        <p:strVal val="hidden"/>
                                      </p:to>
                                    </p:set>
                                  </p:childTnLst>
                                </p:cTn>
                              </p:par>
                              <p:par>
                                <p:cTn id="41" presetID="53" presetClass="entr" presetSubtype="0" fill="hold" grpId="0" nodeType="withEffect">
                                  <p:stCondLst>
                                    <p:cond delay="0"/>
                                  </p:stCondLst>
                                  <p:childTnLst>
                                    <p:set>
                                      <p:cBhvr>
                                        <p:cTn id="42" dur="1" fill="hold">
                                          <p:stCondLst>
                                            <p:cond delay="0"/>
                                          </p:stCondLst>
                                        </p:cTn>
                                        <p:tgtEl>
                                          <p:spTgt spid="137229"/>
                                        </p:tgtEl>
                                        <p:attrNameLst>
                                          <p:attrName>style.visibility</p:attrName>
                                        </p:attrNameLst>
                                      </p:cBhvr>
                                      <p:to>
                                        <p:strVal val="visible"/>
                                      </p:to>
                                    </p:set>
                                    <p:anim calcmode="lin" valueType="num">
                                      <p:cBhvr>
                                        <p:cTn id="43" dur="500" fill="hold"/>
                                        <p:tgtEl>
                                          <p:spTgt spid="137229"/>
                                        </p:tgtEl>
                                        <p:attrNameLst>
                                          <p:attrName>ppt_w</p:attrName>
                                        </p:attrNameLst>
                                      </p:cBhvr>
                                      <p:tavLst>
                                        <p:tav tm="0">
                                          <p:val>
                                            <p:fltVal val="0"/>
                                          </p:val>
                                        </p:tav>
                                        <p:tav tm="100000">
                                          <p:val>
                                            <p:strVal val="#ppt_w"/>
                                          </p:val>
                                        </p:tav>
                                      </p:tavLst>
                                    </p:anim>
                                    <p:anim calcmode="lin" valueType="num">
                                      <p:cBhvr>
                                        <p:cTn id="44" dur="500" fill="hold"/>
                                        <p:tgtEl>
                                          <p:spTgt spid="137229"/>
                                        </p:tgtEl>
                                        <p:attrNameLst>
                                          <p:attrName>ppt_h</p:attrName>
                                        </p:attrNameLst>
                                      </p:cBhvr>
                                      <p:tavLst>
                                        <p:tav tm="0">
                                          <p:val>
                                            <p:fltVal val="0"/>
                                          </p:val>
                                        </p:tav>
                                        <p:tav tm="100000">
                                          <p:val>
                                            <p:strVal val="#ppt_h"/>
                                          </p:val>
                                        </p:tav>
                                      </p:tavLst>
                                    </p:anim>
                                    <p:animEffect transition="in" filter="fade">
                                      <p:cBhvr>
                                        <p:cTn id="45" dur="500"/>
                                        <p:tgtEl>
                                          <p:spTgt spid="137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animBg="1"/>
      <p:bldP spid="137224" grpId="1" animBg="1"/>
      <p:bldP spid="137227" grpId="0" animBg="1"/>
      <p:bldP spid="137227" grpId="1" animBg="1"/>
      <p:bldP spid="137228" grpId="0" animBg="1"/>
      <p:bldP spid="137228" grpId="1" animBg="1"/>
      <p:bldP spid="1372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 xmlns:a16="http://schemas.microsoft.com/office/drawing/2014/main" id="{32AC82FD-8C08-7245-8392-C56E5FF12E2B}"/>
              </a:ext>
            </a:extLst>
          </p:cNvPr>
          <p:cNvSpPr>
            <a:spLocks noGrp="1" noRot="1" noChangeArrowheads="1"/>
          </p:cNvSpPr>
          <p:nvPr>
            <p:ph type="title"/>
          </p:nvPr>
        </p:nvSpPr>
        <p:spPr>
          <a:xfrm>
            <a:off x="304800" y="76200"/>
            <a:ext cx="8540750" cy="609600"/>
          </a:xfrm>
        </p:spPr>
        <p:txBody>
          <a:bodyPr>
            <a:normAutofit fontScale="90000"/>
          </a:bodyPr>
          <a:lstStyle/>
          <a:p>
            <a:pPr eaLnBrk="1" hangingPunct="1">
              <a:defRPr/>
            </a:pPr>
            <a:r>
              <a:rPr lang="en-US" dirty="0"/>
              <a:t>Second Continental Congress</a:t>
            </a:r>
          </a:p>
        </p:txBody>
      </p:sp>
      <p:sp>
        <p:nvSpPr>
          <p:cNvPr id="28675" name="Rectangle 3">
            <a:extLst>
              <a:ext uri="{FF2B5EF4-FFF2-40B4-BE49-F238E27FC236}">
                <a16:creationId xmlns="" xmlns:a16="http://schemas.microsoft.com/office/drawing/2014/main" id="{D103AC11-AD04-6346-8421-06E1F25FA80F}"/>
              </a:ext>
            </a:extLst>
          </p:cNvPr>
          <p:cNvSpPr>
            <a:spLocks noGrp="1" noRot="1" noChangeArrowheads="1"/>
          </p:cNvSpPr>
          <p:nvPr>
            <p:ph type="body" idx="1"/>
          </p:nvPr>
        </p:nvSpPr>
        <p:spPr>
          <a:xfrm>
            <a:off x="0" y="838200"/>
            <a:ext cx="4425950" cy="6019800"/>
          </a:xfrm>
        </p:spPr>
        <p:txBody>
          <a:bodyPr/>
          <a:lstStyle/>
          <a:p>
            <a:pPr eaLnBrk="1" hangingPunct="1">
              <a:buFont typeface="Arial" charset="0"/>
              <a:buChar char="►"/>
              <a:defRPr/>
            </a:pPr>
            <a:r>
              <a:rPr lang="en-US" sz="2000" dirty="0"/>
              <a:t>Delegates from 13 colonies begin meeting in May of 1775</a:t>
            </a:r>
          </a:p>
          <a:p>
            <a:pPr eaLnBrk="1" hangingPunct="1">
              <a:buFont typeface="Arial" charset="0"/>
              <a:buChar char="►"/>
              <a:defRPr/>
            </a:pPr>
            <a:r>
              <a:rPr lang="en-US" sz="2000" dirty="0"/>
              <a:t>An “illegitimate” national government dependent on state financing</a:t>
            </a:r>
          </a:p>
          <a:p>
            <a:pPr eaLnBrk="1" hangingPunct="1">
              <a:buFont typeface="Arial" charset="0"/>
              <a:buChar char="►"/>
              <a:defRPr/>
            </a:pPr>
            <a:r>
              <a:rPr lang="en-US" sz="2000" dirty="0" smtClean="0">
                <a:hlinkClick r:id="rId2"/>
              </a:rPr>
              <a:t>Olive </a:t>
            </a:r>
            <a:r>
              <a:rPr lang="en-US" sz="2000" dirty="0">
                <a:hlinkClick r:id="rId2"/>
              </a:rPr>
              <a:t>Branch Petition (July 1775)</a:t>
            </a:r>
            <a:endParaRPr lang="en-US" sz="2000" dirty="0"/>
          </a:p>
          <a:p>
            <a:pPr>
              <a:defRPr/>
            </a:pPr>
            <a:r>
              <a:rPr lang="en-US" sz="2000" dirty="0">
                <a:hlinkClick r:id="rId3"/>
              </a:rPr>
              <a:t>Proclamation of Rebellion (August 1775</a:t>
            </a:r>
            <a:r>
              <a:rPr lang="en-US" sz="2000" dirty="0" smtClean="0">
                <a:hlinkClick r:id="rId3"/>
              </a:rPr>
              <a:t>)</a:t>
            </a:r>
            <a:endParaRPr lang="en-US" sz="1800" dirty="0"/>
          </a:p>
        </p:txBody>
      </p:sp>
      <p:pic>
        <p:nvPicPr>
          <p:cNvPr id="27652" name="Picture 5" descr="continental congress 1.gif                                     000A84C2Macintosh HD                   C5A9507E:">
            <a:extLst>
              <a:ext uri="{FF2B5EF4-FFF2-40B4-BE49-F238E27FC236}">
                <a16:creationId xmlns="" xmlns:a16="http://schemas.microsoft.com/office/drawing/2014/main" id="{DA7712EB-EE72-1047-BED5-5CAA4EEA9856}"/>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425950" y="838200"/>
            <a:ext cx="4551363" cy="3276600"/>
          </a:xfrm>
        </p:spPr>
      </p:pic>
    </p:spTree>
    <p:extLst>
      <p:ext uri="{BB962C8B-B14F-4D97-AF65-F5344CB8AC3E}">
        <p14:creationId xmlns:p14="http://schemas.microsoft.com/office/powerpoint/2010/main" val="3362562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4800" y="76200"/>
            <a:ext cx="8540750" cy="609600"/>
          </a:xfrm>
        </p:spPr>
        <p:txBody>
          <a:bodyPr>
            <a:normAutofit fontScale="90000"/>
          </a:bodyPr>
          <a:lstStyle/>
          <a:p>
            <a:pPr eaLnBrk="1" hangingPunct="1">
              <a:defRPr/>
            </a:pPr>
            <a:r>
              <a:rPr lang="en-US">
                <a:latin typeface="Rockwell"/>
                <a:cs typeface="Rockwell"/>
              </a:rPr>
              <a:t>Second Continental Congress</a:t>
            </a:r>
          </a:p>
        </p:txBody>
      </p:sp>
      <p:sp>
        <p:nvSpPr>
          <p:cNvPr id="28675" name="Rectangle 3"/>
          <p:cNvSpPr>
            <a:spLocks noGrp="1" noRot="1" noChangeArrowheads="1"/>
          </p:cNvSpPr>
          <p:nvPr>
            <p:ph type="body" idx="1"/>
          </p:nvPr>
        </p:nvSpPr>
        <p:spPr>
          <a:xfrm>
            <a:off x="0" y="685800"/>
            <a:ext cx="4425950" cy="6172200"/>
          </a:xfrm>
        </p:spPr>
        <p:txBody>
          <a:bodyPr>
            <a:normAutofit/>
          </a:bodyPr>
          <a:lstStyle/>
          <a:p>
            <a:pPr eaLnBrk="1" hangingPunct="1">
              <a:defRPr/>
            </a:pPr>
            <a:r>
              <a:rPr lang="en-US" sz="2000" dirty="0">
                <a:latin typeface="Rockwell"/>
                <a:cs typeface="Rockwell"/>
              </a:rPr>
              <a:t>Delegates from 13 colonies begin meeting in May of 1775</a:t>
            </a:r>
          </a:p>
          <a:p>
            <a:pPr eaLnBrk="1" hangingPunct="1">
              <a:defRPr/>
            </a:pPr>
            <a:r>
              <a:rPr lang="en-US" sz="2000" dirty="0">
                <a:latin typeface="Rockwell"/>
                <a:cs typeface="Rockwell"/>
              </a:rPr>
              <a:t>Battles of Breed</a:t>
            </a:r>
            <a:r>
              <a:rPr lang="ja-JP" altLang="en-US" sz="2000" dirty="0">
                <a:latin typeface="Rockwell"/>
                <a:cs typeface="Rockwell"/>
              </a:rPr>
              <a:t>’</a:t>
            </a:r>
            <a:r>
              <a:rPr lang="en-US" sz="2000" dirty="0">
                <a:latin typeface="Rockwell"/>
                <a:cs typeface="Rockwell"/>
              </a:rPr>
              <a:t>s Hill and Bunker Hill (June 1775)</a:t>
            </a:r>
          </a:p>
          <a:p>
            <a:pPr eaLnBrk="1" hangingPunct="1">
              <a:defRPr/>
            </a:pPr>
            <a:r>
              <a:rPr lang="en-US" sz="2000" dirty="0">
                <a:latin typeface="Rockwell"/>
                <a:cs typeface="Rockwell"/>
              </a:rPr>
              <a:t>Olive Branch Petition (July 1775)</a:t>
            </a:r>
          </a:p>
          <a:p>
            <a:pPr eaLnBrk="1" hangingPunct="1">
              <a:defRPr/>
            </a:pPr>
            <a:r>
              <a:rPr lang="en-US" sz="2000" dirty="0">
                <a:latin typeface="Rockwell"/>
                <a:cs typeface="Rockwell"/>
              </a:rPr>
              <a:t>Proclamation of Rebellion (August 1775)</a:t>
            </a:r>
          </a:p>
          <a:p>
            <a:pPr eaLnBrk="1" hangingPunct="1">
              <a:defRPr/>
            </a:pPr>
            <a:r>
              <a:rPr lang="en-US" sz="2000" dirty="0">
                <a:latin typeface="Rockwell"/>
                <a:cs typeface="Rockwell"/>
              </a:rPr>
              <a:t>Prohibitory Act (December 1775)</a:t>
            </a:r>
          </a:p>
          <a:p>
            <a:pPr eaLnBrk="1" hangingPunct="1">
              <a:defRPr/>
            </a:pPr>
            <a:r>
              <a:rPr lang="en-US" sz="2000" dirty="0">
                <a:latin typeface="Rockwell"/>
                <a:cs typeface="Rockwell"/>
              </a:rPr>
              <a:t>Continental Army and George Washington</a:t>
            </a:r>
          </a:p>
          <a:p>
            <a:pPr eaLnBrk="1" hangingPunct="1">
              <a:defRPr/>
            </a:pPr>
            <a:r>
              <a:rPr lang="en-US" sz="2000" dirty="0">
                <a:latin typeface="Rockwell"/>
                <a:cs typeface="Rockwell"/>
              </a:rPr>
              <a:t>State Constitutions</a:t>
            </a:r>
          </a:p>
          <a:p>
            <a:pPr eaLnBrk="1" hangingPunct="1">
              <a:defRPr/>
            </a:pPr>
            <a:r>
              <a:rPr lang="en-US" sz="2000" dirty="0">
                <a:latin typeface="Rockwell"/>
                <a:cs typeface="Rockwell"/>
              </a:rPr>
              <a:t>Virginia Declaration of Rights (May 1776)</a:t>
            </a:r>
          </a:p>
          <a:p>
            <a:pPr eaLnBrk="1" hangingPunct="1">
              <a:defRPr/>
            </a:pPr>
            <a:r>
              <a:rPr lang="en-US" sz="2000" dirty="0">
                <a:latin typeface="Rockwell"/>
                <a:cs typeface="Rockwell"/>
              </a:rPr>
              <a:t>Independence Hall Debate</a:t>
            </a:r>
            <a:endParaRPr lang="en-US" sz="2000" dirty="0">
              <a:latin typeface="Rockwell"/>
              <a:cs typeface="Rockwell"/>
              <a:hlinkClick r:id="rId2"/>
            </a:endParaRPr>
          </a:p>
          <a:p>
            <a:pPr eaLnBrk="1" hangingPunct="1">
              <a:defRPr/>
            </a:pPr>
            <a:r>
              <a:rPr lang="en-US" sz="2000" dirty="0" smtClean="0">
                <a:latin typeface="Rockwell"/>
                <a:cs typeface="Rockwell"/>
              </a:rPr>
              <a:t>Declaration </a:t>
            </a:r>
            <a:r>
              <a:rPr lang="en-US" sz="2000" dirty="0">
                <a:latin typeface="Rockwell"/>
                <a:cs typeface="Rockwell"/>
              </a:rPr>
              <a:t>of Independence (July 1776)</a:t>
            </a:r>
          </a:p>
        </p:txBody>
      </p:sp>
      <p:pic>
        <p:nvPicPr>
          <p:cNvPr id="41987" name="Picture 5" descr="continental congress 1.gif                                     000A84C2Macintosh HD                   C5A9507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425950" y="1752600"/>
            <a:ext cx="4551363" cy="3276600"/>
          </a:xfrm>
        </p:spPr>
      </p:pic>
    </p:spTree>
    <p:extLst>
      <p:ext uri="{BB962C8B-B14F-4D97-AF65-F5344CB8AC3E}">
        <p14:creationId xmlns:p14="http://schemas.microsoft.com/office/powerpoint/2010/main" val="21369911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Virginia Declaration of Rights</a:t>
            </a:r>
            <a:endParaRPr lang="en-US" dirty="0"/>
          </a:p>
        </p:txBody>
      </p:sp>
    </p:spTree>
    <p:extLst>
      <p:ext uri="{BB962C8B-B14F-4D97-AF65-F5344CB8AC3E}">
        <p14:creationId xmlns:p14="http://schemas.microsoft.com/office/powerpoint/2010/main" val="2418222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1218</TotalTime>
  <Words>2446</Words>
  <Application>Microsoft Macintosh PowerPoint</Application>
  <PresentationFormat>On-screen Show (4:3)</PresentationFormat>
  <Paragraphs>198</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Do Now</vt:lpstr>
      <vt:lpstr>3. Declaring and Winning Independence: A New Nation and its Ideological Roots</vt:lpstr>
      <vt:lpstr>AP Prompt</vt:lpstr>
      <vt:lpstr>Outline</vt:lpstr>
      <vt:lpstr>Lexington and Concord  (April 19, 1775)</vt:lpstr>
      <vt:lpstr>Decision for Independence</vt:lpstr>
      <vt:lpstr>Second Continental Congress</vt:lpstr>
      <vt:lpstr>Second Continental Congress</vt:lpstr>
      <vt:lpstr>Text Analysis</vt:lpstr>
      <vt:lpstr>Blacks and Slaves During the Revolution</vt:lpstr>
      <vt:lpstr>Decision for Independence</vt:lpstr>
      <vt:lpstr>Thomas Paine’s Common Sense (January 1776)</vt:lpstr>
      <vt:lpstr>PowerPoint Presentation</vt:lpstr>
      <vt:lpstr>Declaration of Independence (1776)</vt:lpstr>
      <vt:lpstr>Declaration of Independence (1776)</vt:lpstr>
      <vt:lpstr>The Enlightenment</vt:lpstr>
      <vt:lpstr>Paine, Jefferson and Republicanism</vt:lpstr>
      <vt:lpstr>Text Analysis</vt:lpstr>
      <vt:lpstr>America vs. Great Britain</vt:lpstr>
      <vt:lpstr>Patriots, Loyalists, Neutrals</vt:lpstr>
      <vt:lpstr>Building a Professional Army</vt:lpstr>
      <vt:lpstr>The French Alliance</vt:lpstr>
      <vt:lpstr>The War</vt:lpstr>
      <vt:lpstr>The Outbreak of Revolution</vt:lpstr>
      <vt:lpstr>Women of the Revolution</vt:lpstr>
      <vt:lpstr>Treaty of Paris (1783)</vt:lpstr>
      <vt:lpstr>A “Revolutionary” Society</vt:lpstr>
      <vt:lpstr>PowerPoint Presentation</vt:lpstr>
      <vt:lpstr>North America after the Treaty of Paris, 1783</vt:lpstr>
      <vt:lpstr>The Loyalist Dilemma</vt:lpstr>
      <vt:lpstr>Governing the New Nation</vt:lpstr>
      <vt:lpstr>Historiography A View on the American Revolution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20</cp:revision>
  <dcterms:created xsi:type="dcterms:W3CDTF">2019-07-30T18:40:06Z</dcterms:created>
  <dcterms:modified xsi:type="dcterms:W3CDTF">2019-09-06T15:21:37Z</dcterms:modified>
</cp:coreProperties>
</file>