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4"/>
  </p:notesMasterIdLst>
  <p:sldIdLst>
    <p:sldId id="293" r:id="rId2"/>
    <p:sldId id="256" r:id="rId3"/>
    <p:sldId id="257" r:id="rId4"/>
    <p:sldId id="258" r:id="rId5"/>
    <p:sldId id="259" r:id="rId6"/>
    <p:sldId id="260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61" r:id="rId25"/>
    <p:sldId id="285" r:id="rId26"/>
    <p:sldId id="286" r:id="rId27"/>
    <p:sldId id="287" r:id="rId28"/>
    <p:sldId id="288" r:id="rId29"/>
    <p:sldId id="290" r:id="rId30"/>
    <p:sldId id="291" r:id="rId31"/>
    <p:sldId id="289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0044" autoAdjust="0"/>
  </p:normalViewPr>
  <p:slideViewPr>
    <p:cSldViewPr snapToGrid="0" snapToObjects="1">
      <p:cViewPr>
        <p:scale>
          <a:sx n="63" d="100"/>
          <a:sy n="63" d="100"/>
        </p:scale>
        <p:origin x="-568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AEDC-B560-7845-BEBD-6A2C2F7E4310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CA2F-7FE7-324E-B9EB-E749B303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3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Puritans:</a:t>
            </a:r>
          </a:p>
          <a:p>
            <a:r>
              <a:rPr lang="en-US" dirty="0" smtClean="0"/>
              <a:t>Want to totally reform [purify] the Church of England.</a:t>
            </a:r>
          </a:p>
          <a:p>
            <a:r>
              <a:rPr lang="en-US" dirty="0" smtClean="0"/>
              <a:t>Separatists:</a:t>
            </a:r>
          </a:p>
          <a:p>
            <a:r>
              <a:rPr lang="en-US" dirty="0" smtClean="0"/>
              <a:t>Believed</a:t>
            </a:r>
            <a:r>
              <a:rPr lang="en-US" baseline="0" dirty="0" smtClean="0"/>
              <a:t> in a total break from the Church of England.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CA2F-7FE7-324E-B9EB-E749B303D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7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City On A Hill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CA2F-7FE7-324E-B9EB-E749B303D4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4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one who rejects a socially established morality.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CA2F-7FE7-324E-B9EB-E749B303D4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4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75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85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26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110B-EC70-AD41-9592-9AD362F7B584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5317-83C5-AD46-A792-BD48DBCF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110B-EC70-AD41-9592-9AD362F7B584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5317-83C5-AD46-A792-BD48DBCF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110B-EC70-AD41-9592-9AD362F7B584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5317-83C5-AD46-A792-BD48DBCF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110B-EC70-AD41-9592-9AD362F7B584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5317-83C5-AD46-A792-BD48DBCF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110B-EC70-AD41-9592-9AD362F7B584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5317-83C5-AD46-A792-BD48DBCF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110B-EC70-AD41-9592-9AD362F7B584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5317-83C5-AD46-A792-BD48DBCF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110B-EC70-AD41-9592-9AD362F7B584}" type="datetimeFigureOut">
              <a:rPr lang="en-US" smtClean="0"/>
              <a:t>8/14/17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5317-83C5-AD46-A792-BD48DBCF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110B-EC70-AD41-9592-9AD362F7B584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5317-83C5-AD46-A792-BD48DBCF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110B-EC70-AD41-9592-9AD362F7B584}" type="datetimeFigureOut">
              <a:rPr lang="en-US" smtClean="0"/>
              <a:t>8/14/17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5317-83C5-AD46-A792-BD48DBCF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110B-EC70-AD41-9592-9AD362F7B584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5317-83C5-AD46-A792-BD48DBCF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110B-EC70-AD41-9592-9AD362F7B584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5317-83C5-AD46-A792-BD48DBCF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1110B-EC70-AD41-9592-9AD362F7B584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55317-83C5-AD46-A792-BD48DBCF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some key differences in the New England (Northern) colonies from those discussed Thursday in the Chesapeake and Southern Colonies.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7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4690_m_03_03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63" y="119628"/>
            <a:ext cx="7400674" cy="66241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2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1981200" y="12954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542578" y="1066800"/>
            <a:ext cx="805884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90613" indent="-293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4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SzPct val="120000"/>
              <a:buFont typeface="Arial"/>
              <a:buChar char="•"/>
            </a:pPr>
            <a:r>
              <a:rPr lang="en-US" dirty="0">
                <a:latin typeface="Rockwell"/>
              </a:rPr>
              <a:t>1629 </a:t>
            </a:r>
            <a:r>
              <a:rPr lang="en-US" dirty="0">
                <a:latin typeface="Rockwell"/>
                <a:sym typeface="Wingdings" charset="0"/>
              </a:rPr>
              <a:t> </a:t>
            </a:r>
            <a:r>
              <a:rPr lang="en-US" dirty="0" smtClean="0">
                <a:latin typeface="Rockwell"/>
                <a:sym typeface="Wingdings" charset="0"/>
              </a:rPr>
              <a:t>Puritans got </a:t>
            </a:r>
            <a:r>
              <a:rPr lang="en-US" dirty="0">
                <a:latin typeface="Rockwell"/>
                <a:sym typeface="Wingdings" charset="0"/>
              </a:rPr>
              <a:t>a royal charter to form the MA Bay Co.</a:t>
            </a:r>
            <a:endParaRPr lang="en-US" dirty="0">
              <a:latin typeface="Rockwell"/>
            </a:endParaRPr>
          </a:p>
          <a:p>
            <a:pPr marL="1139825" lvl="1" indent="-342900">
              <a:buSzPct val="120000"/>
              <a:buFont typeface="Arial"/>
              <a:buChar char="•"/>
            </a:pPr>
            <a:r>
              <a:rPr lang="en-US" dirty="0">
                <a:latin typeface="Rockwell"/>
                <a:sym typeface="Wingdings" charset="0"/>
              </a:rPr>
              <a:t>Wanted to escape attacks by conservatives in the Church of England.</a:t>
            </a:r>
          </a:p>
          <a:p>
            <a:pPr marL="1139825" lvl="1" indent="-342900">
              <a:buSzPct val="120000"/>
              <a:buFont typeface="Arial"/>
              <a:buChar char="•"/>
            </a:pPr>
            <a:r>
              <a:rPr lang="en-US" dirty="0">
                <a:latin typeface="Rockwell"/>
                <a:sym typeface="Wingdings" charset="0"/>
              </a:rPr>
              <a:t>They </a:t>
            </a:r>
            <a:r>
              <a:rPr lang="en-US" dirty="0" smtClean="0">
                <a:latin typeface="Rockwell"/>
                <a:sym typeface="Wingdings" charset="0"/>
              </a:rPr>
              <a:t>didn</a:t>
            </a:r>
            <a:r>
              <a:rPr lang="en-US" dirty="0" smtClean="0">
                <a:latin typeface="Arial"/>
                <a:sym typeface="Wingdings" charset="0"/>
              </a:rPr>
              <a:t>’</a:t>
            </a:r>
            <a:r>
              <a:rPr lang="en-US" dirty="0" smtClean="0">
                <a:latin typeface="Rockwell"/>
                <a:sym typeface="Wingdings" charset="0"/>
              </a:rPr>
              <a:t>t </a:t>
            </a:r>
            <a:r>
              <a:rPr lang="en-US" dirty="0">
                <a:latin typeface="Rockwell"/>
                <a:sym typeface="Wingdings" charset="0"/>
              </a:rPr>
              <a:t>want to leave the Church, just </a:t>
            </a:r>
            <a:br>
              <a:rPr lang="en-US" dirty="0">
                <a:latin typeface="Rockwell"/>
                <a:sym typeface="Wingdings" charset="0"/>
              </a:rPr>
            </a:br>
            <a:r>
              <a:rPr lang="en-US" dirty="0">
                <a:latin typeface="Rockwell"/>
                <a:sym typeface="Wingdings" charset="0"/>
              </a:rPr>
              <a:t>its </a:t>
            </a:r>
            <a:r>
              <a:rPr lang="ja-JP" altLang="en-US" dirty="0">
                <a:latin typeface="Arial"/>
                <a:sym typeface="Wingdings" charset="0"/>
              </a:rPr>
              <a:t>“</a:t>
            </a:r>
            <a:r>
              <a:rPr lang="en-US" dirty="0">
                <a:latin typeface="Rockwell"/>
                <a:sym typeface="Wingdings" charset="0"/>
              </a:rPr>
              <a:t>impurities.</a:t>
            </a:r>
            <a:r>
              <a:rPr lang="ja-JP" altLang="en-US" dirty="0">
                <a:latin typeface="Arial"/>
                <a:sym typeface="Wingdings" charset="0"/>
              </a:rPr>
              <a:t>”</a:t>
            </a:r>
            <a:endParaRPr lang="en-US" dirty="0">
              <a:latin typeface="Rockwell"/>
              <a:sym typeface="Wingdings" charset="0"/>
            </a:endParaRPr>
          </a:p>
          <a:p>
            <a:pPr>
              <a:buSzPct val="120000"/>
              <a:buFont typeface="Arial"/>
              <a:buChar char="•"/>
            </a:pPr>
            <a:r>
              <a:rPr lang="en-US" dirty="0">
                <a:latin typeface="Rockwell"/>
              </a:rPr>
              <a:t>1630 </a:t>
            </a:r>
            <a:r>
              <a:rPr lang="en-US" dirty="0">
                <a:latin typeface="Rockwell"/>
                <a:sym typeface="Wingdings" charset="0"/>
              </a:rPr>
              <a:t> 1,000 people set off in 11 well-stocked ships</a:t>
            </a:r>
          </a:p>
          <a:p>
            <a:pPr marL="1139825" lvl="1" indent="-342900">
              <a:buSzPct val="120000"/>
              <a:buFont typeface="Arial"/>
              <a:buChar char="•"/>
            </a:pPr>
            <a:r>
              <a:rPr lang="en-US" dirty="0">
                <a:latin typeface="Rockwell"/>
              </a:rPr>
              <a:t>Established a colony with Boston as its hub.</a:t>
            </a:r>
          </a:p>
          <a:p>
            <a:pPr>
              <a:buSzPct val="120000"/>
              <a:buFont typeface="Arial"/>
              <a:buChar char="•"/>
            </a:pPr>
            <a:r>
              <a:rPr lang="ja-JP" altLang="en-US" dirty="0">
                <a:latin typeface="Arial"/>
              </a:rPr>
              <a:t>“</a:t>
            </a:r>
            <a:r>
              <a:rPr lang="en-US" dirty="0">
                <a:latin typeface="Rockwell"/>
              </a:rPr>
              <a:t>Great Migration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>
                <a:latin typeface="Rockwell"/>
              </a:rPr>
              <a:t> of the 1630s</a:t>
            </a:r>
            <a:endParaRPr lang="en-US" dirty="0">
              <a:latin typeface="Rockwell"/>
              <a:sym typeface="Wingdings" charset="0"/>
            </a:endParaRPr>
          </a:p>
          <a:p>
            <a:pPr marL="1139825" lvl="1" indent="-342900">
              <a:buSzPct val="120000"/>
              <a:buFont typeface="Arial"/>
              <a:buChar char="•"/>
            </a:pPr>
            <a:r>
              <a:rPr lang="en-US" dirty="0">
                <a:latin typeface="Rockwell"/>
              </a:rPr>
              <a:t>Turmoil in England [leading to the English Civil War] sent about 70,000 Puritans to America.</a:t>
            </a:r>
          </a:p>
          <a:p>
            <a:pPr marL="1139825" lvl="1" indent="-342900">
              <a:buSzPct val="120000"/>
              <a:buFont typeface="Arial"/>
              <a:buChar char="•"/>
            </a:pPr>
            <a:r>
              <a:rPr lang="en-US" dirty="0">
                <a:latin typeface="Rockwell"/>
              </a:rPr>
              <a:t>Not all Puritans </a:t>
            </a:r>
            <a:r>
              <a:rPr lang="en-US" dirty="0">
                <a:latin typeface="Rockwell"/>
                <a:sym typeface="Wingdings" charset="0"/>
              </a:rPr>
              <a:t> 20,000 came to </a:t>
            </a:r>
            <a:r>
              <a:rPr lang="en-US" dirty="0" smtClean="0">
                <a:latin typeface="Rockwell"/>
                <a:sym typeface="Wingdings" charset="0"/>
              </a:rPr>
              <a:t>MA.</a:t>
            </a:r>
            <a:endParaRPr lang="en-US" dirty="0">
              <a:latin typeface="Rockwel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73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Massachusetts Bay Colony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1637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8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8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8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8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John WInthrop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9"/>
          <a:stretch>
            <a:fillRect/>
          </a:stretch>
        </p:blipFill>
        <p:spPr bwMode="auto">
          <a:xfrm>
            <a:off x="5943600" y="1562100"/>
            <a:ext cx="2757488" cy="42672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0" y="1524000"/>
            <a:ext cx="5943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0838" indent="-3508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54075" indent="-2746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65238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81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SzPct val="120000"/>
              <a:buFont typeface="Arial"/>
              <a:buChar char="•"/>
            </a:pPr>
            <a:r>
              <a:rPr lang="en-US" sz="2800" dirty="0">
                <a:latin typeface="Rockwell"/>
              </a:rPr>
              <a:t>Well-off attorney and manor lord in England.</a:t>
            </a:r>
          </a:p>
          <a:p>
            <a:pPr>
              <a:buSzPct val="120000"/>
              <a:buFont typeface="Arial"/>
              <a:buChar char="•"/>
            </a:pPr>
            <a:r>
              <a:rPr lang="en-US" sz="2800" dirty="0">
                <a:latin typeface="Rockwell"/>
              </a:rPr>
              <a:t>Became 1</a:t>
            </a:r>
            <a:r>
              <a:rPr lang="en-US" sz="2800" baseline="30000" dirty="0">
                <a:latin typeface="Rockwell"/>
              </a:rPr>
              <a:t>st</a:t>
            </a:r>
            <a:r>
              <a:rPr lang="en-US" sz="2800" dirty="0">
                <a:latin typeface="Rockwell"/>
              </a:rPr>
              <a:t> governor of Massachusetts.</a:t>
            </a:r>
          </a:p>
          <a:p>
            <a:pPr marL="922337" lvl="1" indent="-342900">
              <a:buSzPct val="120000"/>
              <a:buFont typeface="Arial"/>
              <a:buChar char="•"/>
            </a:pPr>
            <a:r>
              <a:rPr lang="en-US" sz="2800" dirty="0">
                <a:latin typeface="Rockwell"/>
                <a:sym typeface="Wingdings" charset="0"/>
              </a:rPr>
              <a:t>Believed that he had a </a:t>
            </a:r>
            <a:r>
              <a:rPr lang="ja-JP" altLang="en-US" sz="2800" dirty="0">
                <a:latin typeface="Arial"/>
                <a:sym typeface="Wingdings" charset="0"/>
              </a:rPr>
              <a:t>“</a:t>
            </a:r>
            <a:r>
              <a:rPr lang="en-US" sz="2800" dirty="0">
                <a:latin typeface="Rockwell"/>
                <a:sym typeface="Wingdings" charset="0"/>
              </a:rPr>
              <a:t>calling</a:t>
            </a:r>
            <a:r>
              <a:rPr lang="ja-JP" altLang="en-US" sz="2800" dirty="0">
                <a:latin typeface="Arial"/>
                <a:sym typeface="Wingdings" charset="0"/>
              </a:rPr>
              <a:t>”</a:t>
            </a:r>
            <a:r>
              <a:rPr lang="en-US" sz="2800" dirty="0">
                <a:latin typeface="Rockwell"/>
                <a:sym typeface="Wingdings" charset="0"/>
              </a:rPr>
              <a:t> from God to lead there.</a:t>
            </a:r>
          </a:p>
          <a:p>
            <a:pPr marL="922337" lvl="1" indent="-342900">
              <a:buSzPct val="120000"/>
              <a:buFont typeface="Arial"/>
              <a:buChar char="•"/>
            </a:pPr>
            <a:r>
              <a:rPr lang="en-US" sz="2800" dirty="0">
                <a:latin typeface="Rockwell"/>
                <a:sym typeface="Wingdings" charset="0"/>
              </a:rPr>
              <a:t>Served as governor or deputy-governor for 19 years.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6700" y="269412"/>
            <a:ext cx="5810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John Winthrop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925205"/>
            <a:ext cx="2757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We shall be as a city on a hill</a:t>
            </a:r>
            <a:r>
              <a:rPr lang="is-IS" sz="2400" i="1" dirty="0" smtClean="0"/>
              <a:t>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6306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1981200" y="12954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536222" y="1973263"/>
            <a:ext cx="8074378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90613" indent="-293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4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SzPct val="1200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</a:rPr>
              <a:t>Low mortality </a:t>
            </a:r>
            <a:r>
              <a:rPr lang="en-US" sz="2800" dirty="0">
                <a:solidFill>
                  <a:srgbClr val="FFFFFF"/>
                </a:solidFill>
                <a:latin typeface="Rockwell"/>
                <a:sym typeface="Wingdings" charset="0"/>
              </a:rPr>
              <a:t> average life expectancy was 70 years of age.</a:t>
            </a:r>
          </a:p>
          <a:p>
            <a:pPr>
              <a:buSzPct val="1200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  <a:sym typeface="Wingdings" charset="0"/>
              </a:rPr>
              <a:t>Many extended families.</a:t>
            </a:r>
          </a:p>
          <a:p>
            <a:pPr>
              <a:buSzPct val="1200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  <a:sym typeface="Wingdings" charset="0"/>
              </a:rPr>
              <a:t>Average 6 children per family.</a:t>
            </a:r>
          </a:p>
          <a:p>
            <a:pPr>
              <a:buSzPct val="1200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</a:rPr>
              <a:t>Average age at marriage:</a:t>
            </a:r>
          </a:p>
          <a:p>
            <a:pPr marL="1139825" lvl="1" indent="-342900">
              <a:buSzPct val="1200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</a:rPr>
              <a:t>Women – 22 years old</a:t>
            </a:r>
          </a:p>
          <a:p>
            <a:pPr marL="1139825" lvl="1" indent="-342900">
              <a:buSzPct val="1200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</a:rPr>
              <a:t>Men – 27 years old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043" y="177075"/>
            <a:ext cx="8455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Characteristics of </a:t>
            </a:r>
          </a:p>
          <a:p>
            <a:pPr algn="ctr"/>
            <a:r>
              <a:rPr lang="en-US" sz="4400" dirty="0" smtClean="0"/>
              <a:t>New England Settlements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7818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8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8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8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221544" y="1050149"/>
            <a:ext cx="8681156" cy="569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0838" indent="-3508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8038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3325" indent="-280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SzPct val="1200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</a:rPr>
              <a:t>Young, popular minister in </a:t>
            </a:r>
            <a:br>
              <a:rPr lang="en-US" sz="2800" dirty="0">
                <a:solidFill>
                  <a:srgbClr val="FFFFFF"/>
                </a:solidFill>
                <a:latin typeface="Rockwell"/>
              </a:rPr>
            </a:br>
            <a:r>
              <a:rPr lang="en-US" sz="2800" dirty="0">
                <a:solidFill>
                  <a:srgbClr val="FFFFFF"/>
                </a:solidFill>
                <a:latin typeface="Rockwell"/>
              </a:rPr>
              <a:t>Salem.</a:t>
            </a:r>
          </a:p>
          <a:p>
            <a:pPr lvl="1">
              <a:buSzPct val="1200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</a:rPr>
              <a:t>Argued for a full break </a:t>
            </a:r>
            <a:br>
              <a:rPr lang="en-US" sz="2800" dirty="0">
                <a:solidFill>
                  <a:srgbClr val="FFFFFF"/>
                </a:solidFill>
                <a:latin typeface="Rockwell"/>
              </a:rPr>
            </a:br>
            <a:r>
              <a:rPr lang="en-US" sz="2800" dirty="0">
                <a:solidFill>
                  <a:srgbClr val="FFFFFF"/>
                </a:solidFill>
                <a:latin typeface="Rockwell"/>
              </a:rPr>
              <a:t>with the Anglican Church.</a:t>
            </a:r>
          </a:p>
          <a:p>
            <a:pPr lvl="1">
              <a:buSzPct val="1200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</a:rPr>
              <a:t>Condemned MA Bay </a:t>
            </a:r>
            <a:br>
              <a:rPr lang="en-US" sz="2800" dirty="0">
                <a:solidFill>
                  <a:srgbClr val="FFFFFF"/>
                </a:solidFill>
                <a:latin typeface="Rockwell"/>
              </a:rPr>
            </a:br>
            <a:r>
              <a:rPr lang="en-US" sz="2800" dirty="0">
                <a:solidFill>
                  <a:srgbClr val="FFFFFF"/>
                </a:solidFill>
                <a:latin typeface="Rockwell"/>
              </a:rPr>
              <a:t>Charter.</a:t>
            </a:r>
          </a:p>
          <a:p>
            <a:pPr marL="1265237" lvl="2" indent="-342900">
              <a:buSzPct val="1300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</a:rPr>
              <a:t>Did not give fair </a:t>
            </a:r>
            <a:br>
              <a:rPr lang="en-US" sz="2800" dirty="0">
                <a:solidFill>
                  <a:srgbClr val="FFFFFF"/>
                </a:solidFill>
                <a:latin typeface="Rockwell"/>
              </a:rPr>
            </a:br>
            <a:r>
              <a:rPr lang="en-US" sz="2800" dirty="0">
                <a:solidFill>
                  <a:srgbClr val="FFFFFF"/>
                </a:solidFill>
                <a:latin typeface="Rockwell"/>
              </a:rPr>
              <a:t>compensation to Indians.</a:t>
            </a:r>
          </a:p>
          <a:p>
            <a:pPr lvl="1">
              <a:buSzPct val="1200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</a:rPr>
              <a:t>Denied authority of civil </a:t>
            </a:r>
            <a:br>
              <a:rPr lang="en-US" sz="2800" dirty="0">
                <a:solidFill>
                  <a:srgbClr val="FFFFFF"/>
                </a:solidFill>
                <a:latin typeface="Rockwell"/>
              </a:rPr>
            </a:br>
            <a:r>
              <a:rPr lang="en-US" sz="2800" dirty="0">
                <a:solidFill>
                  <a:srgbClr val="FFFFFF"/>
                </a:solidFill>
                <a:latin typeface="Rockwell"/>
              </a:rPr>
              <a:t>govt. to regulate religious </a:t>
            </a:r>
            <a:br>
              <a:rPr lang="en-US" sz="2800" dirty="0">
                <a:solidFill>
                  <a:srgbClr val="FFFFFF"/>
                </a:solidFill>
                <a:latin typeface="Rockwell"/>
              </a:rPr>
            </a:br>
            <a:r>
              <a:rPr lang="en-US" sz="2800" dirty="0">
                <a:solidFill>
                  <a:srgbClr val="FFFFFF"/>
                </a:solidFill>
                <a:latin typeface="Rockwell"/>
              </a:rPr>
              <a:t>behavior.</a:t>
            </a:r>
          </a:p>
          <a:p>
            <a:pPr>
              <a:buSzPct val="120000"/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ckwell"/>
              </a:rPr>
              <a:t>1635 </a:t>
            </a:r>
            <a:r>
              <a:rPr lang="en-US" sz="2800" dirty="0">
                <a:solidFill>
                  <a:srgbClr val="FFFFFF"/>
                </a:solidFill>
                <a:latin typeface="Rockwell"/>
                <a:sym typeface="Wingdings" charset="0"/>
              </a:rPr>
              <a:t> found guilty of preaching </a:t>
            </a:r>
            <a:r>
              <a:rPr lang="en-US" sz="2800" i="1" dirty="0" smtClean="0">
                <a:solidFill>
                  <a:srgbClr val="FFFFFF"/>
                </a:solidFill>
                <a:latin typeface="Rockwell"/>
                <a:sym typeface="Wingdings" charset="0"/>
              </a:rPr>
              <a:t>new </a:t>
            </a:r>
            <a:r>
              <a:rPr lang="en-US" sz="2800" i="1" dirty="0">
                <a:solidFill>
                  <a:srgbClr val="FFFFFF"/>
                </a:solidFill>
                <a:latin typeface="Rockwell"/>
                <a:sym typeface="Wingdings" charset="0"/>
              </a:rPr>
              <a:t>&amp; dangerous opinions</a:t>
            </a:r>
            <a:r>
              <a:rPr lang="en-US" sz="2800" dirty="0">
                <a:solidFill>
                  <a:srgbClr val="FFFFFF"/>
                </a:solidFill>
                <a:latin typeface="Rockwell"/>
                <a:sym typeface="Wingdings" charset="0"/>
              </a:rPr>
              <a:t> and was exiled.</a:t>
            </a:r>
            <a:endParaRPr lang="en-US" sz="2800" dirty="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190474" name="Picture 10" descr="Roger Williams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47" y="1219200"/>
            <a:ext cx="3216953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6700" y="129766"/>
            <a:ext cx="5810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Puritan “Rebels”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964524" y="4495800"/>
            <a:ext cx="265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Roger Williams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580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197556" y="1219200"/>
            <a:ext cx="8565444" cy="544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0838" indent="-3508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54075" indent="-2746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11275" indent="-2825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255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SzPct val="1200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1636 </a:t>
            </a:r>
            <a:r>
              <a:rPr lang="en-US" dirty="0">
                <a:solidFill>
                  <a:srgbClr val="FFFFFF"/>
                </a:solidFill>
                <a:latin typeface="Rockwell"/>
                <a:sym typeface="Wingdings" charset="0"/>
              </a:rPr>
              <a:t> Roger Williams fled there.</a:t>
            </a:r>
          </a:p>
          <a:p>
            <a:pPr marL="922337" lvl="1" indent="-342900">
              <a:spcBef>
                <a:spcPct val="50000"/>
              </a:spcBef>
              <a:buSzPct val="1200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Rockwell"/>
                <a:sym typeface="Wingdings" charset="0"/>
              </a:rPr>
              <a:t>MA Bay Puritans had wanted to exile him to England to prevent him from founding a competing colony.</a:t>
            </a:r>
          </a:p>
          <a:p>
            <a:pPr marL="922337" lvl="1" indent="-342900">
              <a:spcBef>
                <a:spcPct val="50000"/>
              </a:spcBef>
              <a:buSzPct val="1200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Rockwell"/>
                <a:sym typeface="Wingdings" charset="0"/>
              </a:rPr>
              <a:t>Remarkable political freedom in Providence, RI</a:t>
            </a:r>
          </a:p>
          <a:p>
            <a:pPr marL="1371600" lvl="2" indent="-342900">
              <a:spcBef>
                <a:spcPct val="50000"/>
              </a:spcBef>
              <a:buSzPct val="1300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Rockwell"/>
                <a:sym typeface="Wingdings" charset="0"/>
              </a:rPr>
              <a:t>Universal manhood suffrage  later restricted by a property qualification.</a:t>
            </a:r>
          </a:p>
          <a:p>
            <a:pPr marL="1371600" lvl="2" indent="-342900">
              <a:spcBef>
                <a:spcPct val="50000"/>
              </a:spcBef>
              <a:buSzPct val="1300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Rockwell"/>
                <a:sym typeface="Wingdings" charset="0"/>
              </a:rPr>
              <a:t>Opposed to special privilege of any kind  freedom of opportunity for all.</a:t>
            </a:r>
          </a:p>
          <a:p>
            <a:pPr>
              <a:spcBef>
                <a:spcPct val="50000"/>
              </a:spcBef>
              <a:buSzPct val="1200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Rockwell"/>
                <a:sym typeface="Wingdings" charset="0"/>
              </a:rPr>
              <a:t>RI becomes known as the </a:t>
            </a:r>
            <a:r>
              <a:rPr lang="ja-JP" altLang="en-US" dirty="0">
                <a:solidFill>
                  <a:srgbClr val="FFFFFF"/>
                </a:solidFill>
                <a:latin typeface="Arial"/>
                <a:sym typeface="Wingdings" charset="0"/>
              </a:rPr>
              <a:t>“</a:t>
            </a:r>
            <a:r>
              <a:rPr lang="en-US" dirty="0">
                <a:solidFill>
                  <a:srgbClr val="FFFFFF"/>
                </a:solidFill>
                <a:latin typeface="Rockwell"/>
                <a:sym typeface="Wingdings" charset="0"/>
              </a:rPr>
              <a:t>Sewer</a:t>
            </a:r>
            <a:r>
              <a:rPr lang="ja-JP" altLang="en-US" dirty="0">
                <a:solidFill>
                  <a:srgbClr val="FFFFFF"/>
                </a:solidFill>
                <a:latin typeface="Arial"/>
                <a:sym typeface="Wingdings" charset="0"/>
              </a:rPr>
              <a:t>”</a:t>
            </a:r>
            <a:r>
              <a:rPr lang="en-US" dirty="0">
                <a:solidFill>
                  <a:srgbClr val="FFFFFF"/>
                </a:solidFill>
                <a:latin typeface="Rockwell"/>
                <a:sym typeface="Wingdings" charset="0"/>
              </a:rPr>
              <a:t> because it is seen by the Puritans as a dumping ground for unbelievers and religious dissenters  More liberal than any other colony!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197556" y="365125"/>
            <a:ext cx="8641644" cy="769441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en-US" dirty="0"/>
              <a:t>Rhode Island</a:t>
            </a:r>
          </a:p>
        </p:txBody>
      </p:sp>
    </p:spTree>
    <p:extLst>
      <p:ext uri="{BB962C8B-B14F-4D97-AF65-F5344CB8AC3E}">
        <p14:creationId xmlns:p14="http://schemas.microsoft.com/office/powerpoint/2010/main" val="1286710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254000" y="1143304"/>
            <a:ext cx="642143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50838" indent="-350838">
              <a:spcBef>
                <a:spcPct val="50000"/>
              </a:spcBef>
              <a:buSzPct val="12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1pPr>
            <a:lvl2pPr marL="922337" lvl="1" indent="-342900">
              <a:spcBef>
                <a:spcPct val="50000"/>
              </a:spcBef>
              <a:buSzPct val="12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2pPr>
            <a:lvl3pPr marL="1371600" lvl="2" indent="-342900">
              <a:spcBef>
                <a:spcPct val="50000"/>
              </a:spcBef>
              <a:buSzPct val="13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3pPr>
            <a:lvl4pPr marL="1425575">
              <a:defRPr sz="2400">
                <a:latin typeface="Arial" charset="0"/>
                <a:ea typeface="ＭＳ Ｐゴシック" charset="0"/>
              </a:defRPr>
            </a:lvl4pPr>
            <a:lvl5pPr>
              <a:defRPr sz="2400"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Intelligent, strong-willed,</a:t>
            </a:r>
            <a:br>
              <a:rPr lang="en-US" dirty="0"/>
            </a:br>
            <a:r>
              <a:rPr lang="en-US" dirty="0"/>
              <a:t>well-spoken woman.</a:t>
            </a:r>
          </a:p>
          <a:p>
            <a:pPr>
              <a:spcBef>
                <a:spcPts val="0"/>
              </a:spcBef>
            </a:pPr>
            <a:r>
              <a:rPr lang="en-US" dirty="0"/>
              <a:t>Threatened patriarchal </a:t>
            </a:r>
            <a:br>
              <a:rPr lang="en-US" dirty="0"/>
            </a:br>
            <a:r>
              <a:rPr lang="en-US" dirty="0"/>
              <a:t>control.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Antinomianism </a:t>
            </a:r>
            <a:r>
              <a:rPr lang="en-US" dirty="0"/>
              <a:t>[direct </a:t>
            </a:r>
            <a:br>
              <a:rPr lang="en-US" dirty="0"/>
            </a:br>
            <a:r>
              <a:rPr lang="en-US" dirty="0"/>
              <a:t>revelation]</a:t>
            </a:r>
          </a:p>
          <a:p>
            <a:pPr lvl="1">
              <a:spcBef>
                <a:spcPts val="0"/>
              </a:spcBef>
            </a:pPr>
            <a:r>
              <a:rPr lang="en-US" dirty="0"/>
              <a:t>Means </a:t>
            </a:r>
            <a:r>
              <a:rPr lang="ja-JP" altLang="en-US" dirty="0"/>
              <a:t>“</a:t>
            </a:r>
            <a:r>
              <a:rPr lang="en-US" dirty="0"/>
              <a:t>against the law.</a:t>
            </a:r>
            <a:r>
              <a:rPr lang="ja-JP" altLang="en-US" dirty="0"/>
              <a:t>”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Carried to logical extremes </a:t>
            </a:r>
            <a:br>
              <a:rPr lang="en-US" dirty="0"/>
            </a:br>
            <a:r>
              <a:rPr lang="en-US" dirty="0"/>
              <a:t>Puritan doctrine of </a:t>
            </a:r>
            <a:br>
              <a:rPr lang="en-US" dirty="0"/>
            </a:br>
            <a:r>
              <a:rPr lang="en-US" dirty="0"/>
              <a:t>predestination.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Holy life was no sure sign of salvation.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Truly saved didn’t need to obey the law of either God or man.</a:t>
            </a:r>
          </a:p>
        </p:txBody>
      </p:sp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254000" y="123396"/>
            <a:ext cx="8585200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en-US" dirty="0"/>
              <a:t>Puritan “Rebels</a:t>
            </a:r>
            <a:r>
              <a:rPr lang="ja-JP" altLang="en-US" dirty="0"/>
              <a:t>”</a:t>
            </a:r>
            <a:endParaRPr lang="en-US" dirty="0"/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6751638" y="4435475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50838" indent="-350838">
              <a:spcBef>
                <a:spcPct val="50000"/>
              </a:spcBef>
              <a:buSzPct val="12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1pPr>
            <a:lvl2pPr marL="922337" lvl="1" indent="-342900">
              <a:spcBef>
                <a:spcPct val="50000"/>
              </a:spcBef>
              <a:buSzPct val="12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2pPr>
            <a:lvl3pPr marL="1371600" lvl="2" indent="-342900">
              <a:spcBef>
                <a:spcPct val="50000"/>
              </a:spcBef>
              <a:buSzPct val="13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3pPr>
            <a:lvl4pPr marL="1425575">
              <a:defRPr sz="2400">
                <a:latin typeface="Arial" charset="0"/>
                <a:ea typeface="ＭＳ Ｐゴシック" charset="0"/>
              </a:defRPr>
            </a:lvl4pPr>
            <a:lvl5pPr>
              <a:defRPr sz="2400"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Anne Hutchinson</a:t>
            </a:r>
            <a:endParaRPr lang="en-US" dirty="0"/>
          </a:p>
        </p:txBody>
      </p:sp>
      <p:pic>
        <p:nvPicPr>
          <p:cNvPr id="199686" name="Picture 6" descr="Anne Hutchinso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082675"/>
            <a:ext cx="223996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2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9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9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96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96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38667" y="1387475"/>
            <a:ext cx="850053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50838" indent="-350838">
              <a:spcBef>
                <a:spcPct val="50000"/>
              </a:spcBef>
              <a:buSzPct val="12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1pPr>
            <a:lvl2pPr marL="922337" lvl="1" indent="-342900">
              <a:spcBef>
                <a:spcPct val="50000"/>
              </a:spcBef>
              <a:buSzPct val="12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2pPr>
            <a:lvl3pPr marL="1371600" lvl="2" indent="-342900">
              <a:spcBef>
                <a:spcPct val="50000"/>
              </a:spcBef>
              <a:buSzPct val="13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3pPr>
            <a:lvl4pPr marL="1425575">
              <a:defRPr sz="2400">
                <a:latin typeface="Arial" charset="0"/>
                <a:ea typeface="ＭＳ Ｐゴシック" charset="0"/>
              </a:defRPr>
            </a:lvl4pPr>
            <a:lvl5pPr>
              <a:defRPr sz="2400"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1638 </a:t>
            </a:r>
            <a:r>
              <a:rPr lang="en-US" dirty="0">
                <a:sym typeface="Wingdings" charset="0"/>
              </a:rPr>
              <a:t> she confounded the Puritan leaders for days.</a:t>
            </a:r>
          </a:p>
          <a:p>
            <a:pPr>
              <a:spcBef>
                <a:spcPts val="0"/>
              </a:spcBef>
            </a:pPr>
            <a:r>
              <a:rPr lang="en-US" dirty="0">
                <a:sym typeface="Wingdings" charset="0"/>
              </a:rPr>
              <a:t>Eventually bragged that she had received her beliefs DIRECTLY from God.</a:t>
            </a:r>
          </a:p>
          <a:p>
            <a:pPr>
              <a:spcBef>
                <a:spcPts val="0"/>
              </a:spcBef>
            </a:pPr>
            <a:r>
              <a:rPr lang="en-US" dirty="0">
                <a:sym typeface="Wingdings" charset="0"/>
              </a:rPr>
              <a:t>Direct revelation was even more serious than the heresy of antinomianism.  </a:t>
            </a:r>
            <a:r>
              <a:rPr lang="en-US" dirty="0">
                <a:solidFill>
                  <a:schemeClr val="accent2"/>
                </a:solidFill>
                <a:sym typeface="Wingdings" charset="0"/>
              </a:rPr>
              <a:t>WHY??</a:t>
            </a:r>
          </a:p>
          <a:p>
            <a:pPr>
              <a:spcBef>
                <a:spcPts val="0"/>
              </a:spcBef>
            </a:pPr>
            <a:r>
              <a:rPr lang="en-US" dirty="0">
                <a:sym typeface="Wingdings" charset="0"/>
              </a:rPr>
              <a:t>Puritan leaders banished her  she &amp; her family traveled to RI and later to NY.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She and all but one member of her family were killed in an Indian attack in Westchester County.</a:t>
            </a:r>
          </a:p>
          <a:p>
            <a:pPr lvl="1">
              <a:spcBef>
                <a:spcPts val="0"/>
              </a:spcBef>
            </a:pPr>
            <a:r>
              <a:rPr lang="en-US" dirty="0"/>
              <a:t>John Winthrop saw </a:t>
            </a:r>
            <a:r>
              <a:rPr lang="en-US" dirty="0" smtClean="0"/>
              <a:t>God’s </a:t>
            </a:r>
            <a:r>
              <a:rPr lang="en-US" dirty="0"/>
              <a:t>hand in this!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338667" y="365125"/>
            <a:ext cx="8500533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en-US" dirty="0"/>
              <a:t>Anne Hutchinson’s Trial</a:t>
            </a:r>
          </a:p>
        </p:txBody>
      </p:sp>
    </p:spTree>
    <p:extLst>
      <p:ext uri="{BB962C8B-B14F-4D97-AF65-F5344CB8AC3E}">
        <p14:creationId xmlns:p14="http://schemas.microsoft.com/office/powerpoint/2010/main" val="1157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-17c New England Settlements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r="1625"/>
          <a:stretch>
            <a:fillRect/>
          </a:stretch>
        </p:blipFill>
        <p:spPr bwMode="auto">
          <a:xfrm>
            <a:off x="1763974" y="316061"/>
            <a:ext cx="5616758" cy="6239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0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395111" y="1498957"/>
            <a:ext cx="8367889" cy="483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50838" indent="-350838">
              <a:spcBef>
                <a:spcPct val="50000"/>
              </a:spcBef>
              <a:buSzPct val="12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1pPr>
            <a:lvl2pPr marL="922337" lvl="1" indent="-342900">
              <a:spcBef>
                <a:spcPct val="50000"/>
              </a:spcBef>
              <a:buSzPct val="12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2pPr>
            <a:lvl3pPr marL="1371600" lvl="2" indent="-342900">
              <a:spcBef>
                <a:spcPct val="50000"/>
              </a:spcBef>
              <a:buSzPct val="13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3pPr>
            <a:lvl4pPr marL="1425575">
              <a:defRPr sz="2400">
                <a:latin typeface="Arial" charset="0"/>
                <a:ea typeface="ＭＳ Ｐゴシック" charset="0"/>
              </a:defRPr>
            </a:lvl4pPr>
            <a:lvl5pPr>
              <a:defRPr sz="2400"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/>
              <a:t>Indians especially weak in New England </a:t>
            </a:r>
            <a:r>
              <a:rPr lang="en-US" sz="2800" dirty="0">
                <a:sym typeface="Wingdings" charset="0"/>
              </a:rPr>
              <a:t> epidemics wiped out ¾ of the native </a:t>
            </a:r>
            <a:r>
              <a:rPr lang="en-US" sz="2800" dirty="0" smtClean="0">
                <a:sym typeface="Wingdings" charset="0"/>
              </a:rPr>
              <a:t>population.</a:t>
            </a:r>
            <a:endParaRPr lang="en-US" sz="2800" dirty="0">
              <a:sym typeface="Wingdings" charset="0"/>
            </a:endParaRPr>
          </a:p>
          <a:p>
            <a:pPr>
              <a:spcBef>
                <a:spcPts val="0"/>
              </a:spcBef>
            </a:pPr>
            <a:r>
              <a:rPr lang="en-US" sz="2800" dirty="0" err="1">
                <a:sym typeface="Wingdings" charset="0"/>
              </a:rPr>
              <a:t>Wampanoags</a:t>
            </a:r>
            <a:r>
              <a:rPr lang="en-US" sz="2800" dirty="0">
                <a:sym typeface="Wingdings" charset="0"/>
              </a:rPr>
              <a:t> [near Plymouth] befriended the settlers.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ym typeface="Wingdings" charset="0"/>
              </a:rPr>
              <a:t>Cooperation between the two </a:t>
            </a:r>
            <a:br>
              <a:rPr lang="en-US" sz="2800" dirty="0">
                <a:sym typeface="Wingdings" charset="0"/>
              </a:rPr>
            </a:br>
            <a:r>
              <a:rPr lang="en-US" sz="2800" dirty="0">
                <a:sym typeface="Wingdings" charset="0"/>
              </a:rPr>
              <a:t>helped by Squanto.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ym typeface="Wingdings" charset="0"/>
              </a:rPr>
              <a:t>1621  Chief Massasoit signed</a:t>
            </a:r>
            <a:br>
              <a:rPr lang="en-US" sz="2800" dirty="0">
                <a:sym typeface="Wingdings" charset="0"/>
              </a:rPr>
            </a:br>
            <a:r>
              <a:rPr lang="en-US" sz="2800" dirty="0">
                <a:sym typeface="Wingdings" charset="0"/>
              </a:rPr>
              <a:t>treaty with the settlers.</a:t>
            </a: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US" sz="2800" dirty="0"/>
              <a:t>Autumn, 1621 </a:t>
            </a:r>
            <a:r>
              <a:rPr lang="en-US" sz="2800" dirty="0">
                <a:sym typeface="Wingdings" charset="0"/>
              </a:rPr>
              <a:t> both groups </a:t>
            </a:r>
            <a:br>
              <a:rPr lang="en-US" sz="2800" dirty="0">
                <a:sym typeface="Wingdings" charset="0"/>
              </a:rPr>
            </a:br>
            <a:r>
              <a:rPr lang="en-US" sz="2800" dirty="0">
                <a:sym typeface="Wingdings" charset="0"/>
              </a:rPr>
              <a:t>celebrated the First Thanksgiving.</a:t>
            </a:r>
            <a:endParaRPr lang="en-US" sz="2800" dirty="0"/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400202" y="147847"/>
            <a:ext cx="8343596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en-US" dirty="0"/>
              <a:t>Puritans vs. </a:t>
            </a:r>
            <a:endParaRPr lang="en-US" dirty="0" smtClean="0"/>
          </a:p>
          <a:p>
            <a:r>
              <a:rPr lang="en-US" dirty="0" smtClean="0"/>
              <a:t>Native </a:t>
            </a:r>
            <a:r>
              <a:rPr lang="en-US" dirty="0"/>
              <a:t>Americans</a:t>
            </a:r>
          </a:p>
        </p:txBody>
      </p:sp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2" y="3612519"/>
            <a:ext cx="1614488" cy="217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11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Development of </a:t>
            </a:r>
            <a:br>
              <a:rPr lang="en-US" dirty="0" smtClean="0">
                <a:latin typeface="Rockwell"/>
                <a:cs typeface="Rockwell"/>
              </a:rPr>
            </a:br>
            <a:r>
              <a:rPr lang="en-US" dirty="0" smtClean="0">
                <a:latin typeface="Rockwell"/>
                <a:cs typeface="Rockwell"/>
              </a:rPr>
              <a:t>New England &amp; Middle Colonial Identity 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Mr. Winchell</a:t>
            </a:r>
          </a:p>
          <a:p>
            <a:r>
              <a:rPr lang="en-US" dirty="0" smtClean="0">
                <a:latin typeface="Rockwell"/>
                <a:cs typeface="Rockwell"/>
              </a:rPr>
              <a:t>APUSH</a:t>
            </a:r>
          </a:p>
          <a:p>
            <a:r>
              <a:rPr lang="en-US" dirty="0" smtClean="0">
                <a:latin typeface="Rockwell"/>
                <a:cs typeface="Rockwell"/>
              </a:rPr>
              <a:t>Period 2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303050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map-colonial New England &amp; Pequot War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t="1476" r="1573" b="6848"/>
          <a:stretch>
            <a:fillRect/>
          </a:stretch>
        </p:blipFill>
        <p:spPr bwMode="auto">
          <a:xfrm>
            <a:off x="4127502" y="1421877"/>
            <a:ext cx="4806153" cy="439970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395111" y="228600"/>
            <a:ext cx="8444089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en-US" dirty="0"/>
              <a:t>The Pequot Wars: 1636-1637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1" y="1167010"/>
            <a:ext cx="4092222" cy="56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50838" indent="-350838">
              <a:spcBef>
                <a:spcPct val="50000"/>
              </a:spcBef>
              <a:buSzPct val="12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1pPr>
            <a:lvl2pPr marL="922337" lvl="1" indent="-342900">
              <a:spcBef>
                <a:spcPct val="50000"/>
              </a:spcBef>
              <a:buSzPct val="12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2pPr>
            <a:lvl3pPr marL="1371600" lvl="2" indent="-342900">
              <a:spcBef>
                <a:spcPct val="50000"/>
              </a:spcBef>
              <a:buSzPct val="13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3pPr>
            <a:lvl4pPr marL="1425575">
              <a:defRPr sz="2400">
                <a:latin typeface="Arial" charset="0"/>
                <a:ea typeface="ＭＳ Ｐゴシック" charset="0"/>
              </a:defRPr>
            </a:lvl4pPr>
            <a:lvl5pPr>
              <a:defRPr sz="2400"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err="1"/>
              <a:t>Pequots</a:t>
            </a:r>
            <a:r>
              <a:rPr lang="en-US" dirty="0"/>
              <a:t> </a:t>
            </a:r>
            <a:r>
              <a:rPr lang="en-US" dirty="0">
                <a:sym typeface="Wingdings" charset="0"/>
              </a:rPr>
              <a:t> </a:t>
            </a:r>
            <a:r>
              <a:rPr lang="en-US" dirty="0" smtClean="0">
                <a:sym typeface="Wingdings" charset="0"/>
              </a:rPr>
              <a:t>very powerful tribe</a:t>
            </a:r>
            <a:r>
              <a:rPr lang="en-US" dirty="0">
                <a:sym typeface="Wingdings" charset="0"/>
              </a:rPr>
              <a:t> </a:t>
            </a:r>
            <a:r>
              <a:rPr lang="en-US" dirty="0" smtClean="0">
                <a:sym typeface="Wingdings" charset="0"/>
              </a:rPr>
              <a:t>in </a:t>
            </a:r>
            <a:r>
              <a:rPr lang="en-US" dirty="0">
                <a:sym typeface="Wingdings" charset="0"/>
              </a:rPr>
              <a:t>CT river valley.</a:t>
            </a:r>
          </a:p>
          <a:p>
            <a:pPr>
              <a:spcBef>
                <a:spcPts val="0"/>
              </a:spcBef>
            </a:pPr>
            <a:r>
              <a:rPr lang="en-US" dirty="0">
                <a:sym typeface="Wingdings" charset="0"/>
              </a:rPr>
              <a:t>1637  </a:t>
            </a:r>
            <a:r>
              <a:rPr lang="en-US" dirty="0" smtClean="0">
                <a:sym typeface="Wingdings" charset="0"/>
              </a:rPr>
              <a:t>Pequot War</a:t>
            </a:r>
            <a:endParaRPr lang="en-US" dirty="0">
              <a:sym typeface="Wingdings" charset="0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sym typeface="Wingdings" charset="0"/>
              </a:rPr>
              <a:t>Whites, </a:t>
            </a:r>
            <a:r>
              <a:rPr lang="en-US" dirty="0" smtClean="0">
                <a:sym typeface="Wingdings" charset="0"/>
              </a:rPr>
              <a:t>with Narragansett</a:t>
            </a:r>
            <a:r>
              <a:rPr lang="en-US" dirty="0">
                <a:sym typeface="Wingdings" charset="0"/>
              </a:rPr>
              <a:t> </a:t>
            </a:r>
            <a:r>
              <a:rPr lang="en-US" dirty="0" smtClean="0">
                <a:sym typeface="Wingdings" charset="0"/>
              </a:rPr>
              <a:t>Indian </a:t>
            </a:r>
            <a:r>
              <a:rPr lang="en-US" dirty="0">
                <a:sym typeface="Wingdings" charset="0"/>
              </a:rPr>
              <a:t>allies</a:t>
            </a:r>
            <a:r>
              <a:rPr lang="en-US" dirty="0" smtClean="0">
                <a:sym typeface="Wingdings" charset="0"/>
              </a:rPr>
              <a:t>, attacked Pequot village </a:t>
            </a:r>
            <a:r>
              <a:rPr lang="en-US" dirty="0">
                <a:sym typeface="Wingdings" charset="0"/>
              </a:rPr>
              <a:t>on Mystic </a:t>
            </a:r>
            <a:r>
              <a:rPr lang="en-US" dirty="0" smtClean="0">
                <a:sym typeface="Wingdings" charset="0"/>
              </a:rPr>
              <a:t>River</a:t>
            </a:r>
            <a:r>
              <a:rPr lang="en-US" dirty="0">
                <a:sym typeface="Wingdings" charset="0"/>
              </a:rPr>
              <a:t>.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Wingdings" charset="0"/>
              </a:rPr>
              <a:t>Whites set fire </a:t>
            </a:r>
            <a:r>
              <a:rPr lang="en-US" dirty="0" smtClean="0">
                <a:sym typeface="Wingdings" charset="0"/>
              </a:rPr>
              <a:t>to homes </a:t>
            </a:r>
            <a:r>
              <a:rPr lang="en-US" dirty="0">
                <a:sym typeface="Wingdings" charset="0"/>
              </a:rPr>
              <a:t>&amp; shot </a:t>
            </a:r>
            <a:r>
              <a:rPr lang="en-US" dirty="0" smtClean="0">
                <a:sym typeface="Wingdings" charset="0"/>
              </a:rPr>
              <a:t>fleeing survivors</a:t>
            </a:r>
            <a:r>
              <a:rPr lang="en-US" dirty="0">
                <a:sym typeface="Wingdings" charset="0"/>
              </a:rPr>
              <a:t>!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Wingdings" charset="0"/>
              </a:rPr>
              <a:t>Pequot tribe virtually annihilated </a:t>
            </a:r>
            <a:r>
              <a:rPr lang="en-US" dirty="0" smtClean="0">
                <a:sym typeface="Wingdings" charset="0"/>
              </a:rPr>
              <a:t>an uneasy </a:t>
            </a:r>
            <a:r>
              <a:rPr lang="en-US" dirty="0">
                <a:sym typeface="Wingdings" charset="0"/>
              </a:rPr>
              <a:t>peace lasted for 40 years.</a:t>
            </a:r>
          </a:p>
        </p:txBody>
      </p:sp>
    </p:spTree>
    <p:extLst>
      <p:ext uri="{BB962C8B-B14F-4D97-AF65-F5344CB8AC3E}">
        <p14:creationId xmlns:p14="http://schemas.microsoft.com/office/powerpoint/2010/main" val="172298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165643" y="1538288"/>
            <a:ext cx="8749757" cy="483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50838" indent="-350838">
              <a:spcBef>
                <a:spcPct val="50000"/>
              </a:spcBef>
              <a:buSzPct val="12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1pPr>
            <a:lvl2pPr marL="922337" lvl="1" indent="-342900">
              <a:spcBef>
                <a:spcPct val="50000"/>
              </a:spcBef>
              <a:buSzPct val="12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2pPr>
            <a:lvl3pPr marL="1371600" lvl="2" indent="-342900">
              <a:spcBef>
                <a:spcPct val="50000"/>
              </a:spcBef>
              <a:buSzPct val="13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3pPr>
            <a:lvl4pPr marL="1425575">
              <a:defRPr sz="2400">
                <a:latin typeface="Arial" charset="0"/>
                <a:ea typeface="ＭＳ Ｐゴシック" charset="0"/>
              </a:defRPr>
            </a:lvl4pPr>
            <a:lvl5pPr>
              <a:defRPr sz="2400"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800" dirty="0"/>
              <a:t>Only hope for Native </a:t>
            </a:r>
            <a:br>
              <a:rPr lang="en-US" sz="2800" dirty="0"/>
            </a:br>
            <a:r>
              <a:rPr lang="en-US" sz="2800" dirty="0"/>
              <a:t>Americans to resist </a:t>
            </a:r>
            <a:br>
              <a:rPr lang="en-US" sz="2800" dirty="0"/>
            </a:br>
            <a:r>
              <a:rPr lang="en-US" sz="2800" dirty="0"/>
              <a:t>white settlers was to </a:t>
            </a:r>
            <a:br>
              <a:rPr lang="en-US" sz="2800" dirty="0"/>
            </a:br>
            <a:r>
              <a:rPr lang="en-US" sz="2800" dirty="0"/>
              <a:t>UNITE.</a:t>
            </a:r>
            <a:endParaRPr lang="en-US" sz="2800" dirty="0">
              <a:sym typeface="Wingdings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800" dirty="0" err="1">
                <a:solidFill>
                  <a:srgbClr val="C0504D"/>
                </a:solidFill>
                <a:sym typeface="Wingdings" charset="0"/>
              </a:rPr>
              <a:t>Metacom</a:t>
            </a:r>
            <a:r>
              <a:rPr lang="en-US" sz="2800" dirty="0">
                <a:sym typeface="Wingdings" charset="0"/>
              </a:rPr>
              <a:t> (</a:t>
            </a:r>
            <a:r>
              <a:rPr lang="en-US" sz="2800" dirty="0" smtClean="0">
                <a:sym typeface="Wingdings" charset="0"/>
              </a:rPr>
              <a:t>King </a:t>
            </a:r>
            <a:r>
              <a:rPr lang="en-US" sz="2800" dirty="0">
                <a:sym typeface="Wingdings" charset="0"/>
              </a:rPr>
              <a:t>Philip to </a:t>
            </a:r>
            <a:br>
              <a:rPr lang="en-US" sz="2800" dirty="0">
                <a:sym typeface="Wingdings" charset="0"/>
              </a:rPr>
            </a:br>
            <a:r>
              <a:rPr lang="en-US" sz="2800" dirty="0">
                <a:sym typeface="Wingdings" charset="0"/>
              </a:rPr>
              <a:t>white </a:t>
            </a:r>
            <a:r>
              <a:rPr lang="en-US" sz="2800" dirty="0" smtClean="0">
                <a:sym typeface="Wingdings" charset="0"/>
              </a:rPr>
              <a:t>settlers)</a:t>
            </a:r>
            <a:endParaRPr lang="en-US" sz="2800" dirty="0">
              <a:sym typeface="Wingdings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800" dirty="0"/>
              <a:t>Massasoit</a:t>
            </a:r>
            <a:r>
              <a:rPr lang="ja-JP" altLang="en-US" sz="2800" dirty="0"/>
              <a:t>’</a:t>
            </a:r>
            <a:r>
              <a:rPr lang="en-US" sz="2800" dirty="0"/>
              <a:t>s son united </a:t>
            </a:r>
            <a:br>
              <a:rPr lang="en-US" sz="2800" dirty="0"/>
            </a:br>
            <a:r>
              <a:rPr lang="en-US" sz="2800" dirty="0"/>
              <a:t>Indians and staged </a:t>
            </a:r>
            <a:br>
              <a:rPr lang="en-US" sz="2800" dirty="0"/>
            </a:br>
            <a:r>
              <a:rPr lang="en-US" sz="2800" dirty="0"/>
              <a:t>coordinated attacks </a:t>
            </a:r>
            <a:br>
              <a:rPr lang="en-US" sz="2800" dirty="0"/>
            </a:br>
            <a:r>
              <a:rPr lang="en-US" sz="2800" dirty="0"/>
              <a:t>on white settlements throughout New England.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</a:pPr>
            <a:r>
              <a:rPr lang="en-US" sz="2800" dirty="0"/>
              <a:t>Frontier settlements forced to retreat to Boston</a:t>
            </a:r>
            <a:r>
              <a:rPr lang="en-US" dirty="0"/>
              <a:t>.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65643" y="90271"/>
            <a:ext cx="8902157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en-US" dirty="0"/>
              <a:t>King Philip’s (</a:t>
            </a:r>
            <a:r>
              <a:rPr lang="en-US" dirty="0" err="1"/>
              <a:t>Metacomet</a:t>
            </a:r>
            <a:r>
              <a:rPr lang="en-US" dirty="0"/>
              <a:t>) War (1675-1676}</a:t>
            </a:r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81" y="1773258"/>
            <a:ext cx="2851946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44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395111" y="4802883"/>
            <a:ext cx="836788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50838" indent="-350838">
              <a:spcBef>
                <a:spcPct val="50000"/>
              </a:spcBef>
              <a:buSzPct val="12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1pPr>
            <a:lvl2pPr marL="922337" lvl="1" indent="-342900">
              <a:spcBef>
                <a:spcPct val="50000"/>
              </a:spcBef>
              <a:buSzPct val="12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2pPr>
            <a:lvl3pPr marL="1371600" lvl="2" indent="-342900">
              <a:spcBef>
                <a:spcPct val="50000"/>
              </a:spcBef>
              <a:buSzPct val="130000"/>
              <a:buFont typeface="Arial"/>
              <a:buChar char="•"/>
              <a:defRPr sz="2400">
                <a:solidFill>
                  <a:srgbClr val="FFFFFF"/>
                </a:solidFill>
                <a:latin typeface="Rockwell"/>
                <a:ea typeface="ＭＳ Ｐゴシック" charset="0"/>
              </a:defRPr>
            </a:lvl3pPr>
            <a:lvl4pPr marL="1425575">
              <a:defRPr sz="2400">
                <a:latin typeface="Arial" charset="0"/>
                <a:ea typeface="ＭＳ Ｐゴシック" charset="0"/>
              </a:defRPr>
            </a:lvl4pPr>
            <a:lvl5pPr>
              <a:defRPr sz="2400"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The war ended in failure for the Indians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Metacom</a:t>
            </a:r>
            <a:r>
              <a:rPr lang="en-US" dirty="0"/>
              <a:t> beheaded and drawn and quartered.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His son and wife sold into slavery.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Never a serious threat in New England again!!</a:t>
            </a: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395111" y="304800"/>
            <a:ext cx="8672689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en-US" dirty="0"/>
              <a:t>King Philip’s War (1675-</a:t>
            </a:r>
            <a:r>
              <a:rPr lang="en-US" dirty="0" smtClean="0"/>
              <a:t>1676)</a:t>
            </a:r>
            <a:endParaRPr lang="en-US" dirty="0"/>
          </a:p>
        </p:txBody>
      </p:sp>
      <p:pic>
        <p:nvPicPr>
          <p:cNvPr id="208901" name="Picture 5" descr="map-King Philip's War-1675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250" r="1250" b="1250"/>
          <a:stretch>
            <a:fillRect/>
          </a:stretch>
        </p:blipFill>
        <p:spPr bwMode="auto">
          <a:xfrm>
            <a:off x="2836334" y="1234881"/>
            <a:ext cx="3512795" cy="3512795"/>
          </a:xfrm>
          <a:prstGeom prst="rect">
            <a:avLst/>
          </a:prstGeom>
          <a:noFill/>
          <a:ln w="9525">
            <a:solidFill>
              <a:srgbClr val="3A1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6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03_07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/>
          <a:stretch>
            <a:fillRect/>
          </a:stretch>
        </p:blipFill>
        <p:spPr bwMode="auto">
          <a:xfrm>
            <a:off x="778358" y="543142"/>
            <a:ext cx="7622562" cy="5834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21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l="15163" b="6673"/>
          <a:stretch/>
        </p:blipFill>
        <p:spPr>
          <a:xfrm>
            <a:off x="3211679" y="1617842"/>
            <a:ext cx="5791200" cy="490696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latin typeface="Rockwell"/>
                <a:cs typeface="Rockwell"/>
                <a:sym typeface="Arial"/>
              </a:rPr>
              <a:t>Middle Colonies </a:t>
            </a:r>
            <a:r>
              <a:rPr lang="en-US" dirty="0" smtClean="0">
                <a:latin typeface="Rockwell"/>
                <a:cs typeface="Rockwell"/>
                <a:sym typeface="Arial"/>
              </a:rPr>
              <a:t/>
            </a:r>
            <a:br>
              <a:rPr lang="en-US" dirty="0" smtClean="0">
                <a:latin typeface="Rockwell"/>
                <a:cs typeface="Rockwell"/>
                <a:sym typeface="Arial"/>
              </a:rPr>
            </a:br>
            <a:r>
              <a:rPr lang="en-US" dirty="0" smtClean="0">
                <a:latin typeface="Rockwell"/>
                <a:cs typeface="Rockwell"/>
                <a:sym typeface="Arial"/>
              </a:rPr>
              <a:t>Society </a:t>
            </a:r>
            <a:r>
              <a:rPr lang="en-US" dirty="0">
                <a:latin typeface="Rockwell"/>
                <a:cs typeface="Rockwell"/>
                <a:sym typeface="Arial"/>
              </a:rPr>
              <a:t>&amp; Economy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idx="1"/>
          </p:nvPr>
        </p:nvSpPr>
        <p:spPr>
          <a:xfrm>
            <a:off x="0" y="1371600"/>
            <a:ext cx="3211679" cy="5279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>
                <a:latin typeface="Rockwell"/>
                <a:cs typeface="Rockwell"/>
                <a:sym typeface="Arial"/>
              </a:rPr>
              <a:t>S</a:t>
            </a:r>
            <a:r>
              <a:rPr lang="en-US" sz="2800" dirty="0" smtClean="0">
                <a:latin typeface="Rockwell"/>
                <a:cs typeface="Rockwell"/>
                <a:sym typeface="Arial"/>
              </a:rPr>
              <a:t>hipbuilding</a:t>
            </a:r>
            <a:r>
              <a:rPr lang="en-US" sz="2800" dirty="0">
                <a:latin typeface="Rockwell"/>
                <a:cs typeface="Rockwell"/>
                <a:sym typeface="Arial"/>
              </a:rPr>
              <a:t>, small-scale farming, and trading. </a:t>
            </a:r>
          </a:p>
          <a:p>
            <a:r>
              <a:rPr lang="en-US" sz="2800" dirty="0">
                <a:latin typeface="Rockwell"/>
                <a:cs typeface="Rockwell"/>
                <a:sym typeface="Arial"/>
              </a:rPr>
              <a:t>New York and Philadelphia grew as seaports and commercial centers</a:t>
            </a:r>
          </a:p>
          <a:p>
            <a:r>
              <a:rPr lang="en-US" sz="2800" dirty="0">
                <a:latin typeface="Rockwell"/>
                <a:cs typeface="Rockwell"/>
                <a:sym typeface="Arial"/>
              </a:rPr>
              <a:t>“bread basket” of colonies</a:t>
            </a:r>
          </a:p>
          <a:p>
            <a:endParaRPr sz="2800" dirty="0">
              <a:latin typeface="Rockwell"/>
              <a:cs typeface="Rockwel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89720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New York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596" y="1447800"/>
            <a:ext cx="4383604" cy="51054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latin typeface="Rockwell"/>
                <a:cs typeface="Rockwell"/>
              </a:rPr>
              <a:t>Founded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1626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atin typeface="Rockwell"/>
                <a:cs typeface="Rockwell"/>
              </a:rPr>
              <a:t>Founder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Dutch settlers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atin typeface="Rockwell"/>
                <a:cs typeface="Rockwell"/>
              </a:rPr>
              <a:t>Purpose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Economic gain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atin typeface="Rockwell"/>
                <a:cs typeface="Rockwell"/>
              </a:rPr>
              <a:t>Economy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Fur, </a:t>
            </a:r>
            <a:r>
              <a:rPr lang="en-US" dirty="0" err="1" smtClean="0">
                <a:latin typeface="Rockwell"/>
                <a:cs typeface="Rockwell"/>
              </a:rPr>
              <a:t>patroonships</a:t>
            </a:r>
            <a:endParaRPr lang="en-US" dirty="0" smtClean="0">
              <a:latin typeface="Rockwell"/>
              <a:cs typeface="Rockwell"/>
            </a:endParaRP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Manhattan port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Hudson River farming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atin typeface="Rockwell"/>
                <a:cs typeface="Rockwell"/>
              </a:rPr>
              <a:t>Government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Royal colony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Peter Stuyvesant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4648199" y="1447800"/>
            <a:ext cx="4330427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dirty="0" smtClean="0">
                <a:latin typeface="Rockwell"/>
                <a:cs typeface="Rockwell"/>
              </a:rPr>
              <a:t>Ethnic/Social/Religious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err="1" smtClean="0">
                <a:latin typeface="Rockwell"/>
                <a:cs typeface="Rockwell"/>
              </a:rPr>
              <a:t>Lenape</a:t>
            </a:r>
            <a:r>
              <a:rPr lang="en-US" dirty="0" smtClean="0">
                <a:latin typeface="Rockwell"/>
                <a:cs typeface="Rockwell"/>
              </a:rPr>
              <a:t> &amp; Iroquois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“New Amsterdam”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Limited slavery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English took control during Anglo-Dutch Wars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Dutch Reformed </a:t>
            </a:r>
            <a:br>
              <a:rPr lang="en-US" dirty="0" smtClean="0">
                <a:latin typeface="Rockwell"/>
                <a:cs typeface="Rockwell"/>
              </a:rPr>
            </a:br>
            <a:r>
              <a:rPr lang="en-US" dirty="0" smtClean="0">
                <a:latin typeface="Rockwell"/>
                <a:cs typeface="Rockwell"/>
              </a:rPr>
              <a:t>&amp; Anglican Churches</a:t>
            </a:r>
          </a:p>
        </p:txBody>
      </p:sp>
    </p:spTree>
    <p:extLst>
      <p:ext uri="{BB962C8B-B14F-4D97-AF65-F5344CB8AC3E}">
        <p14:creationId xmlns:p14="http://schemas.microsoft.com/office/powerpoint/2010/main" val="20042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New Jersey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7338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Rockwell"/>
                <a:cs typeface="Rockwell"/>
              </a:rPr>
              <a:t>Founded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1660</a:t>
            </a:r>
          </a:p>
          <a:p>
            <a:r>
              <a:rPr lang="en-US" dirty="0" smtClean="0">
                <a:latin typeface="Rockwell"/>
                <a:cs typeface="Rockwell"/>
              </a:rPr>
              <a:t>Founder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Swedish &amp; Dutch settlers</a:t>
            </a:r>
          </a:p>
          <a:p>
            <a:r>
              <a:rPr lang="en-US" dirty="0" smtClean="0">
                <a:latin typeface="Rockwell"/>
                <a:cs typeface="Rockwell"/>
              </a:rPr>
              <a:t>Purpose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Economic gain</a:t>
            </a:r>
          </a:p>
          <a:p>
            <a:r>
              <a:rPr lang="en-US" dirty="0" smtClean="0">
                <a:latin typeface="Rockwell"/>
                <a:cs typeface="Rockwell"/>
              </a:rPr>
              <a:t>Economy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Mixed farming</a:t>
            </a:r>
          </a:p>
          <a:p>
            <a:r>
              <a:rPr lang="en-US" dirty="0" smtClean="0">
                <a:latin typeface="Rockwell"/>
                <a:cs typeface="Rockwell"/>
              </a:rPr>
              <a:t>Government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Royal colony</a:t>
            </a:r>
          </a:p>
        </p:txBody>
      </p:sp>
    </p:spTree>
    <p:extLst>
      <p:ext uri="{BB962C8B-B14F-4D97-AF65-F5344CB8AC3E}">
        <p14:creationId xmlns:p14="http://schemas.microsoft.com/office/powerpoint/2010/main" val="11865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Delaware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429008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Rockwell"/>
                <a:cs typeface="Rockwell"/>
              </a:rPr>
              <a:t>Founded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1638</a:t>
            </a:r>
          </a:p>
          <a:p>
            <a:r>
              <a:rPr lang="en-US" dirty="0" smtClean="0">
                <a:latin typeface="Rockwell"/>
                <a:cs typeface="Rockwell"/>
              </a:rPr>
              <a:t>Founder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Dutch &amp; Swedish settlers</a:t>
            </a:r>
          </a:p>
          <a:p>
            <a:r>
              <a:rPr lang="en-US" dirty="0" smtClean="0">
                <a:latin typeface="Rockwell"/>
                <a:cs typeface="Rockwell"/>
              </a:rPr>
              <a:t>Purpose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Economic gain</a:t>
            </a:r>
          </a:p>
          <a:p>
            <a:r>
              <a:rPr lang="en-US" dirty="0" smtClean="0">
                <a:latin typeface="Rockwell"/>
                <a:cs typeface="Rockwell"/>
              </a:rPr>
              <a:t>Economy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Fishing, moderate-sized plantations</a:t>
            </a:r>
          </a:p>
          <a:p>
            <a:r>
              <a:rPr lang="en-US" dirty="0" smtClean="0">
                <a:latin typeface="Rockwell"/>
                <a:cs typeface="Rockwell"/>
              </a:rPr>
              <a:t>Government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Proprietary colony</a:t>
            </a:r>
          </a:p>
        </p:txBody>
      </p:sp>
      <p:pic>
        <p:nvPicPr>
          <p:cNvPr id="16386" name="Picture 2" descr="https://upload.wikimedia.org/wikipedia/commons/4/4f/3rdLordDeLaWarr.jpg"/>
          <p:cNvPicPr>
            <a:picLocks noChangeAspect="1" noChangeArrowheads="1"/>
          </p:cNvPicPr>
          <p:nvPr/>
        </p:nvPicPr>
        <p:blipFill rotWithShape="1">
          <a:blip r:embed="rId2" cstate="print"/>
          <a:srcRect t="-16667" b="-16667"/>
          <a:stretch/>
        </p:blipFill>
        <p:spPr bwMode="auto">
          <a:xfrm>
            <a:off x="5181798" y="1447800"/>
            <a:ext cx="3047801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58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6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Pennsylvania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910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Rockwell"/>
                <a:cs typeface="Rockwell"/>
              </a:rPr>
              <a:t>Founded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1682</a:t>
            </a:r>
          </a:p>
          <a:p>
            <a:r>
              <a:rPr lang="en-US" dirty="0" smtClean="0">
                <a:latin typeface="Rockwell"/>
                <a:cs typeface="Rockwell"/>
              </a:rPr>
              <a:t>Founder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William Penn</a:t>
            </a:r>
          </a:p>
          <a:p>
            <a:r>
              <a:rPr lang="en-US" dirty="0" smtClean="0">
                <a:latin typeface="Rockwell"/>
                <a:cs typeface="Rockwell"/>
              </a:rPr>
              <a:t>Purpose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Haven for Quakers</a:t>
            </a:r>
          </a:p>
          <a:p>
            <a:r>
              <a:rPr lang="en-US" dirty="0" smtClean="0">
                <a:latin typeface="Rockwell"/>
                <a:cs typeface="Rockwell"/>
              </a:rPr>
              <a:t>Economy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Wheat, oats, Philadelphia port</a:t>
            </a:r>
          </a:p>
          <a:p>
            <a:r>
              <a:rPr lang="en-US" dirty="0" smtClean="0">
                <a:latin typeface="Rockwell"/>
                <a:cs typeface="Rockwell"/>
              </a:rPr>
              <a:t>Government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“Restoration” colony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Rockwell"/>
                <a:cs typeface="Rockwell"/>
              </a:rPr>
              <a:t>Ethnic/Social/Religious</a:t>
            </a:r>
          </a:p>
          <a:p>
            <a:pPr lvl="1"/>
            <a:r>
              <a:rPr lang="en-US" dirty="0" err="1" smtClean="0">
                <a:latin typeface="Rockwell"/>
                <a:cs typeface="Rockwell"/>
              </a:rPr>
              <a:t>Lenape</a:t>
            </a:r>
            <a:r>
              <a:rPr lang="en-US" dirty="0" smtClean="0">
                <a:latin typeface="Rockwell"/>
                <a:cs typeface="Rockwell"/>
              </a:rPr>
              <a:t>, peaceful (early) Indian relations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English (later, Germans and Scots-Irish)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Tolerance: Quakers, Mennonites, Amish</a:t>
            </a:r>
          </a:p>
          <a:p>
            <a:pPr lvl="1"/>
            <a:r>
              <a:rPr lang="en-US" dirty="0" smtClean="0">
                <a:latin typeface="Rockwell"/>
                <a:cs typeface="Rockwell"/>
              </a:rPr>
              <a:t>Limited slavery</a:t>
            </a:r>
          </a:p>
        </p:txBody>
      </p:sp>
    </p:spTree>
    <p:extLst>
      <p:ext uri="{BB962C8B-B14F-4D97-AF65-F5344CB8AC3E}">
        <p14:creationId xmlns:p14="http://schemas.microsoft.com/office/powerpoint/2010/main" val="24583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0638"/>
            <a:ext cx="746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Penn's "Holy Experiment"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308577"/>
            <a:ext cx="8382000" cy="554942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Rockwell"/>
                <a:cs typeface="Rockwell"/>
              </a:rPr>
              <a:t>Quakers were persecuted in New England for their beliefs; William Penn founded Pennsylvania in 1681 as a </a:t>
            </a:r>
            <a:r>
              <a:rPr lang="ja-JP" altLang="en-US" sz="2800" dirty="0">
                <a:latin typeface="Rockwell"/>
                <a:cs typeface="Rockwell"/>
              </a:rPr>
              <a:t>“</a:t>
            </a:r>
            <a:r>
              <a:rPr lang="en-US" sz="2800" dirty="0">
                <a:latin typeface="Rockwell"/>
                <a:cs typeface="Rockwell"/>
              </a:rPr>
              <a:t>holy experiment</a:t>
            </a:r>
            <a:r>
              <a:rPr lang="ja-JP" altLang="en-US" sz="2800" dirty="0">
                <a:latin typeface="Rockwell"/>
                <a:cs typeface="Rockwell"/>
              </a:rPr>
              <a:t>”</a:t>
            </a:r>
            <a:r>
              <a:rPr lang="en-US" sz="2800" dirty="0">
                <a:latin typeface="Rockwell"/>
                <a:cs typeface="Rockwell"/>
              </a:rPr>
              <a:t> </a:t>
            </a:r>
          </a:p>
          <a:p>
            <a:pPr lvl="1">
              <a:lnSpc>
                <a:spcPct val="90000"/>
              </a:lnSpc>
              <a:buSzPct val="75000"/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As a society run on Quaker principles that promoted religious toleration &amp; protection of the rights of property-less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Appealed to English, Welsh, Irish, German immigrants </a:t>
            </a:r>
          </a:p>
        </p:txBody>
      </p:sp>
    </p:spTree>
    <p:extLst>
      <p:ext uri="{BB962C8B-B14F-4D97-AF65-F5344CB8AC3E}">
        <p14:creationId xmlns:p14="http://schemas.microsoft.com/office/powerpoint/2010/main" val="3098761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AP Prompt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Compare and contrast the motivations for colonization, economies, and regional identities of the New England, Middle, and Southern/Chesapeake Colonies.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7789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962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4671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23488"/>
            <a:ext cx="7772400" cy="83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Settling Pennsylvania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idx="1"/>
          </p:nvPr>
        </p:nvSpPr>
        <p:spPr>
          <a:xfrm>
            <a:off x="419100" y="1302506"/>
            <a:ext cx="8305800" cy="5943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sz="2800" dirty="0">
                <a:latin typeface="Rockwell"/>
                <a:cs typeface="Rockwell"/>
              </a:rPr>
              <a:t>Immigration to PA led to a very ethnically, nationally, &amp; religiously diverse population</a:t>
            </a:r>
          </a:p>
          <a:p>
            <a:r>
              <a:rPr lang="en-US" sz="2800" dirty="0">
                <a:latin typeface="Rockwell"/>
                <a:cs typeface="Rockwell"/>
              </a:rPr>
              <a:t>Quarrels were common (unlike homogeneous VA &amp; Mass Bay colonies), but PA prospered</a:t>
            </a:r>
          </a:p>
          <a:p>
            <a:r>
              <a:rPr lang="en-US" sz="2800" dirty="0">
                <a:latin typeface="Rockwell"/>
                <a:cs typeface="Rockwell"/>
              </a:rPr>
              <a:t>In 1701, Penn granted self-rule to PA colonists &amp; independence to Delaware counties</a:t>
            </a:r>
          </a:p>
        </p:txBody>
      </p:sp>
    </p:spTree>
    <p:extLst>
      <p:ext uri="{BB962C8B-B14F-4D97-AF65-F5344CB8AC3E}">
        <p14:creationId xmlns:p14="http://schemas.microsoft.com/office/powerpoint/2010/main" val="40644410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11" y="-35806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Ports &amp; Growing Cities</a:t>
            </a:r>
            <a:endParaRPr lang="en-US" dirty="0">
              <a:latin typeface="Rockwell"/>
              <a:cs typeface="Rockwell"/>
            </a:endParaRPr>
          </a:p>
        </p:txBody>
      </p:sp>
      <p:pic>
        <p:nvPicPr>
          <p:cNvPr id="4" name="Picture 3" descr="ch04_08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 t="23810"/>
          <a:stretch>
            <a:fillRect/>
          </a:stretch>
        </p:blipFill>
        <p:spPr bwMode="auto">
          <a:xfrm>
            <a:off x="1608668" y="935036"/>
            <a:ext cx="6110110" cy="579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7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75318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76258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-31552"/>
            <a:ext cx="746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Conclusions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idx="1"/>
          </p:nvPr>
        </p:nvSpPr>
        <p:spPr>
          <a:xfrm>
            <a:off x="396833" y="1040885"/>
            <a:ext cx="8350334" cy="54657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sz="2800" dirty="0">
                <a:latin typeface="Rockwell"/>
                <a:cs typeface="Rockwell"/>
              </a:rPr>
              <a:t>All the colonies faced early an struggle to survive </a:t>
            </a:r>
          </a:p>
          <a:p>
            <a:r>
              <a:rPr lang="en-US" sz="2800" dirty="0">
                <a:latin typeface="Rockwell"/>
                <a:cs typeface="Rockwell"/>
              </a:rPr>
              <a:t>Distinct regional differences intensified &amp; persisted throughout the colonial period </a:t>
            </a:r>
          </a:p>
          <a:p>
            <a:r>
              <a:rPr lang="en-US" sz="2800" dirty="0">
                <a:latin typeface="Rockwell"/>
                <a:cs typeface="Rockwell"/>
              </a:rPr>
              <a:t>It was not until the American Revolution that colonists began to see themselves as a distinct </a:t>
            </a:r>
            <a:r>
              <a:rPr lang="en-US" altLang="ja-JP" sz="2800" dirty="0" smtClean="0">
                <a:latin typeface="Rockwell"/>
                <a:cs typeface="Rockwell"/>
              </a:rPr>
              <a:t>“</a:t>
            </a:r>
            <a:r>
              <a:rPr lang="en-US" sz="2800" dirty="0" smtClean="0">
                <a:latin typeface="Rockwell"/>
                <a:cs typeface="Rockwell"/>
              </a:rPr>
              <a:t>American” </a:t>
            </a:r>
            <a:r>
              <a:rPr lang="en-US" sz="2800" dirty="0">
                <a:latin typeface="Rockwell"/>
                <a:cs typeface="Rockwell"/>
              </a:rPr>
              <a:t>people</a:t>
            </a:r>
            <a:endParaRPr lang="en-US" sz="2800" dirty="0">
              <a:solidFill>
                <a:srgbClr val="FF0000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381737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Rockwell"/>
                <a:cs typeface="Rockwell"/>
              </a:rPr>
              <a:t>Key Concepts</a:t>
            </a:r>
            <a:endParaRPr lang="en-US">
              <a:latin typeface="Rockwell"/>
              <a:cs typeface="Rockwel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17638"/>
            <a:ext cx="82296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2.1.II.B:</a:t>
            </a:r>
          </a:p>
          <a:p>
            <a:r>
              <a:rPr lang="en-US" sz="2800" dirty="0" smtClean="0"/>
              <a:t>The New England colonies, initially settled by Puritans, developed around small towns with family farms and achieved a thriving mixed economy of agriculture and commerce.</a:t>
            </a:r>
          </a:p>
          <a:p>
            <a:r>
              <a:rPr lang="en-US" sz="2800" dirty="0" smtClean="0"/>
              <a:t>2.1.II.C:</a:t>
            </a:r>
          </a:p>
          <a:p>
            <a:r>
              <a:rPr lang="en-US" sz="2800" dirty="0" smtClean="0"/>
              <a:t>The middle colonies supported a flourishing export economy based on cereal crops and attracted a broad range of European migrants, leading to societies with greater cultural, ethnic, and religious diversity and tolerance.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044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225" y="17641"/>
            <a:ext cx="7599886" cy="6789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17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 dirty="0">
              <a:solidFill>
                <a:schemeClr val="dk2"/>
              </a:solidFill>
              <a:latin typeface="Rockwell"/>
              <a:ea typeface="Arial"/>
              <a:cs typeface="Rockwell"/>
              <a:sym typeface="Arial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idx="1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1294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192404" y="1038001"/>
            <a:ext cx="8754381" cy="569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0838" indent="-3508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54075" indent="-2746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65238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81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SzPct val="120000"/>
              <a:buFont typeface="Arial"/>
              <a:buChar char="•"/>
            </a:pPr>
            <a:r>
              <a:rPr lang="en-US" sz="2800" dirty="0">
                <a:latin typeface="Rockwell"/>
              </a:rPr>
              <a:t>1620 </a:t>
            </a:r>
            <a:r>
              <a:rPr lang="en-US" sz="2800" dirty="0">
                <a:latin typeface="Rockwell"/>
                <a:sym typeface="Wingdings" charset="0"/>
              </a:rPr>
              <a:t> a group of 102 </a:t>
            </a:r>
            <a:br>
              <a:rPr lang="en-US" sz="2800" dirty="0">
                <a:latin typeface="Rockwell"/>
                <a:sym typeface="Wingdings" charset="0"/>
              </a:rPr>
            </a:br>
            <a:r>
              <a:rPr lang="en-US" sz="2800" dirty="0">
                <a:latin typeface="Rockwell"/>
                <a:sym typeface="Wingdings" charset="0"/>
              </a:rPr>
              <a:t>people [half </a:t>
            </a:r>
            <a:r>
              <a:rPr lang="en-US" sz="2800" dirty="0" smtClean="0">
                <a:latin typeface="Rockwell"/>
                <a:sym typeface="Wingdings" charset="0"/>
              </a:rPr>
              <a:t>Separatists/half Puritans]] </a:t>
            </a:r>
            <a:endParaRPr lang="en-US" sz="2800" i="1" dirty="0">
              <a:latin typeface="Rockwell"/>
            </a:endParaRPr>
          </a:p>
          <a:p>
            <a:pPr marL="922337" lvl="1" indent="-342900">
              <a:buSzPct val="120000"/>
              <a:buFont typeface="Arial"/>
              <a:buChar char="•"/>
            </a:pPr>
            <a:r>
              <a:rPr lang="en-US" sz="2800" dirty="0">
                <a:latin typeface="Rockwell"/>
                <a:sym typeface="Wingdings" charset="0"/>
              </a:rPr>
              <a:t>Negotiated with the</a:t>
            </a:r>
            <a:br>
              <a:rPr lang="en-US" sz="2800" dirty="0">
                <a:latin typeface="Rockwell"/>
                <a:sym typeface="Wingdings" charset="0"/>
              </a:rPr>
            </a:br>
            <a:r>
              <a:rPr lang="en-US" sz="2800" dirty="0">
                <a:latin typeface="Rockwell"/>
                <a:sym typeface="Wingdings" charset="0"/>
              </a:rPr>
              <a:t>Virginia Company to </a:t>
            </a:r>
            <a:br>
              <a:rPr lang="en-US" sz="2800" dirty="0">
                <a:latin typeface="Rockwell"/>
                <a:sym typeface="Wingdings" charset="0"/>
              </a:rPr>
            </a:br>
            <a:r>
              <a:rPr lang="en-US" sz="2800" dirty="0">
                <a:latin typeface="Rockwell"/>
                <a:sym typeface="Wingdings" charset="0"/>
              </a:rPr>
              <a:t>settle in its </a:t>
            </a:r>
            <a:br>
              <a:rPr lang="en-US" sz="2800" dirty="0">
                <a:latin typeface="Rockwell"/>
                <a:sym typeface="Wingdings" charset="0"/>
              </a:rPr>
            </a:br>
            <a:r>
              <a:rPr lang="en-US" sz="2800" dirty="0">
                <a:latin typeface="Rockwell"/>
                <a:sym typeface="Wingdings" charset="0"/>
              </a:rPr>
              <a:t>jurisdiction.</a:t>
            </a:r>
          </a:p>
          <a:p>
            <a:pPr marL="922337" lvl="1" indent="-342900">
              <a:buSzPct val="120000"/>
              <a:buFont typeface="Arial"/>
              <a:buChar char="•"/>
            </a:pPr>
            <a:r>
              <a:rPr lang="en-US" sz="2800" dirty="0">
                <a:latin typeface="Rockwell"/>
                <a:sym typeface="Wingdings" charset="0"/>
              </a:rPr>
              <a:t>Non-Separatists </a:t>
            </a:r>
            <a:br>
              <a:rPr lang="en-US" sz="2800" dirty="0">
                <a:latin typeface="Rockwell"/>
                <a:sym typeface="Wingdings" charset="0"/>
              </a:rPr>
            </a:br>
            <a:r>
              <a:rPr lang="en-US" sz="2800" dirty="0">
                <a:latin typeface="Rockwell"/>
                <a:sym typeface="Wingdings" charset="0"/>
              </a:rPr>
              <a:t>included Captain Myles </a:t>
            </a:r>
            <a:br>
              <a:rPr lang="en-US" sz="2800" dirty="0">
                <a:latin typeface="Rockwell"/>
                <a:sym typeface="Wingdings" charset="0"/>
              </a:rPr>
            </a:br>
            <a:r>
              <a:rPr lang="en-US" sz="2800" dirty="0">
                <a:latin typeface="Rockwell"/>
                <a:sym typeface="Wingdings" charset="0"/>
              </a:rPr>
              <a:t>Standish.</a:t>
            </a:r>
          </a:p>
          <a:p>
            <a:pPr>
              <a:buSzPct val="120000"/>
              <a:buFont typeface="Arial"/>
              <a:buChar char="•"/>
            </a:pPr>
            <a:r>
              <a:rPr lang="en-US" sz="2800" dirty="0">
                <a:latin typeface="Rockwell"/>
              </a:rPr>
              <a:t>Plymouth Bay way </a:t>
            </a:r>
            <a:br>
              <a:rPr lang="en-US" sz="2800" dirty="0">
                <a:latin typeface="Rockwell"/>
              </a:rPr>
            </a:br>
            <a:r>
              <a:rPr lang="en-US" sz="2800" dirty="0">
                <a:latin typeface="Rockwell"/>
              </a:rPr>
              <a:t>outside the domain of the Virginia Company.</a:t>
            </a:r>
          </a:p>
          <a:p>
            <a:pPr marL="922337" lvl="1" indent="-342900">
              <a:buSzPct val="120000"/>
              <a:buFont typeface="Arial"/>
              <a:buChar char="•"/>
            </a:pPr>
            <a:r>
              <a:rPr lang="en-US" sz="2800" dirty="0">
                <a:latin typeface="Rockwell"/>
              </a:rPr>
              <a:t>Became squatters without legal right to land &amp; specific authority to establish a govt.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6700" y="181207"/>
            <a:ext cx="5810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Mayflower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5873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9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9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9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9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436034" y="1877683"/>
            <a:ext cx="8271933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90613" indent="-293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4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SzPct val="120000"/>
              <a:buFont typeface="Arial"/>
              <a:buChar char="•"/>
            </a:pPr>
            <a:r>
              <a:rPr lang="en-US" sz="2800" dirty="0">
                <a:latin typeface="Rockwell"/>
              </a:rPr>
              <a:t>Written and signed before the Pilgrims disembarked from the ship.</a:t>
            </a:r>
          </a:p>
          <a:p>
            <a:pPr>
              <a:buSzPct val="120000"/>
              <a:buFont typeface="Arial"/>
              <a:buChar char="•"/>
            </a:pPr>
            <a:r>
              <a:rPr lang="en-US" sz="2800" dirty="0">
                <a:latin typeface="Rockwell"/>
              </a:rPr>
              <a:t>Not a constitution, but an agreement to form a crude govt. and submit to majority rule.</a:t>
            </a:r>
          </a:p>
          <a:p>
            <a:pPr marL="1139825" lvl="1" indent="-342900">
              <a:buSzPct val="120000"/>
              <a:buFont typeface="Arial"/>
              <a:buChar char="•"/>
            </a:pPr>
            <a:r>
              <a:rPr lang="en-US" sz="2800" dirty="0">
                <a:latin typeface="Rockwell"/>
                <a:sym typeface="Wingdings" charset="0"/>
              </a:rPr>
              <a:t>Signed by 41 adult males.</a:t>
            </a:r>
          </a:p>
          <a:p>
            <a:pPr>
              <a:buSzPct val="120000"/>
              <a:buFont typeface="Arial"/>
              <a:buChar char="•"/>
            </a:pPr>
            <a:r>
              <a:rPr lang="en-US" sz="2800" dirty="0">
                <a:latin typeface="Rockwell"/>
              </a:rPr>
              <a:t>Led to adult male settlers meeting in assemblies to make laws in town meetings</a:t>
            </a:r>
            <a:r>
              <a:rPr lang="en-US" sz="2600" dirty="0">
                <a:latin typeface="Rockwell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2776" y="269412"/>
            <a:ext cx="73384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Mayflower Compact</a:t>
            </a:r>
          </a:p>
          <a:p>
            <a:pPr algn="ctr"/>
            <a:r>
              <a:rPr lang="en-US" sz="3200" dirty="0" smtClean="0"/>
              <a:t>November 11, 1620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178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981200" y="12954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451556" y="1295400"/>
            <a:ext cx="8235244" cy="353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90613" indent="-293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4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SzPct val="120000"/>
              <a:buFont typeface="Arial"/>
              <a:buChar char="•"/>
            </a:pPr>
            <a:r>
              <a:rPr lang="ja-JP" altLang="en-US" sz="2800" dirty="0">
                <a:latin typeface="Arial"/>
              </a:rPr>
              <a:t>“</a:t>
            </a:r>
            <a:r>
              <a:rPr lang="en-US" sz="2800" dirty="0">
                <a:latin typeface="Rockwell"/>
              </a:rPr>
              <a:t>Covenant of Grace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>
                <a:latin typeface="Rockwell"/>
              </a:rPr>
              <a:t>:</a:t>
            </a:r>
          </a:p>
          <a:p>
            <a:pPr marL="1139825" lvl="1" indent="-342900">
              <a:buSzPct val="120000"/>
              <a:buFont typeface="Arial"/>
              <a:buChar char="•"/>
            </a:pPr>
            <a:r>
              <a:rPr lang="en-US" sz="2800" dirty="0">
                <a:latin typeface="Rockwell"/>
                <a:sym typeface="Wingdings" charset="0"/>
              </a:rPr>
              <a:t>between Puritan communities and God</a:t>
            </a:r>
            <a:r>
              <a:rPr lang="en-US" sz="2800" dirty="0" smtClean="0">
                <a:latin typeface="Rockwell"/>
                <a:sym typeface="Wingdings" charset="0"/>
              </a:rPr>
              <a:t>.</a:t>
            </a:r>
            <a:endParaRPr lang="en-US" sz="2800" dirty="0">
              <a:latin typeface="Rockwell"/>
              <a:sym typeface="Wingdings" charset="0"/>
            </a:endParaRPr>
          </a:p>
          <a:p>
            <a:pPr>
              <a:buSzPct val="120000"/>
              <a:buFont typeface="Arial"/>
              <a:buChar char="•"/>
            </a:pPr>
            <a:r>
              <a:rPr lang="ja-JP" altLang="en-US" sz="2800" dirty="0">
                <a:latin typeface="Arial"/>
              </a:rPr>
              <a:t>“</a:t>
            </a:r>
            <a:r>
              <a:rPr lang="en-US" sz="2800" dirty="0">
                <a:latin typeface="Rockwell"/>
              </a:rPr>
              <a:t>Social Covenant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>
                <a:latin typeface="Rockwell"/>
              </a:rPr>
              <a:t>:</a:t>
            </a:r>
          </a:p>
          <a:p>
            <a:pPr marL="1139825" lvl="1" indent="-342900">
              <a:buSzPct val="120000"/>
              <a:buFont typeface="Arial"/>
              <a:buChar char="•"/>
            </a:pPr>
            <a:r>
              <a:rPr lang="en-US" sz="2800" dirty="0">
                <a:latin typeface="Rockwell"/>
              </a:rPr>
              <a:t>Between members of Puritan communities with each other.</a:t>
            </a:r>
          </a:p>
          <a:p>
            <a:pPr marL="1139825" lvl="1" indent="-342900">
              <a:buSzPct val="120000"/>
              <a:buFont typeface="Arial"/>
              <a:buChar char="•"/>
            </a:pPr>
            <a:r>
              <a:rPr lang="en-US" sz="2800" dirty="0">
                <a:latin typeface="Rockwell"/>
              </a:rPr>
              <a:t>Required mutual watchfulness.</a:t>
            </a:r>
          </a:p>
          <a:p>
            <a:pPr marL="1139825" lvl="1" indent="-342900">
              <a:buSzPct val="120000"/>
              <a:buFont typeface="Arial"/>
              <a:buChar char="•"/>
            </a:pPr>
            <a:r>
              <a:rPr lang="en-US" sz="2800" dirty="0">
                <a:latin typeface="Rockwell"/>
              </a:rPr>
              <a:t>No toleration of deviance or disorder.</a:t>
            </a:r>
          </a:p>
          <a:p>
            <a:pPr marL="1139825" lvl="1" indent="-342900">
              <a:buSzPct val="120000"/>
              <a:buFont typeface="Arial"/>
              <a:buChar char="•"/>
            </a:pPr>
            <a:r>
              <a:rPr lang="en-US" sz="2800" dirty="0">
                <a:latin typeface="Rockwell"/>
              </a:rPr>
              <a:t>No privacy.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6700" y="269412"/>
            <a:ext cx="5810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Covenant Theology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446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7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y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My Theme.thmx</Template>
  <TotalTime>3037</TotalTime>
  <Words>1089</Words>
  <Application>Microsoft Macintosh PowerPoint</Application>
  <PresentationFormat>On-screen Show (4:3)</PresentationFormat>
  <Paragraphs>194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My Theme</vt:lpstr>
      <vt:lpstr>Do Now</vt:lpstr>
      <vt:lpstr>Development of  New England &amp; Middle Colonial Identity </vt:lpstr>
      <vt:lpstr>AP Prompt</vt:lpstr>
      <vt:lpstr>Key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Middle Colonies  Society &amp; Economy</vt:lpstr>
      <vt:lpstr>New York</vt:lpstr>
      <vt:lpstr>New Jersey</vt:lpstr>
      <vt:lpstr>Delaware</vt:lpstr>
      <vt:lpstr>Pennsylvania</vt:lpstr>
      <vt:lpstr>Penn's "Holy Experiment"</vt:lpstr>
      <vt:lpstr>Settling Pennsylvania</vt:lpstr>
      <vt:lpstr>Ports &amp; Growing Cities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New England Colonial Identity </dc:title>
  <dc:creator>Craig Winchell</dc:creator>
  <cp:lastModifiedBy>Craig Winchell</cp:lastModifiedBy>
  <cp:revision>29</cp:revision>
  <dcterms:created xsi:type="dcterms:W3CDTF">2017-07-10T19:48:55Z</dcterms:created>
  <dcterms:modified xsi:type="dcterms:W3CDTF">2017-08-14T14:22:00Z</dcterms:modified>
</cp:coreProperties>
</file>